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95" r:id="rId3"/>
    <p:sldId id="258" r:id="rId4"/>
    <p:sldId id="296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71" r:id="rId24"/>
    <p:sldId id="270" r:id="rId25"/>
    <p:sldId id="269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3" r:id="rId36"/>
    <p:sldId id="282" r:id="rId37"/>
    <p:sldId id="281" r:id="rId38"/>
    <p:sldId id="284" r:id="rId39"/>
    <p:sldId id="293" r:id="rId40"/>
    <p:sldId id="294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38" autoAdjust="0"/>
    <p:restoredTop sz="94660"/>
  </p:normalViewPr>
  <p:slideViewPr>
    <p:cSldViewPr snapToGrid="0">
      <p:cViewPr varScale="1">
        <p:scale>
          <a:sx n="71" d="100"/>
          <a:sy n="71" d="100"/>
        </p:scale>
        <p:origin x="72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EB62C-9C6E-4030-8410-97C4C39D6C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37A123-65A1-4A59-8325-C0B93A6C6C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86CAE8-4425-4206-8FF1-DCB54036D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DD1BF-30AE-4807-87C7-C8B56303F421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A04AC9-A0C5-4B56-BD40-D3437138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008AE-FB4F-4778-B645-E5C7BBF4F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A539-27E4-49F2-98BC-DE4310962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445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6B255-F320-4AC3-9AC9-6493627E4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DEB0A1-934A-4BFB-823E-4C59EE86FD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BFAA3-69AB-4BBE-9ED5-739ED8EA6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DD1BF-30AE-4807-87C7-C8B56303F421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DE6E0-2BC0-413D-875C-59257B3D1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3F529B-FC17-4A34-A0FB-0E5892292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A539-27E4-49F2-98BC-DE4310962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028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6DC855-BA60-4CC8-9FDA-89EE4AFEFA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0712E-A19F-4FD6-8936-930AB4D6CF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E8796A-210A-43AD-AF73-2D5CC7E24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DD1BF-30AE-4807-87C7-C8B56303F421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15A01-B5D4-4249-9230-8960DBDC6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A35E4-D59F-4E8E-BD54-8002D7F46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A539-27E4-49F2-98BC-DE4310962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665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80F72-AAE6-4A5E-BC47-ABC9D0F42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3524B-800E-4068-9C55-61E177B42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3EBA5-5429-44AC-9F55-E4D12CD09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DD1BF-30AE-4807-87C7-C8B56303F421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35C6F2-0E24-4E5A-BE8B-3A72C00A6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4F72D-9FF0-4B15-A9F4-83C3ED2B3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A539-27E4-49F2-98BC-DE4310962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18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D25FA-F01B-4635-BDDB-F6A6F4C01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8D4F50-9E92-401C-9A88-871CC20FC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162706-3AFE-4DD1-9CFB-F890187C3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DD1BF-30AE-4807-87C7-C8B56303F421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F3C1F3-91F0-4AEE-9E97-1A04E6A43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115F1-4ECA-4566-80EF-839F172DA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A539-27E4-49F2-98BC-DE4310962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043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9D28A-E6A4-495D-8602-D4049D7BC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84463-DC52-44B0-A730-2E86471FEA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274745-BE8E-466D-A95C-80F892B59F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F66644-3BD6-460D-9DED-DDF476D80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DD1BF-30AE-4807-87C7-C8B56303F421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80F368-6B8E-46B1-B175-E96681925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036833-2E4E-47C8-AA5A-12A167E9A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A539-27E4-49F2-98BC-DE4310962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820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2EFD3-FF44-473A-BE20-B23D6912C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C641C4-CA96-453B-B9D4-A3A3A1514F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EF0DD0-A536-45EA-BE0A-A22FBE7DC7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C40D9E-ABF5-40DC-BB97-DF2052C982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C66594-6745-42C3-813A-3E044F0DB2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B6EA33-2C9B-4BB7-BE22-0ECF87883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DD1BF-30AE-4807-87C7-C8B56303F421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0DC6EA-00FF-4B95-80DB-B643501BD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F9E44-6404-471F-8E15-C42C8D207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A539-27E4-49F2-98BC-DE4310962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875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C04CB-61A4-41F7-A509-AB603C3AE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BB95C-EDCF-4A3C-85FD-FAD661C87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DD1BF-30AE-4807-87C7-C8B56303F421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195432-B06D-4B61-B09C-B3F98B707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B68258-DE3F-4D53-A09C-E6333E6AE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A539-27E4-49F2-98BC-DE4310962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90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958060-067E-4CB2-AB60-9B348A87B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DD1BF-30AE-4807-87C7-C8B56303F421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624FD5-AE2B-4BCB-9DBB-1FF619C97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A6FD7D-5F19-4FC7-8EAB-42340F51F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A539-27E4-49F2-98BC-DE4310962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098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9EBAC-0CA2-4812-B2DE-A45664445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1E01B-F53E-444B-93B8-C4D7228CB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447825-F3A7-4B8C-A7B3-6E250A60E0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7FD936-14F7-4AE0-8EAF-72848C45A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DD1BF-30AE-4807-87C7-C8B56303F421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1BD38B-2004-4BD0-A64E-96ACB1F18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225D89-E85F-4ADD-B481-20777BC7B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A539-27E4-49F2-98BC-DE4310962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710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03C09-2935-424C-9A0D-F42E051F9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31514F-372C-4C1F-A2BA-E54FA16DAC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CE13F1-A2A6-4C33-88BB-39083FEF25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FB9BEF-08D8-4B5D-AC48-1D766C1EC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DD1BF-30AE-4807-87C7-C8B56303F421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BB7673-1469-4423-B2F4-4448CD9FE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78D394-C599-4F0C-8AD1-5A5F59BC4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0A539-27E4-49F2-98BC-DE4310962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680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9C39D3-0535-4E85-B93A-EE7CABA31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C406BD-C2EB-4AE7-B86F-0647D0B821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F4558F-811E-420D-AFD3-3854E95363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DD1BF-30AE-4807-87C7-C8B56303F421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D09E3-5E40-419B-8550-E5D2D2D9A0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1E9A0-D350-4ECB-948D-E6FE5D3DF3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0A539-27E4-49F2-98BC-DE4310962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666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25E02B6-84DE-4150-8FA3-BB3F854444FC}"/>
              </a:ext>
            </a:extLst>
          </p:cNvPr>
          <p:cNvSpPr/>
          <p:nvPr/>
        </p:nvSpPr>
        <p:spPr>
          <a:xfrm>
            <a:off x="718823" y="1674674"/>
            <a:ext cx="10754354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Bike Store Relational Database</a:t>
            </a:r>
          </a:p>
          <a:p>
            <a:pPr algn="ctr"/>
            <a:r>
              <a:rPr lang="en-US" sz="5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Leveraging Data for Business Insights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14245B-21E3-4C5F-B86F-C762FF9ECDAE}"/>
              </a:ext>
            </a:extLst>
          </p:cNvPr>
          <p:cNvSpPr txBox="1"/>
          <p:nvPr/>
        </p:nvSpPr>
        <p:spPr>
          <a:xfrm>
            <a:off x="0" y="5903893"/>
            <a:ext cx="60157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Black" panose="020B0A04020102020204" pitchFamily="34" charset="0"/>
              </a:rPr>
              <a:t>Made By – Samad Abbas </a:t>
            </a:r>
            <a:endParaRPr lang="en-US" sz="2800" b="1" dirty="0">
              <a:latin typeface="Arial Black" panose="020B0A04020102020204" pitchFamily="34" charset="0"/>
            </a:endParaRPr>
          </a:p>
          <a:p>
            <a:r>
              <a:rPr lang="en-US" sz="2800" dirty="0">
                <a:latin typeface="Arial Black" panose="020B0A04020102020204" pitchFamily="34" charset="0"/>
              </a:rPr>
              <a:t>Date – 9/8/2025</a:t>
            </a:r>
          </a:p>
        </p:txBody>
      </p:sp>
    </p:spTree>
    <p:extLst>
      <p:ext uri="{BB962C8B-B14F-4D97-AF65-F5344CB8AC3E}">
        <p14:creationId xmlns:p14="http://schemas.microsoft.com/office/powerpoint/2010/main" val="1345870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114245B-21E3-4C5F-B86F-C762FF9ECDAE}"/>
              </a:ext>
            </a:extLst>
          </p:cNvPr>
          <p:cNvSpPr txBox="1"/>
          <p:nvPr/>
        </p:nvSpPr>
        <p:spPr>
          <a:xfrm>
            <a:off x="208547" y="257027"/>
            <a:ext cx="1177490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EF6BFE-CC91-4D58-BEA4-CF3B63BF9D86}"/>
              </a:ext>
            </a:extLst>
          </p:cNvPr>
          <p:cNvSpPr txBox="1"/>
          <p:nvPr/>
        </p:nvSpPr>
        <p:spPr>
          <a:xfrm>
            <a:off x="208547" y="4983204"/>
            <a:ext cx="1122145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800" b="1" dirty="0">
                <a:solidFill>
                  <a:srgbClr val="000000"/>
                </a:solidFill>
                <a:latin typeface="Arial Black" panose="020B0A04020102020204" pitchFamily="34" charset="0"/>
              </a:rPr>
              <a:t>8) S</a:t>
            </a:r>
            <a:r>
              <a:rPr lang="en-US" sz="2800" b="1" dirty="0">
                <a:solidFill>
                  <a:srgbClr val="000000"/>
                </a:solidFill>
                <a:effectLst/>
              </a:rPr>
              <a:t>tocks</a:t>
            </a:r>
            <a:endParaRPr lang="en-US" sz="2800" b="1" dirty="0">
              <a:solidFill>
                <a:srgbClr val="000000"/>
              </a:solidFill>
              <a:effectLst/>
              <a:latin typeface="Arial Black" panose="020B0A04020102020204" pitchFamily="34" charset="0"/>
            </a:endParaRP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-&gt;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Columns: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</a:rPr>
              <a:t>store_id</a:t>
            </a:r>
            <a:r>
              <a:rPr lang="en-US" sz="2400" dirty="0">
                <a:solidFill>
                  <a:srgbClr val="000000"/>
                </a:solidFill>
              </a:rPr>
              <a:t>,</a:t>
            </a:r>
            <a:r>
              <a:rPr lang="en-US" sz="2400" dirty="0">
                <a:solidFill>
                  <a:srgbClr val="000000"/>
                </a:solidFill>
                <a:effectLst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</a:rPr>
              <a:t>product_id</a:t>
            </a:r>
            <a:r>
              <a:rPr lang="en-US" sz="2400" dirty="0">
                <a:solidFill>
                  <a:srgbClr val="000000"/>
                </a:solidFill>
              </a:rPr>
              <a:t>,</a:t>
            </a:r>
            <a:r>
              <a:rPr lang="en-US" sz="2400" dirty="0">
                <a:solidFill>
                  <a:srgbClr val="000000"/>
                </a:solidFill>
                <a:effectLst/>
              </a:rPr>
              <a:t> quantity</a:t>
            </a:r>
            <a:endParaRPr 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F3D714-4B62-4930-AD00-FF022ED749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267" y="371043"/>
            <a:ext cx="10266457" cy="3007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320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114245B-21E3-4C5F-B86F-C762FF9ECDAE}"/>
              </a:ext>
            </a:extLst>
          </p:cNvPr>
          <p:cNvSpPr txBox="1"/>
          <p:nvPr/>
        </p:nvSpPr>
        <p:spPr>
          <a:xfrm>
            <a:off x="208547" y="257027"/>
            <a:ext cx="1177490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EF6BFE-CC91-4D58-BEA4-CF3B63BF9D86}"/>
              </a:ext>
            </a:extLst>
          </p:cNvPr>
          <p:cNvSpPr txBox="1"/>
          <p:nvPr/>
        </p:nvSpPr>
        <p:spPr>
          <a:xfrm>
            <a:off x="208547" y="4983204"/>
            <a:ext cx="11221453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800" b="1" dirty="0">
                <a:solidFill>
                  <a:srgbClr val="000000"/>
                </a:solidFill>
                <a:latin typeface="Arial Black" panose="020B0A04020102020204" pitchFamily="34" charset="0"/>
              </a:rPr>
              <a:t>9) S</a:t>
            </a:r>
            <a:r>
              <a:rPr lang="en-US" sz="2800" b="1" dirty="0">
                <a:solidFill>
                  <a:srgbClr val="000000"/>
                </a:solidFill>
                <a:effectLst/>
              </a:rPr>
              <a:t>tores</a:t>
            </a:r>
            <a:endParaRPr lang="en-US" sz="2800" b="1" dirty="0">
              <a:solidFill>
                <a:srgbClr val="000000"/>
              </a:solidFill>
              <a:effectLst/>
              <a:latin typeface="Arial Black" panose="020B0A04020102020204" pitchFamily="34" charset="0"/>
            </a:endParaRP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-&gt;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Columns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</a:rPr>
              <a:t>store_id</a:t>
            </a:r>
            <a:r>
              <a:rPr lang="en-US" sz="3600" dirty="0">
                <a:solidFill>
                  <a:srgbClr val="000000"/>
                </a:solidFill>
              </a:rPr>
              <a:t>,</a:t>
            </a:r>
            <a:r>
              <a:rPr lang="en-US" sz="2800" dirty="0">
                <a:solidFill>
                  <a:srgbClr val="000000"/>
                </a:solidFill>
                <a:effectLst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</a:rPr>
              <a:t>store_name</a:t>
            </a:r>
            <a:r>
              <a:rPr lang="en-US" sz="2800" dirty="0">
                <a:solidFill>
                  <a:srgbClr val="000000"/>
                </a:solidFill>
                <a:effectLst/>
              </a:rPr>
              <a:t>, phone, email, street, city, </a:t>
            </a:r>
            <a:r>
              <a:rPr lang="en-US" sz="2800" dirty="0" err="1">
                <a:solidFill>
                  <a:srgbClr val="000000"/>
                </a:solidFill>
                <a:effectLst/>
              </a:rPr>
              <a:t>state,zip_code</a:t>
            </a:r>
            <a:endParaRPr 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AE3064-1FF2-4706-9324-D515C5E48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365" y="257027"/>
            <a:ext cx="4490614" cy="4065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530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114245B-21E3-4C5F-B86F-C762FF9ECDAE}"/>
              </a:ext>
            </a:extLst>
          </p:cNvPr>
          <p:cNvSpPr txBox="1"/>
          <p:nvPr/>
        </p:nvSpPr>
        <p:spPr>
          <a:xfrm>
            <a:off x="208547" y="257027"/>
            <a:ext cx="1177490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2D7E6D-D8C4-47E7-9A50-D68DEAA15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419" y="1532966"/>
            <a:ext cx="8993458" cy="3671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247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114245B-21E3-4C5F-B86F-C762FF9ECDAE}"/>
              </a:ext>
            </a:extLst>
          </p:cNvPr>
          <p:cNvSpPr txBox="1"/>
          <p:nvPr/>
        </p:nvSpPr>
        <p:spPr>
          <a:xfrm>
            <a:off x="0" y="1251682"/>
            <a:ext cx="1177490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 Black" panose="020B0A04020102020204" pitchFamily="34" charset="0"/>
              </a:rPr>
              <a:t>-&gt; Retrieve all customer details from New York State.</a:t>
            </a: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-&gt; This query selects all columns from the customers table where the state is ‘NY’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B69E3B-A039-44AB-966A-0471AB527410}"/>
              </a:ext>
            </a:extLst>
          </p:cNvPr>
          <p:cNvSpPr/>
          <p:nvPr/>
        </p:nvSpPr>
        <p:spPr>
          <a:xfrm>
            <a:off x="406955" y="176463"/>
            <a:ext cx="109610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Key Business Questions &amp; SQL Queries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9127B5-773A-464C-A768-D4703F667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367" y="2788566"/>
            <a:ext cx="9208169" cy="3892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195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114245B-21E3-4C5F-B86F-C762FF9ECDAE}"/>
              </a:ext>
            </a:extLst>
          </p:cNvPr>
          <p:cNvSpPr txBox="1"/>
          <p:nvPr/>
        </p:nvSpPr>
        <p:spPr>
          <a:xfrm>
            <a:off x="92374" y="0"/>
            <a:ext cx="117749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 Black" panose="020B0A04020102020204" pitchFamily="34" charset="0"/>
              </a:rPr>
              <a:t>-&gt; Retrieve all customer details from New York State.</a:t>
            </a: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1A2502-F55A-4ECE-9522-1568E056A7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589" y="954108"/>
            <a:ext cx="11245516" cy="5478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4951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114245B-21E3-4C5F-B86F-C762FF9ECDAE}"/>
              </a:ext>
            </a:extLst>
          </p:cNvPr>
          <p:cNvSpPr txBox="1"/>
          <p:nvPr/>
        </p:nvSpPr>
        <p:spPr>
          <a:xfrm>
            <a:off x="0" y="0"/>
            <a:ext cx="1177490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 Black" panose="020B0A04020102020204" pitchFamily="34" charset="0"/>
              </a:rPr>
              <a:t>-&gt; Count the total number of products in each category.</a:t>
            </a: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-&gt; This query joins products and categories tables , groups the result by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category_name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and counts the number of products in each group 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F7F2AB-870C-4CFC-B762-C30508F61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937" y="1636295"/>
            <a:ext cx="10347158" cy="4752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4382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114245B-21E3-4C5F-B86F-C762FF9ECDAE}"/>
              </a:ext>
            </a:extLst>
          </p:cNvPr>
          <p:cNvSpPr txBox="1"/>
          <p:nvPr/>
        </p:nvSpPr>
        <p:spPr>
          <a:xfrm>
            <a:off x="92374" y="0"/>
            <a:ext cx="117749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 Black" panose="020B0A04020102020204" pitchFamily="34" charset="0"/>
              </a:rPr>
              <a:t>-&gt; Count the total number of products in each category.</a:t>
            </a: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BE5D26-FE9D-49F6-A76E-224B4E1E2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384" y="1089212"/>
            <a:ext cx="8538883" cy="5284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9409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114245B-21E3-4C5F-B86F-C762FF9ECDAE}"/>
              </a:ext>
            </a:extLst>
          </p:cNvPr>
          <p:cNvSpPr txBox="1"/>
          <p:nvPr/>
        </p:nvSpPr>
        <p:spPr>
          <a:xfrm>
            <a:off x="0" y="0"/>
            <a:ext cx="1177490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 Black" panose="020B0A04020102020204" pitchFamily="34" charset="0"/>
              </a:rPr>
              <a:t>-&gt; Calculate the total revenue generated by each store.</a:t>
            </a: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-&gt; This query involves joining stores ,orders and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order_items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tables . It calculates the revenue for each item (quantity *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list_price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*(1-discount)) and then sums it up for each store  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CE3033-8111-4AEB-830B-D7FBC1CEE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728" y="2017059"/>
            <a:ext cx="9157448" cy="4235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8673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114245B-21E3-4C5F-B86F-C762FF9ECDAE}"/>
              </a:ext>
            </a:extLst>
          </p:cNvPr>
          <p:cNvSpPr txBox="1"/>
          <p:nvPr/>
        </p:nvSpPr>
        <p:spPr>
          <a:xfrm>
            <a:off x="92374" y="0"/>
            <a:ext cx="117749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 Black" panose="020B0A04020102020204" pitchFamily="34" charset="0"/>
              </a:rPr>
              <a:t>-&gt; Calculate the total revenue generated by each store.</a:t>
            </a: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5F7266-DC73-49EE-A24F-3C42B9D8E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235" y="1264024"/>
            <a:ext cx="9789459" cy="4881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7764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114245B-21E3-4C5F-B86F-C762FF9ECDAE}"/>
              </a:ext>
            </a:extLst>
          </p:cNvPr>
          <p:cNvSpPr txBox="1"/>
          <p:nvPr/>
        </p:nvSpPr>
        <p:spPr>
          <a:xfrm>
            <a:off x="0" y="0"/>
            <a:ext cx="1177490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 Black" panose="020B0A04020102020204" pitchFamily="34" charset="0"/>
              </a:rPr>
              <a:t>-&gt; Find products that are out of stock in any store.</a:t>
            </a: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-&gt; This query identifies products that have a quantity of  0 in the stocks table.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0E1350-4289-4926-AD77-032B1CDA2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275" y="1384995"/>
            <a:ext cx="9816353" cy="4988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322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B201CE2-9BD5-4AEC-BE19-B57758DA0D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783988"/>
              </p:ext>
            </p:extLst>
          </p:nvPr>
        </p:nvGraphicFramePr>
        <p:xfrm>
          <a:off x="1819832" y="1089212"/>
          <a:ext cx="8159601" cy="4746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330">
                  <a:extLst>
                    <a:ext uri="{9D8B030D-6E8A-4147-A177-3AD203B41FA5}">
                      <a16:colId xmlns:a16="http://schemas.microsoft.com/office/drawing/2014/main" val="2377606088"/>
                    </a:ext>
                  </a:extLst>
                </a:gridCol>
                <a:gridCol w="7678271">
                  <a:extLst>
                    <a:ext uri="{9D8B030D-6E8A-4147-A177-3AD203B41FA5}">
                      <a16:colId xmlns:a16="http://schemas.microsoft.com/office/drawing/2014/main" val="738937574"/>
                    </a:ext>
                  </a:extLst>
                </a:gridCol>
              </a:tblGrid>
              <a:tr h="900953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Problem Statement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701272"/>
                  </a:ext>
                </a:extLst>
              </a:tr>
              <a:tr h="673042">
                <a:tc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Introduction &amp; Project Overview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0142645"/>
                  </a:ext>
                </a:extLst>
              </a:tr>
              <a:tr h="700626">
                <a:tc>
                  <a:txBody>
                    <a:bodyPr/>
                    <a:lstStyle/>
                    <a:p>
                      <a:r>
                        <a:rPr lang="en-US" sz="3200" b="1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Dataset Overview</a:t>
                      </a:r>
                      <a:endParaRPr lang="en-US" sz="2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2804678"/>
                  </a:ext>
                </a:extLst>
              </a:tr>
              <a:tr h="753932">
                <a:tc>
                  <a:txBody>
                    <a:bodyPr/>
                    <a:lstStyle/>
                    <a:p>
                      <a:r>
                        <a:rPr lang="en-US" sz="32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Key Business Questions &amp; SQL Queries</a:t>
                      </a:r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9776270"/>
                  </a:ext>
                </a:extLst>
              </a:tr>
              <a:tr h="593464">
                <a:tc>
                  <a:txBody>
                    <a:bodyPr/>
                    <a:lstStyle/>
                    <a:p>
                      <a:r>
                        <a:rPr lang="en-US" sz="32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Learnings &amp; Challenges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236323"/>
                  </a:ext>
                </a:extLst>
              </a:tr>
              <a:tr h="994393">
                <a:tc>
                  <a:txBody>
                    <a:bodyPr/>
                    <a:lstStyle/>
                    <a:p>
                      <a:r>
                        <a:rPr lang="en-US" sz="3200" b="1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Conclusion &amp; Future Work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2623569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6428F270-31A8-4432-A2E1-4E06C53F02B8}"/>
              </a:ext>
            </a:extLst>
          </p:cNvPr>
          <p:cNvSpPr/>
          <p:nvPr/>
        </p:nvSpPr>
        <p:spPr>
          <a:xfrm>
            <a:off x="5235441" y="0"/>
            <a:ext cx="17211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Index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5348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114245B-21E3-4C5F-B86F-C762FF9ECDAE}"/>
              </a:ext>
            </a:extLst>
          </p:cNvPr>
          <p:cNvSpPr txBox="1"/>
          <p:nvPr/>
        </p:nvSpPr>
        <p:spPr>
          <a:xfrm>
            <a:off x="92374" y="0"/>
            <a:ext cx="117749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 Black" panose="020B0A04020102020204" pitchFamily="34" charset="0"/>
              </a:rPr>
              <a:t>-&gt; Find products that are out of stock in any store.</a:t>
            </a: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F56EDB-8710-4122-89DC-24194E072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161" y="1062318"/>
            <a:ext cx="10495678" cy="451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4647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114245B-21E3-4C5F-B86F-C762FF9ECDAE}"/>
              </a:ext>
            </a:extLst>
          </p:cNvPr>
          <p:cNvSpPr txBox="1"/>
          <p:nvPr/>
        </p:nvSpPr>
        <p:spPr>
          <a:xfrm>
            <a:off x="0" y="0"/>
            <a:ext cx="1177490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 Black" panose="020B0A04020102020204" pitchFamily="34" charset="0"/>
              </a:rPr>
              <a:t>-&gt; Identify customers who have placed more than 2 orders.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-&gt; This query joins the customers and orders tables , groups by customers , and then filters to show only customers with more then 2 orders .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932002-5DD4-44DF-8230-3B5AA1F719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082" y="1382907"/>
            <a:ext cx="10004612" cy="4840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9625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114245B-21E3-4C5F-B86F-C762FF9ECDAE}"/>
              </a:ext>
            </a:extLst>
          </p:cNvPr>
          <p:cNvSpPr txBox="1"/>
          <p:nvPr/>
        </p:nvSpPr>
        <p:spPr>
          <a:xfrm>
            <a:off x="0" y="0"/>
            <a:ext cx="117749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 Black" panose="020B0A04020102020204" pitchFamily="34" charset="0"/>
              </a:rPr>
              <a:t>-&gt; Identify customers who have placed more than 2 orders.</a:t>
            </a:r>
          </a:p>
          <a:p>
            <a:r>
              <a:rPr lang="en-US" sz="2800" b="1" dirty="0">
                <a:latin typeface="Arial Black" panose="020B0A04020102020204" pitchFamily="34" charset="0"/>
              </a:rPr>
              <a:t>                                       OUTPUT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EF922D-E02C-4D89-A3BE-D276AB501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212" y="954741"/>
            <a:ext cx="9883587" cy="4948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9394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114245B-21E3-4C5F-B86F-C762FF9ECDAE}"/>
              </a:ext>
            </a:extLst>
          </p:cNvPr>
          <p:cNvSpPr txBox="1"/>
          <p:nvPr/>
        </p:nvSpPr>
        <p:spPr>
          <a:xfrm>
            <a:off x="0" y="0"/>
            <a:ext cx="11774905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 Black" panose="020B0A04020102020204" pitchFamily="34" charset="0"/>
              </a:rPr>
              <a:t>-&gt;  List the top 5 best selling products by quantity sold .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-&gt; This query joins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order_items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and product ,sums the quantity for each product ,and orders them in descending order to find the top 5 .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99B146-3BE6-458A-9C33-1DC560B93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829" y="1532964"/>
            <a:ext cx="9834342" cy="463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9345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114245B-21E3-4C5F-B86F-C762FF9ECDAE}"/>
              </a:ext>
            </a:extLst>
          </p:cNvPr>
          <p:cNvSpPr txBox="1"/>
          <p:nvPr/>
        </p:nvSpPr>
        <p:spPr>
          <a:xfrm>
            <a:off x="0" y="0"/>
            <a:ext cx="117749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 Black" panose="020B0A04020102020204" pitchFamily="34" charset="0"/>
              </a:rPr>
              <a:t>-&gt; List the top 5 best selling products by quantity sold .</a:t>
            </a:r>
          </a:p>
          <a:p>
            <a:r>
              <a:rPr lang="en-US" sz="2800" b="1" dirty="0">
                <a:latin typeface="Arial Black" panose="020B0A04020102020204" pitchFamily="34" charset="0"/>
              </a:rPr>
              <a:t>                                       OUTPUT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A5B796-5DCD-4043-A866-F77C95816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7669" y="1284194"/>
            <a:ext cx="8619565" cy="4289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8433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114245B-21E3-4C5F-B86F-C762FF9ECDAE}"/>
              </a:ext>
            </a:extLst>
          </p:cNvPr>
          <p:cNvSpPr txBox="1"/>
          <p:nvPr/>
        </p:nvSpPr>
        <p:spPr>
          <a:xfrm>
            <a:off x="0" y="0"/>
            <a:ext cx="11774905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 Black" panose="020B0A04020102020204" pitchFamily="34" charset="0"/>
              </a:rPr>
              <a:t>-&gt;  </a:t>
            </a:r>
            <a:r>
              <a:rPr lang="en-US" sz="2400" b="1" dirty="0">
                <a:latin typeface="Arial Black" panose="020B0A04020102020204" pitchFamily="34" charset="0"/>
              </a:rPr>
              <a:t>Find the staff members who are managers ( </a:t>
            </a:r>
            <a:r>
              <a:rPr lang="en-US" sz="2400" b="1" dirty="0" err="1">
                <a:latin typeface="Arial Black" panose="020B0A04020102020204" pitchFamily="34" charset="0"/>
              </a:rPr>
              <a:t>manager_id</a:t>
            </a:r>
            <a:r>
              <a:rPr lang="en-US" sz="2400" b="1" dirty="0">
                <a:latin typeface="Arial Black" panose="020B0A04020102020204" pitchFamily="34" charset="0"/>
              </a:rPr>
              <a:t> is null or they are their own managers ) .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-&gt; This query  identifies staffs members who have a NULL .value in their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manager_id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Column ,indicating they are likely top- level managers or whose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manager_id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is the same as their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staff_id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F236185-4E70-40B8-972A-D635523A9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529" y="1877437"/>
            <a:ext cx="9910483" cy="4160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0011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114245B-21E3-4C5F-B86F-C762FF9ECDAE}"/>
              </a:ext>
            </a:extLst>
          </p:cNvPr>
          <p:cNvSpPr txBox="1"/>
          <p:nvPr/>
        </p:nvSpPr>
        <p:spPr>
          <a:xfrm>
            <a:off x="208547" y="0"/>
            <a:ext cx="117749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 Black" panose="020B0A04020102020204" pitchFamily="34" charset="0"/>
              </a:rPr>
              <a:t>-&gt; Find the staff members who are managers ( </a:t>
            </a:r>
            <a:r>
              <a:rPr lang="en-US" sz="2400" b="1" dirty="0" err="1">
                <a:latin typeface="Arial Black" panose="020B0A04020102020204" pitchFamily="34" charset="0"/>
              </a:rPr>
              <a:t>manager_id</a:t>
            </a:r>
            <a:r>
              <a:rPr lang="en-US" sz="2400" b="1" dirty="0">
                <a:latin typeface="Arial Black" panose="020B0A04020102020204" pitchFamily="34" charset="0"/>
              </a:rPr>
              <a:t> is null or they are their own managers ) .</a:t>
            </a:r>
          </a:p>
          <a:p>
            <a:r>
              <a:rPr lang="en-US" sz="2400" b="1" dirty="0">
                <a:latin typeface="Arial Black" panose="020B0A04020102020204" pitchFamily="34" charset="0"/>
              </a:rPr>
              <a:t>                                                OUTPUT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85D5D7-1460-4F79-9AAB-BBB0086C5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316" y="1469269"/>
            <a:ext cx="9305365" cy="4541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5635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114245B-21E3-4C5F-B86F-C762FF9ECDAE}"/>
              </a:ext>
            </a:extLst>
          </p:cNvPr>
          <p:cNvSpPr txBox="1"/>
          <p:nvPr/>
        </p:nvSpPr>
        <p:spPr>
          <a:xfrm>
            <a:off x="0" y="0"/>
            <a:ext cx="117749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 Black" panose="020B0A04020102020204" pitchFamily="34" charset="0"/>
              </a:rPr>
              <a:t>-&gt;   Find the most profitable brand based on total revenue </a:t>
            </a:r>
            <a:r>
              <a:rPr lang="en-US" sz="2400" b="1" dirty="0">
                <a:latin typeface="Arial Black" panose="020B0A04020102020204" pitchFamily="34" charset="0"/>
              </a:rPr>
              <a:t> .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-&gt; This query  calculates the total revenue for each brand  by joining brands ,products ,and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order_items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, and then orders the results to find the brand with the highest revenue.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5E06BD-FE37-4132-90C8-85C547C3B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064" y="1720709"/>
            <a:ext cx="9049871" cy="4330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9629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114245B-21E3-4C5F-B86F-C762FF9ECDAE}"/>
              </a:ext>
            </a:extLst>
          </p:cNvPr>
          <p:cNvSpPr txBox="1"/>
          <p:nvPr/>
        </p:nvSpPr>
        <p:spPr>
          <a:xfrm>
            <a:off x="208547" y="0"/>
            <a:ext cx="117749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 Black" panose="020B0A04020102020204" pitchFamily="34" charset="0"/>
              </a:rPr>
              <a:t>-&gt; Find the most profitable brand based on total revenue </a:t>
            </a:r>
            <a:r>
              <a:rPr lang="en-US" sz="2000" b="1" dirty="0">
                <a:latin typeface="Arial Black" panose="020B0A04020102020204" pitchFamily="34" charset="0"/>
              </a:rPr>
              <a:t> .</a:t>
            </a:r>
            <a:endParaRPr lang="en-US" sz="2400" b="1" dirty="0">
              <a:latin typeface="Arial Black" panose="020B0A04020102020204" pitchFamily="34" charset="0"/>
            </a:endParaRPr>
          </a:p>
          <a:p>
            <a:r>
              <a:rPr lang="en-US" sz="2400" b="1" dirty="0">
                <a:latin typeface="Arial Black" panose="020B0A04020102020204" pitchFamily="34" charset="0"/>
              </a:rPr>
              <a:t>                                                OUTPUT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401CE5-505A-46D5-8DA4-FB8518EFA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911" y="1237129"/>
            <a:ext cx="9480175" cy="3738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6096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114245B-21E3-4C5F-B86F-C762FF9ECDAE}"/>
              </a:ext>
            </a:extLst>
          </p:cNvPr>
          <p:cNvSpPr txBox="1"/>
          <p:nvPr/>
        </p:nvSpPr>
        <p:spPr>
          <a:xfrm>
            <a:off x="0" y="0"/>
            <a:ext cx="117749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 Black" panose="020B0A04020102020204" pitchFamily="34" charset="0"/>
              </a:rPr>
              <a:t>-&gt;   </a:t>
            </a:r>
            <a:r>
              <a:rPr lang="en-US" sz="2400" b="1" dirty="0">
                <a:latin typeface="Arial Black" panose="020B0A04020102020204" pitchFamily="34" charset="0"/>
              </a:rPr>
              <a:t>Compare the sales performance of different staff members (total revenue generated) .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-&gt; This query  joins staffs, orders and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order_items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to calculate the total revenue generated by each staff member.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6709D3-DA11-4B31-8F84-328391120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082" y="1738950"/>
            <a:ext cx="10165977" cy="428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436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114245B-21E3-4C5F-B86F-C762FF9ECDAE}"/>
              </a:ext>
            </a:extLst>
          </p:cNvPr>
          <p:cNvSpPr txBox="1"/>
          <p:nvPr/>
        </p:nvSpPr>
        <p:spPr>
          <a:xfrm>
            <a:off x="0" y="1251682"/>
            <a:ext cx="1177490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 Black" panose="020B0A04020102020204" pitchFamily="34" charset="0"/>
              </a:rPr>
              <a:t>-&gt; Context:</a:t>
            </a: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-&gt;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 growing chain of bike stores operates across multiple locations, managing a diverse inventory of products ,processing numerous customers orders, and employing a dedicated staff. Currently ,the business relies on disparate operational data stored in various Csv files ,lacking a  unified and easy query able system for comprehensive analysis 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B69E3B-A039-44AB-966A-0471AB527410}"/>
              </a:ext>
            </a:extLst>
          </p:cNvPr>
          <p:cNvSpPr/>
          <p:nvPr/>
        </p:nvSpPr>
        <p:spPr>
          <a:xfrm>
            <a:off x="3067510" y="176463"/>
            <a:ext cx="56398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Problem Statement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E23E5F-95CB-4936-8C88-8643F92A5152}"/>
              </a:ext>
            </a:extLst>
          </p:cNvPr>
          <p:cNvSpPr txBox="1"/>
          <p:nvPr/>
        </p:nvSpPr>
        <p:spPr>
          <a:xfrm>
            <a:off x="-443753" y="3067564"/>
            <a:ext cx="11774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611C00-8AB4-46DA-BA09-F38430FF5339}"/>
              </a:ext>
            </a:extLst>
          </p:cNvPr>
          <p:cNvSpPr txBox="1"/>
          <p:nvPr/>
        </p:nvSpPr>
        <p:spPr>
          <a:xfrm>
            <a:off x="-4" y="4021671"/>
            <a:ext cx="117749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669849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114245B-21E3-4C5F-B86F-C762FF9ECDAE}"/>
              </a:ext>
            </a:extLst>
          </p:cNvPr>
          <p:cNvSpPr txBox="1"/>
          <p:nvPr/>
        </p:nvSpPr>
        <p:spPr>
          <a:xfrm>
            <a:off x="208547" y="0"/>
            <a:ext cx="117749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 Black" panose="020B0A04020102020204" pitchFamily="34" charset="0"/>
              </a:rPr>
              <a:t>-&gt; Compare the sales performance of different staff members (total revenue generated) .</a:t>
            </a:r>
          </a:p>
          <a:p>
            <a:r>
              <a:rPr lang="en-US" sz="2400" b="1" dirty="0">
                <a:latin typeface="Arial Black" panose="020B0A04020102020204" pitchFamily="34" charset="0"/>
              </a:rPr>
              <a:t>                                                OUTPUT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E5D4E5-7714-46CA-A267-4A3406D55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704" y="1586754"/>
            <a:ext cx="8740589" cy="4262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1849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114245B-21E3-4C5F-B86F-C762FF9ECDAE}"/>
              </a:ext>
            </a:extLst>
          </p:cNvPr>
          <p:cNvSpPr txBox="1"/>
          <p:nvPr/>
        </p:nvSpPr>
        <p:spPr>
          <a:xfrm>
            <a:off x="0" y="0"/>
            <a:ext cx="117749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 Black" panose="020B0A04020102020204" pitchFamily="34" charset="0"/>
              </a:rPr>
              <a:t>-&gt; Identify products that have never been ordered</a:t>
            </a:r>
            <a:r>
              <a:rPr lang="en-US" sz="2400" b="1" dirty="0">
                <a:latin typeface="Arial Black" panose="020B0A04020102020204" pitchFamily="34" charset="0"/>
              </a:rPr>
              <a:t>.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-&gt; This query uses a Left Join to find products that do not have a matching entry in the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order_items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table 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538FD9-2070-4B93-95E3-4CD9172E9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771" y="1200329"/>
            <a:ext cx="8646458" cy="4689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0037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114245B-21E3-4C5F-B86F-C762FF9ECDAE}"/>
              </a:ext>
            </a:extLst>
          </p:cNvPr>
          <p:cNvSpPr txBox="1"/>
          <p:nvPr/>
        </p:nvSpPr>
        <p:spPr>
          <a:xfrm>
            <a:off x="208547" y="0"/>
            <a:ext cx="117749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 Black" panose="020B0A04020102020204" pitchFamily="34" charset="0"/>
              </a:rPr>
              <a:t>-&gt; Identify products that have never been ordered</a:t>
            </a:r>
            <a:r>
              <a:rPr lang="en-US" sz="2000" b="1" dirty="0">
                <a:latin typeface="Arial Black" panose="020B0A04020102020204" pitchFamily="34" charset="0"/>
              </a:rPr>
              <a:t>.</a:t>
            </a:r>
            <a:endParaRPr lang="en-US" sz="2400" b="1" dirty="0">
              <a:latin typeface="Arial Black" panose="020B0A04020102020204" pitchFamily="34" charset="0"/>
            </a:endParaRPr>
          </a:p>
          <a:p>
            <a:r>
              <a:rPr lang="en-US" sz="2400" b="1" dirty="0">
                <a:latin typeface="Arial Black" panose="020B0A04020102020204" pitchFamily="34" charset="0"/>
              </a:rPr>
              <a:t>                                                OUTPUT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BD5057-C249-46E2-B09B-0AB6DDD77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928" y="1194861"/>
            <a:ext cx="9116141" cy="4990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329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114245B-21E3-4C5F-B86F-C762FF9ECDAE}"/>
              </a:ext>
            </a:extLst>
          </p:cNvPr>
          <p:cNvSpPr txBox="1"/>
          <p:nvPr/>
        </p:nvSpPr>
        <p:spPr>
          <a:xfrm>
            <a:off x="0" y="0"/>
            <a:ext cx="1177490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 Black" panose="020B0A04020102020204" pitchFamily="34" charset="0"/>
              </a:rPr>
              <a:t>-&gt;  List customers who have placed orders for products from al least three different categories.</a:t>
            </a:r>
            <a:endParaRPr lang="en-US" sz="2000" b="1" dirty="0">
              <a:latin typeface="Arial Black" panose="020B0A04020102020204" pitchFamily="34" charset="0"/>
            </a:endParaRP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-&gt; This query involves multiple joins and uses count(distinct) with having to count the unique categories ordered by each customers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5FB784-96ED-48AB-B5CE-8F13596D3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381" y="1640541"/>
            <a:ext cx="9870141" cy="4625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4384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114245B-21E3-4C5F-B86F-C762FF9ECDAE}"/>
              </a:ext>
            </a:extLst>
          </p:cNvPr>
          <p:cNvSpPr txBox="1"/>
          <p:nvPr/>
        </p:nvSpPr>
        <p:spPr>
          <a:xfrm>
            <a:off x="208547" y="0"/>
            <a:ext cx="1177490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 Black" panose="020B0A04020102020204" pitchFamily="34" charset="0"/>
              </a:rPr>
              <a:t>-&gt; </a:t>
            </a:r>
            <a:r>
              <a:rPr lang="en-US" sz="2000" b="1" dirty="0">
                <a:latin typeface="Arial Black" panose="020B0A04020102020204" pitchFamily="34" charset="0"/>
              </a:rPr>
              <a:t>List customers who have placed orders for products from al least three different categories</a:t>
            </a:r>
            <a:r>
              <a:rPr lang="en-US" b="1" dirty="0">
                <a:latin typeface="Arial Black" panose="020B0A04020102020204" pitchFamily="34" charset="0"/>
              </a:rPr>
              <a:t>.</a:t>
            </a:r>
            <a:endParaRPr lang="en-US" sz="2400" b="1" dirty="0">
              <a:latin typeface="Arial Black" panose="020B0A04020102020204" pitchFamily="34" charset="0"/>
            </a:endParaRPr>
          </a:p>
          <a:p>
            <a:r>
              <a:rPr lang="en-US" sz="2400" b="1" dirty="0">
                <a:latin typeface="Arial Black" panose="020B0A04020102020204" pitchFamily="34" charset="0"/>
              </a:rPr>
              <a:t>                                                OUTPUT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A20559-15F7-4F7F-AAA0-BE47AB83F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558" y="1417841"/>
            <a:ext cx="8696882" cy="4848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4133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114245B-21E3-4C5F-B86F-C762FF9ECDAE}"/>
              </a:ext>
            </a:extLst>
          </p:cNvPr>
          <p:cNvSpPr txBox="1"/>
          <p:nvPr/>
        </p:nvSpPr>
        <p:spPr>
          <a:xfrm>
            <a:off x="0" y="0"/>
            <a:ext cx="1177490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 Black" panose="020B0A04020102020204" pitchFamily="34" charset="0"/>
              </a:rPr>
              <a:t>-&gt;  Find the customers who has the highest single order values.</a:t>
            </a:r>
            <a:endParaRPr lang="en-US" sz="2000" b="1" dirty="0">
              <a:latin typeface="Arial Black" panose="020B0A04020102020204" pitchFamily="34" charset="0"/>
            </a:endParaRP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-&gt; This query uses a subquery to first calculate the total value for each order , and then finds the maximum of those values 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5E115E-1CD0-47DF-8630-42166B5FC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6602" y="1313585"/>
            <a:ext cx="8498796" cy="5262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192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114245B-21E3-4C5F-B86F-C762FF9ECDAE}"/>
              </a:ext>
            </a:extLst>
          </p:cNvPr>
          <p:cNvSpPr txBox="1"/>
          <p:nvPr/>
        </p:nvSpPr>
        <p:spPr>
          <a:xfrm>
            <a:off x="208547" y="0"/>
            <a:ext cx="117749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 Black" panose="020B0A04020102020204" pitchFamily="34" charset="0"/>
              </a:rPr>
              <a:t>-&gt; Find the customers who has the highest single order values.</a:t>
            </a:r>
          </a:p>
          <a:p>
            <a:r>
              <a:rPr lang="en-US" sz="2400" b="1" dirty="0">
                <a:latin typeface="Arial Black" panose="020B0A04020102020204" pitchFamily="34" charset="0"/>
              </a:rPr>
              <a:t>                                                OUTPUT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A8340B-72A3-4717-85EB-00612A95B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301" y="1861553"/>
            <a:ext cx="10421398" cy="313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1891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114245B-21E3-4C5F-B86F-C762FF9ECDAE}"/>
              </a:ext>
            </a:extLst>
          </p:cNvPr>
          <p:cNvSpPr txBox="1"/>
          <p:nvPr/>
        </p:nvSpPr>
        <p:spPr>
          <a:xfrm>
            <a:off x="0" y="0"/>
            <a:ext cx="1177490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 Black" panose="020B0A04020102020204" pitchFamily="34" charset="0"/>
              </a:rPr>
              <a:t>-&gt;  Show the rank of each staff members based on their total sales revenue.</a:t>
            </a:r>
            <a:endParaRPr lang="en-US" sz="2000" b="1" dirty="0">
              <a:latin typeface="Arial Black" panose="020B0A04020102020204" pitchFamily="34" charset="0"/>
            </a:endParaRP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-&gt; This query uses a subquery to first calculate the total value for each order , and then finds the maximum of those values 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8CB06F-48AC-448E-8377-842FE2C80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443" y="2130526"/>
            <a:ext cx="10597113" cy="424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7346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114245B-21E3-4C5F-B86F-C762FF9ECDAE}"/>
              </a:ext>
            </a:extLst>
          </p:cNvPr>
          <p:cNvSpPr txBox="1"/>
          <p:nvPr/>
        </p:nvSpPr>
        <p:spPr>
          <a:xfrm>
            <a:off x="208547" y="0"/>
            <a:ext cx="117749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 Black" panose="020B0A04020102020204" pitchFamily="34" charset="0"/>
              </a:rPr>
              <a:t>-&gt; Show the rank of each staff members based on their total sales revenue.</a:t>
            </a:r>
          </a:p>
          <a:p>
            <a:r>
              <a:rPr lang="en-US" sz="2000" b="1" dirty="0">
                <a:latin typeface="Arial Black" panose="020B0A04020102020204" pitchFamily="34" charset="0"/>
              </a:rPr>
              <a:t>                                                            OUTPUT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0A68BE-7CF9-454A-AE51-CBD79CA5B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944" y="1223683"/>
            <a:ext cx="10790111" cy="4188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4502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114245B-21E3-4C5F-B86F-C762FF9ECDAE}"/>
              </a:ext>
            </a:extLst>
          </p:cNvPr>
          <p:cNvSpPr txBox="1"/>
          <p:nvPr/>
        </p:nvSpPr>
        <p:spPr>
          <a:xfrm>
            <a:off x="0" y="1123925"/>
            <a:ext cx="1177490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 Black" panose="020B0A04020102020204" pitchFamily="34" charset="0"/>
              </a:rPr>
              <a:t>-&gt; Key Learnings : </a:t>
            </a: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-&gt; Importance of well-structured data 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-&gt; Power of Joins for combining information from different tables.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-&gt; Using aggregation (Sum, Count , Avg) for summary insights.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-&gt; Applying Filtering ( where , Having) and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odering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( Order By ).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-&gt; Advanced techniques like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Ctes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and Window functions for complex analytical queries.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B69E3B-A039-44AB-966A-0471AB527410}"/>
              </a:ext>
            </a:extLst>
          </p:cNvPr>
          <p:cNvSpPr/>
          <p:nvPr/>
        </p:nvSpPr>
        <p:spPr>
          <a:xfrm>
            <a:off x="2463771" y="176463"/>
            <a:ext cx="68473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Learnings &amp; Challenges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E23E5F-95CB-4936-8C88-8643F92A5152}"/>
              </a:ext>
            </a:extLst>
          </p:cNvPr>
          <p:cNvSpPr txBox="1"/>
          <p:nvPr/>
        </p:nvSpPr>
        <p:spPr>
          <a:xfrm>
            <a:off x="0" y="4434768"/>
            <a:ext cx="1125518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 Black" panose="020B0A04020102020204" pitchFamily="34" charset="0"/>
              </a:rPr>
              <a:t>-&gt; Challenges Faced  :</a:t>
            </a: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-&gt; Understanding table relationships.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-&gt; Writing complex JOIN conditions .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-&gt;  Debugging SQL queries.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661824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114245B-21E3-4C5F-B86F-C762FF9ECDAE}"/>
              </a:ext>
            </a:extLst>
          </p:cNvPr>
          <p:cNvSpPr txBox="1"/>
          <p:nvPr/>
        </p:nvSpPr>
        <p:spPr>
          <a:xfrm>
            <a:off x="0" y="1251682"/>
            <a:ext cx="1177490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 Black" panose="020B0A04020102020204" pitchFamily="34" charset="0"/>
              </a:rPr>
              <a:t>-&gt; What is this project about?</a:t>
            </a: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-&gt; Analyzing sales , customer, product ,brands, staffs, stores, categories  and inventory data for a bike store chain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B69E3B-A039-44AB-966A-0471AB527410}"/>
              </a:ext>
            </a:extLst>
          </p:cNvPr>
          <p:cNvSpPr/>
          <p:nvPr/>
        </p:nvSpPr>
        <p:spPr>
          <a:xfrm>
            <a:off x="1244386" y="176463"/>
            <a:ext cx="92861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Introduction &amp; Project Overview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E23E5F-95CB-4936-8C88-8643F92A5152}"/>
              </a:ext>
            </a:extLst>
          </p:cNvPr>
          <p:cNvSpPr txBox="1"/>
          <p:nvPr/>
        </p:nvSpPr>
        <p:spPr>
          <a:xfrm>
            <a:off x="0" y="3056419"/>
            <a:ext cx="1177490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 Black" panose="020B0A04020102020204" pitchFamily="34" charset="0"/>
              </a:rPr>
              <a:t>-&gt; Objective:</a:t>
            </a: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-&gt; To demonstrate SQL skills in extracting , transforming and analyzing relational data.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-&gt; To provide actionable insights for business decision – making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611C00-8AB4-46DA-BA09-F38430FF5339}"/>
              </a:ext>
            </a:extLst>
          </p:cNvPr>
          <p:cNvSpPr txBox="1"/>
          <p:nvPr/>
        </p:nvSpPr>
        <p:spPr>
          <a:xfrm>
            <a:off x="0" y="5029598"/>
            <a:ext cx="1177490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 Black" panose="020B0A04020102020204" pitchFamily="34" charset="0"/>
              </a:rPr>
              <a:t>-&gt; Data Source :</a:t>
            </a: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-&gt; Csv files Provided – categories, customers,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order_items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products, orders , stocks ,  stores , staffs and brands 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36981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114245B-21E3-4C5F-B86F-C762FF9ECDAE}"/>
              </a:ext>
            </a:extLst>
          </p:cNvPr>
          <p:cNvSpPr txBox="1"/>
          <p:nvPr/>
        </p:nvSpPr>
        <p:spPr>
          <a:xfrm>
            <a:off x="0" y="1251682"/>
            <a:ext cx="117749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 Black" panose="020B0A04020102020204" pitchFamily="34" charset="0"/>
              </a:rPr>
              <a:t>-&gt; Summary of Key Findings: </a:t>
            </a: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-&gt; Reiterate 1-2 most significant insights gained.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B69E3B-A039-44AB-966A-0471AB527410}"/>
              </a:ext>
            </a:extLst>
          </p:cNvPr>
          <p:cNvSpPr/>
          <p:nvPr/>
        </p:nvSpPr>
        <p:spPr>
          <a:xfrm>
            <a:off x="2104884" y="176463"/>
            <a:ext cx="75651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Conclusion &amp; Future Work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E23E5F-95CB-4936-8C88-8643F92A5152}"/>
              </a:ext>
            </a:extLst>
          </p:cNvPr>
          <p:cNvSpPr txBox="1"/>
          <p:nvPr/>
        </p:nvSpPr>
        <p:spPr>
          <a:xfrm>
            <a:off x="0" y="3056419"/>
            <a:ext cx="1177490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 Black" panose="020B0A04020102020204" pitchFamily="34" charset="0"/>
              </a:rPr>
              <a:t>-&gt; Potential Future Enhancements :</a:t>
            </a: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-&gt; Building a dashboard for real- time sales monitoring.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-&gt; Integrating with visualization tools for richer insights.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-&gt;  Predictive analytics.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-&gt; Adding more data sources .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-&gt; Optimizing queries for large datasets.</a:t>
            </a:r>
          </a:p>
        </p:txBody>
      </p:sp>
    </p:spTree>
    <p:extLst>
      <p:ext uri="{BB962C8B-B14F-4D97-AF65-F5344CB8AC3E}">
        <p14:creationId xmlns:p14="http://schemas.microsoft.com/office/powerpoint/2010/main" val="3919864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114245B-21E3-4C5F-B86F-C762FF9ECDAE}"/>
              </a:ext>
            </a:extLst>
          </p:cNvPr>
          <p:cNvSpPr txBox="1"/>
          <p:nvPr/>
        </p:nvSpPr>
        <p:spPr>
          <a:xfrm>
            <a:off x="0" y="982631"/>
            <a:ext cx="1177490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arenR"/>
            </a:pPr>
            <a:r>
              <a:rPr lang="en-US" sz="2800" b="1" dirty="0">
                <a:solidFill>
                  <a:srgbClr val="000000"/>
                </a:solidFill>
              </a:rPr>
              <a:t>B</a:t>
            </a:r>
            <a:r>
              <a:rPr lang="en-US" sz="2800" b="1" dirty="0">
                <a:solidFill>
                  <a:srgbClr val="000000"/>
                </a:solidFill>
                <a:effectLst/>
              </a:rPr>
              <a:t>rands</a:t>
            </a:r>
            <a:endParaRPr lang="en-US" sz="2800" b="1" dirty="0">
              <a:solidFill>
                <a:srgbClr val="000000"/>
              </a:solidFill>
              <a:effectLst/>
              <a:latin typeface="Arial Black" panose="020B0A040201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-&gt; Columns: </a:t>
            </a:r>
            <a:r>
              <a:rPr lang="en-US" sz="2400" dirty="0" err="1">
                <a:solidFill>
                  <a:srgbClr val="000000"/>
                </a:solidFill>
                <a:effectLst/>
              </a:rPr>
              <a:t>brand_id</a:t>
            </a:r>
            <a:r>
              <a:rPr lang="en-US" sz="2400" dirty="0">
                <a:solidFill>
                  <a:srgbClr val="000000"/>
                </a:solidFill>
                <a:effectLst/>
              </a:rPr>
              <a:t>   and  </a:t>
            </a:r>
            <a:r>
              <a:rPr lang="en-US" sz="2400" dirty="0" err="1">
                <a:solidFill>
                  <a:srgbClr val="000000"/>
                </a:solidFill>
                <a:effectLst/>
              </a:rPr>
              <a:t>brand_name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B69E3B-A039-44AB-966A-0471AB527410}"/>
              </a:ext>
            </a:extLst>
          </p:cNvPr>
          <p:cNvSpPr/>
          <p:nvPr/>
        </p:nvSpPr>
        <p:spPr>
          <a:xfrm>
            <a:off x="3307990" y="176463"/>
            <a:ext cx="515891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Dataset Overview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960B167-D521-49E6-A633-6C341CBE1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7410" y="2310190"/>
            <a:ext cx="3903674" cy="269990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BEF6BFE-CC91-4D58-BEA4-CF3B63BF9D86}"/>
              </a:ext>
            </a:extLst>
          </p:cNvPr>
          <p:cNvSpPr txBox="1"/>
          <p:nvPr/>
        </p:nvSpPr>
        <p:spPr>
          <a:xfrm>
            <a:off x="201706" y="5010098"/>
            <a:ext cx="895574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800" b="1" dirty="0">
                <a:solidFill>
                  <a:srgbClr val="000000"/>
                </a:solidFill>
              </a:rPr>
              <a:t>2) C</a:t>
            </a:r>
            <a:r>
              <a:rPr lang="en-US" sz="2800" b="1" dirty="0">
                <a:solidFill>
                  <a:srgbClr val="000000"/>
                </a:solidFill>
                <a:effectLst/>
              </a:rPr>
              <a:t>ategories</a:t>
            </a:r>
            <a:endParaRPr lang="en-US" sz="2800" b="1" dirty="0">
              <a:solidFill>
                <a:srgbClr val="000000"/>
              </a:solidFill>
              <a:effectLst/>
              <a:latin typeface="Arial Black" panose="020B0A040201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-&gt;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Columns: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400" dirty="0" err="1">
                <a:solidFill>
                  <a:srgbClr val="000000"/>
                </a:solidFill>
                <a:effectLst/>
              </a:rPr>
              <a:t>ategory_id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000000"/>
                </a:solidFill>
                <a:effectLst/>
              </a:rPr>
              <a:t>   and  </a:t>
            </a:r>
            <a:r>
              <a:rPr lang="en-US" sz="2400" dirty="0" err="1">
                <a:solidFill>
                  <a:srgbClr val="000000"/>
                </a:solidFill>
              </a:rPr>
              <a:t>C</a:t>
            </a:r>
            <a:r>
              <a:rPr lang="en-US" sz="2400" dirty="0" err="1">
                <a:solidFill>
                  <a:srgbClr val="000000"/>
                </a:solidFill>
                <a:effectLst/>
              </a:rPr>
              <a:t>ategory</a:t>
            </a:r>
            <a:r>
              <a:rPr lang="en-US" sz="2000" dirty="0" err="1">
                <a:solidFill>
                  <a:srgbClr val="000000"/>
                </a:solidFill>
                <a:effectLst/>
              </a:rPr>
              <a:t>_</a:t>
            </a:r>
            <a:r>
              <a:rPr lang="en-US" sz="2800" dirty="0" err="1">
                <a:solidFill>
                  <a:srgbClr val="000000"/>
                </a:solidFill>
                <a:effectLst/>
              </a:rPr>
              <a:t>_</a:t>
            </a:r>
            <a:r>
              <a:rPr lang="en-US" sz="2400" dirty="0" err="1">
                <a:solidFill>
                  <a:srgbClr val="000000"/>
                </a:solidFill>
                <a:effectLst/>
              </a:rPr>
              <a:t>name</a:t>
            </a: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20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114245B-21E3-4C5F-B86F-C762FF9ECDAE}"/>
              </a:ext>
            </a:extLst>
          </p:cNvPr>
          <p:cNvSpPr txBox="1"/>
          <p:nvPr/>
        </p:nvSpPr>
        <p:spPr>
          <a:xfrm>
            <a:off x="417095" y="2227349"/>
            <a:ext cx="1177490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</a:rPr>
              <a:t>3)C</a:t>
            </a:r>
            <a:r>
              <a:rPr lang="en-US" sz="2800" b="1" dirty="0">
                <a:solidFill>
                  <a:srgbClr val="000000"/>
                </a:solidFill>
                <a:effectLst/>
              </a:rPr>
              <a:t>ustomers</a:t>
            </a:r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-&gt;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Columns : </a:t>
            </a:r>
            <a:r>
              <a:rPr lang="en-US" sz="2000" dirty="0">
                <a:solidFill>
                  <a:srgbClr val="000000"/>
                </a:solidFill>
                <a:effectLst/>
              </a:rPr>
              <a:t>customer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000000"/>
                </a:solidFill>
                <a:effectLst/>
              </a:rPr>
              <a:t>id</a:t>
            </a:r>
            <a:r>
              <a:rPr lang="en-US" sz="2800" dirty="0">
                <a:solidFill>
                  <a:srgbClr val="000000"/>
                </a:solidFill>
                <a:effectLst/>
              </a:rPr>
              <a:t>,</a:t>
            </a:r>
            <a:r>
              <a:rPr lang="en-US" sz="2000" dirty="0">
                <a:solidFill>
                  <a:srgbClr val="000000"/>
                </a:solidFill>
                <a:effectLst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</a:rPr>
              <a:t>first_name</a:t>
            </a:r>
            <a:r>
              <a:rPr lang="en-US" sz="2000" dirty="0">
                <a:solidFill>
                  <a:srgbClr val="000000"/>
                </a:solidFill>
                <a:effectLst/>
              </a:rPr>
              <a:t>,  </a:t>
            </a:r>
            <a:r>
              <a:rPr lang="en-US" sz="2000" dirty="0" err="1">
                <a:solidFill>
                  <a:srgbClr val="000000"/>
                </a:solidFill>
                <a:effectLst/>
              </a:rPr>
              <a:t>last_name</a:t>
            </a:r>
            <a:r>
              <a:rPr lang="en-US" sz="2000" dirty="0">
                <a:solidFill>
                  <a:srgbClr val="000000"/>
                </a:solidFill>
                <a:effectLst/>
              </a:rPr>
              <a:t> , phone, email, street, city, state, </a:t>
            </a:r>
            <a:r>
              <a:rPr lang="en-US" sz="2000" dirty="0" err="1">
                <a:solidFill>
                  <a:srgbClr val="000000"/>
                </a:solidFill>
                <a:effectLst/>
              </a:rPr>
              <a:t>zip_code</a:t>
            </a:r>
            <a:r>
              <a:rPr lang="en-US" sz="2000" dirty="0">
                <a:solidFill>
                  <a:srgbClr val="000000"/>
                </a:solidFill>
                <a:effectLst/>
              </a:rPr>
              <a:t>.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C451B6-5FE8-4008-A060-DBA2518CF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234" y="147344"/>
            <a:ext cx="5217459" cy="25824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E9DBDA-73FC-43CB-A373-B415A3FD7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7" y="3764436"/>
            <a:ext cx="7619985" cy="279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715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114245B-21E3-4C5F-B86F-C762FF9ECDAE}"/>
              </a:ext>
            </a:extLst>
          </p:cNvPr>
          <p:cNvSpPr txBox="1"/>
          <p:nvPr/>
        </p:nvSpPr>
        <p:spPr>
          <a:xfrm>
            <a:off x="208547" y="216686"/>
            <a:ext cx="11774905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</a:rPr>
              <a:t>4) </a:t>
            </a:r>
            <a:r>
              <a:rPr lang="en-US" sz="2800" b="1" dirty="0" err="1">
                <a:solidFill>
                  <a:srgbClr val="000000"/>
                </a:solidFill>
              </a:rPr>
              <a:t>O</a:t>
            </a:r>
            <a:r>
              <a:rPr lang="en-US" sz="2800" b="1" dirty="0" err="1">
                <a:solidFill>
                  <a:srgbClr val="000000"/>
                </a:solidFill>
                <a:effectLst/>
              </a:rPr>
              <a:t>rder_items</a:t>
            </a:r>
            <a:endParaRPr lang="en-US" sz="2800" b="1" dirty="0">
              <a:solidFill>
                <a:srgbClr val="000000"/>
              </a:solidFill>
              <a:effectLst/>
            </a:endParaRPr>
          </a:p>
          <a:p>
            <a:r>
              <a:rPr lang="en-US" sz="3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-&gt;</a:t>
            </a:r>
            <a:r>
              <a:rPr lang="en-US" sz="2800" dirty="0" err="1">
                <a:solidFill>
                  <a:srgbClr val="000000"/>
                </a:solidFill>
                <a:effectLst/>
              </a:rPr>
              <a:t>order_id</a:t>
            </a:r>
            <a:r>
              <a:rPr lang="en-US" sz="3600" dirty="0">
                <a:solidFill>
                  <a:srgbClr val="000000"/>
                </a:solidFill>
              </a:rPr>
              <a:t>,</a:t>
            </a:r>
            <a:r>
              <a:rPr lang="en-US" sz="2800" dirty="0">
                <a:solidFill>
                  <a:srgbClr val="000000"/>
                </a:solidFill>
                <a:effectLst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</a:rPr>
              <a:t>item_id</a:t>
            </a:r>
            <a:r>
              <a:rPr lang="en-US" sz="3600" dirty="0">
                <a:solidFill>
                  <a:srgbClr val="000000"/>
                </a:solidFill>
              </a:rPr>
              <a:t>,</a:t>
            </a:r>
            <a:r>
              <a:rPr lang="en-US" sz="2800" dirty="0">
                <a:solidFill>
                  <a:srgbClr val="000000"/>
                </a:solidFill>
                <a:effectLst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</a:rPr>
              <a:t>product_id</a:t>
            </a:r>
            <a:r>
              <a:rPr lang="en-US" sz="3600" dirty="0">
                <a:solidFill>
                  <a:srgbClr val="000000"/>
                </a:solidFill>
              </a:rPr>
              <a:t>,</a:t>
            </a:r>
            <a:r>
              <a:rPr lang="en-US" sz="2800" dirty="0">
                <a:solidFill>
                  <a:srgbClr val="000000"/>
                </a:solidFill>
                <a:effectLst/>
              </a:rPr>
              <a:t> quantity</a:t>
            </a:r>
            <a:r>
              <a:rPr lang="en-US" sz="3600" dirty="0">
                <a:solidFill>
                  <a:srgbClr val="000000"/>
                </a:solidFill>
              </a:rPr>
              <a:t>,</a:t>
            </a:r>
            <a:r>
              <a:rPr lang="en-US" sz="2800" dirty="0">
                <a:solidFill>
                  <a:srgbClr val="000000"/>
                </a:solidFill>
                <a:effectLst/>
              </a:rPr>
              <a:t> </a:t>
            </a:r>
            <a:r>
              <a:rPr lang="en-US" sz="2800" dirty="0" err="1">
                <a:solidFill>
                  <a:srgbClr val="000000"/>
                </a:solidFill>
                <a:effectLst/>
              </a:rPr>
              <a:t>list_price</a:t>
            </a:r>
            <a:r>
              <a:rPr lang="en-US" sz="3600" dirty="0">
                <a:solidFill>
                  <a:srgbClr val="000000"/>
                </a:solidFill>
                <a:effectLst/>
              </a:rPr>
              <a:t>,</a:t>
            </a:r>
            <a:r>
              <a:rPr lang="en-US" sz="2800" dirty="0">
                <a:solidFill>
                  <a:srgbClr val="000000"/>
                </a:solidFill>
                <a:effectLst/>
              </a:rPr>
              <a:t> discount</a:t>
            </a:r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EF6BFE-CC91-4D58-BEA4-CF3B63BF9D86}"/>
              </a:ext>
            </a:extLst>
          </p:cNvPr>
          <p:cNvSpPr txBox="1"/>
          <p:nvPr/>
        </p:nvSpPr>
        <p:spPr>
          <a:xfrm>
            <a:off x="208547" y="4983204"/>
            <a:ext cx="11221453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800" b="1" dirty="0">
                <a:solidFill>
                  <a:srgbClr val="000000"/>
                </a:solidFill>
                <a:effectLst/>
                <a:latin typeface="Arial Black" panose="020B0A04020102020204" pitchFamily="34" charset="0"/>
              </a:rPr>
              <a:t>5) </a:t>
            </a:r>
            <a:r>
              <a:rPr lang="en-US" sz="2800" b="1" dirty="0">
                <a:solidFill>
                  <a:srgbClr val="000000"/>
                </a:solidFill>
                <a:latin typeface="Arial Black" panose="020B0A04020102020204" pitchFamily="34" charset="0"/>
              </a:rPr>
              <a:t>O</a:t>
            </a:r>
            <a:r>
              <a:rPr lang="en-US" sz="2800" b="1" dirty="0">
                <a:solidFill>
                  <a:srgbClr val="000000"/>
                </a:solidFill>
                <a:effectLst/>
              </a:rPr>
              <a:t>rders</a:t>
            </a:r>
            <a:endParaRPr lang="en-US" sz="2800" b="1" dirty="0">
              <a:solidFill>
                <a:srgbClr val="000000"/>
              </a:solidFill>
              <a:effectLst/>
              <a:latin typeface="Arial Black" panose="020B0A040201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    -&gt;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Columns: </a:t>
            </a:r>
            <a:r>
              <a:rPr lang="en-US" sz="2400" dirty="0" err="1">
                <a:solidFill>
                  <a:srgbClr val="000000"/>
                </a:solidFill>
                <a:effectLst/>
              </a:rPr>
              <a:t>order_id</a:t>
            </a:r>
            <a:r>
              <a:rPr lang="en-US" sz="2400" dirty="0">
                <a:solidFill>
                  <a:srgbClr val="000000"/>
                </a:solidFill>
                <a:effectLst/>
              </a:rPr>
              <a:t> , </a:t>
            </a:r>
            <a:r>
              <a:rPr lang="en-US" sz="2400" dirty="0" err="1">
                <a:solidFill>
                  <a:srgbClr val="000000"/>
                </a:solidFill>
                <a:effectLst/>
              </a:rPr>
              <a:t>customer_id</a:t>
            </a:r>
            <a:r>
              <a:rPr lang="en-US" sz="2400" dirty="0">
                <a:solidFill>
                  <a:srgbClr val="000000"/>
                </a:solidFill>
                <a:effectLst/>
              </a:rPr>
              <a:t>, </a:t>
            </a:r>
            <a:r>
              <a:rPr lang="en-US" sz="2400" dirty="0" err="1">
                <a:solidFill>
                  <a:srgbClr val="000000"/>
                </a:solidFill>
                <a:effectLst/>
              </a:rPr>
              <a:t>order_status</a:t>
            </a:r>
            <a:r>
              <a:rPr lang="en-US" sz="2400" dirty="0">
                <a:solidFill>
                  <a:srgbClr val="000000"/>
                </a:solidFill>
                <a:effectLst/>
              </a:rPr>
              <a:t> , </a:t>
            </a:r>
            <a:r>
              <a:rPr lang="en-US" sz="2400" dirty="0" err="1">
                <a:solidFill>
                  <a:srgbClr val="000000"/>
                </a:solidFill>
                <a:effectLst/>
              </a:rPr>
              <a:t>order_date</a:t>
            </a:r>
            <a:r>
              <a:rPr lang="en-US" sz="2400" dirty="0">
                <a:solidFill>
                  <a:srgbClr val="000000"/>
                </a:solidFill>
                <a:effectLst/>
              </a:rPr>
              <a:t>, </a:t>
            </a:r>
            <a:r>
              <a:rPr lang="en-US" sz="2400" dirty="0" err="1">
                <a:solidFill>
                  <a:srgbClr val="000000"/>
                </a:solidFill>
                <a:effectLst/>
              </a:rPr>
              <a:t>required_date</a:t>
            </a:r>
            <a:r>
              <a:rPr lang="en-US" sz="2400" dirty="0">
                <a:solidFill>
                  <a:srgbClr val="000000"/>
                </a:solidFill>
                <a:effectLst/>
              </a:rPr>
              <a:t>, </a:t>
            </a:r>
            <a:r>
              <a:rPr lang="en-US" sz="2400" dirty="0" err="1">
                <a:solidFill>
                  <a:srgbClr val="000000"/>
                </a:solidFill>
                <a:effectLst/>
              </a:rPr>
              <a:t>shipped_date</a:t>
            </a:r>
            <a:r>
              <a:rPr lang="en-US" sz="2400" dirty="0">
                <a:solidFill>
                  <a:srgbClr val="000000"/>
                </a:solidFill>
                <a:effectLst/>
              </a:rPr>
              <a:t>, </a:t>
            </a:r>
            <a:r>
              <a:rPr lang="en-US" sz="2400" dirty="0" err="1">
                <a:solidFill>
                  <a:srgbClr val="000000"/>
                </a:solidFill>
                <a:effectLst/>
              </a:rPr>
              <a:t>store_id</a:t>
            </a:r>
            <a:r>
              <a:rPr lang="en-US" sz="2400" dirty="0">
                <a:solidFill>
                  <a:srgbClr val="000000"/>
                </a:solidFill>
                <a:effectLst/>
              </a:rPr>
              <a:t>, </a:t>
            </a:r>
            <a:r>
              <a:rPr lang="en-US" sz="2400" dirty="0" err="1">
                <a:solidFill>
                  <a:srgbClr val="000000"/>
                </a:solidFill>
                <a:effectLst/>
              </a:rPr>
              <a:t>staff_id</a:t>
            </a: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35CD64-30F5-4E52-8074-68BF2314F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8388" y="1690445"/>
            <a:ext cx="5361431" cy="2881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408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114245B-21E3-4C5F-B86F-C762FF9ECDAE}"/>
              </a:ext>
            </a:extLst>
          </p:cNvPr>
          <p:cNvSpPr txBox="1"/>
          <p:nvPr/>
        </p:nvSpPr>
        <p:spPr>
          <a:xfrm>
            <a:off x="208547" y="257027"/>
            <a:ext cx="1177490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EF6BFE-CC91-4D58-BEA4-CF3B63BF9D86}"/>
              </a:ext>
            </a:extLst>
          </p:cNvPr>
          <p:cNvSpPr txBox="1"/>
          <p:nvPr/>
        </p:nvSpPr>
        <p:spPr>
          <a:xfrm>
            <a:off x="208547" y="4983204"/>
            <a:ext cx="11221453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800" b="1" dirty="0">
                <a:solidFill>
                  <a:srgbClr val="000000"/>
                </a:solidFill>
                <a:latin typeface="Arial Black" panose="020B0A04020102020204" pitchFamily="34" charset="0"/>
              </a:rPr>
              <a:t>6) P</a:t>
            </a:r>
            <a:r>
              <a:rPr lang="en-US" sz="2800" b="1" dirty="0">
                <a:solidFill>
                  <a:srgbClr val="000000"/>
                </a:solidFill>
                <a:effectLst/>
              </a:rPr>
              <a:t>roducts</a:t>
            </a:r>
            <a:endParaRPr lang="en-US" sz="2800" b="1" dirty="0">
              <a:solidFill>
                <a:srgbClr val="000000"/>
              </a:solidFill>
              <a:effectLst/>
              <a:latin typeface="Arial Black" panose="020B0A040201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-&gt;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Columns: </a:t>
            </a:r>
            <a:r>
              <a:rPr lang="en-US" sz="2800" dirty="0" err="1">
                <a:solidFill>
                  <a:srgbClr val="000000"/>
                </a:solidFill>
                <a:effectLst/>
              </a:rPr>
              <a:t>product_id</a:t>
            </a:r>
            <a:r>
              <a:rPr lang="en-US" sz="2800" dirty="0">
                <a:solidFill>
                  <a:srgbClr val="000000"/>
                </a:solidFill>
                <a:effectLst/>
              </a:rPr>
              <a:t>, </a:t>
            </a:r>
            <a:r>
              <a:rPr lang="en-US" sz="2800" dirty="0" err="1">
                <a:solidFill>
                  <a:srgbClr val="000000"/>
                </a:solidFill>
                <a:effectLst/>
              </a:rPr>
              <a:t>product_name</a:t>
            </a:r>
            <a:r>
              <a:rPr lang="en-US" sz="2800" dirty="0">
                <a:solidFill>
                  <a:srgbClr val="000000"/>
                </a:solidFill>
                <a:effectLst/>
              </a:rPr>
              <a:t>, </a:t>
            </a:r>
            <a:r>
              <a:rPr lang="en-US" sz="2800" dirty="0" err="1">
                <a:solidFill>
                  <a:srgbClr val="000000"/>
                </a:solidFill>
                <a:effectLst/>
              </a:rPr>
              <a:t>brand_id</a:t>
            </a:r>
            <a:r>
              <a:rPr lang="en-US" sz="2800" dirty="0">
                <a:solidFill>
                  <a:srgbClr val="000000"/>
                </a:solidFill>
                <a:effectLst/>
              </a:rPr>
              <a:t>, </a:t>
            </a:r>
            <a:r>
              <a:rPr lang="en-US" sz="2800" dirty="0" err="1">
                <a:solidFill>
                  <a:srgbClr val="000000"/>
                </a:solidFill>
                <a:effectLst/>
              </a:rPr>
              <a:t>category_id</a:t>
            </a:r>
            <a:r>
              <a:rPr lang="en-US" sz="2800" dirty="0">
                <a:solidFill>
                  <a:srgbClr val="000000"/>
                </a:solidFill>
                <a:effectLst/>
              </a:rPr>
              <a:t>, </a:t>
            </a:r>
            <a:r>
              <a:rPr lang="en-US" sz="2800" dirty="0" err="1">
                <a:solidFill>
                  <a:srgbClr val="000000"/>
                </a:solidFill>
                <a:effectLst/>
              </a:rPr>
              <a:t>model_year</a:t>
            </a:r>
            <a:r>
              <a:rPr lang="en-US" sz="2800" dirty="0">
                <a:solidFill>
                  <a:srgbClr val="000000"/>
                </a:solidFill>
                <a:effectLst/>
              </a:rPr>
              <a:t>, </a:t>
            </a:r>
            <a:r>
              <a:rPr lang="en-US" sz="2800" dirty="0" err="1">
                <a:solidFill>
                  <a:srgbClr val="000000"/>
                </a:solidFill>
                <a:effectLst/>
              </a:rPr>
              <a:t>list_price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7A383B-3504-41C5-9987-B55402A07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9800" y="257027"/>
            <a:ext cx="5449060" cy="362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804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114245B-21E3-4C5F-B86F-C762FF9ECDAE}"/>
              </a:ext>
            </a:extLst>
          </p:cNvPr>
          <p:cNvSpPr txBox="1"/>
          <p:nvPr/>
        </p:nvSpPr>
        <p:spPr>
          <a:xfrm>
            <a:off x="208547" y="257027"/>
            <a:ext cx="1177490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EF6BFE-CC91-4D58-BEA4-CF3B63BF9D86}"/>
              </a:ext>
            </a:extLst>
          </p:cNvPr>
          <p:cNvSpPr txBox="1"/>
          <p:nvPr/>
        </p:nvSpPr>
        <p:spPr>
          <a:xfrm>
            <a:off x="208547" y="4983204"/>
            <a:ext cx="1122145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800" b="1" dirty="0">
                <a:solidFill>
                  <a:srgbClr val="000000"/>
                </a:solidFill>
                <a:latin typeface="Arial Black" panose="020B0A04020102020204" pitchFamily="34" charset="0"/>
              </a:rPr>
              <a:t>7) Staffs</a:t>
            </a:r>
            <a:endParaRPr lang="en-US" sz="2800" b="1" dirty="0">
              <a:solidFill>
                <a:srgbClr val="000000"/>
              </a:solidFill>
              <a:effectLst/>
              <a:latin typeface="Arial Black" panose="020B0A04020102020204" pitchFamily="34" charset="0"/>
            </a:endParaRP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-&gt;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Columns: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</a:rPr>
              <a:t>staff_id</a:t>
            </a:r>
            <a:r>
              <a:rPr lang="en-US" sz="2400" dirty="0">
                <a:solidFill>
                  <a:srgbClr val="000000"/>
                </a:solidFill>
              </a:rPr>
              <a:t>,</a:t>
            </a:r>
            <a:r>
              <a:rPr lang="en-US" sz="2400" dirty="0">
                <a:solidFill>
                  <a:srgbClr val="000000"/>
                </a:solidFill>
                <a:effectLst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</a:rPr>
              <a:t>first_name</a:t>
            </a:r>
            <a:r>
              <a:rPr lang="en-US" sz="2400" dirty="0">
                <a:solidFill>
                  <a:srgbClr val="000000"/>
                </a:solidFill>
              </a:rPr>
              <a:t>,</a:t>
            </a:r>
            <a:r>
              <a:rPr lang="en-US" sz="2400" dirty="0">
                <a:solidFill>
                  <a:srgbClr val="000000"/>
                </a:solidFill>
                <a:effectLst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</a:rPr>
              <a:t>last_name</a:t>
            </a:r>
            <a:r>
              <a:rPr lang="en-US" sz="2400" dirty="0">
                <a:solidFill>
                  <a:srgbClr val="000000"/>
                </a:solidFill>
              </a:rPr>
              <a:t>,</a:t>
            </a:r>
            <a:r>
              <a:rPr lang="en-US" sz="2400" dirty="0">
                <a:solidFill>
                  <a:srgbClr val="000000"/>
                </a:solidFill>
                <a:effectLst/>
              </a:rPr>
              <a:t> email</a:t>
            </a:r>
            <a:r>
              <a:rPr lang="en-US" sz="2400" dirty="0">
                <a:solidFill>
                  <a:srgbClr val="000000"/>
                </a:solidFill>
              </a:rPr>
              <a:t>,</a:t>
            </a:r>
            <a:r>
              <a:rPr lang="en-US" sz="2400" dirty="0">
                <a:solidFill>
                  <a:srgbClr val="000000"/>
                </a:solidFill>
                <a:effectLst/>
              </a:rPr>
              <a:t> phone</a:t>
            </a:r>
            <a:r>
              <a:rPr lang="en-US" sz="2400" dirty="0">
                <a:solidFill>
                  <a:srgbClr val="000000"/>
                </a:solidFill>
              </a:rPr>
              <a:t>,</a:t>
            </a:r>
            <a:r>
              <a:rPr lang="en-US" sz="2400" dirty="0">
                <a:solidFill>
                  <a:srgbClr val="000000"/>
                </a:solidFill>
                <a:effectLst/>
              </a:rPr>
              <a:t> active</a:t>
            </a:r>
            <a:r>
              <a:rPr lang="en-US" sz="2400" dirty="0">
                <a:solidFill>
                  <a:srgbClr val="000000"/>
                </a:solidFill>
              </a:rPr>
              <a:t>,</a:t>
            </a:r>
            <a:r>
              <a:rPr lang="en-US" sz="2400" dirty="0">
                <a:solidFill>
                  <a:srgbClr val="000000"/>
                </a:solidFill>
                <a:effectLst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</a:rPr>
              <a:t>store_id</a:t>
            </a:r>
            <a:r>
              <a:rPr lang="en-US" sz="2400" dirty="0">
                <a:solidFill>
                  <a:srgbClr val="000000"/>
                </a:solidFill>
                <a:effectLst/>
              </a:rPr>
              <a:t>, </a:t>
            </a:r>
            <a:r>
              <a:rPr lang="en-US" sz="2400" dirty="0" err="1">
                <a:solidFill>
                  <a:srgbClr val="000000"/>
                </a:solidFill>
                <a:effectLst/>
              </a:rPr>
              <a:t>manager_id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2A1DC4-40E9-44CC-8EED-2886FA9DC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0102" y="270376"/>
            <a:ext cx="6898341" cy="344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015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</TotalTime>
  <Words>1316</Words>
  <Application>Microsoft Office PowerPoint</Application>
  <PresentationFormat>Widescreen</PresentationFormat>
  <Paragraphs>130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storeunity175@gmail.com</dc:creator>
  <cp:lastModifiedBy>storeunity175@gmail.com</cp:lastModifiedBy>
  <cp:revision>10</cp:revision>
  <dcterms:created xsi:type="dcterms:W3CDTF">2025-08-09T04:12:11Z</dcterms:created>
  <dcterms:modified xsi:type="dcterms:W3CDTF">2025-09-02T09:38:33Z</dcterms:modified>
</cp:coreProperties>
</file>