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Roboto"/>
      <p:regular r:id="rId8"/>
      <p:bold r:id="rId9"/>
      <p:italic r:id="rId10"/>
      <p:boldItalic r:id="rId11"/>
    </p:embeddedFont>
    <p:embeddedFont>
      <p:font typeface="Google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Italic.fntdata"/><Relationship Id="rId10" Type="http://schemas.openxmlformats.org/officeDocument/2006/relationships/font" Target="fonts/Roboto-italic.fntdata"/><Relationship Id="rId13" Type="http://schemas.openxmlformats.org/officeDocument/2006/relationships/font" Target="fonts/GoogleSans-bold.fntdata"/><Relationship Id="rId12" Type="http://schemas.openxmlformats.org/officeDocument/2006/relationships/font" Target="fonts/Google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bold.fntdata"/><Relationship Id="rId15" Type="http://schemas.openxmlformats.org/officeDocument/2006/relationships/font" Target="fonts/GoogleSans-boldItalic.fntdata"/><Relationship Id="rId14" Type="http://schemas.openxmlformats.org/officeDocument/2006/relationships/font" Target="fonts/Google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9419f719b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9419f719b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311700" y="419550"/>
            <a:ext cx="7684800" cy="928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b="1" lang="en" sz="1790">
                <a:solidFill>
                  <a:schemeClr val="dk1"/>
                </a:solidFill>
                <a:latin typeface="Google Sans"/>
                <a:ea typeface="Google Sans"/>
                <a:cs typeface="Google Sans"/>
                <a:sym typeface="Google Sans"/>
              </a:rPr>
              <a:t>Has this file been identified as malicious? Explain why or why not.</a:t>
            </a:r>
            <a:endParaRPr b="1" sz="1790">
              <a:solidFill>
                <a:schemeClr val="dk1"/>
              </a:solidFill>
              <a:latin typeface="Google Sans"/>
              <a:ea typeface="Google Sans"/>
              <a:cs typeface="Google Sans"/>
              <a:sym typeface="Google Sans"/>
            </a:endParaRPr>
          </a:p>
          <a:p>
            <a:pPr indent="0" lvl="0" marL="0" rtl="0" algn="l">
              <a:lnSpc>
                <a:spcPct val="95000"/>
              </a:lnSpc>
              <a:spcBef>
                <a:spcPts val="1200"/>
              </a:spcBef>
              <a:spcAft>
                <a:spcPts val="0"/>
              </a:spcAft>
              <a:buSzPts val="605"/>
              <a:buNone/>
            </a:pPr>
            <a:r>
              <a:t/>
            </a:r>
            <a:endParaRPr b="1" sz="1790">
              <a:solidFill>
                <a:schemeClr val="dk1"/>
              </a:solidFill>
              <a:latin typeface="Google Sans"/>
              <a:ea typeface="Google Sans"/>
              <a:cs typeface="Google Sans"/>
              <a:sym typeface="Google Sans"/>
            </a:endParaRPr>
          </a:p>
          <a:p>
            <a:pPr indent="0" lvl="0" marL="0" rtl="0" algn="l">
              <a:lnSpc>
                <a:spcPct val="95000"/>
              </a:lnSpc>
              <a:spcBef>
                <a:spcPts val="1200"/>
              </a:spcBef>
              <a:spcAft>
                <a:spcPts val="1200"/>
              </a:spcAft>
              <a:buSzPts val="605"/>
              <a:buNone/>
            </a:pPr>
            <a:r>
              <a:t/>
            </a:r>
            <a:endParaRPr b="1" sz="1790">
              <a:solidFill>
                <a:schemeClr val="dk1"/>
              </a:solidFill>
              <a:latin typeface="Google Sans"/>
              <a:ea typeface="Google Sans"/>
              <a:cs typeface="Google Sans"/>
              <a:sym typeface="Google Sans"/>
            </a:endParaRPr>
          </a:p>
        </p:txBody>
      </p:sp>
      <p:sp>
        <p:nvSpPr>
          <p:cNvPr id="55" name="Google Shape;55;p13"/>
          <p:cNvSpPr txBox="1"/>
          <p:nvPr/>
        </p:nvSpPr>
        <p:spPr>
          <a:xfrm>
            <a:off x="311700" y="1060100"/>
            <a:ext cx="7538700" cy="14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34343"/>
                </a:solidFill>
              </a:rPr>
              <a:t>This file identified as malicious it contains trojan virus “Flagpro” that can be detected by over 50 security vendors, moreover this file also have high community score that also indicate the file is not safe, file hash also known as malware Flagpro which is used by the threat actor “BlackTech”this file </a:t>
            </a:r>
            <a:r>
              <a:rPr lang="en">
                <a:solidFill>
                  <a:srgbClr val="434343"/>
                </a:solidFill>
              </a:rPr>
              <a:t>may be</a:t>
            </a:r>
            <a:r>
              <a:rPr lang="en">
                <a:solidFill>
                  <a:srgbClr val="434343"/>
                </a:solidFill>
              </a:rPr>
              <a:t> downloaded by the user who was targeted by the </a:t>
            </a:r>
            <a:r>
              <a:rPr lang="en">
                <a:solidFill>
                  <a:srgbClr val="434343"/>
                </a:solidFill>
              </a:rPr>
              <a:t>phishing</a:t>
            </a:r>
            <a:r>
              <a:rPr lang="en">
                <a:solidFill>
                  <a:srgbClr val="434343"/>
                </a:solidFill>
              </a:rPr>
              <a:t> attack and mistakenly download this file because the file name looks legit and is an .exe(executable) format that shows its an executable file </a:t>
            </a:r>
            <a:r>
              <a:rPr lang="en">
                <a:solidFill>
                  <a:srgbClr val="434343"/>
                </a:solidFill>
              </a:rPr>
              <a:t>which execute when user click on it.</a:t>
            </a:r>
            <a:endParaRPr>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grpSp>
        <p:nvGrpSpPr>
          <p:cNvPr id="60" name="Google Shape;60;p14"/>
          <p:cNvGrpSpPr/>
          <p:nvPr/>
        </p:nvGrpSpPr>
        <p:grpSpPr>
          <a:xfrm>
            <a:off x="52400" y="399200"/>
            <a:ext cx="5417400" cy="4685400"/>
            <a:chOff x="52400" y="399200"/>
            <a:chExt cx="5417400" cy="4685400"/>
          </a:xfrm>
        </p:grpSpPr>
        <p:sp>
          <p:nvSpPr>
            <p:cNvPr id="61" name="Google Shape;61;p14"/>
            <p:cNvSpPr/>
            <p:nvPr/>
          </p:nvSpPr>
          <p:spPr>
            <a:xfrm>
              <a:off x="52400" y="399200"/>
              <a:ext cx="5417400" cy="4685400"/>
            </a:xfrm>
            <a:prstGeom prst="triangle">
              <a:avLst>
                <a:gd fmla="val 50000" name="adj"/>
              </a:avLst>
            </a:prstGeom>
            <a:solidFill>
              <a:schemeClr val="accen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 name="Google Shape;62;p14"/>
            <p:cNvCxnSpPr/>
            <p:nvPr/>
          </p:nvCxnSpPr>
          <p:spPr>
            <a:xfrm>
              <a:off x="2174888" y="1426450"/>
              <a:ext cx="1162500" cy="0"/>
            </a:xfrm>
            <a:prstGeom prst="straightConnector1">
              <a:avLst/>
            </a:prstGeom>
            <a:noFill/>
            <a:ln cap="flat" cmpd="sng" w="28575">
              <a:solidFill>
                <a:srgbClr val="FFFFFF"/>
              </a:solidFill>
              <a:prstDash val="solid"/>
              <a:round/>
              <a:headEnd len="med" w="med" type="none"/>
              <a:tailEnd len="med" w="med" type="none"/>
            </a:ln>
          </p:spPr>
        </p:cxnSp>
        <p:cxnSp>
          <p:nvCxnSpPr>
            <p:cNvPr id="63" name="Google Shape;63;p14"/>
            <p:cNvCxnSpPr/>
            <p:nvPr/>
          </p:nvCxnSpPr>
          <p:spPr>
            <a:xfrm>
              <a:off x="1714500" y="2214625"/>
              <a:ext cx="2094000" cy="0"/>
            </a:xfrm>
            <a:prstGeom prst="straightConnector1">
              <a:avLst/>
            </a:prstGeom>
            <a:noFill/>
            <a:ln cap="flat" cmpd="sng" w="28575">
              <a:solidFill>
                <a:srgbClr val="FFFFFF"/>
              </a:solidFill>
              <a:prstDash val="solid"/>
              <a:round/>
              <a:headEnd len="med" w="med" type="none"/>
              <a:tailEnd len="med" w="med" type="none"/>
            </a:ln>
          </p:spPr>
        </p:cxnSp>
        <p:cxnSp>
          <p:nvCxnSpPr>
            <p:cNvPr id="64" name="Google Shape;64;p14"/>
            <p:cNvCxnSpPr/>
            <p:nvPr/>
          </p:nvCxnSpPr>
          <p:spPr>
            <a:xfrm>
              <a:off x="1269525" y="2976625"/>
              <a:ext cx="2970900" cy="0"/>
            </a:xfrm>
            <a:prstGeom prst="straightConnector1">
              <a:avLst/>
            </a:prstGeom>
            <a:noFill/>
            <a:ln cap="flat" cmpd="sng" w="28575">
              <a:solidFill>
                <a:srgbClr val="FFFFFF"/>
              </a:solidFill>
              <a:prstDash val="solid"/>
              <a:round/>
              <a:headEnd len="med" w="med" type="none"/>
              <a:tailEnd len="med" w="med" type="none"/>
            </a:ln>
          </p:spPr>
        </p:cxnSp>
        <p:cxnSp>
          <p:nvCxnSpPr>
            <p:cNvPr id="65" name="Google Shape;65;p14"/>
            <p:cNvCxnSpPr/>
            <p:nvPr/>
          </p:nvCxnSpPr>
          <p:spPr>
            <a:xfrm>
              <a:off x="903063" y="3665615"/>
              <a:ext cx="3729900" cy="0"/>
            </a:xfrm>
            <a:prstGeom prst="straightConnector1">
              <a:avLst/>
            </a:prstGeom>
            <a:noFill/>
            <a:ln cap="flat" cmpd="sng" w="28575">
              <a:solidFill>
                <a:srgbClr val="FFFFFF"/>
              </a:solidFill>
              <a:prstDash val="solid"/>
              <a:round/>
              <a:headEnd len="med" w="med" type="none"/>
              <a:tailEnd len="med" w="med" type="none"/>
            </a:ln>
          </p:spPr>
        </p:cxnSp>
        <p:cxnSp>
          <p:nvCxnSpPr>
            <p:cNvPr id="66" name="Google Shape;66;p14"/>
            <p:cNvCxnSpPr/>
            <p:nvPr/>
          </p:nvCxnSpPr>
          <p:spPr>
            <a:xfrm>
              <a:off x="484250" y="4351425"/>
              <a:ext cx="4541700" cy="0"/>
            </a:xfrm>
            <a:prstGeom prst="straightConnector1">
              <a:avLst/>
            </a:prstGeom>
            <a:noFill/>
            <a:ln cap="flat" cmpd="sng" w="28575">
              <a:solidFill>
                <a:srgbClr val="FFFFFF"/>
              </a:solidFill>
              <a:prstDash val="solid"/>
              <a:round/>
              <a:headEnd len="med" w="med" type="none"/>
              <a:tailEnd len="med" w="med" type="none"/>
            </a:ln>
          </p:spPr>
        </p:cxnSp>
      </p:grpSp>
      <p:sp>
        <p:nvSpPr>
          <p:cNvPr id="67" name="Google Shape;67;p14"/>
          <p:cNvSpPr txBox="1"/>
          <p:nvPr/>
        </p:nvSpPr>
        <p:spPr>
          <a:xfrm>
            <a:off x="2424313" y="863775"/>
            <a:ext cx="80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TTPs</a:t>
            </a:r>
            <a:endParaRPr b="1" sz="1700">
              <a:solidFill>
                <a:schemeClr val="lt1"/>
              </a:solidFill>
              <a:latin typeface="Google Sans"/>
              <a:ea typeface="Google Sans"/>
              <a:cs typeface="Google Sans"/>
              <a:sym typeface="Google Sans"/>
            </a:endParaRPr>
          </a:p>
        </p:txBody>
      </p:sp>
      <p:sp>
        <p:nvSpPr>
          <p:cNvPr id="68" name="Google Shape;68;p14"/>
          <p:cNvSpPr txBox="1"/>
          <p:nvPr/>
        </p:nvSpPr>
        <p:spPr>
          <a:xfrm>
            <a:off x="2411226" y="1578950"/>
            <a:ext cx="80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Tools</a:t>
            </a:r>
            <a:endParaRPr b="1" sz="1700">
              <a:solidFill>
                <a:schemeClr val="lt1"/>
              </a:solidFill>
              <a:latin typeface="Google Sans"/>
              <a:ea typeface="Google Sans"/>
              <a:cs typeface="Google Sans"/>
              <a:sym typeface="Google Sans"/>
            </a:endParaRPr>
          </a:p>
        </p:txBody>
      </p:sp>
      <p:sp>
        <p:nvSpPr>
          <p:cNvPr id="69" name="Google Shape;69;p14"/>
          <p:cNvSpPr txBox="1"/>
          <p:nvPr/>
        </p:nvSpPr>
        <p:spPr>
          <a:xfrm>
            <a:off x="1792100" y="2294125"/>
            <a:ext cx="19914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1"/>
                </a:solidFill>
                <a:latin typeface="Google Sans"/>
                <a:ea typeface="Google Sans"/>
                <a:cs typeface="Google Sans"/>
                <a:sym typeface="Google Sans"/>
              </a:rPr>
              <a:t>Network/host artifacts</a:t>
            </a:r>
            <a:endParaRPr b="1" sz="1700">
              <a:solidFill>
                <a:schemeClr val="lt1"/>
              </a:solidFill>
              <a:latin typeface="Google Sans"/>
              <a:ea typeface="Google Sans"/>
              <a:cs typeface="Google Sans"/>
              <a:sym typeface="Google Sans"/>
            </a:endParaRPr>
          </a:p>
        </p:txBody>
      </p:sp>
      <p:sp>
        <p:nvSpPr>
          <p:cNvPr id="70" name="Google Shape;70;p14"/>
          <p:cNvSpPr txBox="1"/>
          <p:nvPr/>
        </p:nvSpPr>
        <p:spPr>
          <a:xfrm>
            <a:off x="1978962" y="311867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Domain names</a:t>
            </a:r>
            <a:endParaRPr b="1" sz="1700">
              <a:solidFill>
                <a:schemeClr val="lt1"/>
              </a:solidFill>
              <a:latin typeface="Google Sans"/>
              <a:ea typeface="Google Sans"/>
              <a:cs typeface="Google Sans"/>
              <a:sym typeface="Google Sans"/>
            </a:endParaRPr>
          </a:p>
        </p:txBody>
      </p:sp>
      <p:sp>
        <p:nvSpPr>
          <p:cNvPr id="71" name="Google Shape;71;p14"/>
          <p:cNvSpPr txBox="1"/>
          <p:nvPr/>
        </p:nvSpPr>
        <p:spPr>
          <a:xfrm>
            <a:off x="1978962" y="375532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IP addresses</a:t>
            </a:r>
            <a:endParaRPr b="1" sz="1700">
              <a:solidFill>
                <a:schemeClr val="lt1"/>
              </a:solidFill>
              <a:latin typeface="Google Sans"/>
              <a:ea typeface="Google Sans"/>
              <a:cs typeface="Google Sans"/>
              <a:sym typeface="Google Sans"/>
            </a:endParaRPr>
          </a:p>
        </p:txBody>
      </p:sp>
      <p:sp>
        <p:nvSpPr>
          <p:cNvPr id="72" name="Google Shape;72;p14"/>
          <p:cNvSpPr txBox="1"/>
          <p:nvPr/>
        </p:nvSpPr>
        <p:spPr>
          <a:xfrm>
            <a:off x="1978962" y="445742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Hash values</a:t>
            </a:r>
            <a:endParaRPr b="1" sz="1700">
              <a:solidFill>
                <a:schemeClr val="lt1"/>
              </a:solidFill>
              <a:latin typeface="Google Sans"/>
              <a:ea typeface="Google Sans"/>
              <a:cs typeface="Google Sans"/>
              <a:sym typeface="Google Sans"/>
            </a:endParaRPr>
          </a:p>
        </p:txBody>
      </p:sp>
      <p:cxnSp>
        <p:nvCxnSpPr>
          <p:cNvPr id="73" name="Google Shape;73;p14"/>
          <p:cNvCxnSpPr/>
          <p:nvPr/>
        </p:nvCxnSpPr>
        <p:spPr>
          <a:xfrm>
            <a:off x="3153750" y="1086374"/>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4" name="Google Shape;74;p14"/>
          <p:cNvSpPr/>
          <p:nvPr/>
        </p:nvSpPr>
        <p:spPr>
          <a:xfrm>
            <a:off x="4848450" y="824324"/>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Google Sans"/>
              <a:ea typeface="Google Sans"/>
              <a:cs typeface="Google Sans"/>
              <a:sym typeface="Google Sans"/>
            </a:endParaRPr>
          </a:p>
        </p:txBody>
      </p:sp>
      <p:cxnSp>
        <p:nvCxnSpPr>
          <p:cNvPr id="75" name="Google Shape;75;p14"/>
          <p:cNvCxnSpPr>
            <a:endCxn id="76" idx="1"/>
          </p:cNvCxnSpPr>
          <p:nvPr/>
        </p:nvCxnSpPr>
        <p:spPr>
          <a:xfrm>
            <a:off x="3578825" y="1801549"/>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6" name="Google Shape;76;p14"/>
          <p:cNvSpPr/>
          <p:nvPr/>
        </p:nvSpPr>
        <p:spPr>
          <a:xfrm>
            <a:off x="5273525" y="1539499"/>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Roboto"/>
              <a:ea typeface="Roboto"/>
              <a:cs typeface="Roboto"/>
              <a:sym typeface="Roboto"/>
            </a:endParaRPr>
          </a:p>
        </p:txBody>
      </p:sp>
      <p:cxnSp>
        <p:nvCxnSpPr>
          <p:cNvPr id="77" name="Google Shape;77;p14"/>
          <p:cNvCxnSpPr>
            <a:endCxn id="78" idx="1"/>
          </p:cNvCxnSpPr>
          <p:nvPr/>
        </p:nvCxnSpPr>
        <p:spPr>
          <a:xfrm>
            <a:off x="3986625" y="2571149"/>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8" name="Google Shape;78;p14"/>
          <p:cNvSpPr/>
          <p:nvPr/>
        </p:nvSpPr>
        <p:spPr>
          <a:xfrm>
            <a:off x="5681325" y="2309099"/>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Roboto"/>
              <a:ea typeface="Roboto"/>
              <a:cs typeface="Roboto"/>
              <a:sym typeface="Roboto"/>
            </a:endParaRPr>
          </a:p>
        </p:txBody>
      </p:sp>
      <p:cxnSp>
        <p:nvCxnSpPr>
          <p:cNvPr id="79" name="Google Shape;79;p14"/>
          <p:cNvCxnSpPr>
            <a:endCxn id="80" idx="1"/>
          </p:cNvCxnSpPr>
          <p:nvPr/>
        </p:nvCxnSpPr>
        <p:spPr>
          <a:xfrm>
            <a:off x="4426175" y="3274536"/>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0" name="Google Shape;80;p14"/>
          <p:cNvSpPr/>
          <p:nvPr/>
        </p:nvSpPr>
        <p:spPr>
          <a:xfrm>
            <a:off x="6120875" y="3012486"/>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F1F1F"/>
                </a:solidFill>
                <a:highlight>
                  <a:srgbClr val="FFFFFF"/>
                </a:highlight>
              </a:rPr>
              <a:t>org.misecure.com </a:t>
            </a:r>
            <a:endParaRPr sz="1100">
              <a:solidFill>
                <a:schemeClr val="dk1"/>
              </a:solidFill>
              <a:latin typeface="Roboto"/>
              <a:ea typeface="Roboto"/>
              <a:cs typeface="Roboto"/>
              <a:sym typeface="Roboto"/>
            </a:endParaRPr>
          </a:p>
        </p:txBody>
      </p:sp>
      <p:cxnSp>
        <p:nvCxnSpPr>
          <p:cNvPr id="81" name="Google Shape;81;p14"/>
          <p:cNvCxnSpPr>
            <a:endCxn id="82" idx="1"/>
          </p:cNvCxnSpPr>
          <p:nvPr/>
        </p:nvCxnSpPr>
        <p:spPr>
          <a:xfrm>
            <a:off x="4835525" y="3977924"/>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2" name="Google Shape;82;p14"/>
          <p:cNvSpPr/>
          <p:nvPr/>
        </p:nvSpPr>
        <p:spPr>
          <a:xfrm>
            <a:off x="6530225" y="3715874"/>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Roboto"/>
                <a:ea typeface="Roboto"/>
                <a:cs typeface="Roboto"/>
                <a:sym typeface="Roboto"/>
              </a:rPr>
              <a:t>207.148.109.242</a:t>
            </a:r>
            <a:endParaRPr sz="1100">
              <a:solidFill>
                <a:schemeClr val="dk1"/>
              </a:solidFill>
              <a:latin typeface="Roboto"/>
              <a:ea typeface="Roboto"/>
              <a:cs typeface="Roboto"/>
              <a:sym typeface="Roboto"/>
            </a:endParaRPr>
          </a:p>
        </p:txBody>
      </p:sp>
      <p:cxnSp>
        <p:nvCxnSpPr>
          <p:cNvPr id="83" name="Google Shape;83;p14"/>
          <p:cNvCxnSpPr/>
          <p:nvPr/>
        </p:nvCxnSpPr>
        <p:spPr>
          <a:xfrm>
            <a:off x="5211175" y="4680024"/>
            <a:ext cx="16053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4" name="Google Shape;84;p14"/>
          <p:cNvSpPr/>
          <p:nvPr/>
        </p:nvSpPr>
        <p:spPr>
          <a:xfrm>
            <a:off x="6816475" y="4417974"/>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100">
              <a:solidFill>
                <a:schemeClr val="dk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 sz="1000">
                <a:solidFill>
                  <a:srgbClr val="20242C"/>
                </a:solidFill>
                <a:latin typeface="Google Sans"/>
                <a:ea typeface="Google Sans"/>
                <a:cs typeface="Google Sans"/>
                <a:sym typeface="Google Sans"/>
              </a:rPr>
              <a:t>287d612e29b71c90aa54947313810a25</a:t>
            </a:r>
            <a:endParaRPr sz="1000">
              <a:solidFill>
                <a:srgbClr val="20242C"/>
              </a:solidFill>
              <a:latin typeface="Google Sans"/>
              <a:ea typeface="Google Sans"/>
              <a:cs typeface="Google Sans"/>
              <a:sym typeface="Google Sans"/>
            </a:endParaRPr>
          </a:p>
          <a:p>
            <a:pPr indent="0" lvl="0" marL="0" rtl="0" algn="ctr">
              <a:spcBef>
                <a:spcPts val="0"/>
              </a:spcBef>
              <a:spcAft>
                <a:spcPts val="0"/>
              </a:spcAft>
              <a:buNone/>
            </a:pPr>
            <a:r>
              <a:t/>
            </a:r>
            <a:endParaRPr sz="11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