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0" r:id="rId5"/>
    <p:sldId id="294" r:id="rId6"/>
    <p:sldId id="297" r:id="rId7"/>
    <p:sldId id="299"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262770-2207-4687-BAFC-952FF84C09B0}">
          <p14:sldIdLst>
            <p14:sldId id="290"/>
            <p14:sldId id="294"/>
            <p14:sldId id="297"/>
            <p14:sldId id="299"/>
            <p14:sldId id="298"/>
            <p14:sldId id="300"/>
            <p14:sldId id="301"/>
            <p14:sldId id="302"/>
            <p14:sldId id="303"/>
            <p14:sldId id="304"/>
            <p14:sldId id="305"/>
            <p14:sldId id="306"/>
            <p14:sldId id="307"/>
            <p14:sldId id="308"/>
            <p14:sldId id="309"/>
            <p14:sldId id="310"/>
            <p14:sldId id="311"/>
            <p14:sldId id="312"/>
          </p14:sldIdLst>
        </p14:section>
        <p14:section name="Untitled Section" id="{84C1AE68-35A9-48BE-8CF7-A748040AB7AB}">
          <p14:sldIdLst/>
        </p14:section>
      </p14:sectionLst>
    </p:ex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971"/>
    <a:srgbClr val="1C4C3C"/>
    <a:srgbClr val="F1EAE0"/>
    <a:srgbClr val="9F792F"/>
    <a:srgbClr val="785029"/>
    <a:srgbClr val="E3CEB2"/>
    <a:srgbClr val="648260"/>
    <a:srgbClr val="A49B37"/>
    <a:srgbClr val="006A8A"/>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C62E6-7287-4782-A231-8287EC63FD6D}" v="196" dt="2024-03-12T17:14:1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snapToObjects="1" showGuides="1">
      <p:cViewPr varScale="1">
        <p:scale>
          <a:sx n="74" d="100"/>
          <a:sy n="74" d="100"/>
        </p:scale>
        <p:origin x="376" y="56"/>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6/15/2024</a:t>
            </a:fld>
            <a:endParaRPr lang="en-US"/>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6/15/2024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a:t>Click to edit Master text styles</a:t>
            </a:r>
          </a:p>
        </p:txBody>
      </p:sp>
    </p:spTree>
    <p:extLst>
      <p:ext uri="{BB962C8B-B14F-4D97-AF65-F5344CB8AC3E}">
        <p14:creationId xmlns:p14="http://schemas.microsoft.com/office/powerpoint/2010/main" val="42178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04B-5F84-6245-AE72-7A8C5B7310C3}"/>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83AB472-C06F-6BEF-0C0E-65EA59CA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ADE38-8A0A-0F93-DE98-1E3265816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F4E7A33-CA4E-DAED-6589-1B5DC61ACF65}"/>
              </a:ext>
            </a:extLst>
          </p:cNvPr>
          <p:cNvSpPr>
            <a:spLocks noGrp="1"/>
          </p:cNvSpPr>
          <p:nvPr>
            <p:ph type="ftr" sz="quarter" idx="11"/>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95EACFDC-DFA7-1C09-92B3-D574BA94E252}"/>
              </a:ext>
            </a:extLst>
          </p:cNvPr>
          <p:cNvSpPr>
            <a:spLocks noGrp="1"/>
          </p:cNvSpPr>
          <p:nvPr>
            <p:ph type="sldNum" sz="quarter" idx="12"/>
          </p:nvPr>
        </p:nvSpPr>
        <p:spPr/>
        <p:txBody>
          <a:bodyPr/>
          <a:lstStyle/>
          <a:p>
            <a:fld id="{8058A7CE-F400-7B46-9E16-10D36E8C32FD}" type="slidenum">
              <a:rPr lang="en-US" smtClean="0"/>
              <a:t>‹#›</a:t>
            </a:fld>
            <a:endParaRPr lang="en-US" dirty="0"/>
          </a:p>
        </p:txBody>
      </p:sp>
    </p:spTree>
    <p:extLst>
      <p:ext uri="{BB962C8B-B14F-4D97-AF65-F5344CB8AC3E}">
        <p14:creationId xmlns:p14="http://schemas.microsoft.com/office/powerpoint/2010/main" val="379846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BB4-22CD-17FF-907C-C72C3F1B5BE8}"/>
              </a:ext>
            </a:extLst>
          </p:cNvPr>
          <p:cNvSpPr>
            <a:spLocks noGrp="1"/>
          </p:cNvSpPr>
          <p:nvPr>
            <p:ph type="title" hasCustomPrompt="1"/>
          </p:nvPr>
        </p:nvSpPr>
        <p:spPr/>
        <p:txBody>
          <a:bodyPr/>
          <a:lstStyle/>
          <a:p>
            <a:r>
              <a:rPr lang="en-US" dirty="0"/>
              <a:t>click to edit master title style</a:t>
            </a:r>
          </a:p>
        </p:txBody>
      </p:sp>
      <p:sp>
        <p:nvSpPr>
          <p:cNvPr id="6" name="Footer Placeholder 5">
            <a:extLst>
              <a:ext uri="{FF2B5EF4-FFF2-40B4-BE49-F238E27FC236}">
                <a16:creationId xmlns:a16="http://schemas.microsoft.com/office/drawing/2014/main" id="{DFA3A82B-AB98-7510-5B1F-000D214C740D}"/>
              </a:ext>
            </a:extLst>
          </p:cNvPr>
          <p:cNvSpPr>
            <a:spLocks noGrp="1"/>
          </p:cNvSpPr>
          <p:nvPr>
            <p:ph type="ftr" sz="quarter" idx="10"/>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2D0B29A9-FB61-93CF-3836-717038D2EDA0}"/>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32773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0D3EE89-1608-EDAC-C029-E4E550F00E17}"/>
              </a:ext>
            </a:extLst>
          </p:cNvPr>
          <p:cNvSpPr>
            <a:spLocks noGrp="1"/>
          </p:cNvSpPr>
          <p:nvPr>
            <p:ph type="ftr" sz="quarter" idx="10"/>
          </p:nvPr>
        </p:nvSpPr>
        <p:spPr/>
        <p:txBody>
          <a:bodyPr/>
          <a:lstStyle/>
          <a:p>
            <a:r>
              <a:rPr lang="en-US" dirty="0"/>
              <a:t>course title</a:t>
            </a:r>
          </a:p>
        </p:txBody>
      </p:sp>
      <p:sp>
        <p:nvSpPr>
          <p:cNvPr id="6" name="Slide Number Placeholder 5">
            <a:extLst>
              <a:ext uri="{FF2B5EF4-FFF2-40B4-BE49-F238E27FC236}">
                <a16:creationId xmlns:a16="http://schemas.microsoft.com/office/drawing/2014/main" id="{BACD47AD-6129-B223-8047-C719153A4C73}"/>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567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9DB-50DC-20A4-2341-EC5E6AF6FF9A}"/>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B226305-7761-21B5-BED4-42833BBEB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96E8B-F843-EF0E-F259-D3BA3F21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771237E1-6846-B0F5-86C9-7BC757AACBAF}"/>
              </a:ext>
            </a:extLst>
          </p:cNvPr>
          <p:cNvSpPr>
            <a:spLocks noGrp="1"/>
          </p:cNvSpPr>
          <p:nvPr>
            <p:ph type="ftr" sz="quarter" idx="10"/>
          </p:nvPr>
        </p:nvSpPr>
        <p:spPr/>
        <p:txBody>
          <a:bodyPr/>
          <a:lstStyle/>
          <a:p>
            <a:r>
              <a:rPr lang="en-US" dirty="0"/>
              <a:t>course title</a:t>
            </a:r>
          </a:p>
        </p:txBody>
      </p:sp>
      <p:sp>
        <p:nvSpPr>
          <p:cNvPr id="9" name="Slide Number Placeholder 8">
            <a:extLst>
              <a:ext uri="{FF2B5EF4-FFF2-40B4-BE49-F238E27FC236}">
                <a16:creationId xmlns:a16="http://schemas.microsoft.com/office/drawing/2014/main" id="{28D90CB2-96B7-2FE3-2F3A-4A4C704BB5E9}"/>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6803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4"/>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B6D48-D20C-54AA-94F1-D8E933286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51F663A-C2C8-12B2-AE7C-318452D5F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C6676FC8-F25A-C087-965F-C86D7A6638D6}"/>
              </a:ext>
            </a:extLst>
          </p:cNvPr>
          <p:cNvSpPr>
            <a:spLocks noGrp="1"/>
          </p:cNvSpPr>
          <p:nvPr>
            <p:ph type="ftr" sz="quarter" idx="3"/>
          </p:nvPr>
        </p:nvSpPr>
        <p:spPr>
          <a:xfrm>
            <a:off x="173736" y="6254496"/>
            <a:ext cx="4114800" cy="365125"/>
          </a:xfrm>
          <a:prstGeom prst="rect">
            <a:avLst/>
          </a:prstGeom>
        </p:spPr>
        <p:txBody>
          <a:bodyPr vert="horz" lIns="91440" tIns="45720" rIns="91440" bIns="45720" rtlCol="0" anchor="ctr">
            <a:noAutofit/>
          </a:bodyPr>
          <a:lstStyle>
            <a:lvl1pPr algn="l">
              <a:defRPr sz="1200">
                <a:solidFill>
                  <a:schemeClr val="tx2">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0AFBFC1D-3B9C-EFD1-A014-1F648ADDBD70}"/>
              </a:ext>
            </a:extLst>
          </p:cNvPr>
          <p:cNvSpPr>
            <a:spLocks noGrp="1"/>
          </p:cNvSpPr>
          <p:nvPr>
            <p:ph type="sldNum" sz="quarter" idx="4"/>
          </p:nvPr>
        </p:nvSpPr>
        <p:spPr>
          <a:xfrm>
            <a:off x="11347704" y="6181344"/>
            <a:ext cx="670560" cy="676656"/>
          </a:xfrm>
          <a:prstGeom prst="rect">
            <a:avLst/>
          </a:prstGeom>
        </p:spPr>
        <p:txBody>
          <a:bodyPr vert="horz" lIns="91440" tIns="45720" rIns="91440" bIns="45720" rtlCol="0" anchor="ctr">
            <a:noAutofit/>
          </a:bodyPr>
          <a:lstStyle>
            <a:lvl1pPr algn="ctr">
              <a:defRPr sz="2900" b="1">
                <a:solidFill>
                  <a:schemeClr val="tx2">
                    <a:alpha val="78000"/>
                  </a:schemeClr>
                </a:solidFill>
              </a:defRPr>
            </a:lvl1pPr>
          </a:lstStyle>
          <a:p>
            <a:fld id="{8058A7CE-F400-7B46-9E16-10D36E8C32FD}" type="slidenum">
              <a:rPr lang="en-US" smtClean="0"/>
              <a:pPr/>
              <a:t>‹#›</a:t>
            </a:fld>
            <a:endParaRPr lang="en-US" dirty="0"/>
          </a:p>
        </p:txBody>
      </p:sp>
      <p:sp>
        <p:nvSpPr>
          <p:cNvPr id="7" name="Rectangle 6">
            <a:extLst>
              <a:ext uri="{FF2B5EF4-FFF2-40B4-BE49-F238E27FC236}">
                <a16:creationId xmlns:a16="http://schemas.microsoft.com/office/drawing/2014/main" id="{3B176A5B-B081-E990-1FB5-4AE9CF7924C4}"/>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875109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5" r:id="rId3"/>
    <p:sldLayoutId id="2147483651" r:id="rId4"/>
    <p:sldLayoutId id="2147483661" r:id="rId5"/>
    <p:sldLayoutId id="2147483667" r:id="rId6"/>
    <p:sldLayoutId id="2147483666" r:id="rId7"/>
    <p:sldLayoutId id="2147483668" r:id="rId8"/>
    <p:sldLayoutId id="2147483653" r:id="rId9"/>
    <p:sldLayoutId id="2147483650" r:id="rId10"/>
    <p:sldLayoutId id="2147483662" r:id="rId11"/>
    <p:sldLayoutId id="2147483663" r:id="rId12"/>
    <p:sldLayoutId id="2147483664" r:id="rId13"/>
    <p:sldLayoutId id="2147483652" r:id="rId14"/>
    <p:sldLayoutId id="2147483654" r:id="rId15"/>
    <p:sldLayoutId id="2147483655" r:id="rId16"/>
    <p:sldLayoutId id="2147483656" r:id="rId17"/>
  </p:sldLayoutIdLst>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83464" indent="-283464"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macro-photo-of-five-orange-ants-84240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BB28B748-3BD0-ABAB-16A8-56B562612A20}"/>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23603" r="23603"/>
          <a:stretch>
            <a:fillRect/>
          </a:stretch>
        </p:blipFill>
        <p:spPr/>
      </p:pic>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822960" y="2006082"/>
            <a:ext cx="6693408" cy="2264166"/>
          </a:xfrm>
        </p:spPr>
        <p:txBody>
          <a:bodyPr/>
          <a:lstStyle/>
          <a:p>
            <a:r>
              <a:rPr lang="en-US" sz="6000" dirty="0"/>
              <a:t>ANT COLONY OPTIMIZATION</a:t>
            </a:r>
          </a:p>
        </p:txBody>
      </p:sp>
      <p:pic>
        <p:nvPicPr>
          <p:cNvPr id="6" name="Picture 5">
            <a:extLst>
              <a:ext uri="{FF2B5EF4-FFF2-40B4-BE49-F238E27FC236}">
                <a16:creationId xmlns:a16="http://schemas.microsoft.com/office/drawing/2014/main" id="{72590C97-6A61-5820-8FB1-15FF01DD77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82766" y="0"/>
            <a:ext cx="5409234" cy="6858000"/>
          </a:xfrm>
          <a:prstGeom prst="rect">
            <a:avLst/>
          </a:prstGeom>
        </p:spPr>
      </p:pic>
    </p:spTree>
    <p:extLst>
      <p:ext uri="{BB962C8B-B14F-4D97-AF65-F5344CB8AC3E}">
        <p14:creationId xmlns:p14="http://schemas.microsoft.com/office/powerpoint/2010/main" val="299190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50F-34BD-D61A-29E5-6964A4E5C37D}"/>
              </a:ext>
            </a:extLst>
          </p:cNvPr>
          <p:cNvSpPr>
            <a:spLocks noGrp="1"/>
          </p:cNvSpPr>
          <p:nvPr>
            <p:ph type="title"/>
          </p:nvPr>
        </p:nvSpPr>
        <p:spPr>
          <a:xfrm>
            <a:off x="838200" y="365125"/>
            <a:ext cx="10515600" cy="1016635"/>
          </a:xfrm>
        </p:spPr>
        <p:txBody>
          <a:bodyPr/>
          <a:lstStyle/>
          <a:p>
            <a:r>
              <a:rPr lang="en-IN" sz="3200" dirty="0"/>
              <a:t>FLOW CHART</a:t>
            </a:r>
            <a:br>
              <a:rPr lang="en-IN" sz="3200" dirty="0"/>
            </a:br>
            <a:endParaRPr lang="en-IN" sz="3200" dirty="0"/>
          </a:p>
        </p:txBody>
      </p:sp>
      <p:sp>
        <p:nvSpPr>
          <p:cNvPr id="3" name="Footer Placeholder 2">
            <a:extLst>
              <a:ext uri="{FF2B5EF4-FFF2-40B4-BE49-F238E27FC236}">
                <a16:creationId xmlns:a16="http://schemas.microsoft.com/office/drawing/2014/main" id="{EFE6393C-E379-E0FA-B4F4-7361D9A1948C}"/>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4EC27DCE-871A-24DD-BF73-C5BA8764C2EC}"/>
              </a:ext>
            </a:extLst>
          </p:cNvPr>
          <p:cNvSpPr>
            <a:spLocks noGrp="1"/>
          </p:cNvSpPr>
          <p:nvPr>
            <p:ph type="sldNum" sz="quarter" idx="11"/>
          </p:nvPr>
        </p:nvSpPr>
        <p:spPr/>
        <p:txBody>
          <a:bodyPr/>
          <a:lstStyle/>
          <a:p>
            <a:fld id="{8058A7CE-F400-7B46-9E16-10D36E8C32FD}" type="slidenum">
              <a:rPr lang="en-US" smtClean="0"/>
              <a:pPr/>
              <a:t>10</a:t>
            </a:fld>
            <a:endParaRPr lang="en-US" dirty="0"/>
          </a:p>
        </p:txBody>
      </p:sp>
      <p:pic>
        <p:nvPicPr>
          <p:cNvPr id="6" name="Picture 5">
            <a:extLst>
              <a:ext uri="{FF2B5EF4-FFF2-40B4-BE49-F238E27FC236}">
                <a16:creationId xmlns:a16="http://schemas.microsoft.com/office/drawing/2014/main" id="{D0A3E0F1-EC30-54BA-BF09-2258B353666D}"/>
              </a:ext>
            </a:extLst>
          </p:cNvPr>
          <p:cNvPicPr>
            <a:picLocks noChangeAspect="1"/>
          </p:cNvPicPr>
          <p:nvPr/>
        </p:nvPicPr>
        <p:blipFill>
          <a:blip r:embed="rId2"/>
          <a:stretch>
            <a:fillRect/>
          </a:stretch>
        </p:blipFill>
        <p:spPr>
          <a:xfrm>
            <a:off x="2651760" y="1137919"/>
            <a:ext cx="5862320" cy="5481701"/>
          </a:xfrm>
          <a:prstGeom prst="rect">
            <a:avLst/>
          </a:prstGeom>
        </p:spPr>
      </p:pic>
    </p:spTree>
    <p:extLst>
      <p:ext uri="{BB962C8B-B14F-4D97-AF65-F5344CB8AC3E}">
        <p14:creationId xmlns:p14="http://schemas.microsoft.com/office/powerpoint/2010/main" val="355678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C5BDA7-5001-883E-7111-59A44B6322CE}"/>
              </a:ext>
            </a:extLst>
          </p:cNvPr>
          <p:cNvSpPr>
            <a:spLocks noGrp="1"/>
          </p:cNvSpPr>
          <p:nvPr>
            <p:ph type="body" sz="half" idx="2"/>
          </p:nvPr>
        </p:nvSpPr>
        <p:spPr>
          <a:xfrm>
            <a:off x="458788" y="508000"/>
            <a:ext cx="10600372" cy="5360988"/>
          </a:xfrm>
        </p:spPr>
        <p:txBody>
          <a:bodyPr/>
          <a:lstStyle/>
          <a:p>
            <a:r>
              <a:rPr lang="en-US" sz="2400" b="0" i="0" dirty="0">
                <a:solidFill>
                  <a:srgbClr val="FF0000"/>
                </a:solidFill>
                <a:effectLst/>
                <a:latin typeface="Times New Roman" panose="02020603050405020304" pitchFamily="18" charset="0"/>
                <a:cs typeface="Times New Roman" panose="02020603050405020304" pitchFamily="18" charset="0"/>
              </a:rPr>
              <a:t>concentration of the pheromone  and rate of evaporation of pheromone</a:t>
            </a:r>
            <a:r>
              <a:rPr lang="en-US" sz="2400" b="0" i="0" dirty="0">
                <a:solidFill>
                  <a:schemeClr val="tx1"/>
                </a:solidFill>
                <a:effectLst/>
                <a:latin typeface="Times New Roman" panose="02020603050405020304" pitchFamily="18" charset="0"/>
                <a:cs typeface="Times New Roman" panose="02020603050405020304" pitchFamily="18" charset="0"/>
              </a:rPr>
              <a:t> are the two major factors to determine the shortest path from the food source to the colony</a:t>
            </a:r>
            <a:r>
              <a:rPr lang="en-US" b="0" i="0" dirty="0">
                <a:solidFill>
                  <a:schemeClr val="tx1"/>
                </a:solidFill>
                <a:effectLst/>
                <a:latin typeface="inter-regular"/>
              </a:rPr>
              <a:t>.</a:t>
            </a:r>
          </a:p>
          <a:p>
            <a:endParaRPr lang="en-IN" dirty="0">
              <a:solidFill>
                <a:schemeClr val="tx1"/>
              </a:solidFill>
            </a:endParaRPr>
          </a:p>
        </p:txBody>
      </p:sp>
      <p:sp>
        <p:nvSpPr>
          <p:cNvPr id="5" name="Footer Placeholder 4">
            <a:extLst>
              <a:ext uri="{FF2B5EF4-FFF2-40B4-BE49-F238E27FC236}">
                <a16:creationId xmlns:a16="http://schemas.microsoft.com/office/drawing/2014/main" id="{430EF213-0E96-3478-0BF5-BF2BC248CD54}"/>
              </a:ext>
            </a:extLst>
          </p:cNvPr>
          <p:cNvSpPr>
            <a:spLocks noGrp="1"/>
          </p:cNvSpPr>
          <p:nvPr>
            <p:ph type="ftr" sz="quarter" idx="10"/>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069412FB-6ED2-E4C6-A25C-7B8F8BB99D5C}"/>
              </a:ext>
            </a:extLst>
          </p:cNvPr>
          <p:cNvSpPr>
            <a:spLocks noGrp="1"/>
          </p:cNvSpPr>
          <p:nvPr>
            <p:ph type="sldNum" sz="quarter" idx="11"/>
          </p:nvPr>
        </p:nvSpPr>
        <p:spPr/>
        <p:txBody>
          <a:bodyPr/>
          <a:lstStyle/>
          <a:p>
            <a:fld id="{8058A7CE-F400-7B46-9E16-10D36E8C32FD}" type="slidenum">
              <a:rPr lang="en-US" smtClean="0"/>
              <a:pPr/>
              <a:t>11</a:t>
            </a:fld>
            <a:endParaRPr lang="en-US" dirty="0"/>
          </a:p>
        </p:txBody>
      </p:sp>
      <p:pic>
        <p:nvPicPr>
          <p:cNvPr id="8" name="Picture 7">
            <a:extLst>
              <a:ext uri="{FF2B5EF4-FFF2-40B4-BE49-F238E27FC236}">
                <a16:creationId xmlns:a16="http://schemas.microsoft.com/office/drawing/2014/main" id="{A78644B5-B5F9-5F01-1142-F861CB2C86DD}"/>
              </a:ext>
            </a:extLst>
          </p:cNvPr>
          <p:cNvPicPr>
            <a:picLocks noChangeAspect="1"/>
          </p:cNvPicPr>
          <p:nvPr/>
        </p:nvPicPr>
        <p:blipFill>
          <a:blip r:embed="rId2"/>
          <a:stretch>
            <a:fillRect/>
          </a:stretch>
        </p:blipFill>
        <p:spPr>
          <a:xfrm>
            <a:off x="3027680" y="1577341"/>
            <a:ext cx="5669280" cy="3017520"/>
          </a:xfrm>
          <a:prstGeom prst="rect">
            <a:avLst/>
          </a:prstGeom>
        </p:spPr>
      </p:pic>
      <p:sp>
        <p:nvSpPr>
          <p:cNvPr id="9" name="TextBox 8">
            <a:extLst>
              <a:ext uri="{FF2B5EF4-FFF2-40B4-BE49-F238E27FC236}">
                <a16:creationId xmlns:a16="http://schemas.microsoft.com/office/drawing/2014/main" id="{571AA534-E1C9-A609-66F4-785087B14DCF}"/>
              </a:ext>
            </a:extLst>
          </p:cNvPr>
          <p:cNvSpPr txBox="1"/>
          <p:nvPr/>
        </p:nvSpPr>
        <p:spPr>
          <a:xfrm>
            <a:off x="3627120" y="5249746"/>
            <a:ext cx="3794760" cy="369332"/>
          </a:xfrm>
          <a:prstGeom prst="rect">
            <a:avLst/>
          </a:prstGeom>
          <a:noFill/>
        </p:spPr>
        <p:txBody>
          <a:bodyPr wrap="square" rtlCol="0">
            <a:spAutoFit/>
          </a:bodyPr>
          <a:lstStyle/>
          <a:p>
            <a:r>
              <a:rPr lang="en-IN" dirty="0"/>
              <a:t>                 </a:t>
            </a:r>
            <a:r>
              <a:rPr lang="en-IN" sz="1400" b="1" dirty="0"/>
              <a:t>FIGURE:1.2</a:t>
            </a:r>
          </a:p>
        </p:txBody>
      </p:sp>
      <p:sp>
        <p:nvSpPr>
          <p:cNvPr id="10" name="TextBox 9">
            <a:extLst>
              <a:ext uri="{FF2B5EF4-FFF2-40B4-BE49-F238E27FC236}">
                <a16:creationId xmlns:a16="http://schemas.microsoft.com/office/drawing/2014/main" id="{AD8DB7A1-EAB5-8AC6-9DF6-11A23EC76DD6}"/>
              </a:ext>
            </a:extLst>
          </p:cNvPr>
          <p:cNvSpPr txBox="1"/>
          <p:nvPr/>
        </p:nvSpPr>
        <p:spPr>
          <a:xfrm>
            <a:off x="3215640" y="4815840"/>
            <a:ext cx="4206240" cy="276999"/>
          </a:xfrm>
          <a:prstGeom prst="rect">
            <a:avLst/>
          </a:prstGeom>
          <a:noFill/>
        </p:spPr>
        <p:txBody>
          <a:bodyPr wrap="square" rtlCol="0">
            <a:spAutoFit/>
          </a:bodyPr>
          <a:lstStyle/>
          <a:p>
            <a:r>
              <a:rPr lang="en-IN" sz="1200" dirty="0"/>
              <a:t>     </a:t>
            </a:r>
            <a:r>
              <a:rPr lang="en-IN" sz="1200" b="1" dirty="0"/>
              <a:t>Effect of pheromone concentration for shortest path </a:t>
            </a:r>
          </a:p>
        </p:txBody>
      </p:sp>
    </p:spTree>
    <p:extLst>
      <p:ext uri="{BB962C8B-B14F-4D97-AF65-F5344CB8AC3E}">
        <p14:creationId xmlns:p14="http://schemas.microsoft.com/office/powerpoint/2010/main" val="269326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4C6D7A-C1E0-7051-F7C0-A03582BB9CB5}"/>
              </a:ext>
            </a:extLst>
          </p:cNvPr>
          <p:cNvSpPr>
            <a:spLocks noGrp="1"/>
          </p:cNvSpPr>
          <p:nvPr>
            <p:ph type="body" sz="half" idx="2"/>
          </p:nvPr>
        </p:nvSpPr>
        <p:spPr>
          <a:xfrm>
            <a:off x="1264920" y="1051560"/>
            <a:ext cx="9525000" cy="4817428"/>
          </a:xfrm>
        </p:spPr>
        <p:txBody>
          <a:bodyPr/>
          <a:lstStyle/>
          <a:p>
            <a:endParaRPr lang="en-IN" dirty="0"/>
          </a:p>
        </p:txBody>
      </p:sp>
      <p:sp>
        <p:nvSpPr>
          <p:cNvPr id="5" name="Footer Placeholder 4">
            <a:extLst>
              <a:ext uri="{FF2B5EF4-FFF2-40B4-BE49-F238E27FC236}">
                <a16:creationId xmlns:a16="http://schemas.microsoft.com/office/drawing/2014/main" id="{1AF1C485-93FB-F619-AB5C-2BF7B3396450}"/>
              </a:ext>
            </a:extLst>
          </p:cNvPr>
          <p:cNvSpPr>
            <a:spLocks noGrp="1"/>
          </p:cNvSpPr>
          <p:nvPr>
            <p:ph type="ftr" sz="quarter" idx="10"/>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8EF2E734-5E76-51D7-288D-D9CD4C1C2EF2}"/>
              </a:ext>
            </a:extLst>
          </p:cNvPr>
          <p:cNvSpPr>
            <a:spLocks noGrp="1"/>
          </p:cNvSpPr>
          <p:nvPr>
            <p:ph type="sldNum" sz="quarter" idx="11"/>
          </p:nvPr>
        </p:nvSpPr>
        <p:spPr/>
        <p:txBody>
          <a:bodyPr/>
          <a:lstStyle/>
          <a:p>
            <a:fld id="{8058A7CE-F400-7B46-9E16-10D36E8C32FD}" type="slidenum">
              <a:rPr lang="en-US" smtClean="0"/>
              <a:pPr/>
              <a:t>12</a:t>
            </a:fld>
            <a:endParaRPr lang="en-US" dirty="0"/>
          </a:p>
        </p:txBody>
      </p:sp>
      <p:pic>
        <p:nvPicPr>
          <p:cNvPr id="8" name="Picture 7">
            <a:extLst>
              <a:ext uri="{FF2B5EF4-FFF2-40B4-BE49-F238E27FC236}">
                <a16:creationId xmlns:a16="http://schemas.microsoft.com/office/drawing/2014/main" id="{0FC10639-A8CF-5172-4E33-8AA43550A2B4}"/>
              </a:ext>
            </a:extLst>
          </p:cNvPr>
          <p:cNvPicPr>
            <a:picLocks noChangeAspect="1"/>
          </p:cNvPicPr>
          <p:nvPr/>
        </p:nvPicPr>
        <p:blipFill>
          <a:blip r:embed="rId2"/>
          <a:stretch>
            <a:fillRect/>
          </a:stretch>
        </p:blipFill>
        <p:spPr>
          <a:xfrm>
            <a:off x="3939540" y="1463040"/>
            <a:ext cx="3787140" cy="2440305"/>
          </a:xfrm>
          <a:prstGeom prst="rect">
            <a:avLst/>
          </a:prstGeom>
        </p:spPr>
      </p:pic>
      <p:sp>
        <p:nvSpPr>
          <p:cNvPr id="10" name="TextBox 9">
            <a:extLst>
              <a:ext uri="{FF2B5EF4-FFF2-40B4-BE49-F238E27FC236}">
                <a16:creationId xmlns:a16="http://schemas.microsoft.com/office/drawing/2014/main" id="{8C21F38B-35A5-841A-73AD-8761A2C93DD7}"/>
              </a:ext>
            </a:extLst>
          </p:cNvPr>
          <p:cNvSpPr txBox="1"/>
          <p:nvPr/>
        </p:nvSpPr>
        <p:spPr>
          <a:xfrm>
            <a:off x="3802380" y="3939540"/>
            <a:ext cx="3924300" cy="61555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Ant pheromone evaporation in path   </a:t>
            </a:r>
          </a:p>
          <a:p>
            <a:r>
              <a:rPr lang="en-IN" dirty="0"/>
              <a:t>                    </a:t>
            </a:r>
            <a:r>
              <a:rPr lang="en-IN" sz="1400" b="1" dirty="0">
                <a:latin typeface="Times New Roman" panose="02020603050405020304" pitchFamily="18" charset="0"/>
                <a:cs typeface="Times New Roman" panose="02020603050405020304" pitchFamily="18" charset="0"/>
              </a:rPr>
              <a:t>FIGURE:1.3</a:t>
            </a:r>
          </a:p>
        </p:txBody>
      </p:sp>
    </p:spTree>
    <p:extLst>
      <p:ext uri="{BB962C8B-B14F-4D97-AF65-F5344CB8AC3E}">
        <p14:creationId xmlns:p14="http://schemas.microsoft.com/office/powerpoint/2010/main" val="354688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F5698-7563-E9BD-9633-3E57C1F61AA7}"/>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D6177C21-A703-D9DC-DF0D-5DF1F64FFD2A}"/>
              </a:ext>
            </a:extLst>
          </p:cNvPr>
          <p:cNvSpPr>
            <a:spLocks noGrp="1"/>
          </p:cNvSpPr>
          <p:nvPr>
            <p:ph type="sldNum" sz="quarter" idx="11"/>
          </p:nvPr>
        </p:nvSpPr>
        <p:spPr/>
        <p:txBody>
          <a:bodyPr/>
          <a:lstStyle/>
          <a:p>
            <a:fld id="{8058A7CE-F400-7B46-9E16-10D36E8C32FD}" type="slidenum">
              <a:rPr lang="en-US" smtClean="0"/>
              <a:pPr/>
              <a:t>13</a:t>
            </a:fld>
            <a:endParaRPr lang="en-US" dirty="0"/>
          </a:p>
        </p:txBody>
      </p:sp>
      <p:sp>
        <p:nvSpPr>
          <p:cNvPr id="9" name="TextBox 8">
            <a:extLst>
              <a:ext uri="{FF2B5EF4-FFF2-40B4-BE49-F238E27FC236}">
                <a16:creationId xmlns:a16="http://schemas.microsoft.com/office/drawing/2014/main" id="{67C8C43A-84F1-703E-A9BA-DEEF31353735}"/>
              </a:ext>
            </a:extLst>
          </p:cNvPr>
          <p:cNvSpPr txBox="1"/>
          <p:nvPr/>
        </p:nvSpPr>
        <p:spPr>
          <a:xfrm>
            <a:off x="381000" y="739140"/>
            <a:ext cx="10561320" cy="1477328"/>
          </a:xfrm>
          <a:prstGeom prst="rect">
            <a:avLst/>
          </a:prstGeom>
          <a:noFill/>
        </p:spPr>
        <p:txBody>
          <a:bodyPr wrap="square" rtlCol="0">
            <a:spAutoFit/>
          </a:bodyPr>
          <a:lstStyle/>
          <a:p>
            <a:r>
              <a:rPr lang="en-US" b="0" i="0" dirty="0">
                <a:solidFill>
                  <a:srgbClr val="333333"/>
                </a:solidFill>
                <a:effectLst/>
                <a:latin typeface="inter-regular"/>
              </a:rPr>
              <a:t>Let's suppose there are only two paths which are P</a:t>
            </a:r>
            <a:r>
              <a:rPr lang="en-US" b="0" i="0" baseline="-25000" dirty="0">
                <a:solidFill>
                  <a:srgbClr val="333333"/>
                </a:solidFill>
                <a:effectLst/>
                <a:latin typeface="inter-regular"/>
              </a:rPr>
              <a:t>1</a:t>
            </a:r>
            <a:r>
              <a:rPr lang="en-US" b="0" i="0" dirty="0">
                <a:solidFill>
                  <a:srgbClr val="333333"/>
                </a:solidFill>
                <a:effectLst/>
                <a:latin typeface="inter-regular"/>
              </a:rPr>
              <a:t> and P</a:t>
            </a:r>
            <a:r>
              <a:rPr lang="en-US" b="0" i="0" baseline="-25000" dirty="0">
                <a:solidFill>
                  <a:srgbClr val="333333"/>
                </a:solidFill>
                <a:effectLst/>
                <a:latin typeface="inter-regular"/>
              </a:rPr>
              <a:t>2</a:t>
            </a:r>
            <a:r>
              <a:rPr lang="en-US" b="0" i="0" dirty="0">
                <a:solidFill>
                  <a:srgbClr val="333333"/>
                </a:solidFill>
                <a:effectLst/>
                <a:latin typeface="inter-regular"/>
              </a:rPr>
              <a:t>. C</a:t>
            </a:r>
            <a:r>
              <a:rPr lang="en-US" b="0" i="0" baseline="-25000" dirty="0">
                <a:solidFill>
                  <a:srgbClr val="333333"/>
                </a:solidFill>
                <a:effectLst/>
                <a:latin typeface="inter-regular"/>
              </a:rPr>
              <a:t>1</a:t>
            </a:r>
            <a:r>
              <a:rPr lang="en-US" b="0" i="0" dirty="0">
                <a:solidFill>
                  <a:srgbClr val="333333"/>
                </a:solidFill>
                <a:effectLst/>
                <a:latin typeface="inter-regular"/>
              </a:rPr>
              <a:t> and C</a:t>
            </a:r>
            <a:r>
              <a:rPr lang="en-US" b="0" i="0" baseline="-25000" dirty="0">
                <a:solidFill>
                  <a:srgbClr val="333333"/>
                </a:solidFill>
                <a:effectLst/>
                <a:latin typeface="inter-regular"/>
              </a:rPr>
              <a:t>2</a:t>
            </a:r>
            <a:r>
              <a:rPr lang="en-US" b="0" i="0" dirty="0">
                <a:solidFill>
                  <a:srgbClr val="333333"/>
                </a:solidFill>
                <a:effectLst/>
                <a:latin typeface="inter-regular"/>
              </a:rPr>
              <a:t> are the weight or the pheromone concentration along the path, respectively.</a:t>
            </a:r>
          </a:p>
          <a:p>
            <a:pPr algn="just"/>
            <a:r>
              <a:rPr lang="en-US" b="0" i="0" dirty="0">
                <a:solidFill>
                  <a:srgbClr val="333333"/>
                </a:solidFill>
                <a:effectLst/>
                <a:latin typeface="inter-regular"/>
              </a:rPr>
              <a:t>So we can represent it as graph G(V, E) where V represents the Vertex and E represents the Edge of the graph.</a:t>
            </a:r>
          </a:p>
          <a:p>
            <a:pPr algn="just"/>
            <a:r>
              <a:rPr lang="en-US" b="0" i="0" dirty="0">
                <a:solidFill>
                  <a:srgbClr val="333333"/>
                </a:solidFill>
                <a:effectLst/>
                <a:latin typeface="inter-regular"/>
              </a:rPr>
              <a:t>Initially, for the </a:t>
            </a:r>
            <a:r>
              <a:rPr lang="en-US" b="0" i="0" dirty="0" err="1">
                <a:solidFill>
                  <a:srgbClr val="333333"/>
                </a:solidFill>
                <a:effectLst/>
                <a:latin typeface="inter-regular"/>
              </a:rPr>
              <a:t>i</a:t>
            </a:r>
            <a:r>
              <a:rPr lang="en-US" b="0" i="0" baseline="30000" dirty="0" err="1">
                <a:solidFill>
                  <a:srgbClr val="333333"/>
                </a:solidFill>
                <a:effectLst/>
                <a:latin typeface="inter-regular"/>
              </a:rPr>
              <a:t>th</a:t>
            </a:r>
            <a:r>
              <a:rPr lang="en-US" b="0" i="0" dirty="0">
                <a:solidFill>
                  <a:srgbClr val="333333"/>
                </a:solidFill>
                <a:effectLst/>
                <a:latin typeface="inter-regular"/>
              </a:rPr>
              <a:t> path, the probability of choosing is:</a:t>
            </a:r>
          </a:p>
          <a:p>
            <a:endParaRPr lang="en-IN" dirty="0"/>
          </a:p>
        </p:txBody>
      </p:sp>
      <p:pic>
        <p:nvPicPr>
          <p:cNvPr id="10" name="Picture 6" descr="Introduction to Ant Colony Optimization">
            <a:extLst>
              <a:ext uri="{FF2B5EF4-FFF2-40B4-BE49-F238E27FC236}">
                <a16:creationId xmlns:a16="http://schemas.microsoft.com/office/drawing/2014/main" id="{67590091-59D1-1292-9622-1903DCE4A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495" y="2120346"/>
            <a:ext cx="3372814" cy="100860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62A02F8-3AF0-4E6F-D1BA-51EDAD029AC7}"/>
              </a:ext>
            </a:extLst>
          </p:cNvPr>
          <p:cNvSpPr txBox="1"/>
          <p:nvPr/>
        </p:nvSpPr>
        <p:spPr>
          <a:xfrm>
            <a:off x="3162300" y="7741920"/>
            <a:ext cx="7970520" cy="1066800"/>
          </a:xfrm>
          <a:prstGeom prst="rect">
            <a:avLst/>
          </a:prstGeom>
          <a:noFill/>
        </p:spPr>
        <p:txBody>
          <a:bodyPr wrap="square" rtlCol="0">
            <a:spAutoFit/>
          </a:bodyPr>
          <a:lstStyle/>
          <a:p>
            <a:endParaRPr lang="en-IN" dirty="0"/>
          </a:p>
        </p:txBody>
      </p:sp>
      <p:sp>
        <p:nvSpPr>
          <p:cNvPr id="16" name="Rectangle 9">
            <a:extLst>
              <a:ext uri="{FF2B5EF4-FFF2-40B4-BE49-F238E27FC236}">
                <a16:creationId xmlns:a16="http://schemas.microsoft.com/office/drawing/2014/main" id="{D68FE659-15BC-5463-4E96-9EE96AB9992D}"/>
              </a:ext>
            </a:extLst>
          </p:cNvPr>
          <p:cNvSpPr>
            <a:spLocks noChangeArrowheads="1"/>
          </p:cNvSpPr>
          <p:nvPr/>
        </p:nvSpPr>
        <p:spPr bwMode="auto">
          <a:xfrm>
            <a:off x="381000" y="3563258"/>
            <a:ext cx="116216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If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&gt;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then the probability of choosing path 1 is more than path 2. If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&lt; C</a:t>
            </a:r>
            <a:r>
              <a:rPr kumimoji="0" lang="en-US" altLang="en-US"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then Path 2 will be more favorable.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For the return path, the length of the path and the rate of evaporation of the pheromone are the two factors.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185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B223A8-26A4-5FCD-F052-371BE8A58577}"/>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80DD097E-F196-1BB5-3057-B32BF8F29F62}"/>
              </a:ext>
            </a:extLst>
          </p:cNvPr>
          <p:cNvSpPr>
            <a:spLocks noGrp="1"/>
          </p:cNvSpPr>
          <p:nvPr>
            <p:ph type="sldNum" sz="quarter" idx="11"/>
          </p:nvPr>
        </p:nvSpPr>
        <p:spPr/>
        <p:txBody>
          <a:bodyPr/>
          <a:lstStyle/>
          <a:p>
            <a:fld id="{8058A7CE-F400-7B46-9E16-10D36E8C32FD}" type="slidenum">
              <a:rPr lang="en-US" smtClean="0"/>
              <a:pPr/>
              <a:t>14</a:t>
            </a:fld>
            <a:endParaRPr lang="en-US" dirty="0"/>
          </a:p>
        </p:txBody>
      </p:sp>
      <p:sp>
        <p:nvSpPr>
          <p:cNvPr id="4" name="TextBox 3">
            <a:extLst>
              <a:ext uri="{FF2B5EF4-FFF2-40B4-BE49-F238E27FC236}">
                <a16:creationId xmlns:a16="http://schemas.microsoft.com/office/drawing/2014/main" id="{0771A08C-D72B-28D2-4E08-F6C2CF399AC0}"/>
              </a:ext>
            </a:extLst>
          </p:cNvPr>
          <p:cNvSpPr txBox="1"/>
          <p:nvPr/>
        </p:nvSpPr>
        <p:spPr>
          <a:xfrm>
            <a:off x="6791830" y="2388725"/>
            <a:ext cx="3311236" cy="369332"/>
          </a:xfrm>
          <a:prstGeom prst="rect">
            <a:avLst/>
          </a:prstGeom>
          <a:noFill/>
        </p:spPr>
        <p:txBody>
          <a:bodyPr wrap="square" rtlCol="0">
            <a:spAutoFit/>
          </a:bodyPr>
          <a:lstStyle/>
          <a:p>
            <a:r>
              <a:rPr lang="en-IN" dirty="0"/>
              <a:t>j</a:t>
            </a:r>
          </a:p>
        </p:txBody>
      </p:sp>
      <p:sp>
        <p:nvSpPr>
          <p:cNvPr id="5" name="Rectangle 1">
            <a:extLst>
              <a:ext uri="{FF2B5EF4-FFF2-40B4-BE49-F238E27FC236}">
                <a16:creationId xmlns:a16="http://schemas.microsoft.com/office/drawing/2014/main" id="{694D275B-00FF-547A-ED8F-25237E19C449}"/>
              </a:ext>
            </a:extLst>
          </p:cNvPr>
          <p:cNvSpPr>
            <a:spLocks noChangeArrowheads="1"/>
          </p:cNvSpPr>
          <p:nvPr/>
        </p:nvSpPr>
        <p:spPr bwMode="auto">
          <a:xfrm>
            <a:off x="548640" y="432266"/>
            <a:ext cx="9364980"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1</a:t>
            </a: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 Concentration of pheromone according to the length of the path: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Where L</a:t>
            </a:r>
            <a:r>
              <a:rPr kumimoji="0" lang="en-US" altLang="en-US" sz="1600" b="0" i="0" u="none" strike="noStrike" cap="none" normalizeH="0" baseline="-30000" dirty="0">
                <a:ln>
                  <a:noFill/>
                </a:ln>
                <a:solidFill>
                  <a:srgbClr val="333333"/>
                </a:solidFill>
                <a:effectLst/>
                <a:latin typeface="inter-regular"/>
              </a:rPr>
              <a:t>i</a:t>
            </a:r>
            <a:r>
              <a:rPr kumimoji="0" lang="en-US" altLang="en-US" sz="1600" b="0" i="0" u="none" strike="noStrike" cap="none" normalizeH="0" baseline="0" dirty="0">
                <a:ln>
                  <a:noFill/>
                </a:ln>
                <a:solidFill>
                  <a:srgbClr val="333333"/>
                </a:solidFill>
                <a:effectLst/>
                <a:latin typeface="inter-regular"/>
              </a:rPr>
              <a:t> is the length of the path and K is the constant depending upon the length of the path. If the path is shorter, concentration will be added more to the existing pheromone concentration.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610B4B"/>
              </a:solidFill>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2. Change in concentration according to the rate of evaporation: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2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Here parameter v varies from 0 to 1. If v is higher, then the concentration will be less.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descr="Introduction to Ant Colony Optimization">
            <a:extLst>
              <a:ext uri="{FF2B5EF4-FFF2-40B4-BE49-F238E27FC236}">
                <a16:creationId xmlns:a16="http://schemas.microsoft.com/office/drawing/2014/main" id="{7FFC544F-8A76-B0A0-5927-0B2D718AE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358" y="2119378"/>
            <a:ext cx="1624356" cy="45401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Introduction to Ant Colony Optimization">
            <a:extLst>
              <a:ext uri="{FF2B5EF4-FFF2-40B4-BE49-F238E27FC236}">
                <a16:creationId xmlns:a16="http://schemas.microsoft.com/office/drawing/2014/main" id="{8F831C2B-D258-5C97-4143-4D1F54FF4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437" y="4138032"/>
            <a:ext cx="2467213" cy="50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8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787A03-D0ED-D426-3592-E0643119FDCF}"/>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48371B70-9D63-EE5A-9A3B-7E175618DA2D}"/>
              </a:ext>
            </a:extLst>
          </p:cNvPr>
          <p:cNvSpPr>
            <a:spLocks noGrp="1"/>
          </p:cNvSpPr>
          <p:nvPr>
            <p:ph type="sldNum" sz="quarter" idx="11"/>
          </p:nvPr>
        </p:nvSpPr>
        <p:spPr/>
        <p:txBody>
          <a:bodyPr/>
          <a:lstStyle/>
          <a:p>
            <a:fld id="{8058A7CE-F400-7B46-9E16-10D36E8C32FD}" type="slidenum">
              <a:rPr lang="en-US" smtClean="0"/>
              <a:pPr/>
              <a:t>15</a:t>
            </a:fld>
            <a:endParaRPr lang="en-US" dirty="0"/>
          </a:p>
        </p:txBody>
      </p:sp>
      <p:sp>
        <p:nvSpPr>
          <p:cNvPr id="4" name="TextBox 3">
            <a:extLst>
              <a:ext uri="{FF2B5EF4-FFF2-40B4-BE49-F238E27FC236}">
                <a16:creationId xmlns:a16="http://schemas.microsoft.com/office/drawing/2014/main" id="{56E505EE-C943-347B-CDD1-C44E60090D7B}"/>
              </a:ext>
            </a:extLst>
          </p:cNvPr>
          <p:cNvSpPr txBox="1"/>
          <p:nvPr/>
        </p:nvSpPr>
        <p:spPr>
          <a:xfrm>
            <a:off x="419100" y="624840"/>
            <a:ext cx="9235440" cy="584775"/>
          </a:xfrm>
          <a:prstGeom prst="rect">
            <a:avLst/>
          </a:prstGeom>
          <a:noFill/>
        </p:spPr>
        <p:txBody>
          <a:bodyPr wrap="square" rtlCol="0">
            <a:spAutoFit/>
          </a:bodyPr>
          <a:lstStyle/>
          <a:p>
            <a:r>
              <a:rPr lang="en-IN" sz="3200" dirty="0">
                <a:solidFill>
                  <a:schemeClr val="accent2"/>
                </a:solidFill>
                <a:latin typeface="Times New Roman" panose="02020603050405020304" pitchFamily="18" charset="0"/>
                <a:cs typeface="Times New Roman" panose="02020603050405020304" pitchFamily="18" charset="0"/>
              </a:rPr>
              <a:t>Applications of Ant colony optimization</a:t>
            </a:r>
          </a:p>
        </p:txBody>
      </p:sp>
      <p:sp>
        <p:nvSpPr>
          <p:cNvPr id="5" name="TextBox 4">
            <a:extLst>
              <a:ext uri="{FF2B5EF4-FFF2-40B4-BE49-F238E27FC236}">
                <a16:creationId xmlns:a16="http://schemas.microsoft.com/office/drawing/2014/main" id="{5A0B375B-4F0D-4885-8173-3E4F197CD453}"/>
              </a:ext>
            </a:extLst>
          </p:cNvPr>
          <p:cNvSpPr txBox="1"/>
          <p:nvPr/>
        </p:nvSpPr>
        <p:spPr>
          <a:xfrm>
            <a:off x="609600" y="1554480"/>
            <a:ext cx="7391400" cy="2031325"/>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rgbClr val="0D0D0D"/>
                </a:solidFill>
                <a:effectLst/>
                <a:latin typeface="Söhne"/>
              </a:rPr>
              <a:t>Routing and Network Optimization</a:t>
            </a:r>
          </a:p>
          <a:p>
            <a:pPr marL="285750" indent="-285750">
              <a:buFont typeface="Wingdings" panose="05000000000000000000" pitchFamily="2" charset="2"/>
              <a:buChar char="q"/>
            </a:pPr>
            <a:r>
              <a:rPr lang="en-IN" b="1" i="0" dirty="0">
                <a:solidFill>
                  <a:srgbClr val="0D0D0D"/>
                </a:solidFill>
                <a:effectLst/>
                <a:latin typeface="Söhne"/>
              </a:rPr>
              <a:t>Resource Allocation</a:t>
            </a:r>
            <a:endParaRPr lang="en-IN" b="1" dirty="0">
              <a:solidFill>
                <a:srgbClr val="0D0D0D"/>
              </a:solidFill>
              <a:latin typeface="Söhne"/>
            </a:endParaRPr>
          </a:p>
          <a:p>
            <a:pPr marL="285750" indent="-285750">
              <a:buFont typeface="Wingdings" panose="05000000000000000000" pitchFamily="2" charset="2"/>
              <a:buChar char="q"/>
            </a:pPr>
            <a:r>
              <a:rPr lang="en-IN" b="1" i="0" dirty="0">
                <a:solidFill>
                  <a:srgbClr val="0D0D0D"/>
                </a:solidFill>
                <a:effectLst/>
                <a:latin typeface="Söhne"/>
              </a:rPr>
              <a:t>Supply Chain and Logistics</a:t>
            </a:r>
          </a:p>
          <a:p>
            <a:pPr marL="285750" indent="-285750">
              <a:buFont typeface="Wingdings" panose="05000000000000000000" pitchFamily="2" charset="2"/>
              <a:buChar char="q"/>
            </a:pPr>
            <a:r>
              <a:rPr lang="en-IN" b="1" i="0" dirty="0">
                <a:solidFill>
                  <a:srgbClr val="0D0D0D"/>
                </a:solidFill>
                <a:effectLst/>
                <a:latin typeface="Söhne"/>
              </a:rPr>
              <a:t>Robotics and Swarm Intelligence</a:t>
            </a:r>
          </a:p>
          <a:p>
            <a:pPr marL="285750" indent="-285750">
              <a:buFont typeface="Wingdings" panose="05000000000000000000" pitchFamily="2" charset="2"/>
              <a:buChar char="q"/>
            </a:pPr>
            <a:r>
              <a:rPr lang="en-US" b="1" i="0" dirty="0">
                <a:solidFill>
                  <a:srgbClr val="0D0D0D"/>
                </a:solidFill>
                <a:effectLst/>
                <a:latin typeface="Söhne"/>
              </a:rPr>
              <a:t>Machine Learning and Data Mining</a:t>
            </a:r>
          </a:p>
          <a:p>
            <a:pPr marL="285750" indent="-285750">
              <a:buFont typeface="Wingdings" panose="05000000000000000000" pitchFamily="2" charset="2"/>
              <a:buChar char="q"/>
            </a:pPr>
            <a:r>
              <a:rPr lang="en-IN" b="1" i="0" dirty="0">
                <a:solidFill>
                  <a:srgbClr val="0D0D0D"/>
                </a:solidFill>
                <a:effectLst/>
                <a:latin typeface="Söhne"/>
              </a:rPr>
              <a:t>Telecommunications and Signal Processing</a:t>
            </a:r>
          </a:p>
          <a:p>
            <a:endParaRPr lang="en-IN" dirty="0"/>
          </a:p>
        </p:txBody>
      </p:sp>
      <p:pic>
        <p:nvPicPr>
          <p:cNvPr id="8194" name="Picture 2">
            <a:extLst>
              <a:ext uri="{FF2B5EF4-FFF2-40B4-BE49-F238E27FC236}">
                <a16:creationId xmlns:a16="http://schemas.microsoft.com/office/drawing/2014/main" id="{929D144F-F1C5-717E-C543-6E8E33E6B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1352446"/>
            <a:ext cx="4425314" cy="446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996728-1CAB-A434-160D-562C43F4BFA5}"/>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739E8003-7E82-F6B1-2390-DCA8EC056E02}"/>
              </a:ext>
            </a:extLst>
          </p:cNvPr>
          <p:cNvSpPr>
            <a:spLocks noGrp="1"/>
          </p:cNvSpPr>
          <p:nvPr>
            <p:ph type="sldNum" sz="quarter" idx="11"/>
          </p:nvPr>
        </p:nvSpPr>
        <p:spPr/>
        <p:txBody>
          <a:bodyPr/>
          <a:lstStyle/>
          <a:p>
            <a:fld id="{8058A7CE-F400-7B46-9E16-10D36E8C32FD}" type="slidenum">
              <a:rPr lang="en-US" smtClean="0"/>
              <a:pPr/>
              <a:t>16</a:t>
            </a:fld>
            <a:endParaRPr lang="en-US" dirty="0"/>
          </a:p>
        </p:txBody>
      </p:sp>
      <p:sp>
        <p:nvSpPr>
          <p:cNvPr id="5" name="TextBox 4">
            <a:extLst>
              <a:ext uri="{FF2B5EF4-FFF2-40B4-BE49-F238E27FC236}">
                <a16:creationId xmlns:a16="http://schemas.microsoft.com/office/drawing/2014/main" id="{B5DA6A67-792C-1F96-2767-549C22BEC986}"/>
              </a:ext>
            </a:extLst>
          </p:cNvPr>
          <p:cNvSpPr txBox="1"/>
          <p:nvPr/>
        </p:nvSpPr>
        <p:spPr>
          <a:xfrm>
            <a:off x="419100" y="510540"/>
            <a:ext cx="10309860" cy="461665"/>
          </a:xfrm>
          <a:prstGeom prst="rect">
            <a:avLst/>
          </a:prstGeom>
          <a:noFill/>
        </p:spPr>
        <p:txBody>
          <a:bodyPr wrap="square" rtlCol="0">
            <a:spAutoFit/>
          </a:bodyPr>
          <a:lstStyle/>
          <a:p>
            <a:r>
              <a:rPr lang="en-IN" sz="2400" b="1" dirty="0">
                <a:solidFill>
                  <a:srgbClr val="00B050"/>
                </a:solidFill>
              </a:rPr>
              <a:t>ADVANTAGES OF ANT COLONY OPTIMIZATION</a:t>
            </a:r>
          </a:p>
        </p:txBody>
      </p:sp>
      <p:pic>
        <p:nvPicPr>
          <p:cNvPr id="5122" name="Picture 2" descr="Happy ant cartoon presenting Royalty Free Vector Image | Cute animal  drawings, Cute cartoon animals, Cartoon drawings">
            <a:extLst>
              <a:ext uri="{FF2B5EF4-FFF2-40B4-BE49-F238E27FC236}">
                <a16:creationId xmlns:a16="http://schemas.microsoft.com/office/drawing/2014/main" id="{ED6153D6-9F32-CAB7-8F28-6001FEE4C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76" r="1928" b="7804"/>
          <a:stretch/>
        </p:blipFill>
        <p:spPr bwMode="auto">
          <a:xfrm>
            <a:off x="7671273" y="1226820"/>
            <a:ext cx="2143288" cy="31195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27BEAD-E8ED-1552-5B43-3267D12FBBAA}"/>
              </a:ext>
            </a:extLst>
          </p:cNvPr>
          <p:cNvSpPr txBox="1"/>
          <p:nvPr/>
        </p:nvSpPr>
        <p:spPr>
          <a:xfrm>
            <a:off x="548640" y="1482954"/>
            <a:ext cx="5471160" cy="1754326"/>
          </a:xfrm>
          <a:prstGeom prst="rect">
            <a:avLst/>
          </a:prstGeom>
          <a:noFill/>
        </p:spPr>
        <p:txBody>
          <a:bodyPr wrap="square" rtlCol="0">
            <a:spAutoFit/>
          </a:bodyPr>
          <a:lstStyle/>
          <a:p>
            <a:pPr marL="285750" indent="-285750">
              <a:buFont typeface="Wingdings" panose="05000000000000000000" pitchFamily="2" charset="2"/>
              <a:buChar char="v"/>
            </a:pPr>
            <a:r>
              <a:rPr lang="en-US" i="0" dirty="0">
                <a:solidFill>
                  <a:srgbClr val="000000"/>
                </a:solidFill>
                <a:effectLst/>
                <a:latin typeface="Times New Roman" panose="02020603050405020304" pitchFamily="18" charset="0"/>
                <a:cs typeface="Times New Roman" panose="02020603050405020304" pitchFamily="18" charset="0"/>
              </a:rPr>
              <a:t>Ability to find near-optimal solutions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Adaptability to dynamic environments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Scalability</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Robustness</a:t>
            </a:r>
          </a:p>
          <a:p>
            <a:pPr marL="285750" indent="-285750">
              <a:buFont typeface="Wingdings" panose="05000000000000000000" pitchFamily="2" charset="2"/>
              <a:buChar char="v"/>
            </a:pPr>
            <a:r>
              <a:rPr lang="en-IN" i="0" dirty="0">
                <a:solidFill>
                  <a:srgbClr val="000000"/>
                </a:solidFill>
                <a:effectLst/>
                <a:latin typeface="Times New Roman" panose="02020603050405020304" pitchFamily="18" charset="0"/>
                <a:cs typeface="Times New Roman" panose="02020603050405020304" pitchFamily="18" charset="0"/>
              </a:rPr>
              <a:t>Exploration of solution space</a:t>
            </a:r>
          </a:p>
          <a:p>
            <a:endParaRPr lang="en-IN" dirty="0"/>
          </a:p>
        </p:txBody>
      </p:sp>
    </p:spTree>
    <p:extLst>
      <p:ext uri="{BB962C8B-B14F-4D97-AF65-F5344CB8AC3E}">
        <p14:creationId xmlns:p14="http://schemas.microsoft.com/office/powerpoint/2010/main" val="155239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122C57-7988-4547-1204-9313A056C489}"/>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8DE1F504-621A-38B7-6B40-18942A587636}"/>
              </a:ext>
            </a:extLst>
          </p:cNvPr>
          <p:cNvSpPr>
            <a:spLocks noGrp="1"/>
          </p:cNvSpPr>
          <p:nvPr>
            <p:ph type="sldNum" sz="quarter" idx="11"/>
          </p:nvPr>
        </p:nvSpPr>
        <p:spPr/>
        <p:txBody>
          <a:bodyPr/>
          <a:lstStyle/>
          <a:p>
            <a:fld id="{8058A7CE-F400-7B46-9E16-10D36E8C32FD}" type="slidenum">
              <a:rPr lang="en-US" smtClean="0"/>
              <a:pPr/>
              <a:t>17</a:t>
            </a:fld>
            <a:endParaRPr lang="en-US" dirty="0"/>
          </a:p>
        </p:txBody>
      </p:sp>
      <p:pic>
        <p:nvPicPr>
          <p:cNvPr id="6146" name="Picture 2" descr="Cartoon Ant / Easy to edit groups and layers, easy to adjust arms and legs,  Isolated. Stock Vector | Adobe Stock">
            <a:extLst>
              <a:ext uri="{FF2B5EF4-FFF2-40B4-BE49-F238E27FC236}">
                <a16:creationId xmlns:a16="http://schemas.microsoft.com/office/drawing/2014/main" id="{F64D4D12-D5CF-427D-509F-196DBBDD2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00"/>
          <a:stretch/>
        </p:blipFill>
        <p:spPr bwMode="auto">
          <a:xfrm>
            <a:off x="8061960" y="853440"/>
            <a:ext cx="2054543" cy="3223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9EE598-E24E-1AE4-A7CD-0D22B3EC375D}"/>
              </a:ext>
            </a:extLst>
          </p:cNvPr>
          <p:cNvSpPr txBox="1"/>
          <p:nvPr/>
        </p:nvSpPr>
        <p:spPr>
          <a:xfrm>
            <a:off x="548640" y="754380"/>
            <a:ext cx="7139940" cy="830997"/>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DISADVANTAGES OF ANT COLONY OPTIMIZATION</a:t>
            </a:r>
          </a:p>
        </p:txBody>
      </p:sp>
      <p:sp>
        <p:nvSpPr>
          <p:cNvPr id="6" name="TextBox 5">
            <a:extLst>
              <a:ext uri="{FF2B5EF4-FFF2-40B4-BE49-F238E27FC236}">
                <a16:creationId xmlns:a16="http://schemas.microsoft.com/office/drawing/2014/main" id="{97094CE1-F682-5E50-AD24-8CCD63E1C03A}"/>
              </a:ext>
            </a:extLst>
          </p:cNvPr>
          <p:cNvSpPr txBox="1"/>
          <p:nvPr/>
        </p:nvSpPr>
        <p:spPr>
          <a:xfrm>
            <a:off x="601980" y="2110740"/>
            <a:ext cx="5646420" cy="1477328"/>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rgbClr val="0D0D0D"/>
                </a:solidFill>
                <a:effectLst/>
                <a:latin typeface="Söhne"/>
              </a:rPr>
              <a:t>Computational Complexity</a:t>
            </a:r>
          </a:p>
          <a:p>
            <a:pPr marL="285750" indent="-285750">
              <a:buFont typeface="Wingdings" panose="05000000000000000000" pitchFamily="2" charset="2"/>
              <a:buChar char="Ø"/>
            </a:pPr>
            <a:r>
              <a:rPr lang="en-IN" b="1" i="0" dirty="0">
                <a:solidFill>
                  <a:srgbClr val="0D0D0D"/>
                </a:solidFill>
                <a:effectLst/>
                <a:latin typeface="Söhne"/>
              </a:rPr>
              <a:t>Convergence Speed</a:t>
            </a:r>
          </a:p>
          <a:p>
            <a:pPr marL="285750" indent="-285750">
              <a:buFont typeface="Wingdings" panose="05000000000000000000" pitchFamily="2" charset="2"/>
              <a:buChar char="Ø"/>
            </a:pPr>
            <a:r>
              <a:rPr lang="en-IN" b="1" i="0" dirty="0">
                <a:solidFill>
                  <a:srgbClr val="0D0D0D"/>
                </a:solidFill>
                <a:effectLst/>
                <a:latin typeface="Söhne"/>
              </a:rPr>
              <a:t>Parameter Sensitivity</a:t>
            </a:r>
          </a:p>
          <a:p>
            <a:pPr marL="285750" indent="-285750">
              <a:buFont typeface="Wingdings" panose="05000000000000000000" pitchFamily="2" charset="2"/>
              <a:buChar char="Ø"/>
            </a:pPr>
            <a:r>
              <a:rPr lang="en-IN" b="1" i="0" dirty="0">
                <a:solidFill>
                  <a:srgbClr val="0D0D0D"/>
                </a:solidFill>
                <a:effectLst/>
                <a:latin typeface="Söhne"/>
              </a:rPr>
              <a:t>Memory Usage</a:t>
            </a:r>
          </a:p>
          <a:p>
            <a:pPr marL="285750" indent="-285750">
              <a:buFont typeface="Wingdings" panose="05000000000000000000" pitchFamily="2" charset="2"/>
              <a:buChar char="Ø"/>
            </a:pPr>
            <a:r>
              <a:rPr lang="en-IN" b="1" i="0" dirty="0">
                <a:solidFill>
                  <a:srgbClr val="0D0D0D"/>
                </a:solidFill>
                <a:effectLst/>
                <a:latin typeface="Söhne"/>
              </a:rPr>
              <a:t>Lack of Theoretical Foundations</a:t>
            </a:r>
            <a:endParaRPr lang="en-IN" dirty="0"/>
          </a:p>
        </p:txBody>
      </p:sp>
    </p:spTree>
    <p:extLst>
      <p:ext uri="{BB962C8B-B14F-4D97-AF65-F5344CB8AC3E}">
        <p14:creationId xmlns:p14="http://schemas.microsoft.com/office/powerpoint/2010/main" val="376669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EF6132-F23A-721C-E126-BAB6E4082B4A}"/>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B798ECC4-8C53-6312-6AEF-43E6367D34BA}"/>
              </a:ext>
            </a:extLst>
          </p:cNvPr>
          <p:cNvSpPr>
            <a:spLocks noGrp="1"/>
          </p:cNvSpPr>
          <p:nvPr>
            <p:ph type="sldNum" sz="quarter" idx="11"/>
          </p:nvPr>
        </p:nvSpPr>
        <p:spPr/>
        <p:txBody>
          <a:bodyPr/>
          <a:lstStyle/>
          <a:p>
            <a:fld id="{8058A7CE-F400-7B46-9E16-10D36E8C32FD}" type="slidenum">
              <a:rPr lang="en-US" smtClean="0"/>
              <a:pPr/>
              <a:t>18</a:t>
            </a:fld>
            <a:endParaRPr lang="en-US" dirty="0"/>
          </a:p>
        </p:txBody>
      </p:sp>
      <p:sp>
        <p:nvSpPr>
          <p:cNvPr id="4" name="TextBox 3">
            <a:extLst>
              <a:ext uri="{FF2B5EF4-FFF2-40B4-BE49-F238E27FC236}">
                <a16:creationId xmlns:a16="http://schemas.microsoft.com/office/drawing/2014/main" id="{B6FBED08-3AA1-C7F5-43C1-9B47F0E96F63}"/>
              </a:ext>
            </a:extLst>
          </p:cNvPr>
          <p:cNvSpPr txBox="1"/>
          <p:nvPr/>
        </p:nvSpPr>
        <p:spPr>
          <a:xfrm>
            <a:off x="1950720" y="613613"/>
            <a:ext cx="5196840" cy="707886"/>
          </a:xfrm>
          <a:prstGeom prst="rect">
            <a:avLst/>
          </a:prstGeom>
          <a:noFill/>
        </p:spPr>
        <p:txBody>
          <a:bodyPr wrap="square" rtlCol="0">
            <a:spAutoFit/>
          </a:bodyPr>
          <a:lstStyle/>
          <a:p>
            <a:r>
              <a:rPr lang="en-IN" dirty="0"/>
              <a:t>                        </a:t>
            </a:r>
            <a:r>
              <a:rPr lang="en-IN" sz="4000" dirty="0">
                <a:solidFill>
                  <a:schemeClr val="accent2"/>
                </a:solidFill>
                <a:latin typeface="Cooper Black" panose="0208090404030B020404" pitchFamily="18" charset="0"/>
              </a:rPr>
              <a:t>THANK YOU !</a:t>
            </a:r>
          </a:p>
        </p:txBody>
      </p:sp>
      <p:pic>
        <p:nvPicPr>
          <p:cNvPr id="7170" name="Picture 2" descr="Leaf-cutter ants set the standard for hard work – The Durango Herald">
            <a:extLst>
              <a:ext uri="{FF2B5EF4-FFF2-40B4-BE49-F238E27FC236}">
                <a16:creationId xmlns:a16="http://schemas.microsoft.com/office/drawing/2014/main" id="{D8C0AE6B-6B0A-AF24-FCAE-EE411FC1B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1795463"/>
            <a:ext cx="11844528" cy="391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8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652">
                                          <p:stCondLst>
                                            <p:cond delay="0"/>
                                          </p:stCondLst>
                                        </p:cTn>
                                        <p:tgtEl>
                                          <p:spTgt spid="4">
                                            <p:txEl>
                                              <p:pRg st="0" end="0"/>
                                            </p:txEl>
                                          </p:spTgt>
                                        </p:tgtEl>
                                      </p:cBhvr>
                                    </p:animEffect>
                                    <p:anim calcmode="lin" valueType="num">
                                      <p:cBhvr>
                                        <p:cTn id="8" dur="2050"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9">
                                          <p:stCondLst>
                                            <p:cond delay="731"/>
                                          </p:stCondLst>
                                        </p:cTn>
                                        <p:tgtEl>
                                          <p:spTgt spid="4">
                                            <p:txEl>
                                              <p:pRg st="0" end="0"/>
                                            </p:txEl>
                                          </p:spTgt>
                                        </p:tgtEl>
                                      </p:cBhvr>
                                      <p:to x="100000" y="60000"/>
                                    </p:animScale>
                                    <p:animScale>
                                      <p:cBhvr>
                                        <p:cTn id="14" dur="187" decel="50000">
                                          <p:stCondLst>
                                            <p:cond delay="761"/>
                                          </p:stCondLst>
                                        </p:cTn>
                                        <p:tgtEl>
                                          <p:spTgt spid="4">
                                            <p:txEl>
                                              <p:pRg st="0" end="0"/>
                                            </p:txEl>
                                          </p:spTgt>
                                        </p:tgtEl>
                                      </p:cBhvr>
                                      <p:to x="100000" y="100000"/>
                                    </p:animScale>
                                    <p:animScale>
                                      <p:cBhvr>
                                        <p:cTn id="15" dur="29">
                                          <p:stCondLst>
                                            <p:cond delay="1476"/>
                                          </p:stCondLst>
                                        </p:cTn>
                                        <p:tgtEl>
                                          <p:spTgt spid="4">
                                            <p:txEl>
                                              <p:pRg st="0" end="0"/>
                                            </p:txEl>
                                          </p:spTgt>
                                        </p:tgtEl>
                                      </p:cBhvr>
                                      <p:to x="100000" y="80000"/>
                                    </p:animScale>
                                    <p:animScale>
                                      <p:cBhvr>
                                        <p:cTn id="16" dur="187" decel="50000">
                                          <p:stCondLst>
                                            <p:cond delay="1505"/>
                                          </p:stCondLst>
                                        </p:cTn>
                                        <p:tgtEl>
                                          <p:spTgt spid="4">
                                            <p:txEl>
                                              <p:pRg st="0" end="0"/>
                                            </p:txEl>
                                          </p:spTgt>
                                        </p:tgtEl>
                                      </p:cBhvr>
                                      <p:to x="100000" y="100000"/>
                                    </p:animScale>
                                    <p:animScale>
                                      <p:cBhvr>
                                        <p:cTn id="17" dur="29">
                                          <p:stCondLst>
                                            <p:cond delay="1847"/>
                                          </p:stCondLst>
                                        </p:cTn>
                                        <p:tgtEl>
                                          <p:spTgt spid="4">
                                            <p:txEl>
                                              <p:pRg st="0" end="0"/>
                                            </p:txEl>
                                          </p:spTgt>
                                        </p:tgtEl>
                                      </p:cBhvr>
                                      <p:to x="100000" y="90000"/>
                                    </p:animScale>
                                    <p:animScale>
                                      <p:cBhvr>
                                        <p:cTn id="18" dur="187" decel="50000">
                                          <p:stCondLst>
                                            <p:cond delay="1876"/>
                                          </p:stCondLst>
                                        </p:cTn>
                                        <p:tgtEl>
                                          <p:spTgt spid="4">
                                            <p:txEl>
                                              <p:pRg st="0" end="0"/>
                                            </p:txEl>
                                          </p:spTgt>
                                        </p:tgtEl>
                                      </p:cBhvr>
                                      <p:to x="100000" y="100000"/>
                                    </p:animScale>
                                    <p:animScale>
                                      <p:cBhvr>
                                        <p:cTn id="19" dur="29">
                                          <p:stCondLst>
                                            <p:cond delay="2034"/>
                                          </p:stCondLst>
                                        </p:cTn>
                                        <p:tgtEl>
                                          <p:spTgt spid="4">
                                            <p:txEl>
                                              <p:pRg st="0" end="0"/>
                                            </p:txEl>
                                          </p:spTgt>
                                        </p:tgtEl>
                                      </p:cBhvr>
                                      <p:to x="100000" y="95000"/>
                                    </p:animScale>
                                    <p:animScale>
                                      <p:cBhvr>
                                        <p:cTn id="20" dur="187" decel="50000">
                                          <p:stCondLst>
                                            <p:cond delay="2063"/>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34BFB-7D61-E860-670D-35784D0A8C0C}"/>
              </a:ext>
            </a:extLst>
          </p:cNvPr>
          <p:cNvSpPr>
            <a:spLocks noGrp="1"/>
          </p:cNvSpPr>
          <p:nvPr>
            <p:ph type="title"/>
          </p:nvPr>
        </p:nvSpPr>
        <p:spPr>
          <a:xfrm>
            <a:off x="7114032" y="-121298"/>
            <a:ext cx="4416552" cy="2211355"/>
          </a:xfrm>
        </p:spPr>
        <p:txBody>
          <a:bodyPr/>
          <a:lstStyle/>
          <a:p>
            <a:r>
              <a:rPr lang="en-US" sz="2800" dirty="0">
                <a:latin typeface="Times New Roman" panose="02020603050405020304" pitchFamily="18" charset="0"/>
                <a:cs typeface="Times New Roman" panose="02020603050405020304" pitchFamily="18" charset="0"/>
              </a:rPr>
              <a:t>PRESENTED BY TEAM-2</a:t>
            </a:r>
          </a:p>
        </p:txBody>
      </p:sp>
      <p:pic>
        <p:nvPicPr>
          <p:cNvPr id="8" name="Picture Placeholder 7" descr="Close-up of green leaf with dewdrops all over&#10;">
            <a:extLst>
              <a:ext uri="{FF2B5EF4-FFF2-40B4-BE49-F238E27FC236}">
                <a16:creationId xmlns:a16="http://schemas.microsoft.com/office/drawing/2014/main" id="{568165E1-339D-11F5-3CA4-F29470C8059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37" b="137"/>
          <a:stretch/>
        </p:blipFill>
        <p:spPr/>
      </p:pic>
      <p:sp>
        <p:nvSpPr>
          <p:cNvPr id="6" name="Footer Placeholder 5">
            <a:extLst>
              <a:ext uri="{FF2B5EF4-FFF2-40B4-BE49-F238E27FC236}">
                <a16:creationId xmlns:a16="http://schemas.microsoft.com/office/drawing/2014/main" id="{07D0CE36-3DC4-794E-B7B1-6969DFD14B85}"/>
              </a:ext>
            </a:extLst>
          </p:cNvPr>
          <p:cNvSpPr>
            <a:spLocks noGrp="1"/>
          </p:cNvSpPr>
          <p:nvPr>
            <p:ph type="ftr" sz="quarter" idx="11"/>
          </p:nvPr>
        </p:nvSpPr>
        <p:spPr/>
        <p:txBody>
          <a:bodyPr/>
          <a:lstStyle/>
          <a:p>
            <a:r>
              <a:rPr lang="en-US" dirty="0"/>
              <a:t>course title</a:t>
            </a:r>
          </a:p>
        </p:txBody>
      </p:sp>
      <p:sp>
        <p:nvSpPr>
          <p:cNvPr id="3" name="Text Placeholder 2">
            <a:extLst>
              <a:ext uri="{FF2B5EF4-FFF2-40B4-BE49-F238E27FC236}">
                <a16:creationId xmlns:a16="http://schemas.microsoft.com/office/drawing/2014/main" id="{80752F22-74B6-562C-F8BC-4ECCC8B6C6EF}"/>
              </a:ext>
            </a:extLst>
          </p:cNvPr>
          <p:cNvSpPr>
            <a:spLocks noGrp="1"/>
          </p:cNvSpPr>
          <p:nvPr>
            <p:ph type="body" idx="1"/>
          </p:nvPr>
        </p:nvSpPr>
        <p:spPr>
          <a:xfrm>
            <a:off x="7114032" y="2705878"/>
            <a:ext cx="4242816" cy="3073130"/>
          </a:xfrm>
        </p:spPr>
        <p:txBody>
          <a:bodyPr/>
          <a:lstStyle/>
          <a:p>
            <a:r>
              <a:rPr lang="en-US" sz="2000" b="1" dirty="0">
                <a:latin typeface="Times New Roman" panose="02020603050405020304" pitchFamily="18" charset="0"/>
                <a:cs typeface="Times New Roman" panose="02020603050405020304" pitchFamily="18" charset="0"/>
              </a:rPr>
              <a:t>Pinninti Samadarshini : 2103A52105</a:t>
            </a:r>
          </a:p>
          <a:p>
            <a:r>
              <a:rPr lang="en-US" sz="2000" b="1" dirty="0">
                <a:latin typeface="Times New Roman" panose="02020603050405020304" pitchFamily="18" charset="0"/>
                <a:cs typeface="Times New Roman" panose="02020603050405020304" pitchFamily="18" charset="0"/>
              </a:rPr>
              <a:t>Pavan Pitta : 2103A52106  </a:t>
            </a:r>
          </a:p>
          <a:p>
            <a:r>
              <a:rPr lang="en-US" sz="2000" b="1" dirty="0" err="1">
                <a:latin typeface="Times New Roman" panose="02020603050405020304" pitchFamily="18" charset="0"/>
                <a:cs typeface="Times New Roman" panose="02020603050405020304" pitchFamily="18" charset="0"/>
              </a:rPr>
              <a:t>Mulastam</a:t>
            </a:r>
            <a:r>
              <a:rPr lang="en-US" sz="2000" b="1" dirty="0">
                <a:latin typeface="Times New Roman" panose="02020603050405020304" pitchFamily="18" charset="0"/>
                <a:cs typeface="Times New Roman" panose="02020603050405020304" pitchFamily="18" charset="0"/>
              </a:rPr>
              <a:t> Pranavi : 2203A52L02</a:t>
            </a:r>
          </a:p>
          <a:p>
            <a:r>
              <a:rPr lang="en-US" sz="2000" b="1" dirty="0" err="1">
                <a:latin typeface="Times New Roman" panose="02020603050405020304" pitchFamily="18" charset="0"/>
                <a:cs typeface="Times New Roman" panose="02020603050405020304" pitchFamily="18" charset="0"/>
              </a:rPr>
              <a:t>Neralla</a:t>
            </a:r>
            <a:r>
              <a:rPr lang="en-US" sz="2000" b="1">
                <a:latin typeface="Times New Roman" panose="02020603050405020304" pitchFamily="18" charset="0"/>
                <a:cs typeface="Times New Roman" panose="02020603050405020304" pitchFamily="18" charset="0"/>
              </a:rPr>
              <a:t> Sanjay : 2203A52L05</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AB17EE7-4CB2-C7C8-DD12-8C96F070F856}"/>
              </a:ext>
            </a:extLst>
          </p:cNvPr>
          <p:cNvSpPr>
            <a:spLocks noGrp="1"/>
          </p:cNvSpPr>
          <p:nvPr>
            <p:ph type="sldNum" sz="quarter" idx="12"/>
          </p:nvPr>
        </p:nvSpPr>
        <p:spPr/>
        <p:txBody>
          <a:bodyPr/>
          <a:lstStyle/>
          <a:p>
            <a:r>
              <a:rPr lang="en-US" dirty="0"/>
              <a:t>0</a:t>
            </a:r>
            <a:fld id="{8058A7CE-F400-7B46-9E16-10D36E8C32FD}" type="slidenum">
              <a:rPr lang="en-US" smtClean="0"/>
              <a:pPr/>
              <a:t>2</a:t>
            </a:fld>
            <a:endParaRPr lang="en-US" dirty="0"/>
          </a:p>
        </p:txBody>
      </p:sp>
    </p:spTree>
    <p:extLst>
      <p:ext uri="{BB962C8B-B14F-4D97-AF65-F5344CB8AC3E}">
        <p14:creationId xmlns:p14="http://schemas.microsoft.com/office/powerpoint/2010/main" val="357460047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Brown gilled mushrooms growing on a mossy tree trunk with some spiderwebs, viewed from below">
            <a:extLst>
              <a:ext uri="{FF2B5EF4-FFF2-40B4-BE49-F238E27FC236}">
                <a16:creationId xmlns:a16="http://schemas.microsoft.com/office/drawing/2014/main" id="{22AA3E2E-0153-71DC-7CB3-37C1F102C943}"/>
              </a:ext>
            </a:extLst>
          </p:cNvPr>
          <p:cNvPicPr>
            <a:picLocks noGrp="1" noChangeAspect="1"/>
          </p:cNvPicPr>
          <p:nvPr>
            <p:ph type="pic" sz="quarter" idx="12"/>
          </p:nvPr>
        </p:nvPicPr>
        <p:blipFill>
          <a:blip r:embed="rId2"/>
          <a:srcRect l="16" r="16"/>
          <a:stretch>
            <a:fillRect/>
          </a:stretch>
        </p:blipFill>
        <p:spPr/>
      </p:pic>
      <p:sp>
        <p:nvSpPr>
          <p:cNvPr id="3" name="Title 2">
            <a:extLst>
              <a:ext uri="{FF2B5EF4-FFF2-40B4-BE49-F238E27FC236}">
                <a16:creationId xmlns:a16="http://schemas.microsoft.com/office/drawing/2014/main" id="{7D4FD09F-6D6F-D1D8-4155-4CC4902DD1AC}"/>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7BA50876-CFA5-2442-7417-055EDB339700}"/>
              </a:ext>
            </a:extLst>
          </p:cNvPr>
          <p:cNvSpPr>
            <a:spLocks noGrp="1"/>
          </p:cNvSpPr>
          <p:nvPr>
            <p:ph type="body" sz="quarter" idx="11"/>
          </p:nvPr>
        </p:nvSpPr>
        <p:spPr>
          <a:xfrm>
            <a:off x="877824" y="2230016"/>
            <a:ext cx="11046698" cy="3951327"/>
          </a:xfrm>
        </p:spPr>
        <p:txBody>
          <a:bodyPr/>
          <a:lstStyle/>
          <a:p>
            <a:pPr algn="l"/>
            <a:endParaRPr lang="en-IN" sz="1800" b="0" i="0" u="none" strike="noStrike" baseline="0" dirty="0">
              <a:solidFill>
                <a:srgbClr val="000000"/>
              </a:solidFill>
              <a:latin typeface="Verdana" panose="020B0604030504040204" pitchFamily="34" charset="0"/>
            </a:endParaRPr>
          </a:p>
          <a:p>
            <a:r>
              <a:rPr lang="en-US" sz="2000" b="0" i="0" u="none" strike="noStrike" baseline="0" dirty="0">
                <a:solidFill>
                  <a:srgbClr val="FF0000"/>
                </a:solidFill>
                <a:latin typeface="Times New Roman" panose="02020603050405020304" pitchFamily="18" charset="0"/>
                <a:cs typeface="Times New Roman" panose="02020603050405020304" pitchFamily="18" charset="0"/>
              </a:rPr>
              <a:t>Ant colony optimization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a class of algorithm, which is classified under the branch of study swarms intelligence.</a:t>
            </a:r>
          </a:p>
          <a:p>
            <a:pPr algn="just"/>
            <a:r>
              <a:rPr lang="en-US" sz="2000" b="0" i="0" dirty="0">
                <a:solidFill>
                  <a:srgbClr val="333333"/>
                </a:solidFill>
                <a:effectLst/>
                <a:latin typeface="inter-regular"/>
              </a:rPr>
              <a:t>There are a lot of algorithms based on natural behavior, and they are called metaheuristics. Metaheuristics are made of two words: meta, which means one level above, and heuristics, which means to find.</a:t>
            </a:r>
          </a:p>
          <a:p>
            <a:pPr algn="just"/>
            <a:r>
              <a:rPr lang="en-US" sz="2000" b="1" i="0" dirty="0">
                <a:solidFill>
                  <a:srgbClr val="333333"/>
                </a:solidFill>
                <a:effectLst/>
                <a:latin typeface="inter-bold"/>
              </a:rPr>
              <a:t>Particle Swarm Optimization</a:t>
            </a:r>
            <a:r>
              <a:rPr lang="en-US" sz="2000" b="0" i="0" dirty="0">
                <a:solidFill>
                  <a:srgbClr val="333333"/>
                </a:solidFill>
                <a:effectLst/>
                <a:latin typeface="inter-regular"/>
              </a:rPr>
              <a:t> and </a:t>
            </a:r>
            <a:r>
              <a:rPr lang="en-US" sz="2000" b="1" i="0" dirty="0">
                <a:solidFill>
                  <a:srgbClr val="333333"/>
                </a:solidFill>
                <a:effectLst/>
                <a:latin typeface="inter-bold"/>
              </a:rPr>
              <a:t>Ant Colony Optimization</a:t>
            </a:r>
            <a:r>
              <a:rPr lang="en-US" sz="2000" b="0" i="0" dirty="0">
                <a:solidFill>
                  <a:srgbClr val="333333"/>
                </a:solidFill>
                <a:effectLst/>
                <a:latin typeface="inter-regular"/>
              </a:rPr>
              <a:t> are examples of these swarm intelligence algorithms. The objective of the swarm intelligence algorithms is to get the optimal solution from the behavior of insects, ants, bees, etc.</a:t>
            </a:r>
          </a:p>
          <a:p>
            <a:endParaRPr lang="en-US" sz="1800" b="0" i="0" u="none" strike="noStrike" baseline="0" dirty="0">
              <a:solidFill>
                <a:srgbClr val="000000"/>
              </a:solidFill>
              <a:latin typeface="Verdana" panose="020B0604030504040204" pitchFamily="34" charset="0"/>
            </a:endParaRPr>
          </a:p>
        </p:txBody>
      </p:sp>
      <p:sp>
        <p:nvSpPr>
          <p:cNvPr id="6" name="Text Placeholder 5">
            <a:extLst>
              <a:ext uri="{FF2B5EF4-FFF2-40B4-BE49-F238E27FC236}">
                <a16:creationId xmlns:a16="http://schemas.microsoft.com/office/drawing/2014/main" id="{050F59C5-8F44-D6BA-87A1-277B69D8091F}"/>
              </a:ext>
            </a:extLst>
          </p:cNvPr>
          <p:cNvSpPr>
            <a:spLocks noGrp="1"/>
          </p:cNvSpPr>
          <p:nvPr>
            <p:ph type="body" sz="quarter" idx="13"/>
          </p:nvPr>
        </p:nvSpPr>
        <p:spPr/>
        <p:txBody>
          <a:bodyPr/>
          <a:lstStyle/>
          <a:p>
            <a:pPr marL="0" indent="0">
              <a:buNone/>
            </a:pPr>
            <a:br>
              <a:rPr lang="en-US" dirty="0"/>
            </a:br>
            <a:br>
              <a:rPr lang="en-US" dirty="0"/>
            </a:br>
            <a:endParaRPr lang="en-US" dirty="0"/>
          </a:p>
        </p:txBody>
      </p:sp>
      <p:sp>
        <p:nvSpPr>
          <p:cNvPr id="21" name="Footer Placeholder 20">
            <a:extLst>
              <a:ext uri="{FF2B5EF4-FFF2-40B4-BE49-F238E27FC236}">
                <a16:creationId xmlns:a16="http://schemas.microsoft.com/office/drawing/2014/main" id="{824CC77C-7731-C7F1-EF19-91D724B2FBD9}"/>
              </a:ext>
            </a:extLst>
          </p:cNvPr>
          <p:cNvSpPr>
            <a:spLocks noGrp="1"/>
          </p:cNvSpPr>
          <p:nvPr>
            <p:ph type="ftr" sz="quarter" idx="21"/>
          </p:nvPr>
        </p:nvSpPr>
        <p:spPr/>
        <p:txBody>
          <a:bodyPr/>
          <a:lstStyle/>
          <a:p>
            <a:r>
              <a:rPr lang="en-US" dirty="0"/>
              <a:t>course title</a:t>
            </a:r>
          </a:p>
        </p:txBody>
      </p:sp>
      <p:sp>
        <p:nvSpPr>
          <p:cNvPr id="22" name="Slide Number Placeholder 21">
            <a:extLst>
              <a:ext uri="{FF2B5EF4-FFF2-40B4-BE49-F238E27FC236}">
                <a16:creationId xmlns:a16="http://schemas.microsoft.com/office/drawing/2014/main" id="{BED7EB02-3F30-CB54-4834-7AAAE5CEF0FE}"/>
              </a:ext>
            </a:extLst>
          </p:cNvPr>
          <p:cNvSpPr>
            <a:spLocks noGrp="1"/>
          </p:cNvSpPr>
          <p:nvPr>
            <p:ph type="sldNum" sz="quarter" idx="22"/>
          </p:nvPr>
        </p:nvSpPr>
        <p:spPr/>
        <p:txBody>
          <a:bodyPr/>
          <a:lstStyle/>
          <a:p>
            <a:r>
              <a:rPr lang="en-US" dirty="0"/>
              <a:t>0</a:t>
            </a:r>
            <a:fld id="{8058A7CE-F400-7B46-9E16-10D36E8C32FD}" type="slidenum">
              <a:rPr lang="en-US" smtClean="0"/>
              <a:pPr/>
              <a:t>3</a:t>
            </a:fld>
            <a:endParaRPr lang="en-US" dirty="0"/>
          </a:p>
        </p:txBody>
      </p:sp>
    </p:spTree>
    <p:extLst>
      <p:ext uri="{BB962C8B-B14F-4D97-AF65-F5344CB8AC3E}">
        <p14:creationId xmlns:p14="http://schemas.microsoft.com/office/powerpoint/2010/main" val="194322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B5A9FE-737A-C9A6-B928-3BCB333B9096}"/>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B388664E-D73B-5834-DAFB-3D3A06A4B6DA}"/>
              </a:ext>
            </a:extLst>
          </p:cNvPr>
          <p:cNvSpPr>
            <a:spLocks noGrp="1"/>
          </p:cNvSpPr>
          <p:nvPr>
            <p:ph type="sldNum" sz="quarter" idx="11"/>
          </p:nvPr>
        </p:nvSpPr>
        <p:spPr/>
        <p:txBody>
          <a:bodyPr/>
          <a:lstStyle/>
          <a:p>
            <a:fld id="{8058A7CE-F400-7B46-9E16-10D36E8C32FD}" type="slidenum">
              <a:rPr lang="en-US" smtClean="0"/>
              <a:pPr/>
              <a:t>4</a:t>
            </a:fld>
            <a:endParaRPr lang="en-US" dirty="0"/>
          </a:p>
        </p:txBody>
      </p:sp>
      <p:pic>
        <p:nvPicPr>
          <p:cNvPr id="1026" name="Picture 2" descr="Biomimetics | Free Full-Text | Application of Swarm Intelligence  Optimization Algorithms in Image Processing: A Comprehensive Review of  Analysis, Synthesis, and Optimization">
            <a:extLst>
              <a:ext uri="{FF2B5EF4-FFF2-40B4-BE49-F238E27FC236}">
                <a16:creationId xmlns:a16="http://schemas.microsoft.com/office/drawing/2014/main" id="{4C4B25CC-D6BD-F499-62BD-970D22318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0"/>
            <a:ext cx="7654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1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F5D3EB-3938-37AE-2519-64728005EAF2}"/>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55015BD8-CB6F-1C65-B314-E8B4324C29E8}"/>
              </a:ext>
            </a:extLst>
          </p:cNvPr>
          <p:cNvSpPr>
            <a:spLocks noGrp="1"/>
          </p:cNvSpPr>
          <p:nvPr>
            <p:ph type="sldNum" sz="quarter" idx="11"/>
          </p:nvPr>
        </p:nvSpPr>
        <p:spPr/>
        <p:txBody>
          <a:bodyPr/>
          <a:lstStyle/>
          <a:p>
            <a:fld id="{8058A7CE-F400-7B46-9E16-10D36E8C32FD}" type="slidenum">
              <a:rPr lang="en-US" smtClean="0"/>
              <a:pPr/>
              <a:t>5</a:t>
            </a:fld>
            <a:endParaRPr lang="en-US" dirty="0"/>
          </a:p>
        </p:txBody>
      </p:sp>
      <p:pic>
        <p:nvPicPr>
          <p:cNvPr id="6" name="Picture 5">
            <a:extLst>
              <a:ext uri="{FF2B5EF4-FFF2-40B4-BE49-F238E27FC236}">
                <a16:creationId xmlns:a16="http://schemas.microsoft.com/office/drawing/2014/main" id="{6B2EBFA3-8F6B-AF73-B9C3-8CE64E6DFC0A}"/>
              </a:ext>
            </a:extLst>
          </p:cNvPr>
          <p:cNvPicPr>
            <a:picLocks noChangeAspect="1"/>
          </p:cNvPicPr>
          <p:nvPr/>
        </p:nvPicPr>
        <p:blipFill>
          <a:blip r:embed="rId2"/>
          <a:stretch>
            <a:fillRect/>
          </a:stretch>
        </p:blipFill>
        <p:spPr>
          <a:xfrm>
            <a:off x="6615405" y="0"/>
            <a:ext cx="5576596" cy="6858000"/>
          </a:xfrm>
          <a:prstGeom prst="rect">
            <a:avLst/>
          </a:prstGeom>
        </p:spPr>
      </p:pic>
      <p:sp>
        <p:nvSpPr>
          <p:cNvPr id="9" name="TextBox 8">
            <a:extLst>
              <a:ext uri="{FF2B5EF4-FFF2-40B4-BE49-F238E27FC236}">
                <a16:creationId xmlns:a16="http://schemas.microsoft.com/office/drawing/2014/main" id="{19418874-27AB-EB3C-3DAE-D1B01BF647B2}"/>
              </a:ext>
            </a:extLst>
          </p:cNvPr>
          <p:cNvSpPr txBox="1"/>
          <p:nvPr/>
        </p:nvSpPr>
        <p:spPr>
          <a:xfrm>
            <a:off x="367004" y="477520"/>
            <a:ext cx="5800116" cy="523220"/>
          </a:xfrm>
          <a:prstGeom prst="rect">
            <a:avLst/>
          </a:prstGeom>
          <a:noFill/>
        </p:spPr>
        <p:txBody>
          <a:bodyPr wrap="square" rtlCol="0">
            <a:spAutoFit/>
          </a:bodyPr>
          <a:lstStyle/>
          <a:p>
            <a:pPr algn="just"/>
            <a:r>
              <a:rPr lang="en-US" sz="2800" b="0" i="0" dirty="0">
                <a:solidFill>
                  <a:srgbClr val="610B38"/>
                </a:solidFill>
                <a:effectLst/>
                <a:latin typeface="Times New Roman" panose="02020603050405020304" pitchFamily="18" charset="0"/>
                <a:cs typeface="Times New Roman" panose="02020603050405020304" pitchFamily="18" charset="0"/>
              </a:rPr>
              <a:t>Principle of Ant Colony Optimization</a:t>
            </a:r>
          </a:p>
        </p:txBody>
      </p:sp>
      <p:sp>
        <p:nvSpPr>
          <p:cNvPr id="11" name="TextBox 10">
            <a:extLst>
              <a:ext uri="{FF2B5EF4-FFF2-40B4-BE49-F238E27FC236}">
                <a16:creationId xmlns:a16="http://schemas.microsoft.com/office/drawing/2014/main" id="{D615A5CD-535B-D148-FD06-E70219B79624}"/>
              </a:ext>
            </a:extLst>
          </p:cNvPr>
          <p:cNvSpPr txBox="1"/>
          <p:nvPr/>
        </p:nvSpPr>
        <p:spPr>
          <a:xfrm>
            <a:off x="1" y="2164080"/>
            <a:ext cx="6615404" cy="1477328"/>
          </a:xfrm>
          <a:prstGeom prst="rect">
            <a:avLst/>
          </a:prstGeom>
          <a:noFill/>
        </p:spPr>
        <p:txBody>
          <a:bodyPr wrap="square" rtlCol="0">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This technique is derived from the behavior of ant colonies. Ants are social insects that live in groups or colonies instead of living individually. For communication, they use pheromones. Pheromones are the chemicals secreted by the ants on the soil, and ants from the same colony can smell them and follow the instructions.</a:t>
            </a:r>
          </a:p>
        </p:txBody>
      </p:sp>
    </p:spTree>
    <p:extLst>
      <p:ext uri="{BB962C8B-B14F-4D97-AF65-F5344CB8AC3E}">
        <p14:creationId xmlns:p14="http://schemas.microsoft.com/office/powerpoint/2010/main" val="229674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FCDFA-D6AE-A3A2-9E86-145ED0AC770D}"/>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C6D88060-7651-81EF-76ED-C2D53C28536A}"/>
              </a:ext>
            </a:extLst>
          </p:cNvPr>
          <p:cNvSpPr>
            <a:spLocks noGrp="1"/>
          </p:cNvSpPr>
          <p:nvPr>
            <p:ph type="sldNum" sz="quarter" idx="11"/>
          </p:nvPr>
        </p:nvSpPr>
        <p:spPr/>
        <p:txBody>
          <a:bodyPr/>
          <a:lstStyle/>
          <a:p>
            <a:fld id="{8058A7CE-F400-7B46-9E16-10D36E8C32FD}" type="slidenum">
              <a:rPr lang="en-US" smtClean="0"/>
              <a:pPr/>
              <a:t>6</a:t>
            </a:fld>
            <a:endParaRPr lang="en-US" dirty="0"/>
          </a:p>
        </p:txBody>
      </p:sp>
      <p:pic>
        <p:nvPicPr>
          <p:cNvPr id="6" name="Picture 5">
            <a:extLst>
              <a:ext uri="{FF2B5EF4-FFF2-40B4-BE49-F238E27FC236}">
                <a16:creationId xmlns:a16="http://schemas.microsoft.com/office/drawing/2014/main" id="{C01F5897-FA1A-E373-B93B-D47ACA52A0BD}"/>
              </a:ext>
            </a:extLst>
          </p:cNvPr>
          <p:cNvPicPr>
            <a:picLocks noChangeAspect="1"/>
          </p:cNvPicPr>
          <p:nvPr/>
        </p:nvPicPr>
        <p:blipFill rotWithShape="1">
          <a:blip r:embed="rId2"/>
          <a:srcRect l="-1527" b="9866"/>
          <a:stretch/>
        </p:blipFill>
        <p:spPr>
          <a:xfrm>
            <a:off x="0" y="0"/>
            <a:ext cx="11917679" cy="6766560"/>
          </a:xfrm>
          <a:prstGeom prst="rect">
            <a:avLst/>
          </a:prstGeom>
        </p:spPr>
      </p:pic>
      <p:sp>
        <p:nvSpPr>
          <p:cNvPr id="7" name="TextBox 6">
            <a:extLst>
              <a:ext uri="{FF2B5EF4-FFF2-40B4-BE49-F238E27FC236}">
                <a16:creationId xmlns:a16="http://schemas.microsoft.com/office/drawing/2014/main" id="{3739675C-531C-339A-6CA2-23E5D882DA8A}"/>
              </a:ext>
            </a:extLst>
          </p:cNvPr>
          <p:cNvSpPr txBox="1"/>
          <p:nvPr/>
        </p:nvSpPr>
        <p:spPr>
          <a:xfrm>
            <a:off x="447039" y="2936240"/>
            <a:ext cx="11023600" cy="1477328"/>
          </a:xfrm>
          <a:prstGeom prst="rect">
            <a:avLst/>
          </a:prstGeom>
          <a:noFill/>
        </p:spPr>
        <p:txBody>
          <a:bodyPr wrap="square" rtlCol="0">
            <a:spAutoFit/>
          </a:bodyPr>
          <a:lstStyle/>
          <a:p>
            <a:pPr algn="just"/>
            <a:r>
              <a:rPr lang="en-US" b="0" i="0" dirty="0">
                <a:solidFill>
                  <a:schemeClr val="accent2"/>
                </a:solidFill>
                <a:effectLst/>
                <a:latin typeface="inter-regular"/>
              </a:rPr>
              <a:t>To get the food, ants use the shortest path available from the food source to the colony. Now ants going for the food secret the pheromone and other ants follow this pheromone to follow the shortest route. Since more ants use the shortest route so the concentration of the pheromone increase and the rate of evaporation of pheromone to other paths will be decreased, so these are the two major factors to determine the shortest path from the food source to the colony.</a:t>
            </a:r>
            <a:endParaRPr lang="en-IN" dirty="0">
              <a:solidFill>
                <a:schemeClr val="accent2"/>
              </a:solidFill>
            </a:endParaRPr>
          </a:p>
        </p:txBody>
      </p:sp>
    </p:spTree>
    <p:extLst>
      <p:ext uri="{BB962C8B-B14F-4D97-AF65-F5344CB8AC3E}">
        <p14:creationId xmlns:p14="http://schemas.microsoft.com/office/powerpoint/2010/main" val="123517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2094-F126-F90D-2E05-AD3A762E2708}"/>
              </a:ext>
            </a:extLst>
          </p:cNvPr>
          <p:cNvSpPr>
            <a:spLocks noGrp="1"/>
          </p:cNvSpPr>
          <p:nvPr>
            <p:ph type="title"/>
          </p:nvPr>
        </p:nvSpPr>
        <p:spPr>
          <a:xfrm>
            <a:off x="678180" y="619760"/>
            <a:ext cx="10835640" cy="772160"/>
          </a:xfrm>
        </p:spPr>
        <p:txBody>
          <a:bodyPr/>
          <a:lstStyle/>
          <a:p>
            <a:r>
              <a:rPr lang="en-US" b="0" i="0" dirty="0">
                <a:solidFill>
                  <a:srgbClr val="111111"/>
                </a:solidFill>
                <a:effectLst/>
                <a:latin typeface="-apple-system"/>
              </a:rPr>
              <a:t> </a:t>
            </a:r>
            <a:r>
              <a:rPr lang="en-US" sz="2800" b="0" dirty="0">
                <a:solidFill>
                  <a:srgbClr val="111111"/>
                </a:solidFill>
                <a:latin typeface="Times New Roman" panose="02020603050405020304" pitchFamily="18" charset="0"/>
                <a:cs typeface="Times New Roman" panose="02020603050405020304" pitchFamily="18" charset="0"/>
              </a:rPr>
              <a:t>H</a:t>
            </a:r>
            <a:r>
              <a:rPr lang="en-US" sz="2800" b="0" i="0" dirty="0">
                <a:solidFill>
                  <a:srgbClr val="111111"/>
                </a:solidFill>
                <a:effectLst/>
                <a:latin typeface="Times New Roman" panose="02020603050405020304" pitchFamily="18" charset="0"/>
                <a:cs typeface="Times New Roman" panose="02020603050405020304" pitchFamily="18" charset="0"/>
              </a:rPr>
              <a:t>ow ants navigate obstacles and optimize their paths ?</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0AC6F8D-A328-A342-97B3-F27C568569FF}"/>
              </a:ext>
            </a:extLst>
          </p:cNvPr>
          <p:cNvPicPr>
            <a:picLocks noGrp="1" noChangeAspect="1"/>
          </p:cNvPicPr>
          <p:nvPr>
            <p:ph idx="1"/>
          </p:nvPr>
        </p:nvPicPr>
        <p:blipFill>
          <a:blip r:embed="rId2"/>
          <a:stretch>
            <a:fillRect/>
          </a:stretch>
        </p:blipFill>
        <p:spPr>
          <a:xfrm>
            <a:off x="2072640" y="1595121"/>
            <a:ext cx="7376160" cy="3728720"/>
          </a:xfrm>
        </p:spPr>
      </p:pic>
      <p:sp>
        <p:nvSpPr>
          <p:cNvPr id="5" name="Footer Placeholder 4">
            <a:extLst>
              <a:ext uri="{FF2B5EF4-FFF2-40B4-BE49-F238E27FC236}">
                <a16:creationId xmlns:a16="http://schemas.microsoft.com/office/drawing/2014/main" id="{8C08E394-9A50-7BE3-A52D-9CDB9C743A1D}"/>
              </a:ext>
            </a:extLst>
          </p:cNvPr>
          <p:cNvSpPr>
            <a:spLocks noGrp="1"/>
          </p:cNvSpPr>
          <p:nvPr>
            <p:ph type="ftr" sz="quarter" idx="12"/>
          </p:nvPr>
        </p:nvSpPr>
        <p:spPr/>
        <p:txBody>
          <a:bodyPr/>
          <a:lstStyle/>
          <a:p>
            <a:r>
              <a:rPr lang="en-US"/>
              <a:t>course title</a:t>
            </a:r>
            <a:endParaRPr lang="en-US" dirty="0"/>
          </a:p>
        </p:txBody>
      </p:sp>
      <p:sp>
        <p:nvSpPr>
          <p:cNvPr id="6" name="Slide Number Placeholder 5">
            <a:extLst>
              <a:ext uri="{FF2B5EF4-FFF2-40B4-BE49-F238E27FC236}">
                <a16:creationId xmlns:a16="http://schemas.microsoft.com/office/drawing/2014/main" id="{CF4DC8D7-26FD-982C-79BD-4011E445FD42}"/>
              </a:ext>
            </a:extLst>
          </p:cNvPr>
          <p:cNvSpPr>
            <a:spLocks noGrp="1"/>
          </p:cNvSpPr>
          <p:nvPr>
            <p:ph type="sldNum" sz="quarter" idx="13"/>
          </p:nvPr>
        </p:nvSpPr>
        <p:spPr/>
        <p:txBody>
          <a:bodyPr/>
          <a:lstStyle/>
          <a:p>
            <a:fld id="{8058A7CE-F400-7B46-9E16-10D36E8C32FD}" type="slidenum">
              <a:rPr lang="en-US" smtClean="0"/>
              <a:pPr/>
              <a:t>7</a:t>
            </a:fld>
            <a:endParaRPr lang="en-US" dirty="0"/>
          </a:p>
        </p:txBody>
      </p:sp>
      <p:sp>
        <p:nvSpPr>
          <p:cNvPr id="9" name="TextBox 8">
            <a:extLst>
              <a:ext uri="{FF2B5EF4-FFF2-40B4-BE49-F238E27FC236}">
                <a16:creationId xmlns:a16="http://schemas.microsoft.com/office/drawing/2014/main" id="{61E35D57-08A1-3B30-6672-E3AE95B83716}"/>
              </a:ext>
            </a:extLst>
          </p:cNvPr>
          <p:cNvSpPr txBox="1"/>
          <p:nvPr/>
        </p:nvSpPr>
        <p:spPr>
          <a:xfrm>
            <a:off x="4978400" y="6014720"/>
            <a:ext cx="28752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FIGURE:1.1</a:t>
            </a:r>
          </a:p>
        </p:txBody>
      </p:sp>
    </p:spTree>
    <p:extLst>
      <p:ext uri="{BB962C8B-B14F-4D97-AF65-F5344CB8AC3E}">
        <p14:creationId xmlns:p14="http://schemas.microsoft.com/office/powerpoint/2010/main" val="174915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9E59D6-7182-03F5-F383-9BABD16C504B}"/>
              </a:ext>
            </a:extLst>
          </p:cNvPr>
          <p:cNvSpPr>
            <a:spLocks noGrp="1"/>
          </p:cNvSpPr>
          <p:nvPr>
            <p:ph type="ftr" sz="quarter" idx="10"/>
          </p:nvPr>
        </p:nvSpPr>
        <p:spPr/>
        <p:txBody>
          <a:bodyPr/>
          <a:lstStyle/>
          <a:p>
            <a:r>
              <a:rPr lang="en-US"/>
              <a:t>course title</a:t>
            </a:r>
            <a:endParaRPr lang="en-US" dirty="0"/>
          </a:p>
        </p:txBody>
      </p:sp>
      <p:sp>
        <p:nvSpPr>
          <p:cNvPr id="3" name="Slide Number Placeholder 2">
            <a:extLst>
              <a:ext uri="{FF2B5EF4-FFF2-40B4-BE49-F238E27FC236}">
                <a16:creationId xmlns:a16="http://schemas.microsoft.com/office/drawing/2014/main" id="{CD18C5B6-D09B-030A-4B6B-ECA95BBCC348}"/>
              </a:ext>
            </a:extLst>
          </p:cNvPr>
          <p:cNvSpPr>
            <a:spLocks noGrp="1"/>
          </p:cNvSpPr>
          <p:nvPr>
            <p:ph type="sldNum" sz="quarter" idx="11"/>
          </p:nvPr>
        </p:nvSpPr>
        <p:spPr/>
        <p:txBody>
          <a:bodyPr/>
          <a:lstStyle/>
          <a:p>
            <a:fld id="{8058A7CE-F400-7B46-9E16-10D36E8C32FD}" type="slidenum">
              <a:rPr lang="en-US" smtClean="0"/>
              <a:pPr/>
              <a:t>8</a:t>
            </a:fld>
            <a:endParaRPr lang="en-US" dirty="0"/>
          </a:p>
        </p:txBody>
      </p:sp>
      <p:sp>
        <p:nvSpPr>
          <p:cNvPr id="4" name="TextBox 3">
            <a:extLst>
              <a:ext uri="{FF2B5EF4-FFF2-40B4-BE49-F238E27FC236}">
                <a16:creationId xmlns:a16="http://schemas.microsoft.com/office/drawing/2014/main" id="{56D553A1-EE2A-FD89-1FE1-E0FE2485B3B4}"/>
              </a:ext>
            </a:extLst>
          </p:cNvPr>
          <p:cNvSpPr txBox="1"/>
          <p:nvPr/>
        </p:nvSpPr>
        <p:spPr>
          <a:xfrm>
            <a:off x="711200" y="1280160"/>
            <a:ext cx="10769600" cy="4297680"/>
          </a:xfrm>
          <a:prstGeom prst="rect">
            <a:avLst/>
          </a:prstGeom>
          <a:noFill/>
        </p:spPr>
        <p:txBody>
          <a:bodyPr wrap="square" rtlCol="0">
            <a:spAutoFit/>
          </a:bodyPr>
          <a:lstStyle/>
          <a:p>
            <a:pPr algn="just"/>
            <a:endParaRPr lang="en-US" dirty="0">
              <a:solidFill>
                <a:srgbClr val="111111"/>
              </a:solidFill>
              <a:latin typeface="-apple-system"/>
            </a:endParaRPr>
          </a:p>
          <a:p>
            <a:pPr algn="just"/>
            <a:endParaRPr lang="en-US" dirty="0">
              <a:solidFill>
                <a:srgbClr val="111111"/>
              </a:solidFill>
              <a:latin typeface="-apple-system"/>
            </a:endParaRPr>
          </a:p>
          <a:p>
            <a:pPr algn="just"/>
            <a:r>
              <a:rPr lang="en-US" dirty="0">
                <a:solidFill>
                  <a:srgbClr val="111111"/>
                </a:solidFill>
                <a:latin typeface="-apple-system"/>
              </a:rPr>
              <a:t>From the  figure 1.1 there are </a:t>
            </a:r>
            <a:r>
              <a:rPr lang="en-US" b="0" i="0" dirty="0">
                <a:solidFill>
                  <a:srgbClr val="111111"/>
                </a:solidFill>
                <a:effectLst/>
                <a:latin typeface="-apple-system"/>
              </a:rPr>
              <a:t>four different scenarios (A, B, C, D) of ant colonies and their paths from the nest to food. </a:t>
            </a:r>
          </a:p>
          <a:p>
            <a:pPr algn="just">
              <a:buFont typeface="Arial" panose="020B0604020202020204" pitchFamily="34" charset="0"/>
              <a:buChar char="•"/>
            </a:pPr>
            <a:r>
              <a:rPr lang="en-US" b="1" i="0" dirty="0">
                <a:solidFill>
                  <a:srgbClr val="111111"/>
                </a:solidFill>
                <a:effectLst/>
                <a:latin typeface="-apple-system"/>
              </a:rPr>
              <a:t>Scenario A:</a:t>
            </a:r>
            <a:r>
              <a:rPr lang="en-US" b="0" i="0" dirty="0">
                <a:solidFill>
                  <a:srgbClr val="111111"/>
                </a:solidFill>
                <a:effectLst/>
                <a:latin typeface="-apple-system"/>
              </a:rPr>
              <a:t> The ants have a direct path from the nest to the food. There are no obstacles, and the ants follow a straight line.</a:t>
            </a:r>
          </a:p>
          <a:p>
            <a:pPr algn="just">
              <a:buFont typeface="Arial" panose="020B0604020202020204" pitchFamily="34" charset="0"/>
              <a:buChar char="•"/>
            </a:pPr>
            <a:r>
              <a:rPr lang="en-US" b="1" i="0" dirty="0">
                <a:solidFill>
                  <a:srgbClr val="111111"/>
                </a:solidFill>
                <a:effectLst/>
                <a:latin typeface="-apple-system"/>
              </a:rPr>
              <a:t>Scenario B:</a:t>
            </a:r>
            <a:r>
              <a:rPr lang="en-US" b="0" i="0" dirty="0">
                <a:solidFill>
                  <a:srgbClr val="111111"/>
                </a:solidFill>
                <a:effectLst/>
                <a:latin typeface="-apple-system"/>
              </a:rPr>
              <a:t> An obstacle is placed directly in the path between the nest and food. The ants navigate around it, creating a detour but eventually reaching the food.</a:t>
            </a:r>
          </a:p>
          <a:p>
            <a:pPr algn="just">
              <a:buFont typeface="Arial" panose="020B0604020202020204" pitchFamily="34" charset="0"/>
              <a:buChar char="•"/>
            </a:pPr>
            <a:r>
              <a:rPr lang="en-US" b="1" i="0" dirty="0">
                <a:solidFill>
                  <a:srgbClr val="111111"/>
                </a:solidFill>
                <a:effectLst/>
                <a:latin typeface="-apple-system"/>
              </a:rPr>
              <a:t>Scenario C:</a:t>
            </a:r>
            <a:r>
              <a:rPr lang="en-US" b="0" i="0" dirty="0">
                <a:solidFill>
                  <a:srgbClr val="111111"/>
                </a:solidFill>
                <a:effectLst/>
                <a:latin typeface="-apple-system"/>
              </a:rPr>
              <a:t> A larger obstacle is placed in their path. The ants spread out to find a way around it, with some going left and others going right.</a:t>
            </a:r>
          </a:p>
          <a:p>
            <a:pPr algn="just">
              <a:buFont typeface="Arial" panose="020B0604020202020204" pitchFamily="34" charset="0"/>
              <a:buChar char="•"/>
            </a:pPr>
            <a:r>
              <a:rPr lang="en-US" b="1" i="0" dirty="0">
                <a:solidFill>
                  <a:srgbClr val="111111"/>
                </a:solidFill>
                <a:effectLst/>
                <a:latin typeface="-apple-system"/>
              </a:rPr>
              <a:t>Scenario D:</a:t>
            </a:r>
            <a:r>
              <a:rPr lang="en-US" b="0" i="0" dirty="0">
                <a:solidFill>
                  <a:srgbClr val="111111"/>
                </a:solidFill>
                <a:effectLst/>
                <a:latin typeface="-apple-system"/>
              </a:rPr>
              <a:t> An obstacle is placed closer to the nest. The ants navigate around it on both sides but converge into a single path as they approach the food.</a:t>
            </a:r>
          </a:p>
          <a:p>
            <a:pPr algn="just"/>
            <a:r>
              <a:rPr lang="en-US" b="0" i="0" dirty="0">
                <a:solidFill>
                  <a:srgbClr val="111111"/>
                </a:solidFill>
                <a:effectLst/>
                <a:latin typeface="-apple-system"/>
              </a:rPr>
              <a:t>This image is a great representation of how ants use pheromone trails to find the shortest path to food sources, a behavior that has inspired algorithms in computer science known as Ant Colony Optimization algorithms.</a:t>
            </a:r>
          </a:p>
          <a:p>
            <a:pPr algn="just"/>
            <a:endParaRPr lang="en-IN" dirty="0"/>
          </a:p>
        </p:txBody>
      </p:sp>
    </p:spTree>
    <p:extLst>
      <p:ext uri="{BB962C8B-B14F-4D97-AF65-F5344CB8AC3E}">
        <p14:creationId xmlns:p14="http://schemas.microsoft.com/office/powerpoint/2010/main" val="219169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9D42-8B63-124D-B3F8-44723F135507}"/>
              </a:ext>
            </a:extLst>
          </p:cNvPr>
          <p:cNvSpPr>
            <a:spLocks noGrp="1"/>
          </p:cNvSpPr>
          <p:nvPr>
            <p:ph type="title"/>
          </p:nvPr>
        </p:nvSpPr>
        <p:spPr>
          <a:xfrm>
            <a:off x="838200" y="365125"/>
            <a:ext cx="10515600" cy="1077595"/>
          </a:xfrm>
        </p:spPr>
        <p:txBody>
          <a:bodyPr/>
          <a:lstStyle/>
          <a:p>
            <a:r>
              <a:rPr lang="en-IN" sz="3600" dirty="0"/>
              <a:t>ANT COLONY OPTIMIZATION ALGORITHM</a:t>
            </a:r>
          </a:p>
        </p:txBody>
      </p:sp>
      <p:sp>
        <p:nvSpPr>
          <p:cNvPr id="3" name="Footer Placeholder 2">
            <a:extLst>
              <a:ext uri="{FF2B5EF4-FFF2-40B4-BE49-F238E27FC236}">
                <a16:creationId xmlns:a16="http://schemas.microsoft.com/office/drawing/2014/main" id="{1A7C7D25-AFA0-8704-C872-DD9D0D41F1B3}"/>
              </a:ext>
            </a:extLst>
          </p:cNvPr>
          <p:cNvSpPr>
            <a:spLocks noGrp="1"/>
          </p:cNvSpPr>
          <p:nvPr>
            <p:ph type="ftr" sz="quarter" idx="10"/>
          </p:nvPr>
        </p:nvSpPr>
        <p:spPr/>
        <p:txBody>
          <a:bodyPr/>
          <a:lstStyle/>
          <a:p>
            <a:r>
              <a:rPr lang="en-US"/>
              <a:t>course title</a:t>
            </a:r>
            <a:endParaRPr lang="en-US" dirty="0"/>
          </a:p>
        </p:txBody>
      </p:sp>
      <p:sp>
        <p:nvSpPr>
          <p:cNvPr id="4" name="Slide Number Placeholder 3">
            <a:extLst>
              <a:ext uri="{FF2B5EF4-FFF2-40B4-BE49-F238E27FC236}">
                <a16:creationId xmlns:a16="http://schemas.microsoft.com/office/drawing/2014/main" id="{0770E1A8-85E8-7700-00CB-9CA47DADE9F3}"/>
              </a:ext>
            </a:extLst>
          </p:cNvPr>
          <p:cNvSpPr>
            <a:spLocks noGrp="1"/>
          </p:cNvSpPr>
          <p:nvPr>
            <p:ph type="sldNum" sz="quarter" idx="11"/>
          </p:nvPr>
        </p:nvSpPr>
        <p:spPr/>
        <p:txBody>
          <a:bodyPr/>
          <a:lstStyle/>
          <a:p>
            <a:fld id="{8058A7CE-F400-7B46-9E16-10D36E8C32FD}" type="slidenum">
              <a:rPr lang="en-US" smtClean="0"/>
              <a:pPr/>
              <a:t>9</a:t>
            </a:fld>
            <a:endParaRPr lang="en-US" dirty="0"/>
          </a:p>
        </p:txBody>
      </p:sp>
      <p:sp>
        <p:nvSpPr>
          <p:cNvPr id="5" name="TextBox 4">
            <a:extLst>
              <a:ext uri="{FF2B5EF4-FFF2-40B4-BE49-F238E27FC236}">
                <a16:creationId xmlns:a16="http://schemas.microsoft.com/office/drawing/2014/main" id="{9FDF9B54-BB8B-2332-5F28-AA632959A9F4}"/>
              </a:ext>
            </a:extLst>
          </p:cNvPr>
          <p:cNvSpPr txBox="1"/>
          <p:nvPr/>
        </p:nvSpPr>
        <p:spPr>
          <a:xfrm>
            <a:off x="345440" y="1442720"/>
            <a:ext cx="11460480" cy="4524315"/>
          </a:xfrm>
          <a:prstGeom prst="rect">
            <a:avLst/>
          </a:prstGeom>
          <a:noFill/>
        </p:spPr>
        <p:txBody>
          <a:bodyPr wrap="square" rtlCol="0">
            <a:spAutoFit/>
          </a:bodyPr>
          <a:lstStyle/>
          <a:p>
            <a:pPr algn="l">
              <a:buFont typeface="+mj-lt"/>
              <a:buAutoNum type="arabicPeriod"/>
            </a:pPr>
            <a:r>
              <a:rPr lang="en-US" b="1" dirty="0">
                <a:solidFill>
                  <a:srgbClr val="111111"/>
                </a:solidFill>
                <a:latin typeface="-apple-system"/>
              </a:rPr>
              <a:t>Initialize necessary parameters and pheromone trials:</a:t>
            </a:r>
            <a:r>
              <a:rPr lang="en-US" dirty="0">
                <a:solidFill>
                  <a:srgbClr val="111111"/>
                </a:solidFill>
                <a:latin typeface="-apple-system"/>
              </a:rPr>
              <a:t> Set up the initial parameters such as the number of ants, the evaporation rate of the pheromone, and the initial amount of pheromone on each path</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Generate ant population:</a:t>
            </a:r>
            <a:r>
              <a:rPr lang="en-US" b="0" i="0" dirty="0">
                <a:solidFill>
                  <a:srgbClr val="111111"/>
                </a:solidFill>
                <a:effectLst/>
                <a:latin typeface="-apple-system"/>
              </a:rPr>
              <a:t> Create a population of ants. </a:t>
            </a:r>
            <a:r>
              <a:rPr lang="en-US" dirty="0">
                <a:solidFill>
                  <a:srgbClr val="111111"/>
                </a:solidFill>
                <a:latin typeface="-apple-system"/>
              </a:rPr>
              <a:t>Each ant represents a potential solution to the problem</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i="0" dirty="0">
                <a:solidFill>
                  <a:srgbClr val="111111"/>
                </a:solidFill>
                <a:effectLst/>
                <a:latin typeface="-apple-system"/>
              </a:rPr>
              <a:t>Calculate fitness values associated with each ant:</a:t>
            </a:r>
            <a:r>
              <a:rPr lang="en-US" b="0" i="0" dirty="0">
                <a:solidFill>
                  <a:srgbClr val="111111"/>
                </a:solidFill>
                <a:effectLst/>
                <a:latin typeface="-apple-system"/>
              </a:rPr>
              <a:t> Evaluate the quality of each ant’s solution. </a:t>
            </a:r>
            <a:r>
              <a:rPr lang="en-US" dirty="0">
                <a:solidFill>
                  <a:srgbClr val="111111"/>
                </a:solidFill>
                <a:latin typeface="-apple-system"/>
              </a:rPr>
              <a:t>This could be the length of the path in a routing problem, or some other measure of quality depending on the problem at hand</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dirty="0">
                <a:solidFill>
                  <a:srgbClr val="111111"/>
                </a:solidFill>
                <a:latin typeface="-apple-system"/>
              </a:rPr>
              <a:t>Find the best solution through selection methods:</a:t>
            </a:r>
            <a:r>
              <a:rPr lang="en-US" dirty="0">
                <a:solidFill>
                  <a:srgbClr val="111111"/>
                </a:solidFill>
                <a:latin typeface="-apple-system"/>
              </a:rPr>
              <a:t> Compare the solutions found by the different ants and select the best one</a:t>
            </a:r>
            <a:r>
              <a:rPr lang="en-US" b="0" i="0" dirty="0">
                <a:solidFill>
                  <a:srgbClr val="111111"/>
                </a:solidFill>
                <a:effectLst/>
                <a:latin typeface="-apple-system"/>
              </a:rPr>
              <a:t>.</a:t>
            </a:r>
          </a:p>
          <a:p>
            <a:pPr algn="l">
              <a:buFont typeface="+mj-lt"/>
              <a:buAutoNum type="arabicPeriod"/>
            </a:pPr>
            <a:endParaRPr lang="en-US" b="0" i="0" dirty="0">
              <a:solidFill>
                <a:srgbClr val="111111"/>
              </a:solidFill>
              <a:effectLst/>
              <a:latin typeface="-apple-system"/>
            </a:endParaRPr>
          </a:p>
          <a:p>
            <a:pPr algn="l">
              <a:buFont typeface="+mj-lt"/>
              <a:buAutoNum type="arabicPeriod"/>
            </a:pPr>
            <a:r>
              <a:rPr lang="en-US" b="1" dirty="0">
                <a:solidFill>
                  <a:srgbClr val="111111"/>
                </a:solidFill>
                <a:latin typeface="-apple-system"/>
              </a:rPr>
              <a:t>Update pheromone trial:</a:t>
            </a:r>
            <a:r>
              <a:rPr lang="en-US" dirty="0">
                <a:solidFill>
                  <a:srgbClr val="111111"/>
                </a:solidFill>
                <a:latin typeface="-apple-system"/>
              </a:rPr>
              <a:t> Increase the amount of pheromone on the paths that were part of the best solution, and decrease the amount of pheromone on all other paths due to evaporation</a:t>
            </a:r>
            <a:r>
              <a:rPr lang="en-US" b="0" i="0" dirty="0">
                <a:solidFill>
                  <a:srgbClr val="111111"/>
                </a:solidFill>
                <a:effectLst/>
                <a:latin typeface="-apple-system"/>
              </a:rPr>
              <a:t>.</a:t>
            </a:r>
          </a:p>
          <a:p>
            <a:pPr algn="l"/>
            <a:endParaRPr lang="en-US" b="0" i="0" dirty="0">
              <a:solidFill>
                <a:srgbClr val="111111"/>
              </a:solidFill>
              <a:effectLst/>
              <a:latin typeface="-apple-system"/>
            </a:endParaRPr>
          </a:p>
          <a:p>
            <a:pPr algn="l"/>
            <a:r>
              <a:rPr lang="en-US" b="1" dirty="0">
                <a:solidFill>
                  <a:srgbClr val="111111"/>
                </a:solidFill>
                <a:latin typeface="-apple-system"/>
              </a:rPr>
              <a:t>6.Re</a:t>
            </a:r>
            <a:r>
              <a:rPr lang="en-US" b="1" i="0" dirty="0">
                <a:solidFill>
                  <a:srgbClr val="111111"/>
                </a:solidFill>
                <a:effectLst/>
                <a:latin typeface="-apple-system"/>
              </a:rPr>
              <a:t>peat the process:</a:t>
            </a:r>
            <a:r>
              <a:rPr lang="en-US" b="0" i="0" dirty="0">
                <a:solidFill>
                  <a:srgbClr val="111111"/>
                </a:solidFill>
                <a:effectLst/>
                <a:latin typeface="-apple-system"/>
              </a:rPr>
              <a:t> The above steps are repeated until a termination condition is met. </a:t>
            </a:r>
            <a:r>
              <a:rPr lang="en-US" dirty="0">
                <a:solidFill>
                  <a:srgbClr val="111111"/>
                </a:solidFill>
                <a:latin typeface="-apple-system"/>
              </a:rPr>
              <a:t>This could be a certain number of iterations, or no improvement in the best solution for a certain number of iterations</a:t>
            </a:r>
            <a:endParaRPr lang="en-US" b="0" i="0" dirty="0">
              <a:solidFill>
                <a:srgbClr val="111111"/>
              </a:solidFill>
              <a:effectLst/>
              <a:latin typeface="-apple-system"/>
            </a:endParaRPr>
          </a:p>
        </p:txBody>
      </p:sp>
    </p:spTree>
    <p:extLst>
      <p:ext uri="{BB962C8B-B14F-4D97-AF65-F5344CB8AC3E}">
        <p14:creationId xmlns:p14="http://schemas.microsoft.com/office/powerpoint/2010/main" val="235731675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1C4C3C"/>
      </a:dk2>
      <a:lt2>
        <a:srgbClr val="E7E6E6"/>
      </a:lt2>
      <a:accent1>
        <a:srgbClr val="8FA971"/>
      </a:accent1>
      <a:accent2>
        <a:srgbClr val="345496"/>
      </a:accent2>
      <a:accent3>
        <a:srgbClr val="BD7B28"/>
      </a:accent3>
      <a:accent4>
        <a:srgbClr val="00698A"/>
      </a:accent4>
      <a:accent5>
        <a:srgbClr val="648260"/>
      </a:accent5>
      <a:accent6>
        <a:srgbClr val="F1EAE0"/>
      </a:accent6>
      <a:hlink>
        <a:srgbClr val="1B4C3C"/>
      </a:hlink>
      <a:folHlink>
        <a:srgbClr val="BD7B27"/>
      </a:folHlink>
    </a:clrScheme>
    <a:fontScheme name="Custom 14">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Course-Presentation__Win32_SW_v15" id="{2C9DFD55-A638-4F93-8FB2-21CFF204D143}" vid="{DA5D547E-0C12-4C38-92D7-DC23D24655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5AE5F-E0C7-443C-9CED-36FB3B770C7C}">
  <ds:schemaRefs>
    <ds:schemaRef ds:uri="http://schemas.microsoft.com/sharepoint/v3/contenttype/forms"/>
  </ds:schemaRefs>
</ds:datastoreItem>
</file>

<file path=customXml/itemProps2.xml><?xml version="1.0" encoding="utf-8"?>
<ds:datastoreItem xmlns:ds="http://schemas.openxmlformats.org/officeDocument/2006/customXml" ds:itemID="{E0B385D8-F902-4922-8FBA-406E7ED219F2}">
  <ds:schemaRefs>
    <ds:schemaRef ds:uri="http://www.w3.org/XML/1998/namespace"/>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71af3243-3dd4-4a8d-8c0d-dd76da1f02a5"/>
    <ds:schemaRef ds:uri="230e9df3-be65-4c73-a93b-d1236ebd677e"/>
    <ds:schemaRef ds:uri="http://purl.org/dc/terms/"/>
    <ds:schemaRef ds:uri="http://schemas.microsoft.com/sharepoint/v3"/>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6D66DFBA-374C-41C2-B90E-F32A24B2E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675</TotalTime>
  <Words>1064</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Arial</vt:lpstr>
      <vt:lpstr>Avenir Next LT Pro</vt:lpstr>
      <vt:lpstr>Calibri</vt:lpstr>
      <vt:lpstr>Cooper Black</vt:lpstr>
      <vt:lpstr>erdana</vt:lpstr>
      <vt:lpstr>inter-bold</vt:lpstr>
      <vt:lpstr>inter-regular</vt:lpstr>
      <vt:lpstr>Sabon Next LT</vt:lpstr>
      <vt:lpstr>Söhne</vt:lpstr>
      <vt:lpstr>Times New Roman</vt:lpstr>
      <vt:lpstr>Verdana</vt:lpstr>
      <vt:lpstr>Wingdings</vt:lpstr>
      <vt:lpstr>Office Theme</vt:lpstr>
      <vt:lpstr>ANT COLONY OPTIMIZATION</vt:lpstr>
      <vt:lpstr>PRESENTED BY TEAM-2</vt:lpstr>
      <vt:lpstr>INTRODUCTION</vt:lpstr>
      <vt:lpstr>PowerPoint Presentation</vt:lpstr>
      <vt:lpstr>PowerPoint Presentation</vt:lpstr>
      <vt:lpstr>PowerPoint Presentation</vt:lpstr>
      <vt:lpstr> How ants navigate obstacles and optimize their paths ?</vt:lpstr>
      <vt:lpstr>PowerPoint Presentation</vt:lpstr>
      <vt:lpstr>ANT COLONY OPTIMIZATION ALGORITHM</vt:lpstr>
      <vt:lpstr>FLOW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COLONY OPTIMIZATION</dc:title>
  <dc:creator>ashwini reddy chidurala</dc:creator>
  <cp:lastModifiedBy>Pavan pitta</cp:lastModifiedBy>
  <cp:revision>3</cp:revision>
  <dcterms:created xsi:type="dcterms:W3CDTF">2024-03-12T06:00:44Z</dcterms:created>
  <dcterms:modified xsi:type="dcterms:W3CDTF">2024-06-15T06:33:38Z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