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Poppi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gUUYOs2mIJnySNzhH/7YRDMpro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ee89bb7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8ee89bb71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ee89bb7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8ee89bb71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Relationship Id="rId4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15" y="-1640455"/>
            <a:ext cx="9400860" cy="5264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874" y="-2180105"/>
            <a:ext cx="9400859" cy="526448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187800" y="2134935"/>
            <a:ext cx="119124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NASA SPACEAPPS CHALLENGE 2025 : A WORLD AWAY HUNTING FOR EXOPLANETS WITH AI</a:t>
            </a:r>
            <a:endParaRPr/>
          </a:p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QUANTUM</a:t>
            </a:r>
            <a:endParaRPr/>
          </a:p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MEMBERS: SAMADHI TALAGALA, RAVINDU KANNANGARA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798857">
            <a:off x="11682426" y="4678711"/>
            <a:ext cx="9400858" cy="5264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798857">
            <a:off x="-2718458" y="5906363"/>
            <a:ext cx="9400858" cy="526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 flipH="1"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5775" l="0" r="0" t="0"/>
            </a:stretch>
          </a:blipFill>
          <a:ln>
            <a:noFill/>
          </a:ln>
        </p:spPr>
      </p:sp>
      <p:sp>
        <p:nvSpPr>
          <p:cNvPr id="95" name="Google Shape;95;p2"/>
          <p:cNvSpPr txBox="1"/>
          <p:nvPr/>
        </p:nvSpPr>
        <p:spPr>
          <a:xfrm>
            <a:off x="5228298" y="5477692"/>
            <a:ext cx="7831404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349659" y="6748560"/>
            <a:ext cx="13588681" cy="843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OUR AIM IS TO CREATE A MODEL TO ANALYSE DATA FROM THE KEPLER SATELLITE: BOTH TIME SERIES AND PHYSICAL FEATURES TO DETECT EXOPLANETS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5938341" y="8932545"/>
            <a:ext cx="1306653" cy="325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A0A26"/>
            </a:gs>
            <a:gs pos="100000">
              <a:srgbClr val="10061A"/>
            </a:gs>
          </a:gsLst>
          <a:lin ang="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 rot="5400000">
            <a:off x="14239082" y="-28122"/>
            <a:ext cx="4665492" cy="4114800"/>
          </a:xfrm>
          <a:custGeom>
            <a:rect b="b" l="l" r="r" t="t"/>
            <a:pathLst>
              <a:path extrusionOk="0" h="4114800" w="4665492">
                <a:moveTo>
                  <a:pt x="0" y="0"/>
                </a:moveTo>
                <a:lnTo>
                  <a:pt x="4665492" y="0"/>
                </a:lnTo>
                <a:lnTo>
                  <a:pt x="46654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3"/>
          <p:cNvSpPr/>
          <p:nvPr/>
        </p:nvSpPr>
        <p:spPr>
          <a:xfrm rot="-5400000">
            <a:off x="-1034003" y="6324081"/>
            <a:ext cx="4665492" cy="4114800"/>
          </a:xfrm>
          <a:custGeom>
            <a:rect b="b" l="l" r="r" t="t"/>
            <a:pathLst>
              <a:path extrusionOk="0" h="4114800" w="4665492">
                <a:moveTo>
                  <a:pt x="466549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665493" y="0"/>
                </a:lnTo>
                <a:lnTo>
                  <a:pt x="4665493" y="4114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3"/>
          <p:cNvSpPr/>
          <p:nvPr/>
        </p:nvSpPr>
        <p:spPr>
          <a:xfrm rot="-1023272">
            <a:off x="-119252" y="7029795"/>
            <a:ext cx="2820390" cy="4114800"/>
          </a:xfrm>
          <a:custGeom>
            <a:rect b="b" l="l" r="r" t="t"/>
            <a:pathLst>
              <a:path extrusionOk="0" h="4114800" w="2820390">
                <a:moveTo>
                  <a:pt x="0" y="0"/>
                </a:moveTo>
                <a:lnTo>
                  <a:pt x="2820389" y="0"/>
                </a:lnTo>
                <a:lnTo>
                  <a:pt x="28203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3"/>
          <p:cNvSpPr/>
          <p:nvPr/>
        </p:nvSpPr>
        <p:spPr>
          <a:xfrm>
            <a:off x="15408741" y="-404642"/>
            <a:ext cx="3701118" cy="2866684"/>
          </a:xfrm>
          <a:custGeom>
            <a:rect b="b" l="l" r="r" t="t"/>
            <a:pathLst>
              <a:path extrusionOk="0" h="2866684" w="3701118">
                <a:moveTo>
                  <a:pt x="0" y="0"/>
                </a:moveTo>
                <a:lnTo>
                  <a:pt x="3701118" y="0"/>
                </a:lnTo>
                <a:lnTo>
                  <a:pt x="3701118" y="2866684"/>
                </a:lnTo>
                <a:lnTo>
                  <a:pt x="0" y="2866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3"/>
          <p:cNvSpPr/>
          <p:nvPr/>
        </p:nvSpPr>
        <p:spPr>
          <a:xfrm>
            <a:off x="16308830" y="4923603"/>
            <a:ext cx="3773758" cy="3938457"/>
          </a:xfrm>
          <a:custGeom>
            <a:rect b="b" l="l" r="r" t="t"/>
            <a:pathLst>
              <a:path extrusionOk="0" h="3938457" w="3773758">
                <a:moveTo>
                  <a:pt x="0" y="0"/>
                </a:moveTo>
                <a:lnTo>
                  <a:pt x="3773758" y="0"/>
                </a:lnTo>
                <a:lnTo>
                  <a:pt x="3773758" y="3938457"/>
                </a:lnTo>
                <a:lnTo>
                  <a:pt x="0" y="39384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 flipH="1" rot="10800000">
            <a:off x="-432941" y="-695184"/>
            <a:ext cx="3447768" cy="3447768"/>
          </a:xfrm>
          <a:custGeom>
            <a:rect b="b" l="l" r="r" t="t"/>
            <a:pathLst>
              <a:path extrusionOk="0" h="3447768" w="3447768">
                <a:moveTo>
                  <a:pt x="0" y="3447768"/>
                </a:moveTo>
                <a:lnTo>
                  <a:pt x="3447768" y="3447768"/>
                </a:lnTo>
                <a:lnTo>
                  <a:pt x="3447768" y="0"/>
                </a:lnTo>
                <a:lnTo>
                  <a:pt x="0" y="0"/>
                </a:lnTo>
                <a:lnTo>
                  <a:pt x="0" y="3447768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3"/>
          <p:cNvSpPr txBox="1"/>
          <p:nvPr/>
        </p:nvSpPr>
        <p:spPr>
          <a:xfrm>
            <a:off x="1979170" y="3256257"/>
            <a:ext cx="6380279" cy="183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METHOD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8290990" y="923678"/>
            <a:ext cx="5962800" cy="4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 ONE MODEL, WHERE KEPLER DATA OF SEVERAL FEATURES WERE USED, WE USED A RANDOM FOREST CLASSIFIER AND CHOSE 11 FEATURES THAT WOULD MOSTLY predict whether it’s AN EXOPLANET OR NOT. 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99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ACCURACY - 80%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99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99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99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5938341" y="8932545"/>
            <a:ext cx="1306653" cy="325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8290988" y="4362025"/>
            <a:ext cx="5281500" cy="5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FEATURES USED : 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‘koi_period',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'koi_period_err1',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'koi_period_err2',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'koi_time0bk',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'koi_time0bk_err1',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'koi_time0bk_err2',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'koi_impact',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'koi_impact_err1',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'koi_impact_err2',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'koi_duration',</a:t>
            </a:r>
            <a:endParaRPr/>
          </a:p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'koi_duration_err1</a:t>
            </a:r>
            <a:endParaRPr b="0" i="0" sz="2099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4"/>
          <p:cNvSpPr/>
          <p:nvPr/>
        </p:nvSpPr>
        <p:spPr>
          <a:xfrm>
            <a:off x="8885190" y="3614680"/>
            <a:ext cx="7706477" cy="2689805"/>
          </a:xfrm>
          <a:custGeom>
            <a:rect b="b" l="l" r="r" t="t"/>
            <a:pathLst>
              <a:path extrusionOk="0" h="2689805" w="7706477">
                <a:moveTo>
                  <a:pt x="0" y="0"/>
                </a:moveTo>
                <a:lnTo>
                  <a:pt x="7706477" y="0"/>
                </a:lnTo>
                <a:lnTo>
                  <a:pt x="7706477" y="2689805"/>
                </a:lnTo>
                <a:lnTo>
                  <a:pt x="0" y="26898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4181"/>
            </a:stretch>
          </a:blipFill>
          <a:ln>
            <a:noFill/>
          </a:ln>
        </p:spPr>
      </p:sp>
      <p:sp>
        <p:nvSpPr>
          <p:cNvPr id="118" name="Google Shape;118;p4"/>
          <p:cNvSpPr txBox="1"/>
          <p:nvPr/>
        </p:nvSpPr>
        <p:spPr>
          <a:xfrm>
            <a:off x="15938341" y="8932545"/>
            <a:ext cx="1306653" cy="325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2007890" y="1611968"/>
            <a:ext cx="5962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 THE NEXT MODEL, WHERE KEPLER TIME SERIES DATA  WERE USED, WE USED A DEEP NEURAL NETWORK OF 4 LAYERS WITH DENSITIES OF EACH LAYER BEING 256, 128, 64, 1</a:t>
            </a:r>
            <a:endParaRPr b="0" i="0" sz="2099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007897" y="5428443"/>
            <a:ext cx="59628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DATA WAS IMBALANCED SO CLASS WEIGHTS WERE USED TO BALANCE THIS IMBALANCE, AND THE MODEL CORRECTLY IDENTIFIED ALL 5 EXOPLANETS USING THE TIME SERIES DATA. 0 REPRESENTS NON-EXOPLANETS, WHILE 1 REPRESENTS EXOPLANETS</a:t>
            </a:r>
            <a:endParaRPr b="0" i="0" sz="2099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5"/>
          <p:cNvSpPr txBox="1"/>
          <p:nvPr/>
        </p:nvSpPr>
        <p:spPr>
          <a:xfrm>
            <a:off x="15938341" y="8932545"/>
            <a:ext cx="1306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7564795" y="390500"/>
            <a:ext cx="3158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WEB DEMO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8088000" y="1152600"/>
            <a:ext cx="211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 title="Home P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938" y="1899409"/>
            <a:ext cx="9650124" cy="787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ee89bb71f_0_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g38ee89bb71f_0_14"/>
          <p:cNvSpPr txBox="1"/>
          <p:nvPr/>
        </p:nvSpPr>
        <p:spPr>
          <a:xfrm>
            <a:off x="15938341" y="8932545"/>
            <a:ext cx="1306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/>
          </a:p>
        </p:txBody>
      </p:sp>
      <p:sp>
        <p:nvSpPr>
          <p:cNvPr id="136" name="Google Shape;136;g38ee89bb71f_0_14"/>
          <p:cNvSpPr txBox="1"/>
          <p:nvPr/>
        </p:nvSpPr>
        <p:spPr>
          <a:xfrm>
            <a:off x="7564795" y="390500"/>
            <a:ext cx="3158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WEB DEMO</a:t>
            </a:r>
            <a:endParaRPr/>
          </a:p>
        </p:txBody>
      </p:sp>
      <p:sp>
        <p:nvSpPr>
          <p:cNvPr id="137" name="Google Shape;137;g38ee89bb71f_0_14"/>
          <p:cNvSpPr txBox="1"/>
          <p:nvPr/>
        </p:nvSpPr>
        <p:spPr>
          <a:xfrm>
            <a:off x="5827050" y="1152600"/>
            <a:ext cx="663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Tabular Gradient-Boosted Trees Model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38ee89bb71f_0_14" title="Tabular Format - Inferen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2250" y="1899400"/>
            <a:ext cx="7560551" cy="774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8ee89bb71f_0_14" title="Tabular Format - Pag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850" y="1899400"/>
            <a:ext cx="7989999" cy="78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ee89bb71f_0_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g38ee89bb71f_0_22"/>
          <p:cNvSpPr txBox="1"/>
          <p:nvPr/>
        </p:nvSpPr>
        <p:spPr>
          <a:xfrm>
            <a:off x="15938341" y="8932545"/>
            <a:ext cx="1306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/>
          </a:p>
        </p:txBody>
      </p:sp>
      <p:sp>
        <p:nvSpPr>
          <p:cNvPr id="146" name="Google Shape;146;g38ee89bb71f_0_22"/>
          <p:cNvSpPr txBox="1"/>
          <p:nvPr/>
        </p:nvSpPr>
        <p:spPr>
          <a:xfrm>
            <a:off x="7564795" y="390500"/>
            <a:ext cx="3158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WEB DEMO</a:t>
            </a:r>
            <a:endParaRPr/>
          </a:p>
        </p:txBody>
      </p:sp>
      <p:sp>
        <p:nvSpPr>
          <p:cNvPr id="147" name="Google Shape;147;g38ee89bb71f_0_22"/>
          <p:cNvSpPr txBox="1"/>
          <p:nvPr/>
        </p:nvSpPr>
        <p:spPr>
          <a:xfrm>
            <a:off x="5628450" y="1152600"/>
            <a:ext cx="7031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Kepler Time-Series, Deep Neural Network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38ee89bb71f_0_22" title="Light Curve Format - P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49" y="2239971"/>
            <a:ext cx="8897400" cy="6969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38ee89bb71f_0_22" title="Light Curve Format - Inferenc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014" y="2164150"/>
            <a:ext cx="8242835" cy="696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A0A26"/>
            </a:gs>
            <a:gs pos="100000">
              <a:srgbClr val="10061A"/>
            </a:gs>
          </a:gsLst>
          <a:lin ang="0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 rot="5400000">
            <a:off x="14239082" y="-28122"/>
            <a:ext cx="4665492" cy="4114800"/>
          </a:xfrm>
          <a:custGeom>
            <a:rect b="b" l="l" r="r" t="t"/>
            <a:pathLst>
              <a:path extrusionOk="0" h="4114800" w="4665492">
                <a:moveTo>
                  <a:pt x="0" y="0"/>
                </a:moveTo>
                <a:lnTo>
                  <a:pt x="4665492" y="0"/>
                </a:lnTo>
                <a:lnTo>
                  <a:pt x="46654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6"/>
          <p:cNvSpPr/>
          <p:nvPr/>
        </p:nvSpPr>
        <p:spPr>
          <a:xfrm rot="-5400000">
            <a:off x="-1034003" y="6324081"/>
            <a:ext cx="4665492" cy="4114800"/>
          </a:xfrm>
          <a:custGeom>
            <a:rect b="b" l="l" r="r" t="t"/>
            <a:pathLst>
              <a:path extrusionOk="0" h="4114800" w="4665492">
                <a:moveTo>
                  <a:pt x="466549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665493" y="0"/>
                </a:lnTo>
                <a:lnTo>
                  <a:pt x="4665493" y="4114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6"/>
          <p:cNvSpPr/>
          <p:nvPr/>
        </p:nvSpPr>
        <p:spPr>
          <a:xfrm rot="337410">
            <a:off x="10307289" y="8895973"/>
            <a:ext cx="3773056" cy="1536663"/>
          </a:xfrm>
          <a:custGeom>
            <a:rect b="b" l="l" r="r" t="t"/>
            <a:pathLst>
              <a:path extrusionOk="0" h="1536663" w="3773056">
                <a:moveTo>
                  <a:pt x="0" y="0"/>
                </a:moveTo>
                <a:lnTo>
                  <a:pt x="3773056" y="0"/>
                </a:lnTo>
                <a:lnTo>
                  <a:pt x="3773056" y="1536663"/>
                </a:lnTo>
                <a:lnTo>
                  <a:pt x="0" y="15366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6"/>
          <p:cNvSpPr/>
          <p:nvPr/>
        </p:nvSpPr>
        <p:spPr>
          <a:xfrm>
            <a:off x="-1046998" y="8717738"/>
            <a:ext cx="3475862" cy="2009680"/>
          </a:xfrm>
          <a:custGeom>
            <a:rect b="b" l="l" r="r" t="t"/>
            <a:pathLst>
              <a:path extrusionOk="0" h="2009680" w="3475862">
                <a:moveTo>
                  <a:pt x="0" y="0"/>
                </a:moveTo>
                <a:lnTo>
                  <a:pt x="3475862" y="0"/>
                </a:lnTo>
                <a:lnTo>
                  <a:pt x="3475862" y="2009680"/>
                </a:lnTo>
                <a:lnTo>
                  <a:pt x="0" y="20096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6"/>
          <p:cNvSpPr/>
          <p:nvPr/>
        </p:nvSpPr>
        <p:spPr>
          <a:xfrm rot="-9827390">
            <a:off x="4328644" y="-868197"/>
            <a:ext cx="2907157" cy="3032236"/>
          </a:xfrm>
          <a:custGeom>
            <a:rect b="b" l="l" r="r" t="t"/>
            <a:pathLst>
              <a:path extrusionOk="0" h="3032236" w="2907157">
                <a:moveTo>
                  <a:pt x="0" y="0"/>
                </a:moveTo>
                <a:lnTo>
                  <a:pt x="2907156" y="0"/>
                </a:lnTo>
                <a:lnTo>
                  <a:pt x="2907156" y="3032236"/>
                </a:lnTo>
                <a:lnTo>
                  <a:pt x="0" y="3032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6"/>
          <p:cNvSpPr/>
          <p:nvPr/>
        </p:nvSpPr>
        <p:spPr>
          <a:xfrm rot="-1337395">
            <a:off x="16022390" y="2022670"/>
            <a:ext cx="2876227" cy="3001755"/>
          </a:xfrm>
          <a:custGeom>
            <a:rect b="b" l="l" r="r" t="t"/>
            <a:pathLst>
              <a:path extrusionOk="0" h="3001755" w="2876227">
                <a:moveTo>
                  <a:pt x="0" y="0"/>
                </a:moveTo>
                <a:lnTo>
                  <a:pt x="2876227" y="0"/>
                </a:lnTo>
                <a:lnTo>
                  <a:pt x="2876227" y="3001755"/>
                </a:lnTo>
                <a:lnTo>
                  <a:pt x="0" y="30017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6"/>
          <p:cNvSpPr txBox="1"/>
          <p:nvPr/>
        </p:nvSpPr>
        <p:spPr>
          <a:xfrm>
            <a:off x="5223007" y="4362027"/>
            <a:ext cx="7842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15938341" y="8932545"/>
            <a:ext cx="1306653" cy="325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