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70" r:id="rId13"/>
    <p:sldId id="267" r:id="rId14"/>
    <p:sldId id="268" r:id="rId15"/>
    <p:sldId id="272" r:id="rId16"/>
    <p:sldId id="273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K vs 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528494576735042E-2"/>
          <c:y val="1.2161375728714934E-2"/>
          <c:w val="0.92632828962282221"/>
          <c:h val="0.9756772485425701"/>
        </c:manualLayout>
      </c:layout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Sheet1!$A$1:$A$5</c:f>
              <c:numCache>
                <c:formatCode>General</c:formatCode>
                <c:ptCount val="5"/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Sheet1!$B$1:$B$5</c:f>
              <c:numCache>
                <c:formatCode>General</c:formatCode>
                <c:ptCount val="5"/>
                <c:pt idx="1">
                  <c:v>8.6151000000000005E-2</c:v>
                </c:pt>
                <c:pt idx="2">
                  <c:v>6.9662000000000002E-2</c:v>
                </c:pt>
                <c:pt idx="3">
                  <c:v>5.4689999999999999E-3</c:v>
                </c:pt>
                <c:pt idx="4">
                  <c:v>3.4899939999999998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52-4706-B22D-97EAA6AC047E}"/>
            </c:ext>
          </c:extLst>
        </c:ser>
        <c:dLbls>
          <c:dLblPos val="r"/>
          <c:showLegendKey val="0"/>
          <c:showVal val="1"/>
          <c:showCatName val="1"/>
          <c:showSerName val="0"/>
          <c:showPercent val="0"/>
          <c:showBubbleSize val="0"/>
        </c:dLbls>
        <c:axId val="449212768"/>
        <c:axId val="449213096"/>
      </c:scatterChart>
      <c:valAx>
        <c:axId val="44921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13096"/>
        <c:crosses val="autoZero"/>
        <c:crossBetween val="midCat"/>
      </c:valAx>
      <c:valAx>
        <c:axId val="44921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12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K</a:t>
            </a:r>
            <a:r>
              <a:rPr lang="en-GB" baseline="0"/>
              <a:t> vs 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602808734477149E-2"/>
          <c:y val="0.10207010936376389"/>
          <c:w val="0.90893845021792663"/>
          <c:h val="0.8537982874987254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Sheet1!$B$8:$B$10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xVal>
          <c:yVal>
            <c:numRef>
              <c:f>Sheet1!$C$8:$C$10</c:f>
              <c:numCache>
                <c:formatCode>General</c:formatCode>
                <c:ptCount val="3"/>
                <c:pt idx="0">
                  <c:v>8.6152999999999993E-2</c:v>
                </c:pt>
                <c:pt idx="1">
                  <c:v>5.2409999999999998E-2</c:v>
                </c:pt>
                <c:pt idx="2">
                  <c:v>5.7657E-2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91-4010-BA77-B7BF0F3DE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820864"/>
        <c:axId val="532825456"/>
      </c:scatterChart>
      <c:valAx>
        <c:axId val="532820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825456"/>
        <c:crosses val="autoZero"/>
        <c:crossBetween val="midCat"/>
      </c:valAx>
      <c:valAx>
        <c:axId val="532825456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820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F97A-09C5-4687-B8A2-B638D4915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D0B31-EEC7-4C89-B59B-5B2D6150F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5DB8-E992-49A6-898B-68C5A0B9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8CD9-40AC-48FD-8C06-8C695AF4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78AA-CE96-48A3-8858-0E727A6C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4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70CC-0389-4363-B3AF-16FFCAB7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0D08-7D10-4C57-966F-F27A77EBB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6CDB4-77CF-4E7C-9C5E-AF749B87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E065-3C4C-4956-82FA-B83DAFCA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063-C1A1-42AD-BE69-0D3A40F3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FB9FB-A5EA-4BE6-A477-AF4060302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9E5C-1663-436F-AA12-E79E4522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8F11-186D-4EBE-A85A-62FA33FD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60E0-1A97-485A-9335-34131A34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EA22-C075-4CA4-A171-1931656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456E-DCA9-4D68-8157-992A15AF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BC96-4347-4AE0-8847-67802FF5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24FA-FDDD-42F5-B311-C5A2B58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F901-3549-4989-8200-3D500DDD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18ABB-4BA4-4EE0-895C-54088CB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D000-438E-44C0-A8CA-DF4EFC98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EE4F-C180-4425-9963-96895D3B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2149-61E6-4A7D-A38F-758CAECA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3DF7-BF09-49B2-8C01-88AD60D0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2E0A-5B65-4357-9EDA-8B00B93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78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6773-D722-494F-B1CF-727B513B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A99E-C2B0-4136-8612-06E0D7023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277E0-29D4-40DD-B98A-407178C7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4A67-6C83-414D-9965-363AA907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3568-E0DB-4C88-A6FE-69950959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055F2-4757-4735-9CD5-1636190F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9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A6B9-525D-45F1-8C13-3CE7AE90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954B8-114A-402C-A59A-8721CD5E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9911-EDAA-4A2C-B7DA-EC518D9AD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75541-0412-4FE7-BC00-D7AA4E1E8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991E6-AB88-4621-A32D-0CCC9E3DF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C0574-4D11-4FCC-A927-87966474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56E47-21AE-44D8-BB13-D121E1A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9C32F-86A7-43D3-B1D4-3E036FDC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FDD6-1A60-4FF4-99A8-7337857F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25F70-B6AF-4E9A-B850-0B4B29F7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50E79-A1CD-4CDD-A75A-C5846C03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F0F9E-973F-42D7-BF92-C9CF1370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7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ADFB8-1B7D-48EC-92B3-EFEE4B78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779AF-8D41-4DCA-B6E8-4AB3CAF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A7836-1343-4952-B8FE-F07039E1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6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BDD7-8917-47E3-A5DF-9065545A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7BB5-4BD1-4B86-8FF2-9E5FEE81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B4A41-7E6A-4BD4-9E6B-C3D25A38F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655E0-AD9F-4A00-A942-9F5B1E5C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012D-5357-45C8-891F-A86420A0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A6F1-8468-4788-84E2-FEC99F72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A8CD-2E0C-4ACC-BC06-EFB53F7C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14133-002A-47AE-8604-B08015990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D877E-E99D-4E46-A85D-1FEAA2FD6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F144F-9C46-4AE6-9D37-3341FD3E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08A89-A50B-4ED2-AAFE-F34142A8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E5996-D13C-4F6F-9878-163513EF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36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00C22-E9C3-4113-AD4A-FE575789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CE6D5-77A4-4C0C-8309-F008304C5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96D1-9318-459E-A8F3-7EA723766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9A26-C44E-439A-84B6-699D29E82D2E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0896-7BA4-4C85-BF0C-F3081FD9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0990-D86A-482F-9B9B-4238D2EC6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0D5C-35C4-430C-BDF3-3FB143A4D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6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845347-DD12-4FDF-B0CC-E21C2D1210D5}"/>
              </a:ext>
            </a:extLst>
          </p:cNvPr>
          <p:cNvSpPr/>
          <p:nvPr/>
        </p:nvSpPr>
        <p:spPr>
          <a:xfrm>
            <a:off x="500063" y="571500"/>
            <a:ext cx="1131569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Determination of optimum value</a:t>
            </a:r>
          </a:p>
          <a:p>
            <a:pPr algn="ctr"/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Number of Clusters in </a:t>
            </a:r>
          </a:p>
          <a:p>
            <a:pPr algn="ctr"/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K-Means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F33A6-C26A-4190-835E-02B0894D93F3}"/>
              </a:ext>
            </a:extLst>
          </p:cNvPr>
          <p:cNvSpPr txBox="1"/>
          <p:nvPr/>
        </p:nvSpPr>
        <p:spPr>
          <a:xfrm>
            <a:off x="3131126" y="4056668"/>
            <a:ext cx="5929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chemeClr val="accent1"/>
                </a:solidFill>
              </a:rPr>
              <a:t>Presented By:</a:t>
            </a:r>
          </a:p>
          <a:p>
            <a:pPr algn="ctr"/>
            <a:r>
              <a:rPr lang="en-IN" sz="2000" dirty="0"/>
              <a:t>Samadrita Ghosh- 15</a:t>
            </a:r>
            <a:r>
              <a:rPr lang="en-GB" sz="2000" dirty="0"/>
              <a:t>05505</a:t>
            </a:r>
            <a:endParaRPr lang="en-IN" sz="2000" dirty="0"/>
          </a:p>
          <a:p>
            <a:pPr algn="ctr"/>
            <a:r>
              <a:rPr lang="en-IN" sz="2000" dirty="0" err="1"/>
              <a:t>Sayan</a:t>
            </a:r>
            <a:r>
              <a:rPr lang="en-IN" sz="2000" dirty="0"/>
              <a:t> </a:t>
            </a:r>
            <a:r>
              <a:rPr lang="en-IN" sz="2000" dirty="0" err="1"/>
              <a:t>Bakshi</a:t>
            </a:r>
            <a:r>
              <a:rPr lang="en-IN" sz="2000" dirty="0"/>
              <a:t>- 1505508</a:t>
            </a:r>
          </a:p>
          <a:p>
            <a:pPr algn="ctr"/>
            <a:r>
              <a:rPr lang="en-IN" sz="2000" dirty="0"/>
              <a:t>Anjali </a:t>
            </a:r>
            <a:r>
              <a:rPr lang="en-IN" sz="2000" dirty="0" err="1"/>
              <a:t>Priya</a:t>
            </a:r>
            <a:r>
              <a:rPr lang="en-IN" sz="2000" dirty="0"/>
              <a:t>- 1505531</a:t>
            </a:r>
          </a:p>
          <a:p>
            <a:pPr algn="ctr"/>
            <a:r>
              <a:rPr lang="en-IN" sz="2000" dirty="0" err="1"/>
              <a:t>Arkaprabha</a:t>
            </a:r>
            <a:r>
              <a:rPr lang="en-IN" sz="2000" dirty="0"/>
              <a:t> Bhandari- 1505533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Under the guidance of:</a:t>
            </a:r>
          </a:p>
          <a:p>
            <a:pPr algn="ctr"/>
            <a:r>
              <a:rPr lang="en-IN" sz="2000" dirty="0" err="1"/>
              <a:t>Prof.</a:t>
            </a:r>
            <a:r>
              <a:rPr lang="en-IN" sz="2000" dirty="0"/>
              <a:t> Arup Sarkar</a:t>
            </a:r>
          </a:p>
        </p:txBody>
      </p:sp>
    </p:spTree>
    <p:extLst>
      <p:ext uri="{BB962C8B-B14F-4D97-AF65-F5344CB8AC3E}">
        <p14:creationId xmlns:p14="http://schemas.microsoft.com/office/powerpoint/2010/main" val="423147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D510CD-05C8-44ED-BCDE-7D1A32B3717B}"/>
              </a:ext>
            </a:extLst>
          </p:cNvPr>
          <p:cNvSpPr/>
          <p:nvPr/>
        </p:nvSpPr>
        <p:spPr>
          <a:xfrm>
            <a:off x="3267756" y="542789"/>
            <a:ext cx="56564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OUR GOAL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81716-BC32-4D4C-B5BD-202D1F665037}"/>
              </a:ext>
            </a:extLst>
          </p:cNvPr>
          <p:cNvSpPr/>
          <p:nvPr/>
        </p:nvSpPr>
        <p:spPr>
          <a:xfrm>
            <a:off x="486514" y="2769553"/>
            <a:ext cx="1135912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To compute 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optimum value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 of ‘K’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without human intervention.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2F30F-BFA6-4717-BF13-BA2E5AA41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2" t="41410" r="60113" b="30793"/>
          <a:stretch/>
        </p:blipFill>
        <p:spPr>
          <a:xfrm>
            <a:off x="486513" y="4671644"/>
            <a:ext cx="1731819" cy="19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4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E43488-DF85-4A25-812B-961A5B0693E1}"/>
                  </a:ext>
                </a:extLst>
              </p:cNvPr>
              <p:cNvSpPr txBox="1"/>
              <p:nvPr/>
            </p:nvSpPr>
            <p:spPr>
              <a:xfrm>
                <a:off x="1274618" y="457200"/>
                <a:ext cx="9809018" cy="577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b="1" i="1" dirty="0"/>
                  <a:t>Our proposed method uses a simple process to obtain an appropriate value of k for a particular dataset.</a:t>
                </a:r>
              </a:p>
              <a:p>
                <a:endParaRPr lang="en-IN" sz="2200" b="1" i="1" dirty="0"/>
              </a:p>
              <a:p>
                <a:r>
                  <a:rPr lang="en-IN" sz="2200" b="1" i="1" dirty="0"/>
                  <a:t>F</a:t>
                </a:r>
                <a:r>
                  <a:rPr lang="en-GB" sz="2200" b="1" i="1" dirty="0" err="1"/>
                  <a:t>irst</a:t>
                </a:r>
                <a:r>
                  <a:rPr lang="en-GB" sz="2200" b="1" i="1" dirty="0"/>
                  <a:t>, we calculate the </a:t>
                </a:r>
                <a:r>
                  <a:rPr lang="en-GB" sz="22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average intra-cluster distance</a:t>
                </a:r>
                <a:r>
                  <a:rPr lang="en-GB" sz="2200" b="1" i="1" dirty="0"/>
                  <a:t>, i.e. the ratio between the sum of the distances between the points within a cluster for all the k clusters to the number of clusters k.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GB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𝑨𝒗𝒈𝑫𝒊𝒔𝒕𝒂𝒏𝒄</m:t>
                    </m:r>
                    <m:sSub>
                      <m:sSubPr>
                        <m:ctrlPr>
                          <a:rPr lang="en-GB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𝑰𝒏𝒕𝒓𝒂𝑪𝒍𝒖𝒔𝒕𝒆𝒓</m:t>
                        </m:r>
                      </m:sub>
                    </m:sSub>
                    <m:r>
                      <a:rPr lang="en-GB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GB" sz="20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GB" sz="20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20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GB" sz="20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f>
                              <m:fPr>
                                <m:ctrlPr>
                                  <a:rPr lang="en-GB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GB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GB" sz="2000" b="1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GB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GB" sz="2000" b="1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en-GB" sz="2000" b="1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</a:rPr>
                                        </m:ctrlPr>
                                      </m:naryPr>
                                      <m:sub>
                                        <m:sSub>
                                          <m:sSubPr>
                                            <m:ctrlPr>
                                              <a:rPr lang="en-GB" sz="2000" b="1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1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1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000" b="1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1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1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GB" sz="2000" b="1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GB" sz="2000" b="1" i="1">
                                                    <a:solidFill>
                                                      <a:schemeClr val="accent2">
                                                        <a:lumMod val="75000"/>
                                                      </a:schemeClr>
                                                    </a:solidFill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GB" sz="2000" b="1" i="1">
                                                        <a:solidFill>
                                                          <a:schemeClr val="accent2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GB" sz="2000" b="1" i="1">
                                                            <a:solidFill>
                                                              <a:schemeClr val="accent2">
                                                                <a:lumMod val="75000"/>
                                                              </a:schemeClr>
                                                            </a:solidFill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2000" b="1" i="1" smtClean="0">
                                                            <a:solidFill>
                                                              <a:schemeClr val="accent2">
                                                                <a:lumMod val="7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2000" b="1" i="1" smtClean="0">
                                                            <a:solidFill>
                                                              <a:schemeClr val="accent2">
                                                                <a:lumMod val="7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𝒊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GB" sz="2000" b="1" i="1" smtClean="0">
                                                        <a:solidFill>
                                                          <a:schemeClr val="accent2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GB" sz="2000" b="1" i="1">
                                                            <a:solidFill>
                                                              <a:schemeClr val="accent2">
                                                                <a:lumMod val="75000"/>
                                                              </a:schemeClr>
                                                            </a:solidFill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2000" b="1" i="1" smtClean="0">
                                                            <a:solidFill>
                                                              <a:schemeClr val="accent2">
                                                                <a:lumMod val="7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𝒚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2000" b="1" i="1" smtClean="0">
                                                            <a:solidFill>
                                                              <a:schemeClr val="accent2">
                                                                <a:lumMod val="7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GB" sz="2000" b="1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nary>
                                  </m:e>
                                </m:nary>
                              </m:num>
                              <m:den>
                                <m:r>
                                  <a:rPr lang="en-GB" sz="2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𝒄𝒐𝒖𝒏</m:t>
                                </m:r>
                                <m:sSub>
                                  <m:sSubPr>
                                    <m:ctrlPr>
                                      <a:rPr lang="en-GB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sz="2000" b="1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× (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𝒄𝒐𝒖𝒏</m:t>
                                </m:r>
                                <m:sSub>
                                  <m:sSubPr>
                                    <m:ctrlPr>
                                      <a:rPr lang="en-GB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sz="2000" b="1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GB" sz="2000" b="1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en-GB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/>
                  <a:t>	</a:t>
                </a:r>
                <a:r>
                  <a:rPr lang="en-GB" sz="2000" dirty="0"/>
                  <a:t>		</a:t>
                </a:r>
              </a:p>
              <a:p>
                <a:r>
                  <a:rPr lang="en-IN" sz="2200" b="1" i="1" dirty="0"/>
                  <a:t>And, </a:t>
                </a:r>
                <a:r>
                  <a:rPr lang="en-GB" sz="2200" b="1" i="1" dirty="0"/>
                  <a:t>the </a:t>
                </a:r>
                <a:r>
                  <a:rPr lang="en-GB" sz="22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average inter-cluster distance</a:t>
                </a:r>
                <a:r>
                  <a:rPr lang="en-GB" sz="2200" b="1" i="1" dirty="0"/>
                  <a:t>, i.e. the ratio between the sum of the distances between the points within a cluster to all the other points belonging to the other (k-1) clusters for all the k clusters to the number of clusters k.</a:t>
                </a:r>
              </a:p>
              <a:p>
                <a:endParaRPr lang="en-GB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m:t>𝑨𝒗𝒈𝑫𝒊𝒔𝒕𝒂𝒏𝒄</m:t>
                      </m:r>
                      <m:sSub>
                        <m:sSubPr>
                          <m:ctrlPr>
                            <a:rPr lang="en-GB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GB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m:t>𝒆</m:t>
                          </m:r>
                        </m:e>
                        <m:sub>
                          <m:r>
                            <a:rPr lang="en-GB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m:t>𝑰𝒏𝒕𝒆𝒓𝑪𝒍𝒖𝒔𝒕𝒆𝒓</m:t>
                          </m:r>
                        </m:sub>
                      </m:sSub>
                      <m:r>
                        <a:rPr lang="en-GB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</m:ctrlPr>
                                </m:naryPr>
                                <m:sub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𝒊</m:t>
                                  </m:r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=</m:t>
                                  </m:r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𝒌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GB" sz="2000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GB" sz="2000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  <m:t>𝒍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pHide m:val="on"/>
                                              <m:ctrlP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  <m:t>∉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  <m:t>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  <m:t>𝒍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GB" sz="2000" b="1" i="1">
                                                          <a:solidFill>
                                                            <a:schemeClr val="accent2">
                                                              <a:lumMod val="75000"/>
                                                            </a:schemeClr>
                                                          </a:solidFill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|"/>
                                                          <m:ctrlPr>
                                                            <a:rPr lang="en-GB" sz="2000" b="1" i="1">
                                                              <a:solidFill>
                                                                <a:schemeClr val="accent2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GB" sz="2000" b="1" i="1">
                                                                  <a:solidFill>
                                                                    <a:schemeClr val="accent2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GB" sz="2000" b="1" i="1">
                                                                  <a:solidFill>
                                                                    <a:schemeClr val="accent2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</a:rPr>
                                                                <m:t>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GB" sz="2000" b="1" i="1">
                                                                  <a:solidFill>
                                                                    <a:schemeClr val="accent2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</a:rPr>
                                                                <m:t>𝒊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GB" sz="2000" b="1" i="1">
                                                              <a:solidFill>
                                                                <a:schemeClr val="accent2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GB" sz="2000" b="1" i="1">
                                                                  <a:solidFill>
                                                                    <a:schemeClr val="accent2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GB" sz="2000" b="1" i="1">
                                                                  <a:solidFill>
                                                                    <a:schemeClr val="accent2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</a:rPr>
                                                                <m:t>𝒚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GB" sz="2000" b="1" i="1">
                                                                  <a:solidFill>
                                                                    <a:schemeClr val="accent2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</a:rPr>
                                                                <m:t>𝒋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  <m:t>𝟐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  <m:t> 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GB" sz="2000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rPr>
                                        <m:t>𝒄𝒐𝒖𝒏</m:t>
                                      </m:r>
                                      <m:sSub>
                                        <m:sSubPr>
                                          <m:ctrlPr>
                                            <a:rPr lang="en-GB" sz="2000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  <m:t>𝒍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GB" sz="2000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rPr>
                                        <m:t> × </m:t>
                                      </m:r>
                                      <m:r>
                                        <a:rPr lang="en-GB" sz="2000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rPr>
                                        <m:t>𝒄𝒐𝒖𝒏</m:t>
                                      </m:r>
                                      <m:sSub>
                                        <m:sSubPr>
                                          <m:ctrlPr>
                                            <a:rPr lang="en-GB" sz="2000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b="1" i="1">
                                                      <a:solidFill>
                                                        <a:schemeClr val="accent2">
                                                          <a:lumMod val="75000"/>
                                                        </a:schemeClr>
                                                      </a:solidFill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GB" sz="2000" b="1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𝒌</m:t>
                                  </m:r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 × (</m:t>
                                  </m:r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𝒌</m:t>
                                  </m:r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𝟏</m:t>
                                  </m:r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0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E43488-DF85-4A25-812B-961A5B069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457200"/>
                <a:ext cx="9809018" cy="5777345"/>
              </a:xfrm>
              <a:prstGeom prst="rect">
                <a:avLst/>
              </a:prstGeom>
              <a:blipFill>
                <a:blip r:embed="rId2"/>
                <a:stretch>
                  <a:fillRect l="-808" t="-738" r="-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8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5213A-3501-4B47-AC6C-C1FEAECFE1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68" y="554181"/>
            <a:ext cx="4009159" cy="5860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6CEEC3-C049-4B75-BAA1-BD84246EF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4" y="554181"/>
            <a:ext cx="4558145" cy="6151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90FE9B-36F9-475A-99A1-6492BCADBDED}"/>
              </a:ext>
            </a:extLst>
          </p:cNvPr>
          <p:cNvSpPr txBox="1"/>
          <p:nvPr/>
        </p:nvSpPr>
        <p:spPr>
          <a:xfrm>
            <a:off x="1255568" y="74014"/>
            <a:ext cx="388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Average Intra-Cluster Activity Diagram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3CD3-55ED-4097-B1B2-82646A640571}"/>
              </a:ext>
            </a:extLst>
          </p:cNvPr>
          <p:cNvSpPr txBox="1"/>
          <p:nvPr/>
        </p:nvSpPr>
        <p:spPr>
          <a:xfrm>
            <a:off x="7192242" y="74014"/>
            <a:ext cx="388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Average Inter-Cluster Activity Diagram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107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8A3C2C-0E00-43C9-905F-8613F9DF46D8}"/>
                  </a:ext>
                </a:extLst>
              </p:cNvPr>
              <p:cNvSpPr txBox="1"/>
              <p:nvPr/>
            </p:nvSpPr>
            <p:spPr>
              <a:xfrm>
                <a:off x="1108364" y="526473"/>
                <a:ext cx="10002981" cy="532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i="1" dirty="0"/>
                  <a:t>Then we compute the </a:t>
                </a:r>
                <a:r>
                  <a:rPr lang="en-GB" sz="4000" i="1" dirty="0">
                    <a:solidFill>
                      <a:schemeClr val="accent5">
                        <a:lumMod val="75000"/>
                      </a:schemeClr>
                    </a:solidFill>
                  </a:rPr>
                  <a:t>ratio ‘R’</a:t>
                </a:r>
                <a:r>
                  <a:rPr lang="en-GB" sz="4000" i="1" dirty="0"/>
                  <a:t> between the average intra-class distance to the average inter-class distance for k clusters.</a:t>
                </a:r>
              </a:p>
              <a:p>
                <a:endParaRPr lang="en-IN" sz="4000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GB" sz="4000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m:t>𝑅</m:t>
                      </m:r>
                      <m:r>
                        <a:rPr lang="en-GB" sz="4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GB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GB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m:t>𝐴𝑣𝑔𝐷𝑖𝑠𝑡𝑎𝑛𝑐</m:t>
                          </m:r>
                          <m:sSub>
                            <m:sSubPr>
                              <m:ctrlPr>
                                <a:rPr lang="en-GB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𝐼𝑛𝑡𝑟𝑎𝐶𝑙𝑢𝑠𝑡𝑒𝑟</m:t>
                              </m:r>
                            </m:sub>
                          </m:sSub>
                        </m:num>
                        <m:den>
                          <m:r>
                            <a:rPr lang="en-GB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m:t>𝐴𝑣𝑔𝐷𝑖𝑠𝑡𝑎𝑛𝑐</m:t>
                          </m:r>
                          <m:sSub>
                            <m:sSubPr>
                              <m:ctrlPr>
                                <a:rPr lang="en-GB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𝐼𝑛𝑡𝑒𝑟𝐶𝑙𝑢𝑠𝑡𝑒𝑟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4000" dirty="0"/>
              </a:p>
              <a:p>
                <a:endParaRPr lang="en-IN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8A3C2C-0E00-43C9-905F-8613F9DF4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4" y="526473"/>
                <a:ext cx="10002981" cy="5327099"/>
              </a:xfrm>
              <a:prstGeom prst="rect">
                <a:avLst/>
              </a:prstGeom>
              <a:blipFill>
                <a:blip r:embed="rId2"/>
                <a:stretch>
                  <a:fillRect l="-2194" t="-2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8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8D9209-4E85-4BDC-95E3-82132C7711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42" y="133667"/>
            <a:ext cx="4619625" cy="6590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A1BD3-E151-4748-89AB-B75F32666987}"/>
              </a:ext>
            </a:extLst>
          </p:cNvPr>
          <p:cNvSpPr txBox="1"/>
          <p:nvPr/>
        </p:nvSpPr>
        <p:spPr>
          <a:xfrm>
            <a:off x="7384474" y="2828835"/>
            <a:ext cx="4350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ernard MT Condensed" panose="02050806060905020404" pitchFamily="18" charset="0"/>
              </a:rPr>
              <a:t>PROPOSED ALGORITHM</a:t>
            </a:r>
          </a:p>
          <a:p>
            <a:pPr algn="ctr"/>
            <a:r>
              <a:rPr lang="en-IN" sz="3600" dirty="0">
                <a:latin typeface="Bernard MT Condensed" panose="02050806060905020404" pitchFamily="18" charset="0"/>
              </a:rPr>
              <a:t> ACTIVITY DIAGRAM</a:t>
            </a:r>
            <a:endParaRPr lang="en-GB" sz="3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0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2302DB-6288-4112-BC5B-6EC1D9C62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248365"/>
              </p:ext>
            </p:extLst>
          </p:nvPr>
        </p:nvGraphicFramePr>
        <p:xfrm>
          <a:off x="4142509" y="914400"/>
          <a:ext cx="7287492" cy="5735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ED21A6-851A-4339-A1BD-FB08DF855C7E}"/>
              </a:ext>
            </a:extLst>
          </p:cNvPr>
          <p:cNvSpPr txBox="1"/>
          <p:nvPr/>
        </p:nvSpPr>
        <p:spPr>
          <a:xfrm>
            <a:off x="3449782" y="175552"/>
            <a:ext cx="433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Example 1 – Optimum value: K=4</a:t>
            </a:r>
            <a:endParaRPr lang="en-GB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A49E7-DFC8-4526-A1A2-F9777BE06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47473" r="67500" b="33123"/>
          <a:stretch/>
        </p:blipFill>
        <p:spPr>
          <a:xfrm>
            <a:off x="761999" y="2308968"/>
            <a:ext cx="3037449" cy="28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7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A3EE29-4DBE-4B68-89C3-EDBCF087C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368107"/>
              </p:ext>
            </p:extLst>
          </p:nvPr>
        </p:nvGraphicFramePr>
        <p:xfrm>
          <a:off x="4156364" y="1052946"/>
          <a:ext cx="7259782" cy="523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310D10-C0B6-4433-B181-95E69650B668}"/>
              </a:ext>
            </a:extLst>
          </p:cNvPr>
          <p:cNvSpPr txBox="1"/>
          <p:nvPr/>
        </p:nvSpPr>
        <p:spPr>
          <a:xfrm>
            <a:off x="3643745" y="254123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Example 2 – optimum value: K=3</a:t>
            </a:r>
            <a:endParaRPr lang="en-GB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12901-5CAE-4133-9939-40506ED86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 t="42623" r="82386" b="42623"/>
          <a:stretch/>
        </p:blipFill>
        <p:spPr>
          <a:xfrm>
            <a:off x="290945" y="2286000"/>
            <a:ext cx="353860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4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A91E6-419B-4322-A77E-4387EF922A25}"/>
              </a:ext>
            </a:extLst>
          </p:cNvPr>
          <p:cNvSpPr txBox="1"/>
          <p:nvPr/>
        </p:nvSpPr>
        <p:spPr>
          <a:xfrm>
            <a:off x="581892" y="474345"/>
            <a:ext cx="9670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Bernard MT Condensed" panose="02050806060905020404" pitchFamily="18" charset="0"/>
              </a:rPr>
              <a:t>We are able to train the machine to be able to find the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Bernard MT Condensed" panose="02050806060905020404" pitchFamily="18" charset="0"/>
              </a:rPr>
              <a:t>optimum value for the number of clusters </a:t>
            </a:r>
            <a:r>
              <a:rPr lang="en-GB" sz="4400" dirty="0">
                <a:latin typeface="Bernard MT Condensed" panose="02050806060905020404" pitchFamily="18" charset="0"/>
              </a:rPr>
              <a:t>that is,</a:t>
            </a:r>
          </a:p>
          <a:p>
            <a:endParaRPr lang="en-GB" sz="4400" dirty="0">
              <a:latin typeface="Bernard MT Condensed" panose="02050806060905020404" pitchFamily="18" charset="0"/>
            </a:endParaRPr>
          </a:p>
          <a:p>
            <a:r>
              <a:rPr lang="en-GB" sz="4400" dirty="0">
                <a:latin typeface="Bernard MT Condensed" panose="02050806060905020404" pitchFamily="18" charset="0"/>
              </a:rPr>
              <a:t>the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Bernard MT Condensed" panose="02050806060905020404" pitchFamily="18" charset="0"/>
              </a:rPr>
              <a:t>best suited value for 'k' </a:t>
            </a:r>
            <a:r>
              <a:rPr lang="en-GB" sz="4400" dirty="0">
                <a:latin typeface="Bernard MT Condensed" panose="02050806060905020404" pitchFamily="18" charset="0"/>
              </a:rPr>
              <a:t>for a given set of observations.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622EC-1768-4C4B-92A0-EE3E62817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87" y="3920837"/>
            <a:ext cx="4762500" cy="27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4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92492-070D-4DBB-9DBB-1EFE46AE4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t="9679" r="3750" b="7858"/>
          <a:stretch/>
        </p:blipFill>
        <p:spPr>
          <a:xfrm>
            <a:off x="498763" y="304800"/>
            <a:ext cx="11711917" cy="61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7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AB307-39A8-4CC5-BC7F-72C1508F0544}"/>
              </a:ext>
            </a:extLst>
          </p:cNvPr>
          <p:cNvSpPr/>
          <p:nvPr/>
        </p:nvSpPr>
        <p:spPr>
          <a:xfrm>
            <a:off x="2479964" y="2355271"/>
            <a:ext cx="699654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95117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863152-15E2-42DB-976F-62F2CC8F8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6550" r="6250" b="18146"/>
          <a:stretch/>
        </p:blipFill>
        <p:spPr>
          <a:xfrm>
            <a:off x="332509" y="540327"/>
            <a:ext cx="11540835" cy="5569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7093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2B53B1-137F-479E-B9C7-27B16408A596}"/>
              </a:ext>
            </a:extLst>
          </p:cNvPr>
          <p:cNvSpPr/>
          <p:nvPr/>
        </p:nvSpPr>
        <p:spPr>
          <a:xfrm>
            <a:off x="847191" y="2705725"/>
            <a:ext cx="1049761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57057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CF881-D7DB-4217-A66C-DB52F5D31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" t="13517" r="5001" b="14933"/>
          <a:stretch/>
        </p:blipFill>
        <p:spPr>
          <a:xfrm>
            <a:off x="581891" y="540327"/>
            <a:ext cx="1119447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96B96-13CE-4261-94DA-080653749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78" y="235527"/>
            <a:ext cx="5216208" cy="6470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400FB7-3C00-4039-834E-67779B543A07}"/>
              </a:ext>
            </a:extLst>
          </p:cNvPr>
          <p:cNvSpPr txBox="1"/>
          <p:nvPr/>
        </p:nvSpPr>
        <p:spPr>
          <a:xfrm>
            <a:off x="7453745" y="2632364"/>
            <a:ext cx="4045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ernard MT Condensed" panose="02050806060905020404" pitchFamily="18" charset="0"/>
              </a:rPr>
              <a:t>K-MEANS CLUSTERING ACTIVITY DIAGRAM</a:t>
            </a:r>
            <a:endParaRPr lang="en-GB" sz="3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9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F553E-28EF-46AC-A727-76699D5ED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13134" r="43523" b="12706"/>
          <a:stretch/>
        </p:blipFill>
        <p:spPr>
          <a:xfrm>
            <a:off x="256748" y="1011381"/>
            <a:ext cx="6109855" cy="5084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465E18-97F3-4730-927F-1FF1B744F7B5}"/>
              </a:ext>
            </a:extLst>
          </p:cNvPr>
          <p:cNvSpPr txBox="1"/>
          <p:nvPr/>
        </p:nvSpPr>
        <p:spPr>
          <a:xfrm>
            <a:off x="6830290" y="2332305"/>
            <a:ext cx="48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consider the Euclidean Distance Measure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F02C9-D69E-4801-A9F1-6D141884F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 t="24028" r="50000" b="39591"/>
          <a:stretch/>
        </p:blipFill>
        <p:spPr>
          <a:xfrm>
            <a:off x="6366603" y="2701637"/>
            <a:ext cx="5527964" cy="26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41843-C016-489E-B7D2-43929F7B9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t="41814" r="14090" b="18369"/>
          <a:stretch/>
        </p:blipFill>
        <p:spPr>
          <a:xfrm>
            <a:off x="1080657" y="1544781"/>
            <a:ext cx="3823854" cy="2729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13506-B1BA-463C-A2CA-3EF59A07F1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t="48081" r="12727" b="14325"/>
          <a:stretch/>
        </p:blipFill>
        <p:spPr>
          <a:xfrm>
            <a:off x="7287490" y="1544781"/>
            <a:ext cx="3990108" cy="2576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7F534-60EF-4EEF-9C0F-506D870BB52E}"/>
              </a:ext>
            </a:extLst>
          </p:cNvPr>
          <p:cNvSpPr txBox="1"/>
          <p:nvPr/>
        </p:nvSpPr>
        <p:spPr>
          <a:xfrm>
            <a:off x="1440875" y="4549031"/>
            <a:ext cx="39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set of random data points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53A8C-1E76-4D85-84A4-E7C05B54A7D2}"/>
              </a:ext>
            </a:extLst>
          </p:cNvPr>
          <p:cNvSpPr txBox="1"/>
          <p:nvPr/>
        </p:nvSpPr>
        <p:spPr>
          <a:xfrm>
            <a:off x="8104909" y="4539917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Clustered data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11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E9F67-8C88-4553-8726-C20E27BA2DFD}"/>
              </a:ext>
            </a:extLst>
          </p:cNvPr>
          <p:cNvSpPr txBox="1"/>
          <p:nvPr/>
        </p:nvSpPr>
        <p:spPr>
          <a:xfrm>
            <a:off x="1447800" y="1136073"/>
            <a:ext cx="10349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chemeClr val="accent4">
                    <a:lumMod val="75000"/>
                  </a:schemeClr>
                </a:solidFill>
                <a:latin typeface="Bernard MT Condensed" panose="02050806060905020404" pitchFamily="18" charset="0"/>
              </a:rPr>
              <a:t>But, to choose a proper </a:t>
            </a:r>
            <a:r>
              <a:rPr lang="en-GB" sz="7200" dirty="0">
                <a:solidFill>
                  <a:schemeClr val="accent5">
                    <a:lumMod val="75000"/>
                  </a:schemeClr>
                </a:solidFill>
                <a:latin typeface="Bernard MT Condensed" panose="02050806060905020404" pitchFamily="18" charset="0"/>
              </a:rPr>
              <a:t>number of clusters ‘k’ </a:t>
            </a:r>
            <a:r>
              <a:rPr lang="en-GB" sz="7200" dirty="0">
                <a:solidFill>
                  <a:schemeClr val="accent4">
                    <a:lumMod val="75000"/>
                  </a:schemeClr>
                </a:solidFill>
                <a:latin typeface="Bernard MT Condensed" panose="02050806060905020404" pitchFamily="18" charset="0"/>
              </a:rPr>
              <a:t>is a domain dependent problem.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ECBDC-2696-4CC7-B240-429A600FD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 b="7168"/>
          <a:stretch/>
        </p:blipFill>
        <p:spPr>
          <a:xfrm>
            <a:off x="196734" y="3838055"/>
            <a:ext cx="1382684" cy="28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255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Bernard MT Condensed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Samadrita</dc:creator>
  <cp:lastModifiedBy>Samadrita</cp:lastModifiedBy>
  <cp:revision>12</cp:revision>
  <dcterms:created xsi:type="dcterms:W3CDTF">2018-04-29T15:45:51Z</dcterms:created>
  <dcterms:modified xsi:type="dcterms:W3CDTF">2018-04-29T19:22:29Z</dcterms:modified>
</cp:coreProperties>
</file>