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97" r:id="rId2"/>
    <p:sldId id="331" r:id="rId3"/>
    <p:sldId id="318" r:id="rId4"/>
    <p:sldId id="343" r:id="rId5"/>
    <p:sldId id="257" r:id="rId6"/>
    <p:sldId id="345" r:id="rId7"/>
    <p:sldId id="347" r:id="rId8"/>
    <p:sldId id="346" r:id="rId9"/>
    <p:sldId id="348" r:id="rId10"/>
    <p:sldId id="256" r:id="rId11"/>
    <p:sldId id="336" r:id="rId12"/>
    <p:sldId id="322" r:id="rId13"/>
    <p:sldId id="344" r:id="rId14"/>
    <p:sldId id="338" r:id="rId15"/>
    <p:sldId id="264" r:id="rId16"/>
    <p:sldId id="339" r:id="rId17"/>
    <p:sldId id="259" r:id="rId18"/>
    <p:sldId id="340" r:id="rId19"/>
    <p:sldId id="341" r:id="rId20"/>
    <p:sldId id="262" r:id="rId21"/>
    <p:sldId id="349" r:id="rId22"/>
    <p:sldId id="326" r:id="rId23"/>
    <p:sldId id="325" r:id="rId24"/>
    <p:sldId id="328" r:id="rId25"/>
    <p:sldId id="330" r:id="rId26"/>
    <p:sldId id="332" r:id="rId27"/>
    <p:sldId id="260" r:id="rId28"/>
  </p:sldIdLst>
  <p:sldSz cx="9144000" cy="5143500" type="screen16x9"/>
  <p:notesSz cx="6858000" cy="9144000"/>
  <p:embeddedFontLst>
    <p:embeddedFont>
      <p:font typeface="Blackadder ITC" panose="020B0604020202020204" charset="0"/>
      <p:regular r:id="rId30"/>
    </p:embeddedFont>
    <p:embeddedFont>
      <p:font typeface="Roboto Slab" panose="020B0604020202020204" charset="0"/>
      <p:regular r:id="rId31"/>
      <p:bold r:id="rId32"/>
    </p:embeddedFont>
    <p:embeddedFont>
      <p:font typeface="Source Sans Pr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9FB"/>
    <a:srgbClr val="607D8B"/>
    <a:srgbClr val="F6F6F6"/>
    <a:srgbClr val="CB793A"/>
    <a:srgbClr val="680000"/>
    <a:srgbClr val="6E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75427" autoAdjust="0"/>
  </p:normalViewPr>
  <p:slideViewPr>
    <p:cSldViewPr snapToGrid="0">
      <p:cViewPr varScale="1">
        <p:scale>
          <a:sx n="152" d="100"/>
          <a:sy n="152" d="100"/>
        </p:scale>
        <p:origin x="63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7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8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2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056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1137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098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principal sections of this presentation will be divided on: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320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5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4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298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 parser and translator convert the input query into relational-algebra form.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 optimizer establishes a query execution plan based on the statistical information of the data.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 evaluation engine executes a query based on the plan and returns the result.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But it is a </a:t>
            </a:r>
            <a:r>
              <a:rPr lang="en-US" i="0" dirty="0" err="1">
                <a:solidFill>
                  <a:srgbClr val="555555"/>
                </a:solidFill>
                <a:effectLst/>
              </a:rPr>
              <a:t>blackbox</a:t>
            </a:r>
            <a:r>
              <a:rPr lang="en-US" i="0" dirty="0">
                <a:solidFill>
                  <a:srgbClr val="555555"/>
                </a:solidFill>
                <a:effectLst/>
              </a:rPr>
              <a:t> how our query is executed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3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apache</a:t>
            </a:r>
            <a:r>
              <a:rPr lang="en-US" dirty="0"/>
              <a:t> calcite gives us different components of the query processor to execute query</a:t>
            </a:r>
          </a:p>
          <a:p>
            <a:r>
              <a:rPr lang="en-US" dirty="0"/>
              <a:t>We can read data from heterogenous sources. Apply different transformational rules to optimize query using different java classes</a:t>
            </a:r>
          </a:p>
          <a:p>
            <a:r>
              <a:rPr lang="en-US" dirty="0"/>
              <a:t>We give it schema. Now when query is passed it validates the query then converts it into a logical plan. We can give it certain rules or add new rules to optimize the query. And after the rules are passed then we get the results</a:t>
            </a:r>
          </a:p>
        </p:txBody>
      </p:sp>
    </p:spTree>
    <p:extLst>
      <p:ext uri="{BB962C8B-B14F-4D97-AF65-F5344CB8AC3E}">
        <p14:creationId xmlns:p14="http://schemas.microsoft.com/office/powerpoint/2010/main" val="76947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 dirty="0"/>
              <a:t>Adapters allow to build tables from heterogenous data sources.  First for a given query we may fetch data from 2 </a:t>
            </a:r>
            <a:r>
              <a:rPr lang="en-US" dirty="0" err="1"/>
              <a:t>sources.then</a:t>
            </a:r>
            <a:r>
              <a:rPr lang="en-US" dirty="0"/>
              <a:t> join them then filter ,group and then sort them</a:t>
            </a:r>
          </a:p>
        </p:txBody>
      </p:sp>
    </p:spTree>
    <p:extLst>
      <p:ext uri="{BB962C8B-B14F-4D97-AF65-F5344CB8AC3E}">
        <p14:creationId xmlns:p14="http://schemas.microsoft.com/office/powerpoint/2010/main" val="29622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 dirty="0"/>
              <a:t>However we can also filter the movies beforehand in the filesystem layer to show the results. And this can be done using calcite adapters</a:t>
            </a:r>
          </a:p>
        </p:txBody>
      </p:sp>
    </p:spTree>
    <p:extLst>
      <p:ext uri="{BB962C8B-B14F-4D97-AF65-F5344CB8AC3E}">
        <p14:creationId xmlns:p14="http://schemas.microsoft.com/office/powerpoint/2010/main" val="25775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0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 dirty="0"/>
              <a:t>However we can also filter the movies beforehand in the filesystem layer to show the results. And this can be done using calcite adapters</a:t>
            </a:r>
          </a:p>
        </p:txBody>
      </p:sp>
    </p:spTree>
    <p:extLst>
      <p:ext uri="{BB962C8B-B14F-4D97-AF65-F5344CB8AC3E}">
        <p14:creationId xmlns:p14="http://schemas.microsoft.com/office/powerpoint/2010/main" val="407318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3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6A7F-9ACB-0BA3-4815-E0185E43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A861-F3FF-4847-1DA2-5DAF4B7E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630C-4DC2-64EC-0CEA-968DFB44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550D-BF01-4B6D-983D-A670804F0FB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02C2-92FD-8BB7-8F1B-C532F00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26FC-5E07-7E39-898D-BD02716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7258-0C0D-47C9-82B0-736C7A76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3E285FED-70CF-8335-7159-32AECC5ABD05}"/>
              </a:ext>
            </a:extLst>
          </p:cNvPr>
          <p:cNvSpPr/>
          <p:nvPr/>
        </p:nvSpPr>
        <p:spPr>
          <a:xfrm>
            <a:off x="3632826" y="3341868"/>
            <a:ext cx="3333466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ATIKUZZAMAN MD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0;p12">
            <a:extLst>
              <a:ext uri="{FF2B5EF4-FFF2-40B4-BE49-F238E27FC236}">
                <a16:creationId xmlns:a16="http://schemas.microsoft.com/office/drawing/2014/main" id="{7FA57BD1-D41E-2B33-8744-7B74B58954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45920" y="1343850"/>
            <a:ext cx="6564300" cy="1255417"/>
          </a:xfrm>
          <a:prstGeom prst="rect">
            <a:avLst/>
          </a:prstGeom>
          <a:solidFill>
            <a:srgbClr val="F6F6F6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K-Drama For All </a:t>
            </a:r>
            <a: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solidFill>
                <a:srgbClr val="6E88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BB72EDC-23EF-C202-7AA2-4ACEF846D246}"/>
              </a:ext>
            </a:extLst>
          </p:cNvPr>
          <p:cNvSpPr/>
          <p:nvPr/>
        </p:nvSpPr>
        <p:spPr>
          <a:xfrm>
            <a:off x="6697001" y="3336991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2022315497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BF28CE-6F6D-7593-4E98-FB3A059E4E9D}"/>
              </a:ext>
            </a:extLst>
          </p:cNvPr>
          <p:cNvCxnSpPr>
            <a:cxnSpLocks/>
          </p:cNvCxnSpPr>
          <p:nvPr/>
        </p:nvCxnSpPr>
        <p:spPr>
          <a:xfrm>
            <a:off x="1507654" y="1256049"/>
            <a:ext cx="6662392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39FF75CF-3485-3D55-6C80-0022F2F6B218}"/>
              </a:ext>
            </a:extLst>
          </p:cNvPr>
          <p:cNvSpPr/>
          <p:nvPr/>
        </p:nvSpPr>
        <p:spPr>
          <a:xfrm>
            <a:off x="5030269" y="189708"/>
            <a:ext cx="3130389" cy="298764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BEC9D0"/>
          </a:solidFill>
          <a:ln>
            <a:solidFill>
              <a:srgbClr val="BE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 Hee University Global Campus</a:t>
            </a:r>
          </a:p>
        </p:txBody>
      </p:sp>
      <p:pic>
        <p:nvPicPr>
          <p:cNvPr id="1030" name="Picture 6" descr="Kyung Hee University - Wikipedia">
            <a:extLst>
              <a:ext uri="{FF2B5EF4-FFF2-40B4-BE49-F238E27FC236}">
                <a16:creationId xmlns:a16="http://schemas.microsoft.com/office/drawing/2014/main" id="{5B483F9B-3F03-2804-8FD8-1FE8412B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20" y="53340"/>
            <a:ext cx="8604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C559B7-7E15-AE33-6F98-1DE9E45A76E0}"/>
              </a:ext>
            </a:extLst>
          </p:cNvPr>
          <p:cNvCxnSpPr>
            <a:cxnSpLocks/>
          </p:cNvCxnSpPr>
          <p:nvPr/>
        </p:nvCxnSpPr>
        <p:spPr>
          <a:xfrm>
            <a:off x="1414928" y="2755529"/>
            <a:ext cx="6755118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8004ED52-7A8D-0529-4994-670F3F0A2844}"/>
              </a:ext>
            </a:extLst>
          </p:cNvPr>
          <p:cNvSpPr/>
          <p:nvPr/>
        </p:nvSpPr>
        <p:spPr>
          <a:xfrm>
            <a:off x="3363536" y="2969757"/>
            <a:ext cx="3333466" cy="279433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 SAMA E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C1D3BF0A-1454-EBBE-AECE-706679F6F983}"/>
              </a:ext>
            </a:extLst>
          </p:cNvPr>
          <p:cNvSpPr/>
          <p:nvPr/>
        </p:nvSpPr>
        <p:spPr>
          <a:xfrm>
            <a:off x="6409509" y="2969757"/>
            <a:ext cx="1754770" cy="279434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2022315690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9D0FEAEE-0165-4347-95FF-C10F70BBEB6C}"/>
              </a:ext>
            </a:extLst>
          </p:cNvPr>
          <p:cNvSpPr/>
          <p:nvPr/>
        </p:nvSpPr>
        <p:spPr>
          <a:xfrm>
            <a:off x="3929165" y="3699331"/>
            <a:ext cx="3108960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 SHAYHAN AMEEN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AA4D825C-4DB9-4B21-A014-1C657687717E}"/>
              </a:ext>
            </a:extLst>
          </p:cNvPr>
          <p:cNvSpPr/>
          <p:nvPr/>
        </p:nvSpPr>
        <p:spPr>
          <a:xfrm>
            <a:off x="6697001" y="3694454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2022311138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BAB85B32-5698-4744-89CE-28F472816293}"/>
              </a:ext>
            </a:extLst>
          </p:cNvPr>
          <p:cNvSpPr/>
          <p:nvPr/>
        </p:nvSpPr>
        <p:spPr>
          <a:xfrm>
            <a:off x="4241951" y="4067317"/>
            <a:ext cx="2743200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HASHEM MOHAMMAD SHADMAN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CA7781F-BAAB-40E2-BF66-5DCC4E304142}"/>
              </a:ext>
            </a:extLst>
          </p:cNvPr>
          <p:cNvSpPr/>
          <p:nvPr/>
        </p:nvSpPr>
        <p:spPr>
          <a:xfrm>
            <a:off x="6789655" y="4062440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2022310113</a:t>
            </a:r>
          </a:p>
        </p:txBody>
      </p:sp>
      <p:pic>
        <p:nvPicPr>
          <p:cNvPr id="11266" name="Picture 2" descr="Korean Drama Vector Images (79)">
            <a:extLst>
              <a:ext uri="{FF2B5EF4-FFF2-40B4-BE49-F238E27FC236}">
                <a16:creationId xmlns:a16="http://schemas.microsoft.com/office/drawing/2014/main" id="{103974A1-BF28-41A5-AF7C-BB2E1EC67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4776" r="30664" b="32228"/>
          <a:stretch/>
        </p:blipFill>
        <p:spPr bwMode="auto">
          <a:xfrm>
            <a:off x="2501268" y="1648840"/>
            <a:ext cx="508000" cy="6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926C2-29F5-95A7-9A48-FCA1CE16F4CE}"/>
              </a:ext>
            </a:extLst>
          </p:cNvPr>
          <p:cNvSpPr/>
          <p:nvPr/>
        </p:nvSpPr>
        <p:spPr>
          <a:xfrm>
            <a:off x="410482" y="1371600"/>
            <a:ext cx="1724114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K-Drama 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EAF7-9640-8A11-4B8F-E2735BBD623F}"/>
              </a:ext>
            </a:extLst>
          </p:cNvPr>
          <p:cNvSpPr/>
          <p:nvPr/>
        </p:nvSpPr>
        <p:spPr>
          <a:xfrm>
            <a:off x="3169706" y="3520436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Information on Wiki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D160E-C957-AD28-1431-85A753FEC63D}"/>
              </a:ext>
            </a:extLst>
          </p:cNvPr>
          <p:cNvSpPr/>
          <p:nvPr/>
        </p:nvSpPr>
        <p:spPr>
          <a:xfrm>
            <a:off x="3169706" y="1371600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041C5-4B7F-9A29-F37B-6AD1C57B45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34596" y="1624769"/>
            <a:ext cx="103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B94A-F10A-537B-AF1F-67FCB5ED5B7A}"/>
              </a:ext>
            </a:extLst>
          </p:cNvPr>
          <p:cNvSpPr/>
          <p:nvPr/>
        </p:nvSpPr>
        <p:spPr>
          <a:xfrm>
            <a:off x="5912906" y="3520436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Information in Web format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C1677-4BF3-5D6C-BC50-FEA8C7C74DCB}"/>
              </a:ext>
            </a:extLst>
          </p:cNvPr>
          <p:cNvSpPr txBox="1"/>
          <p:nvPr/>
        </p:nvSpPr>
        <p:spPr>
          <a:xfrm>
            <a:off x="2134596" y="1366887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Separate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A72C7-2878-CF8A-9B3C-11CC7FAD7933}"/>
              </a:ext>
            </a:extLst>
          </p:cNvPr>
          <p:cNvSpPr/>
          <p:nvPr/>
        </p:nvSpPr>
        <p:spPr>
          <a:xfrm>
            <a:off x="3169706" y="2456382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Link using the Name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7CD798-12EC-3F91-9628-A5AC4764A522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34967" y="1877938"/>
            <a:ext cx="1" cy="57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A50C8-E152-671D-05A3-A89B64F0B28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4034968" y="2962721"/>
            <a:ext cx="0" cy="55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11387E-D000-D051-3826-AAC9CDE37FA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900230" y="3773606"/>
            <a:ext cx="101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39C8EA-2E65-ADE3-6C8E-BFCC113E3DC5}"/>
              </a:ext>
            </a:extLst>
          </p:cNvPr>
          <p:cNvSpPr/>
          <p:nvPr/>
        </p:nvSpPr>
        <p:spPr>
          <a:xfrm>
            <a:off x="5701550" y="2454794"/>
            <a:ext cx="215323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Separated Information as CSV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550B68-15AA-9B8C-C548-1CF9B63640C4}"/>
              </a:ext>
            </a:extLst>
          </p:cNvPr>
          <p:cNvCxnSpPr>
            <a:cxnSpLocks/>
            <a:stCxn id="12" idx="0"/>
            <a:endCxn id="41" idx="2"/>
          </p:cNvCxnSpPr>
          <p:nvPr/>
        </p:nvCxnSpPr>
        <p:spPr>
          <a:xfrm flipH="1" flipV="1">
            <a:off x="6778167" y="2961133"/>
            <a:ext cx="1" cy="55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90CB6C-3AB2-5AE8-3BCF-7E9263B7FA1C}"/>
              </a:ext>
            </a:extLst>
          </p:cNvPr>
          <p:cNvSpPr txBox="1"/>
          <p:nvPr/>
        </p:nvSpPr>
        <p:spPr>
          <a:xfrm>
            <a:off x="4034967" y="312977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Using Beautiful Soup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A65CA6-F602-AFA1-F2EA-8D63A82FDB08}"/>
              </a:ext>
            </a:extLst>
          </p:cNvPr>
          <p:cNvSpPr txBox="1"/>
          <p:nvPr/>
        </p:nvSpPr>
        <p:spPr>
          <a:xfrm>
            <a:off x="6778167" y="3159939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Scraping using Python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2625ADE-C5F8-0CBC-67E5-714486FCD0CF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299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5198D-4866-C881-F62D-D1264FA5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3" y="641294"/>
            <a:ext cx="7315200" cy="43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Functionalities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Develop a K-Drama database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759E-ACA6-43FF-9198-C46F584A74D3}"/>
              </a:ext>
            </a:extLst>
          </p:cNvPr>
          <p:cNvSpPr txBox="1"/>
          <p:nvPr/>
        </p:nvSpPr>
        <p:spPr>
          <a:xfrm>
            <a:off x="567267" y="1442000"/>
            <a:ext cx="635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Discarding score</a:t>
            </a:r>
            <a:endParaRPr lang="en-US" sz="2400" dirty="0">
              <a:latin typeface="Times New Roman"/>
              <a:cs typeface="Times New Roman"/>
            </a:endParaRP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Instead promote personal preference</a:t>
            </a: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170" name="Picture 2" descr="Score: A Film Music Documentary (2016) - IMDb">
            <a:extLst>
              <a:ext uri="{FF2B5EF4-FFF2-40B4-BE49-F238E27FC236}">
                <a16:creationId xmlns:a16="http://schemas.microsoft.com/office/drawing/2014/main" id="{71D0E448-7D1B-4207-AD06-C2DEA3B3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17" y="1288846"/>
            <a:ext cx="154074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ersonal preference (English Edition) - Kindle edition by Lee, Saein.  Romance Kindle eBooks @ Amazon.com.">
            <a:extLst>
              <a:ext uri="{FF2B5EF4-FFF2-40B4-BE49-F238E27FC236}">
                <a16:creationId xmlns:a16="http://schemas.microsoft.com/office/drawing/2014/main" id="{F2AE3A94-80A2-4CCD-95F6-375B1626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43" y="1185048"/>
            <a:ext cx="1809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9ECF5-9964-843A-6B62-E5EEB6F38C94}"/>
              </a:ext>
            </a:extLst>
          </p:cNvPr>
          <p:cNvSpPr txBox="1"/>
          <p:nvPr/>
        </p:nvSpPr>
        <p:spPr>
          <a:xfrm>
            <a:off x="1478771" y="2366059"/>
            <a:ext cx="6186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reviews of a drama</a:t>
            </a:r>
          </a:p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drama acted by an actor</a:t>
            </a:r>
          </a:p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drama of a specific time period</a:t>
            </a:r>
            <a:endParaRPr lang="en-GB" sz="1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Preference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C286B5-00B9-B820-6B15-3EBEC3AD4123}"/>
              </a:ext>
            </a:extLst>
          </p:cNvPr>
          <p:cNvSpPr/>
          <p:nvPr/>
        </p:nvSpPr>
        <p:spPr>
          <a:xfrm>
            <a:off x="1486773" y="917452"/>
            <a:ext cx="5779566" cy="36283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01C0C-BF0C-8BA4-34D3-AC5DA70DA981}"/>
              </a:ext>
            </a:extLst>
          </p:cNvPr>
          <p:cNvSpPr txBox="1"/>
          <p:nvPr/>
        </p:nvSpPr>
        <p:spPr>
          <a:xfrm>
            <a:off x="1950953" y="1231648"/>
            <a:ext cx="52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lackadder ITC" panose="04020505051007020D02" pitchFamily="82" charset="0"/>
              </a:rPr>
              <a:t>Please enter your previously watched dramas.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5A8183-87C9-7DAD-1C90-18E87B3F3474}"/>
              </a:ext>
            </a:extLst>
          </p:cNvPr>
          <p:cNvSpPr/>
          <p:nvPr/>
        </p:nvSpPr>
        <p:spPr>
          <a:xfrm>
            <a:off x="3511017" y="3839343"/>
            <a:ext cx="1849740" cy="2861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AFB12A-1067-D70E-3C4C-E6AA625CBEF5}"/>
              </a:ext>
            </a:extLst>
          </p:cNvPr>
          <p:cNvSpPr/>
          <p:nvPr/>
        </p:nvSpPr>
        <p:spPr>
          <a:xfrm>
            <a:off x="2498895" y="1807858"/>
            <a:ext cx="3873984" cy="286187"/>
          </a:xfrm>
          <a:prstGeom prst="roundRect">
            <a:avLst/>
          </a:prstGeom>
          <a:solidFill>
            <a:schemeClr val="bg1"/>
          </a:solidFill>
          <a:ln>
            <a:solidFill>
              <a:srgbClr val="607D8B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arch 13 icon">
            <a:extLst>
              <a:ext uri="{FF2B5EF4-FFF2-40B4-BE49-F238E27FC236}">
                <a16:creationId xmlns:a16="http://schemas.microsoft.com/office/drawing/2014/main" id="{8380BA3B-85CE-5381-5B13-88922D03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07D8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95" y="1840643"/>
            <a:ext cx="166866" cy="1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B6433-1334-D05A-7384-FE09C0158709}"/>
              </a:ext>
            </a:extLst>
          </p:cNvPr>
          <p:cNvSpPr txBox="1"/>
          <p:nvPr/>
        </p:nvSpPr>
        <p:spPr>
          <a:xfrm>
            <a:off x="2783261" y="17422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17467D-621C-569B-8D57-C9D97CAC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87" y="2413821"/>
            <a:ext cx="1371600" cy="770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8049BC-C6A5-7516-4D96-732FEFAE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20" y="2413822"/>
            <a:ext cx="1371600" cy="770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BF0797-6C0D-D8AD-F95C-F8B37A98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54" y="2413822"/>
            <a:ext cx="1371600" cy="770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86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Reviews of a Drama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EC0B1-8A09-45E7-94C7-58E8C386588F}"/>
              </a:ext>
            </a:extLst>
          </p:cNvPr>
          <p:cNvSpPr txBox="1"/>
          <p:nvPr/>
        </p:nvSpPr>
        <p:spPr>
          <a:xfrm>
            <a:off x="389860" y="622396"/>
            <a:ext cx="39482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Not all reviews are </a:t>
            </a:r>
            <a:r>
              <a:rPr lang="en-US" sz="2800" b="1" dirty="0">
                <a:latin typeface="Times New Roman"/>
                <a:cs typeface="Times New Roman"/>
              </a:rPr>
              <a:t>“relevant!”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Only consider users with similar taste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080FE-471E-4E9F-91C5-103BE176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4660"/>
            <a:ext cx="4023360" cy="3913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148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758EBF-6DC5-0542-EA9B-5B93318517CE}"/>
              </a:ext>
            </a:extLst>
          </p:cNvPr>
          <p:cNvSpPr txBox="1"/>
          <p:nvPr/>
        </p:nvSpPr>
        <p:spPr>
          <a:xfrm>
            <a:off x="4475042" y="62816"/>
            <a:ext cx="1059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AVG(review)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ACE96-4E02-5540-071A-05CBD1306A4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5004995" y="385981"/>
            <a:ext cx="467" cy="98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11087-D0B7-E2FF-B559-F618ADD95EE8}"/>
              </a:ext>
            </a:extLst>
          </p:cNvPr>
          <p:cNvSpPr txBox="1"/>
          <p:nvPr/>
        </p:nvSpPr>
        <p:spPr>
          <a:xfrm>
            <a:off x="4275413" y="2366593"/>
            <a:ext cx="7072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A947B-416A-8C3D-17A7-33534D2661F7}"/>
              </a:ext>
            </a:extLst>
          </p:cNvPr>
          <p:cNvSpPr txBox="1"/>
          <p:nvPr/>
        </p:nvSpPr>
        <p:spPr>
          <a:xfrm>
            <a:off x="3889114" y="1925269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66DAA-7F6C-03CC-DCD9-E23012CF154A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4629036" y="2248434"/>
            <a:ext cx="24" cy="118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F42167-52E0-89D3-9960-8CE7B8E653C4}"/>
              </a:ext>
            </a:extLst>
          </p:cNvPr>
          <p:cNvSpPr txBox="1"/>
          <p:nvPr/>
        </p:nvSpPr>
        <p:spPr>
          <a:xfrm>
            <a:off x="4652641" y="484953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F22979-D36B-09BD-C7CE-8DE402E49DE9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 flipH="1">
            <a:off x="3548421" y="808118"/>
            <a:ext cx="1457041" cy="183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85C042-6404-3856-75AC-0017E92A0568}"/>
              </a:ext>
            </a:extLst>
          </p:cNvPr>
          <p:cNvSpPr txBox="1"/>
          <p:nvPr/>
        </p:nvSpPr>
        <p:spPr>
          <a:xfrm>
            <a:off x="3193142" y="1435743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A2A6C4-EB2E-5D0D-4DBA-13A775B8BD52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2427632" y="1758908"/>
            <a:ext cx="1118331" cy="166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3749FB-5B38-C730-18C1-B77A4EC183E0}"/>
              </a:ext>
            </a:extLst>
          </p:cNvPr>
          <p:cNvCxnSpPr>
            <a:cxnSpLocks/>
            <a:stCxn id="48" idx="2"/>
            <a:endCxn id="23" idx="0"/>
          </p:cNvCxnSpPr>
          <p:nvPr/>
        </p:nvCxnSpPr>
        <p:spPr>
          <a:xfrm>
            <a:off x="3545963" y="1758908"/>
            <a:ext cx="1083097" cy="166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BC55E-BDDB-424E-454D-437B91B59E84}"/>
              </a:ext>
            </a:extLst>
          </p:cNvPr>
          <p:cNvSpPr txBox="1"/>
          <p:nvPr/>
        </p:nvSpPr>
        <p:spPr>
          <a:xfrm>
            <a:off x="1369489" y="1925269"/>
            <a:ext cx="21162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Similarity, 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B6C245-E8CE-10EE-AB2C-6EFAB46D6D84}"/>
              </a:ext>
            </a:extLst>
          </p:cNvPr>
          <p:cNvSpPr txBox="1"/>
          <p:nvPr/>
        </p:nvSpPr>
        <p:spPr>
          <a:xfrm>
            <a:off x="3016063" y="991825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F63B3A-B608-2963-BDAD-123317EC2249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 flipH="1">
            <a:off x="3545963" y="1314990"/>
            <a:ext cx="2458" cy="120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6E8B94-DD32-82EA-7D19-B0D6EE8224C8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flipH="1">
            <a:off x="4656791" y="4367355"/>
            <a:ext cx="491" cy="5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A68455-D37C-9FA3-3CA2-D9ED8FD0D981}"/>
              </a:ext>
            </a:extLst>
          </p:cNvPr>
          <p:cNvCxnSpPr>
            <a:cxnSpLocks/>
            <a:stCxn id="86" idx="2"/>
            <a:endCxn id="75" idx="0"/>
          </p:cNvCxnSpPr>
          <p:nvPr/>
        </p:nvCxnSpPr>
        <p:spPr>
          <a:xfrm flipH="1">
            <a:off x="3747244" y="3544050"/>
            <a:ext cx="1381" cy="81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2B9ED25-C83F-3212-BFA4-EA4078801C92}"/>
              </a:ext>
            </a:extLst>
          </p:cNvPr>
          <p:cNvSpPr txBox="1"/>
          <p:nvPr/>
        </p:nvSpPr>
        <p:spPr>
          <a:xfrm>
            <a:off x="3394423" y="3625192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D9C176-1D32-DFFA-B249-1EDFB1E0C48D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flipH="1">
            <a:off x="3042357" y="3948357"/>
            <a:ext cx="704887" cy="95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3B1BC8-5412-A546-2115-296CD9DB9382}"/>
              </a:ext>
            </a:extLst>
          </p:cNvPr>
          <p:cNvSpPr txBox="1"/>
          <p:nvPr/>
        </p:nvSpPr>
        <p:spPr>
          <a:xfrm>
            <a:off x="4297247" y="4044190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3A6F6B-078F-DD85-AA95-36EB6DFB0A24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3747244" y="3948357"/>
            <a:ext cx="910038" cy="95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3A25EB-7718-E410-BA60-990F9E333DAF}"/>
              </a:ext>
            </a:extLst>
          </p:cNvPr>
          <p:cNvSpPr txBox="1"/>
          <p:nvPr/>
        </p:nvSpPr>
        <p:spPr>
          <a:xfrm>
            <a:off x="3593038" y="4427014"/>
            <a:ext cx="2127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mov_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F4FB1-2255-A37E-C3FC-B96113AFB2B6}"/>
              </a:ext>
            </a:extLst>
          </p:cNvPr>
          <p:cNvSpPr txBox="1"/>
          <p:nvPr/>
        </p:nvSpPr>
        <p:spPr>
          <a:xfrm>
            <a:off x="4322092" y="4849654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B38C61-8C5D-C23E-3F52-5BC570E7C4C7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4654074" y="4750179"/>
            <a:ext cx="2717" cy="99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EB5E57-17C8-BBBF-000C-9CD4B429E909}"/>
              </a:ext>
            </a:extLst>
          </p:cNvPr>
          <p:cNvSpPr txBox="1"/>
          <p:nvPr/>
        </p:nvSpPr>
        <p:spPr>
          <a:xfrm>
            <a:off x="2660752" y="449214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1BD600-4759-9558-4023-A58A36D0A1A6}"/>
              </a:ext>
            </a:extLst>
          </p:cNvPr>
          <p:cNvSpPr txBox="1"/>
          <p:nvPr/>
        </p:nvSpPr>
        <p:spPr>
          <a:xfrm>
            <a:off x="2509999" y="4044190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4052F2-51CD-FE94-0BFB-2980CC755963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3038420" y="4367355"/>
            <a:ext cx="3937" cy="124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958D9F-B66C-249E-7538-4AD428CBF032}"/>
              </a:ext>
            </a:extLst>
          </p:cNvPr>
          <p:cNvSpPr txBox="1"/>
          <p:nvPr/>
        </p:nvSpPr>
        <p:spPr>
          <a:xfrm>
            <a:off x="3412635" y="3220885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BE674-1D19-6508-872B-D88DA04164B3}"/>
              </a:ext>
            </a:extLst>
          </p:cNvPr>
          <p:cNvSpPr txBox="1"/>
          <p:nvPr/>
        </p:nvSpPr>
        <p:spPr>
          <a:xfrm>
            <a:off x="2229115" y="2799079"/>
            <a:ext cx="39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D4F6D5-6208-5858-02E6-A0837C429BFB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1319897" y="3122244"/>
            <a:ext cx="1105751" cy="986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11102B-6DEB-A0FE-0317-291181087319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>
            <a:off x="2425648" y="3122244"/>
            <a:ext cx="1322977" cy="986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FC9BD85-D39D-539A-3B7E-718CF411638E}"/>
              </a:ext>
            </a:extLst>
          </p:cNvPr>
          <p:cNvSpPr txBox="1"/>
          <p:nvPr/>
        </p:nvSpPr>
        <p:spPr>
          <a:xfrm>
            <a:off x="603194" y="3721025"/>
            <a:ext cx="1447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1FD27-5064-4607-9465-5BA23FD761CD}"/>
              </a:ext>
            </a:extLst>
          </p:cNvPr>
          <p:cNvSpPr txBox="1"/>
          <p:nvPr/>
        </p:nvSpPr>
        <p:spPr>
          <a:xfrm>
            <a:off x="738648" y="3220885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8B151F-A380-C267-1559-A4A3C65CE996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1319897" y="3544050"/>
            <a:ext cx="7213" cy="17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E6615A9-99FC-2862-6883-0A54BA71691E}"/>
              </a:ext>
            </a:extLst>
          </p:cNvPr>
          <p:cNvSpPr txBox="1"/>
          <p:nvPr/>
        </p:nvSpPr>
        <p:spPr>
          <a:xfrm>
            <a:off x="1844369" y="2393246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8AAF4B-FFCA-CC0D-4039-8A53DAB72575}"/>
              </a:ext>
            </a:extLst>
          </p:cNvPr>
          <p:cNvCxnSpPr>
            <a:cxnSpLocks/>
            <a:stCxn id="95" idx="2"/>
            <a:endCxn id="87" idx="0"/>
          </p:cNvCxnSpPr>
          <p:nvPr/>
        </p:nvCxnSpPr>
        <p:spPr>
          <a:xfrm>
            <a:off x="2425618" y="2716411"/>
            <a:ext cx="30" cy="82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DF23BC-F18C-0D89-BA09-8194E95FD979}"/>
              </a:ext>
            </a:extLst>
          </p:cNvPr>
          <p:cNvCxnSpPr>
            <a:cxnSpLocks/>
            <a:stCxn id="52" idx="2"/>
            <a:endCxn id="95" idx="0"/>
          </p:cNvCxnSpPr>
          <p:nvPr/>
        </p:nvCxnSpPr>
        <p:spPr>
          <a:xfrm flipH="1">
            <a:off x="2425618" y="2248434"/>
            <a:ext cx="2014" cy="144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9AFC2C9-183F-487C-B895-6472BC8B90FC}"/>
              </a:ext>
            </a:extLst>
          </p:cNvPr>
          <p:cNvCxnSpPr>
            <a:cxnSpLocks/>
            <a:stCxn id="195" idx="2"/>
            <a:endCxn id="196" idx="0"/>
          </p:cNvCxnSpPr>
          <p:nvPr/>
        </p:nvCxnSpPr>
        <p:spPr>
          <a:xfrm>
            <a:off x="6632375" y="1432135"/>
            <a:ext cx="2" cy="80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A31E77F-7714-432C-B9BF-D3F4ECE45624}"/>
              </a:ext>
            </a:extLst>
          </p:cNvPr>
          <p:cNvSpPr txBox="1"/>
          <p:nvPr/>
        </p:nvSpPr>
        <p:spPr>
          <a:xfrm>
            <a:off x="6272340" y="1108970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679018A-5DD0-4902-8F8E-4C109795A661}"/>
              </a:ext>
            </a:extLst>
          </p:cNvPr>
          <p:cNvSpPr txBox="1"/>
          <p:nvPr/>
        </p:nvSpPr>
        <p:spPr>
          <a:xfrm>
            <a:off x="5599882" y="1512927"/>
            <a:ext cx="2064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2F4569-5238-4377-9C8C-46A5C64E8CB1}"/>
              </a:ext>
            </a:extLst>
          </p:cNvPr>
          <p:cNvSpPr txBox="1"/>
          <p:nvPr/>
        </p:nvSpPr>
        <p:spPr>
          <a:xfrm>
            <a:off x="6300525" y="2475914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35ED37-5B80-413D-83D7-B63462FFF291}"/>
              </a:ext>
            </a:extLst>
          </p:cNvPr>
          <p:cNvCxnSpPr>
            <a:cxnSpLocks/>
            <a:stCxn id="196" idx="2"/>
            <a:endCxn id="9" idx="0"/>
          </p:cNvCxnSpPr>
          <p:nvPr/>
        </p:nvCxnSpPr>
        <p:spPr>
          <a:xfrm>
            <a:off x="6632377" y="1836092"/>
            <a:ext cx="130" cy="171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A9A13C4-BA13-4C50-8085-AE0BC94EA8AF}"/>
              </a:ext>
            </a:extLst>
          </p:cNvPr>
          <p:cNvCxnSpPr>
            <a:cxnSpLocks/>
            <a:stCxn id="195" idx="0"/>
            <a:endCxn id="32" idx="2"/>
          </p:cNvCxnSpPr>
          <p:nvPr/>
        </p:nvCxnSpPr>
        <p:spPr>
          <a:xfrm flipH="1" flipV="1">
            <a:off x="5005462" y="808118"/>
            <a:ext cx="1626913" cy="300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237C8-774C-45AB-856E-48F6EA63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82" y="3399580"/>
            <a:ext cx="3497724" cy="69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85D537-7BA9-37CE-E312-11E39499182B}"/>
              </a:ext>
            </a:extLst>
          </p:cNvPr>
          <p:cNvSpPr/>
          <p:nvPr/>
        </p:nvSpPr>
        <p:spPr>
          <a:xfrm>
            <a:off x="2504035" y="3122244"/>
            <a:ext cx="3317408" cy="202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9EC16-A8A9-EFEA-8493-04ADD4350EBB}"/>
              </a:ext>
            </a:extLst>
          </p:cNvPr>
          <p:cNvSpPr/>
          <p:nvPr/>
        </p:nvSpPr>
        <p:spPr>
          <a:xfrm>
            <a:off x="433251" y="1865634"/>
            <a:ext cx="3797558" cy="21785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1222-98A8-DC8E-7385-48F68AE43657}"/>
              </a:ext>
            </a:extLst>
          </p:cNvPr>
          <p:cNvSpPr/>
          <p:nvPr/>
        </p:nvSpPr>
        <p:spPr>
          <a:xfrm>
            <a:off x="3144645" y="54974"/>
            <a:ext cx="3797558" cy="9277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A012A-DCCE-AED3-886F-F7A6E333FA10}"/>
              </a:ext>
            </a:extLst>
          </p:cNvPr>
          <p:cNvSpPr txBox="1"/>
          <p:nvPr/>
        </p:nvSpPr>
        <p:spPr>
          <a:xfrm>
            <a:off x="6010381" y="2007789"/>
            <a:ext cx="12442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6D975-D095-2FC2-FD62-046AB2A49F65}"/>
              </a:ext>
            </a:extLst>
          </p:cNvPr>
          <p:cNvCxnSpPr>
            <a:cxnSpLocks/>
            <a:stCxn id="9" idx="2"/>
            <a:endCxn id="197" idx="0"/>
          </p:cNvCxnSpPr>
          <p:nvPr/>
        </p:nvCxnSpPr>
        <p:spPr>
          <a:xfrm>
            <a:off x="6632507" y="2330954"/>
            <a:ext cx="0" cy="144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C1A982-10D8-0DE9-B4B1-76BEDAD22B55}"/>
              </a:ext>
            </a:extLst>
          </p:cNvPr>
          <p:cNvSpPr/>
          <p:nvPr/>
        </p:nvSpPr>
        <p:spPr>
          <a:xfrm>
            <a:off x="5575530" y="1108970"/>
            <a:ext cx="2089341" cy="179448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0B07AD-48A2-EDF5-F92E-08E47957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71" y="74155"/>
            <a:ext cx="2743200" cy="563336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Drama Acted by an Actor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8F2B7-7092-49A1-B037-83A1F999234B}"/>
              </a:ext>
            </a:extLst>
          </p:cNvPr>
          <p:cNvSpPr txBox="1"/>
          <p:nvPr/>
        </p:nvSpPr>
        <p:spPr>
          <a:xfrm>
            <a:off x="389860" y="622396"/>
            <a:ext cx="3948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Drama watched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Most watched genres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B77BC-B5DA-D47C-7817-1899FDFE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34" y="2871912"/>
            <a:ext cx="3657600" cy="1403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5D22B-9AFB-B5D0-E631-82F14B95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34" y="1034105"/>
            <a:ext cx="3657600" cy="17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3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AC0AB4-8B88-6243-38F9-B66DA89E6BB5}"/>
              </a:ext>
            </a:extLst>
          </p:cNvPr>
          <p:cNvSpPr txBox="1"/>
          <p:nvPr/>
        </p:nvSpPr>
        <p:spPr>
          <a:xfrm>
            <a:off x="2717497" y="2710967"/>
            <a:ext cx="66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6904311" y="2271668"/>
            <a:ext cx="1133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4DE9F5-0284-78B4-8CDB-109A572CF1C4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4895379" y="1435917"/>
            <a:ext cx="1756" cy="210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2EFCF-40FA-9969-17B9-25746439741D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flipH="1">
            <a:off x="3039872" y="1969792"/>
            <a:ext cx="1855507" cy="242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4C657-396C-1737-08CE-8D763C12C861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>
            <a:off x="4895379" y="1969792"/>
            <a:ext cx="2575754" cy="3018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3BFB90-9D92-AE83-3836-021A5FEF33F5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flipH="1">
            <a:off x="3049996" y="3034132"/>
            <a:ext cx="1086" cy="266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C5DD6A-FEEA-E306-AA92-011034E0CC42}"/>
              </a:ext>
            </a:extLst>
          </p:cNvPr>
          <p:cNvCxnSpPr>
            <a:cxnSpLocks/>
          </p:cNvCxnSpPr>
          <p:nvPr/>
        </p:nvCxnSpPr>
        <p:spPr>
          <a:xfrm flipH="1">
            <a:off x="2155407" y="3630589"/>
            <a:ext cx="894589" cy="3245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50FB0-7A7A-2BA9-BE76-67E887E4057F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>
            <a:off x="3049996" y="3623609"/>
            <a:ext cx="783297" cy="369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3119796" y="3993398"/>
            <a:ext cx="1426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C4036-2F25-F503-13C4-FD284C268FA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833293" y="4316563"/>
            <a:ext cx="334" cy="423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3FE05F-8CAE-7C12-A96C-E362C4F76554}"/>
              </a:ext>
            </a:extLst>
          </p:cNvPr>
          <p:cNvSpPr txBox="1"/>
          <p:nvPr/>
        </p:nvSpPr>
        <p:spPr>
          <a:xfrm>
            <a:off x="3133756" y="4739957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72C06-076B-3D57-8540-ACD4974D1E7E}"/>
              </a:ext>
            </a:extLst>
          </p:cNvPr>
          <p:cNvSpPr txBox="1"/>
          <p:nvPr/>
        </p:nvSpPr>
        <p:spPr>
          <a:xfrm>
            <a:off x="7102917" y="2881754"/>
            <a:ext cx="753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5C4F3E-0D43-6839-D106-4A6187E1D251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7471133" y="2594833"/>
            <a:ext cx="8650" cy="286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CD2E0-6434-F936-87DE-17D66024D79D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6348086" y="3204919"/>
            <a:ext cx="1131697" cy="392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F11B0F-E93B-BF71-C572-C32911CB1AF4}"/>
              </a:ext>
            </a:extLst>
          </p:cNvPr>
          <p:cNvSpPr txBox="1"/>
          <p:nvPr/>
        </p:nvSpPr>
        <p:spPr>
          <a:xfrm>
            <a:off x="6019310" y="3597725"/>
            <a:ext cx="6575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E39158-3DF1-3FB7-C02C-17FBB2D6A01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7479783" y="3204919"/>
            <a:ext cx="693708" cy="3953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4BCE49-9DFC-F68C-1463-CF66DDDE324C}"/>
              </a:ext>
            </a:extLst>
          </p:cNvPr>
          <p:cNvSpPr txBox="1"/>
          <p:nvPr/>
        </p:nvSpPr>
        <p:spPr>
          <a:xfrm>
            <a:off x="4500078" y="1646627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05F3BA-213F-C367-0269-A272B25E3799}"/>
              </a:ext>
            </a:extLst>
          </p:cNvPr>
          <p:cNvSpPr txBox="1"/>
          <p:nvPr/>
        </p:nvSpPr>
        <p:spPr>
          <a:xfrm>
            <a:off x="2665114" y="3300444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0A1FD4-80E5-324F-AD1B-D0D1602BD21A}"/>
              </a:ext>
            </a:extLst>
          </p:cNvPr>
          <p:cNvSpPr txBox="1"/>
          <p:nvPr/>
        </p:nvSpPr>
        <p:spPr>
          <a:xfrm>
            <a:off x="7837501" y="3600304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00C0F0-9F6E-B9EC-98F2-679FC3ECA9FA}"/>
              </a:ext>
            </a:extLst>
          </p:cNvPr>
          <p:cNvSpPr txBox="1"/>
          <p:nvPr/>
        </p:nvSpPr>
        <p:spPr>
          <a:xfrm>
            <a:off x="5280409" y="4124523"/>
            <a:ext cx="21307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act_name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39DA2-E9CC-D87C-8F5A-A7B377968F61}"/>
              </a:ext>
            </a:extLst>
          </p:cNvPr>
          <p:cNvSpPr txBox="1"/>
          <p:nvPr/>
        </p:nvSpPr>
        <p:spPr>
          <a:xfrm>
            <a:off x="5816612" y="4651321"/>
            <a:ext cx="1058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drama_cast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E892F-7393-A278-A9D3-7167656AEDA0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6345765" y="3920890"/>
            <a:ext cx="2321" cy="203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244798-3F1D-BB2D-3158-FE77DD69467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345764" y="4447688"/>
            <a:ext cx="1" cy="203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06947C-4715-2170-F0E8-6E5F934CBB35}"/>
              </a:ext>
            </a:extLst>
          </p:cNvPr>
          <p:cNvSpPr txBox="1"/>
          <p:nvPr/>
        </p:nvSpPr>
        <p:spPr>
          <a:xfrm>
            <a:off x="2456218" y="2212706"/>
            <a:ext cx="1167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7639E-C53B-461D-C010-60929B8A079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3039872" y="2535871"/>
            <a:ext cx="11210" cy="175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58EBF-6DC5-0542-EA9B-5B93318517CE}"/>
              </a:ext>
            </a:extLst>
          </p:cNvPr>
          <p:cNvSpPr txBox="1"/>
          <p:nvPr/>
        </p:nvSpPr>
        <p:spPr>
          <a:xfrm>
            <a:off x="2577427" y="41684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ACE96-4E02-5540-071A-05CBD1306A4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2959915" y="364849"/>
            <a:ext cx="3195" cy="307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11087-D0B7-E2FF-B559-F618ADD95EE8}"/>
              </a:ext>
            </a:extLst>
          </p:cNvPr>
          <p:cNvSpPr txBox="1"/>
          <p:nvPr/>
        </p:nvSpPr>
        <p:spPr>
          <a:xfrm>
            <a:off x="882596" y="1970046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A947B-416A-8C3D-17A7-33534D2661F7}"/>
              </a:ext>
            </a:extLst>
          </p:cNvPr>
          <p:cNvSpPr txBox="1"/>
          <p:nvPr/>
        </p:nvSpPr>
        <p:spPr>
          <a:xfrm>
            <a:off x="769165" y="1279718"/>
            <a:ext cx="12282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66DAA-7F6C-03CC-DCD9-E23012CF154A}"/>
              </a:ext>
            </a:extLst>
          </p:cNvPr>
          <p:cNvCxnSpPr>
            <a:cxnSpLocks/>
          </p:cNvCxnSpPr>
          <p:nvPr/>
        </p:nvCxnSpPr>
        <p:spPr>
          <a:xfrm>
            <a:off x="1168468" y="1687651"/>
            <a:ext cx="0" cy="260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F42167-52E0-89D3-9960-8CE7B8E653C4}"/>
              </a:ext>
            </a:extLst>
          </p:cNvPr>
          <p:cNvSpPr txBox="1"/>
          <p:nvPr/>
        </p:nvSpPr>
        <p:spPr>
          <a:xfrm>
            <a:off x="2591064" y="672733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F22979-D36B-09BD-C7CE-8DE402E49DE9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383276" y="995898"/>
            <a:ext cx="1576639" cy="283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4C40FA-DF5E-702A-3043-55E62FBF6CC8}"/>
              </a:ext>
            </a:extLst>
          </p:cNvPr>
          <p:cNvSpPr txBox="1"/>
          <p:nvPr/>
        </p:nvSpPr>
        <p:spPr>
          <a:xfrm>
            <a:off x="4537100" y="1112752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D4D2FC-580D-35F7-6F8B-C9021250C4D4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959915" y="995898"/>
            <a:ext cx="1937220" cy="1168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A429E7-AFE7-8C59-ED92-FEDBFD65CDFB}"/>
              </a:ext>
            </a:extLst>
          </p:cNvPr>
          <p:cNvSpPr/>
          <p:nvPr/>
        </p:nvSpPr>
        <p:spPr>
          <a:xfrm>
            <a:off x="1486679" y="2074281"/>
            <a:ext cx="3549273" cy="30468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BB787-416B-5402-43E7-3280257EF007}"/>
              </a:ext>
            </a:extLst>
          </p:cNvPr>
          <p:cNvSpPr/>
          <p:nvPr/>
        </p:nvSpPr>
        <p:spPr>
          <a:xfrm>
            <a:off x="5186945" y="2074280"/>
            <a:ext cx="3837099" cy="30468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90557-FB84-8A3F-BB2C-72B413D90829}"/>
              </a:ext>
            </a:extLst>
          </p:cNvPr>
          <p:cNvSpPr txBox="1"/>
          <p:nvPr/>
        </p:nvSpPr>
        <p:spPr>
          <a:xfrm>
            <a:off x="7545318" y="4124523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F7C1F-7999-944D-2289-E69A5442B560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173491" y="3923469"/>
            <a:ext cx="2769" cy="201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BF9C895-32C5-DFDB-DFB1-A923D17DBAFD}"/>
              </a:ext>
            </a:extLst>
          </p:cNvPr>
          <p:cNvSpPr txBox="1"/>
          <p:nvPr/>
        </p:nvSpPr>
        <p:spPr>
          <a:xfrm>
            <a:off x="1819417" y="3948146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D5C1C9-DEC7-A092-1C01-0D98BCF023AC}"/>
              </a:ext>
            </a:extLst>
          </p:cNvPr>
          <p:cNvSpPr txBox="1"/>
          <p:nvPr/>
        </p:nvSpPr>
        <p:spPr>
          <a:xfrm>
            <a:off x="1527234" y="4472365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A66CE7-38F4-1876-F280-20D429A0CAC1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2155407" y="4271311"/>
            <a:ext cx="2769" cy="201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001E3EA-5D6A-801F-F9BB-CF6667EB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44" y="268895"/>
            <a:ext cx="2743200" cy="446567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DEC8BE8-7140-90DB-763F-801C71449977}"/>
              </a:ext>
            </a:extLst>
          </p:cNvPr>
          <p:cNvSpPr/>
          <p:nvPr/>
        </p:nvSpPr>
        <p:spPr>
          <a:xfrm>
            <a:off x="6786811" y="1836579"/>
            <a:ext cx="2237233" cy="29222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Drama of a Specific Time Period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ECDFE-E6A1-4CDD-8B05-91B6A8840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" b="756"/>
          <a:stretch/>
        </p:blipFill>
        <p:spPr>
          <a:xfrm>
            <a:off x="5323638" y="985304"/>
            <a:ext cx="3556143" cy="32918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6EC5D-C8C6-4DFB-96FF-821A5A4A9134}"/>
              </a:ext>
            </a:extLst>
          </p:cNvPr>
          <p:cNvSpPr txBox="1"/>
          <p:nvPr/>
        </p:nvSpPr>
        <p:spPr>
          <a:xfrm>
            <a:off x="843062" y="112299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Actor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254700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576BB-1A31-5029-4AF8-4624C7B3ADF8}"/>
              </a:ext>
            </a:extLst>
          </p:cNvPr>
          <p:cNvSpPr txBox="1"/>
          <p:nvPr/>
        </p:nvSpPr>
        <p:spPr>
          <a:xfrm>
            <a:off x="3589628" y="682487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5743162" y="1818738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AA6597-8BED-E14A-DA6F-21DA61092B2A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3975311" y="1005652"/>
            <a:ext cx="3784" cy="220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48350F-8249-2D28-AF55-D91B4CC9F284}"/>
              </a:ext>
            </a:extLst>
          </p:cNvPr>
          <p:cNvSpPr txBox="1"/>
          <p:nvPr/>
        </p:nvSpPr>
        <p:spPr>
          <a:xfrm>
            <a:off x="3891550" y="4225373"/>
            <a:ext cx="1058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drama_cast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3805464" y="3643726"/>
            <a:ext cx="1229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= ‘Leading’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72C06-076B-3D57-8540-ACD4974D1E7E}"/>
              </a:ext>
            </a:extLst>
          </p:cNvPr>
          <p:cNvSpPr txBox="1"/>
          <p:nvPr/>
        </p:nvSpPr>
        <p:spPr>
          <a:xfrm>
            <a:off x="5757589" y="2362596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CD2E0-6434-F936-87DE-17D66024D79D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 flipH="1">
            <a:off x="4415234" y="2685761"/>
            <a:ext cx="1695176" cy="365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E39158-3DF1-3FB7-C02C-17FBB2D6A01C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6110410" y="2685761"/>
            <a:ext cx="1393786" cy="365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0A1FD4-80E5-324F-AD1B-D0D1602BD21A}"/>
              </a:ext>
            </a:extLst>
          </p:cNvPr>
          <p:cNvSpPr txBox="1"/>
          <p:nvPr/>
        </p:nvSpPr>
        <p:spPr>
          <a:xfrm>
            <a:off x="6804325" y="4232271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9F1EBA-7E77-FCC9-E95F-0B4CECF85D4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103197" y="2141903"/>
            <a:ext cx="7213" cy="220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EFACC9-8135-A5D9-1827-A9DDF4A684AA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4420376" y="3966891"/>
            <a:ext cx="326" cy="258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AE660-67A9-C508-E054-AAD8BF631CD4}"/>
              </a:ext>
            </a:extLst>
          </p:cNvPr>
          <p:cNvSpPr txBox="1"/>
          <p:nvPr/>
        </p:nvSpPr>
        <p:spPr>
          <a:xfrm>
            <a:off x="6760934" y="3643726"/>
            <a:ext cx="1491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C31C0-0574-A2AC-B9A5-88042F14EBEF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7504196" y="3966891"/>
            <a:ext cx="2295" cy="265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F55F32-B4AF-FB72-2B83-A367BB82AF32}"/>
              </a:ext>
            </a:extLst>
          </p:cNvPr>
          <p:cNvSpPr txBox="1"/>
          <p:nvPr/>
        </p:nvSpPr>
        <p:spPr>
          <a:xfrm>
            <a:off x="4079244" y="3050950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39C42F-0BA8-6520-8914-DF2A2FB8B39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415234" y="3374115"/>
            <a:ext cx="5142" cy="269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2143E-1937-817D-63C6-45D1935E318F}"/>
              </a:ext>
            </a:extLst>
          </p:cNvPr>
          <p:cNvSpPr txBox="1"/>
          <p:nvPr/>
        </p:nvSpPr>
        <p:spPr>
          <a:xfrm>
            <a:off x="7168206" y="3050950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5DC6-FE89-FB39-2ADB-EECD4C9991F7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504196" y="3374115"/>
            <a:ext cx="2295" cy="269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8DBB9C-1687-2895-ABEE-024F40802D2E}"/>
              </a:ext>
            </a:extLst>
          </p:cNvPr>
          <p:cNvSpPr txBox="1"/>
          <p:nvPr/>
        </p:nvSpPr>
        <p:spPr>
          <a:xfrm>
            <a:off x="1504385" y="3050950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C922A-35EE-CBCE-A46D-B353F9322632}"/>
              </a:ext>
            </a:extLst>
          </p:cNvPr>
          <p:cNvSpPr txBox="1"/>
          <p:nvPr/>
        </p:nvSpPr>
        <p:spPr>
          <a:xfrm>
            <a:off x="1183219" y="2426878"/>
            <a:ext cx="13067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dra_year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=$YEAR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5C62C8-0D46-2C2A-46CE-A129E67C4C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1836367" y="2750043"/>
            <a:ext cx="236" cy="300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537C84-6E38-E83F-4C05-E13A3258EA1E}"/>
              </a:ext>
            </a:extLst>
          </p:cNvPr>
          <p:cNvSpPr txBox="1"/>
          <p:nvPr/>
        </p:nvSpPr>
        <p:spPr>
          <a:xfrm>
            <a:off x="1222870" y="1829096"/>
            <a:ext cx="12282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E0C3BA-C621-F125-5665-6B6E578DA73F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836603" y="2152261"/>
            <a:ext cx="378" cy="274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D73680-153B-66ED-879A-377B8ECC349D}"/>
              </a:ext>
            </a:extLst>
          </p:cNvPr>
          <p:cNvSpPr txBox="1"/>
          <p:nvPr/>
        </p:nvSpPr>
        <p:spPr>
          <a:xfrm>
            <a:off x="3610244" y="1226346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DAA8E8-7E90-1B48-E0EF-7A5EEC0A252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1836981" y="1549511"/>
            <a:ext cx="2142114" cy="2795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0596-F6F0-4467-D2E5-02704BA1D74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979095" y="1549511"/>
            <a:ext cx="2124102" cy="269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731736-1624-555B-4666-DE008E0C7EF8}"/>
              </a:ext>
            </a:extLst>
          </p:cNvPr>
          <p:cNvSpPr/>
          <p:nvPr/>
        </p:nvSpPr>
        <p:spPr>
          <a:xfrm>
            <a:off x="3358255" y="2900496"/>
            <a:ext cx="2427489" cy="202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C90FE3-7F2F-5A27-19E7-71C2832E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96" y="328042"/>
            <a:ext cx="2743200" cy="291905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5AAE88E-DAB9-6CF6-7535-113F811F8597}"/>
              </a:ext>
            </a:extLst>
          </p:cNvPr>
          <p:cNvSpPr/>
          <p:nvPr/>
        </p:nvSpPr>
        <p:spPr>
          <a:xfrm>
            <a:off x="3365468" y="2239173"/>
            <a:ext cx="5322817" cy="278531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DCD9094A-1FBB-918A-B8FF-827A1B81420F}"/>
              </a:ext>
            </a:extLst>
          </p:cNvPr>
          <p:cNvSpPr/>
          <p:nvPr/>
        </p:nvSpPr>
        <p:spPr>
          <a:xfrm>
            <a:off x="3666086" y="57703"/>
            <a:ext cx="1811825" cy="354672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B8980-6BA9-8DBF-C278-E5E00EAB552B}"/>
              </a:ext>
            </a:extLst>
          </p:cNvPr>
          <p:cNvSpPr/>
          <p:nvPr/>
        </p:nvSpPr>
        <p:spPr>
          <a:xfrm>
            <a:off x="3133669" y="708318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043E14-3D75-C469-2404-EB85C461DA82}"/>
              </a:ext>
            </a:extLst>
          </p:cNvPr>
          <p:cNvCxnSpPr>
            <a:cxnSpLocks/>
          </p:cNvCxnSpPr>
          <p:nvPr/>
        </p:nvCxnSpPr>
        <p:spPr>
          <a:xfrm>
            <a:off x="3090626" y="566396"/>
            <a:ext cx="2962747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8D0A27D9-346E-4AC7-99A7-EE9D5C593915}"/>
              </a:ext>
            </a:extLst>
          </p:cNvPr>
          <p:cNvSpPr/>
          <p:nvPr/>
        </p:nvSpPr>
        <p:spPr>
          <a:xfrm>
            <a:off x="3133670" y="1204911"/>
            <a:ext cx="3054519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990B4FB-93E0-4D0C-A11D-55BDE8B4FE90}"/>
              </a:ext>
            </a:extLst>
          </p:cNvPr>
          <p:cNvSpPr/>
          <p:nvPr/>
        </p:nvSpPr>
        <p:spPr>
          <a:xfrm>
            <a:off x="3133669" y="2198097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Functionalities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C9E0EB50-490F-487C-88F1-7A203CF1466E}"/>
              </a:ext>
            </a:extLst>
          </p:cNvPr>
          <p:cNvSpPr/>
          <p:nvPr/>
        </p:nvSpPr>
        <p:spPr>
          <a:xfrm>
            <a:off x="3133669" y="2694690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1F3D338E-A863-4BC9-AED4-D6A256919534}"/>
              </a:ext>
            </a:extLst>
          </p:cNvPr>
          <p:cNvSpPr/>
          <p:nvPr/>
        </p:nvSpPr>
        <p:spPr>
          <a:xfrm>
            <a:off x="3133669" y="3191283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AC697963-23AC-444C-9AAC-4B363CB750CE}"/>
              </a:ext>
            </a:extLst>
          </p:cNvPr>
          <p:cNvSpPr/>
          <p:nvPr/>
        </p:nvSpPr>
        <p:spPr>
          <a:xfrm>
            <a:off x="3133669" y="1701504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3FA4B18F-EE00-4397-AAE7-219FBEA8E204}"/>
              </a:ext>
            </a:extLst>
          </p:cNvPr>
          <p:cNvSpPr/>
          <p:nvPr/>
        </p:nvSpPr>
        <p:spPr>
          <a:xfrm>
            <a:off x="3133669" y="3687876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F4713136-01CF-4008-84EC-DEBBFC3E114C}"/>
              </a:ext>
            </a:extLst>
          </p:cNvPr>
          <p:cNvSpPr/>
          <p:nvPr/>
        </p:nvSpPr>
        <p:spPr>
          <a:xfrm>
            <a:off x="3133669" y="4184469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0211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AC0AB4-8B88-6243-38F9-B66DA89E6BB5}"/>
              </a:ext>
            </a:extLst>
          </p:cNvPr>
          <p:cNvSpPr txBox="1"/>
          <p:nvPr/>
        </p:nvSpPr>
        <p:spPr>
          <a:xfrm>
            <a:off x="4690403" y="2971636"/>
            <a:ext cx="66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7186009" y="2523130"/>
            <a:ext cx="1133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4DE9F5-0284-78B4-8CDB-109A572CF1C4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6136299" y="1703739"/>
            <a:ext cx="0" cy="177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2EFCF-40FA-9969-17B9-25746439741D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flipH="1">
            <a:off x="5026500" y="2204383"/>
            <a:ext cx="1109799" cy="315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4C657-396C-1737-08CE-8D763C12C861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>
            <a:off x="6136299" y="2204383"/>
            <a:ext cx="1616532" cy="3187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3BFB90-9D92-AE83-3836-021A5FEF33F5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5023988" y="3294801"/>
            <a:ext cx="2112" cy="148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48350F-8249-2D28-AF55-D91B4CC9F284}"/>
              </a:ext>
            </a:extLst>
          </p:cNvPr>
          <p:cNvSpPr txBox="1"/>
          <p:nvPr/>
        </p:nvSpPr>
        <p:spPr>
          <a:xfrm>
            <a:off x="3737033" y="3961071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C5DD6A-FEEA-E306-AA92-011034E0CC42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4367975" y="3766538"/>
            <a:ext cx="658125" cy="194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50FB0-7A7A-2BA9-BE76-67E887E4057F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>
            <a:off x="5026100" y="3766538"/>
            <a:ext cx="1029840" cy="194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5342443" y="3961071"/>
            <a:ext cx="1426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C4036-2F25-F503-13C4-FD284C268FA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6055940" y="4284236"/>
            <a:ext cx="334" cy="253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3FE05F-8CAE-7C12-A96C-E362C4F76554}"/>
              </a:ext>
            </a:extLst>
          </p:cNvPr>
          <p:cNvSpPr txBox="1"/>
          <p:nvPr/>
        </p:nvSpPr>
        <p:spPr>
          <a:xfrm>
            <a:off x="5356403" y="4537902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5C4F3E-0D43-6839-D106-4A6187E1D25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752831" y="2846295"/>
            <a:ext cx="5510" cy="28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4BCE49-9DFC-F68C-1463-CF66DDDE324C}"/>
              </a:ext>
            </a:extLst>
          </p:cNvPr>
          <p:cNvSpPr txBox="1"/>
          <p:nvPr/>
        </p:nvSpPr>
        <p:spPr>
          <a:xfrm>
            <a:off x="5740998" y="1881218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05F3BA-213F-C367-0269-A272B25E3799}"/>
              </a:ext>
            </a:extLst>
          </p:cNvPr>
          <p:cNvSpPr txBox="1"/>
          <p:nvPr/>
        </p:nvSpPr>
        <p:spPr>
          <a:xfrm>
            <a:off x="4641218" y="3443373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6947C-4715-2170-F0E8-6E5F934CBB35}"/>
              </a:ext>
            </a:extLst>
          </p:cNvPr>
          <p:cNvSpPr txBox="1"/>
          <p:nvPr/>
        </p:nvSpPr>
        <p:spPr>
          <a:xfrm>
            <a:off x="4442846" y="2520360"/>
            <a:ext cx="1167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7639E-C53B-461D-C010-60929B8A079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023988" y="2843525"/>
            <a:ext cx="2512" cy="1281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8E120D-A3F8-05AE-153A-FEBF6571D17B}"/>
              </a:ext>
            </a:extLst>
          </p:cNvPr>
          <p:cNvSpPr txBox="1"/>
          <p:nvPr/>
        </p:nvSpPr>
        <p:spPr>
          <a:xfrm>
            <a:off x="7165069" y="3129294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BA672-E916-29EA-8078-041D382C97E4}"/>
              </a:ext>
            </a:extLst>
          </p:cNvPr>
          <p:cNvSpPr txBox="1"/>
          <p:nvPr/>
        </p:nvSpPr>
        <p:spPr>
          <a:xfrm>
            <a:off x="3464183" y="318893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DB93E2-13F2-9ED2-15DA-A25D10BA19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3849866" y="642058"/>
            <a:ext cx="7680" cy="152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37DD79-1956-CB08-4DA6-66B7D9AF17BC}"/>
              </a:ext>
            </a:extLst>
          </p:cNvPr>
          <p:cNvSpPr txBox="1"/>
          <p:nvPr/>
        </p:nvSpPr>
        <p:spPr>
          <a:xfrm>
            <a:off x="2070288" y="1880148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50B6A-425D-5D12-9051-D8B554EE9CB7}"/>
              </a:ext>
            </a:extLst>
          </p:cNvPr>
          <p:cNvSpPr txBox="1"/>
          <p:nvPr/>
        </p:nvSpPr>
        <p:spPr>
          <a:xfrm>
            <a:off x="1823673" y="1380574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290D30-7497-2A34-D795-75E939064EF6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2402270" y="1703739"/>
            <a:ext cx="3454" cy="176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4E3B54-7C5F-D2CF-F9B4-18E8ECD7AC4B}"/>
              </a:ext>
            </a:extLst>
          </p:cNvPr>
          <p:cNvSpPr txBox="1"/>
          <p:nvPr/>
        </p:nvSpPr>
        <p:spPr>
          <a:xfrm>
            <a:off x="3488695" y="794673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06569-0A0D-B378-8C82-F2546BC49C51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2405724" y="1117838"/>
            <a:ext cx="1451822" cy="26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A438EB-BAFD-4D82-6ED5-52C9609B818A}"/>
              </a:ext>
            </a:extLst>
          </p:cNvPr>
          <p:cNvSpPr txBox="1"/>
          <p:nvPr/>
        </p:nvSpPr>
        <p:spPr>
          <a:xfrm>
            <a:off x="5776264" y="1380574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287AA0-9F38-4CC9-CD5B-1F51FE12433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3857546" y="1117838"/>
            <a:ext cx="2278753" cy="26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4E97D08-AC98-1D62-E02B-AE5AB2F8B059}"/>
              </a:ext>
            </a:extLst>
          </p:cNvPr>
          <p:cNvSpPr/>
          <p:nvPr/>
        </p:nvSpPr>
        <p:spPr>
          <a:xfrm>
            <a:off x="3737033" y="2594327"/>
            <a:ext cx="3354068" cy="2368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0FE8203-47A3-9B33-4BD4-7771A83BD34C}"/>
              </a:ext>
            </a:extLst>
          </p:cNvPr>
          <p:cNvSpPr txBox="1"/>
          <p:nvPr/>
        </p:nvSpPr>
        <p:spPr>
          <a:xfrm>
            <a:off x="1137994" y="878681"/>
            <a:ext cx="7094433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JOINs with INNER JOIN (not WHERE)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TOP to sample query 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SELECT fields instead of SELECT *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 using SELECT DISTINCT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 too many JOINs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 using multiple OR in the FILTER predicate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 using DISTINCT and GROUP BY at the same time</a:t>
            </a:r>
          </a:p>
        </p:txBody>
      </p:sp>
      <p:sp>
        <p:nvSpPr>
          <p:cNvPr id="33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5"/>
            <a:ext cx="8503920" cy="491613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For the general query :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Assignments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0DCA0-650A-4E4C-8E5B-83938E004C24}"/>
              </a:ext>
            </a:extLst>
          </p:cNvPr>
          <p:cNvSpPr txBox="1"/>
          <p:nvPr/>
        </p:nvSpPr>
        <p:spPr>
          <a:xfrm>
            <a:off x="372534" y="755868"/>
            <a:ext cx="803185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System Design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0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Data Preparation and Integration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0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Query Optimization Rules</a:t>
            </a:r>
          </a:p>
          <a:p>
            <a:pPr marL="514350" lvl="3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BEC80-A8A3-43C0-AD3E-AD2662CC2EEC}"/>
              </a:ext>
            </a:extLst>
          </p:cNvPr>
          <p:cNvSpPr txBox="1"/>
          <p:nvPr/>
        </p:nvSpPr>
        <p:spPr>
          <a:xfrm>
            <a:off x="1456266" y="3320461"/>
            <a:ext cx="6231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Shan Sama 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Atikuzzaman</a:t>
            </a:r>
            <a:r>
              <a:rPr lang="en-US" sz="1600" dirty="0">
                <a:latin typeface="Times New Roman"/>
                <a:cs typeface="Times New Roman"/>
              </a:rPr>
              <a:t> Md,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Chowdhury Shayhan Ameen,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Hashem Mohammad </a:t>
            </a:r>
            <a:r>
              <a:rPr lang="en-US" sz="1600" dirty="0" err="1">
                <a:latin typeface="Times New Roman"/>
                <a:cs typeface="Times New Roman"/>
              </a:rPr>
              <a:t>Shadman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11D18-0619-EBF4-CDDF-102555987104}"/>
              </a:ext>
            </a:extLst>
          </p:cNvPr>
          <p:cNvSpPr txBox="1"/>
          <p:nvPr/>
        </p:nvSpPr>
        <p:spPr>
          <a:xfrm>
            <a:off x="1456266" y="1247200"/>
            <a:ext cx="623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Shan Sama 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Atikuzzaman</a:t>
            </a:r>
            <a:r>
              <a:rPr lang="en-US" sz="1600" dirty="0">
                <a:latin typeface="Times New Roman"/>
                <a:cs typeface="Times New Roman"/>
              </a:rPr>
              <a:t> Md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19C60-2CA2-6478-8D47-04A11A007F92}"/>
              </a:ext>
            </a:extLst>
          </p:cNvPr>
          <p:cNvSpPr txBox="1"/>
          <p:nvPr/>
        </p:nvSpPr>
        <p:spPr>
          <a:xfrm>
            <a:off x="1456266" y="2273751"/>
            <a:ext cx="623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Chowdhury Shayhan Ameen,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Hashem Mohammad </a:t>
            </a:r>
            <a:r>
              <a:rPr lang="en-US" sz="1600" dirty="0" err="1">
                <a:latin typeface="Times New Roman"/>
                <a:cs typeface="Times New Roman"/>
              </a:rPr>
              <a:t>Shadman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0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Apache calcite : How to produced physical(Optimised) tree. - Knoldus Blogs">
            <a:extLst>
              <a:ext uri="{FF2B5EF4-FFF2-40B4-BE49-F238E27FC236}">
                <a16:creationId xmlns:a16="http://schemas.microsoft.com/office/drawing/2014/main" id="{FFC267A5-49BC-4D38-97E3-53B46458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3614634"/>
            <a:ext cx="4400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Boot">
            <a:extLst>
              <a:ext uri="{FF2B5EF4-FFF2-40B4-BE49-F238E27FC236}">
                <a16:creationId xmlns:a16="http://schemas.microsoft.com/office/drawing/2014/main" id="{AEA1BC88-02F5-499F-96CA-F18A786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41" y="2615181"/>
            <a:ext cx="15261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Front End: Bootstrap, JavaScript, PHP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API &amp; Service Layer : Spring Boot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Data Access Layer : Apache Calcite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Dataset: CSV Files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B9C5C7E-4ECB-4869-95A1-87A918C6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71" y="343535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otstrap (front-end framework) - Wikipedia">
            <a:extLst>
              <a:ext uri="{FF2B5EF4-FFF2-40B4-BE49-F238E27FC236}">
                <a16:creationId xmlns:a16="http://schemas.microsoft.com/office/drawing/2014/main" id="{22110DB9-0436-47F8-9EB5-43A84CFB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4" y="2615181"/>
            <a:ext cx="172821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6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8F91-5A4B-44EA-9A12-CB8228BC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785812"/>
            <a:ext cx="85629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5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We want to develop a K-Drama management system, which promotes the Korean culture to the audiences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8194" name="Picture 2" descr="Korean tv show squid game seamless pattern vector">
            <a:extLst>
              <a:ext uri="{FF2B5EF4-FFF2-40B4-BE49-F238E27FC236}">
                <a16:creationId xmlns:a16="http://schemas.microsoft.com/office/drawing/2014/main" id="{1743048F-3BE2-4070-A972-2D05645A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8" y="2230795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95962CE-4B24-5863-B62D-37B046F93BC4}"/>
              </a:ext>
            </a:extLst>
          </p:cNvPr>
          <p:cNvSpPr/>
          <p:nvPr/>
        </p:nvSpPr>
        <p:spPr>
          <a:xfrm>
            <a:off x="170666" y="155046"/>
            <a:ext cx="7398031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6F1C78F-C98F-502E-5B29-0CD65548F1AE}"/>
              </a:ext>
            </a:extLst>
          </p:cNvPr>
          <p:cNvSpPr/>
          <p:nvPr/>
        </p:nvSpPr>
        <p:spPr>
          <a:xfrm>
            <a:off x="6715845" y="155046"/>
            <a:ext cx="2136097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5A4C1-00FA-D14C-BDFC-EA756C771668}"/>
              </a:ext>
            </a:extLst>
          </p:cNvPr>
          <p:cNvSpPr txBox="1"/>
          <p:nvPr/>
        </p:nvSpPr>
        <p:spPr>
          <a:xfrm>
            <a:off x="423333" y="687200"/>
            <a:ext cx="8428609" cy="3370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IMDB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https://www.imdb.com/</a:t>
            </a:r>
          </a:p>
          <a:p>
            <a:pPr algn="just"/>
            <a:endParaRPr lang="en-GB" sz="1200" dirty="0"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Rotten Tomatoes</a:t>
            </a: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https://www.rottentomatoes.com/</a:t>
            </a:r>
          </a:p>
          <a:p>
            <a:pPr algn="just"/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Apache Calcite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hlinkClick r:id="rId3"/>
              </a:rPr>
              <a:t>https://calcite.apache.org/</a:t>
            </a: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Dataset</a:t>
            </a:r>
          </a:p>
          <a:p>
            <a:pPr algn="just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https://www.kaggle.com/datasets/chanoncharuchinda/top-100-korean-drama-mydramalist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Images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google.com/url?sa=i&amp;url=https%3A%2F%2Fwww.liputan6.com%2Fon-off%2Fread%2F4691374%2Freview-drama-korea-jewel-in-the-palace-di-vidio-kisah-nyata-dari-zaman-joseon&amp;psig=AOvVaw2mdL3FPklGIobC9XHQTKCv&amp;ust=1668593364910000&amp;source=images&amp;cd=vfe&amp;ved=0CBAQjRxqFwoTCNDtxuf4r_sCFQAAAAAdAAAAABAF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https://www.google.com/url?sa=i&amp;url=https%3A%2F%2Fwww.rottentomatoes.com%2Ftv%2Fsquid_game&amp;psig=AOvVaw0TATAWrMadlexVuxKmyNdu&amp;ust=1668593440591000&amp;source=images&amp;cd=vfe&amp;ved=0CBAQjRxqFwoTCNi1zYv5r_sCFQAAAAAdAAAAABAE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357991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328BF-BC6A-8C26-7704-B3E9A74B0594}"/>
              </a:ext>
            </a:extLst>
          </p:cNvPr>
          <p:cNvSpPr/>
          <p:nvPr/>
        </p:nvSpPr>
        <p:spPr>
          <a:xfrm>
            <a:off x="1274376" y="2058058"/>
            <a:ext cx="6595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25000"/>
                    <a:lumOff val="75000"/>
                  </a:schemeClr>
                </a:solidFill>
              </a:rPr>
              <a:t>Thank’s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To develop a K-Drama database with a special emphasis 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C93D4-373D-7299-83B1-E77E19ABC98E}"/>
              </a:ext>
            </a:extLst>
          </p:cNvPr>
          <p:cNvSpPr txBox="1"/>
          <p:nvPr/>
        </p:nvSpPr>
        <p:spPr>
          <a:xfrm>
            <a:off x="6694277" y="3851910"/>
            <a:ext cx="204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Sold to 150 countries</a:t>
            </a:r>
            <a:endParaRPr lang="en-US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Nonton Jewel In The Palace (2003) Sub Indo | Vidio">
            <a:extLst>
              <a:ext uri="{FF2B5EF4-FFF2-40B4-BE49-F238E27FC236}">
                <a16:creationId xmlns:a16="http://schemas.microsoft.com/office/drawing/2014/main" id="{C4173492-9D5D-4368-907E-5F97A8C0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00" y="1291590"/>
            <a:ext cx="177168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0772C3-44EC-4080-A687-1707A603FCD4}"/>
              </a:ext>
            </a:extLst>
          </p:cNvPr>
          <p:cNvSpPr txBox="1"/>
          <p:nvPr/>
        </p:nvSpPr>
        <p:spPr>
          <a:xfrm>
            <a:off x="1388534" y="1778842"/>
            <a:ext cx="457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Fashion </a:t>
            </a: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Style </a:t>
            </a:r>
          </a:p>
          <a:p>
            <a:pPr marL="514350" marR="0" lvl="7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Rich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Culture</a:t>
            </a:r>
          </a:p>
        </p:txBody>
      </p:sp>
      <p:pic>
        <p:nvPicPr>
          <p:cNvPr id="1028" name="Picture 4" descr="Korean promotional poster featuring a large piggy bank above several people">
            <a:extLst>
              <a:ext uri="{FF2B5EF4-FFF2-40B4-BE49-F238E27FC236}">
                <a16:creationId xmlns:a16="http://schemas.microsoft.com/office/drawing/2014/main" id="{31B6908B-2F02-4B81-8463-F6B9DEF7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34" y="2189531"/>
            <a:ext cx="172782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EDFB-7527-C8EB-EA44-531DECC6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3" y="944572"/>
            <a:ext cx="4297680" cy="32543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2D2F14-DA4B-371C-8B01-BF57C525862A}"/>
              </a:ext>
            </a:extLst>
          </p:cNvPr>
          <p:cNvSpPr/>
          <p:nvPr/>
        </p:nvSpPr>
        <p:spPr>
          <a:xfrm>
            <a:off x="5237951" y="1019037"/>
            <a:ext cx="324282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Parse and convert to relational-algebra 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Optimize the query execution plan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Executes the query based on the plan</a:t>
            </a:r>
          </a:p>
        </p:txBody>
      </p:sp>
    </p:spTree>
    <p:extLst>
      <p:ext uri="{BB962C8B-B14F-4D97-AF65-F5344CB8AC3E}">
        <p14:creationId xmlns:p14="http://schemas.microsoft.com/office/powerpoint/2010/main" val="6318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25" y="1064323"/>
            <a:ext cx="960120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Parser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5387" y="1612961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Validator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24980" y="2130428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SqlToRelConverter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40917" y="1276295"/>
            <a:ext cx="1500447" cy="11907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RelBuilder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05387" y="3171598"/>
            <a:ext cx="1500447" cy="317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RelOptPlanner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5387" y="4128371"/>
            <a:ext cx="1500447" cy="317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RelRunner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" idx="2"/>
          </p:cNvCxnSpPr>
          <p:nvPr/>
        </p:nvCxnSpPr>
        <p:spPr>
          <a:xfrm>
            <a:off x="2975204" y="2467094"/>
            <a:ext cx="1120140" cy="28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4095344" y="2467094"/>
            <a:ext cx="1695797" cy="28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7313" y="270756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7313" y="365967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8468" y="463303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4155611" y="3489560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5816" y="303309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RelOptRule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7763" y="342229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RelMetadata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cxnSp>
        <p:nvCxnSpPr>
          <p:cNvPr id="24" name="Straight Arrow Connector 23"/>
          <p:cNvCxnSpPr>
            <a:stCxn id="21" idx="3"/>
            <a:endCxn id="10" idx="1"/>
          </p:cNvCxnSpPr>
          <p:nvPr/>
        </p:nvCxnSpPr>
        <p:spPr>
          <a:xfrm>
            <a:off x="2871683" y="3160057"/>
            <a:ext cx="533704" cy="17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0" idx="1"/>
          </p:cNvCxnSpPr>
          <p:nvPr/>
        </p:nvCxnSpPr>
        <p:spPr>
          <a:xfrm flipV="1">
            <a:off x="3052710" y="3330579"/>
            <a:ext cx="352677" cy="32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4823"/>
              </p:ext>
            </p:extLst>
          </p:nvPr>
        </p:nvGraphicFramePr>
        <p:xfrm>
          <a:off x="204917" y="2494420"/>
          <a:ext cx="1609606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606">
                  <a:extLst>
                    <a:ext uri="{9D8B030D-6E8A-4147-A177-3AD203B41FA5}">
                      <a16:colId xmlns:a16="http://schemas.microsoft.com/office/drawing/2014/main" val="4192276378"/>
                    </a:ext>
                  </a:extLst>
                </a:gridCol>
              </a:tblGrid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FILTER_INTO_JOIN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668732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TABLE_SCAN_RULE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2137398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050426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1288621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0281940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79412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cxnSpLocks/>
            <a:stCxn id="27" idx="3"/>
            <a:endCxn id="21" idx="1"/>
          </p:cNvCxnSpPr>
          <p:nvPr/>
        </p:nvCxnSpPr>
        <p:spPr>
          <a:xfrm>
            <a:off x="1814523" y="3157360"/>
            <a:ext cx="231293" cy="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55611" y="2950271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55611" y="3907044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68076" y="4446333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1"/>
          </p:cNvCxnSpPr>
          <p:nvPr/>
        </p:nvCxnSpPr>
        <p:spPr>
          <a:xfrm flipH="1">
            <a:off x="3185100" y="1781294"/>
            <a:ext cx="220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53700" y="164150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818703" y="1871694"/>
            <a:ext cx="0" cy="2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" idx="3"/>
          </p:cNvCxnSpPr>
          <p:nvPr/>
        </p:nvCxnSpPr>
        <p:spPr>
          <a:xfrm>
            <a:off x="3535846" y="1232656"/>
            <a:ext cx="317389" cy="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403809" y="1705252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CatalogReader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08865" y="747232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</p:txBody>
      </p:sp>
      <p:cxnSp>
        <p:nvCxnSpPr>
          <p:cNvPr id="84" name="Straight Arrow Connector 83"/>
          <p:cNvCxnSpPr>
            <a:stCxn id="83" idx="2"/>
            <a:endCxn id="82" idx="0"/>
          </p:cNvCxnSpPr>
          <p:nvPr/>
        </p:nvCxnSpPr>
        <p:spPr>
          <a:xfrm>
            <a:off x="8145656" y="1024231"/>
            <a:ext cx="8377" cy="6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" idx="0"/>
          </p:cNvCxnSpPr>
          <p:nvPr/>
        </p:nvCxnSpPr>
        <p:spPr>
          <a:xfrm>
            <a:off x="5791140" y="1024231"/>
            <a:ext cx="0" cy="25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45973" y="77017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87474" y="107745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92" idx="2"/>
            <a:endCxn id="7" idx="0"/>
          </p:cNvCxnSpPr>
          <p:nvPr/>
        </p:nvCxnSpPr>
        <p:spPr>
          <a:xfrm>
            <a:off x="4149112" y="1354458"/>
            <a:ext cx="6499" cy="25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2"/>
            <a:endCxn id="2" idx="0"/>
          </p:cNvCxnSpPr>
          <p:nvPr/>
        </p:nvCxnSpPr>
        <p:spPr>
          <a:xfrm flipH="1">
            <a:off x="3055785" y="944064"/>
            <a:ext cx="2997" cy="1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90276" y="667065"/>
            <a:ext cx="93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</a:t>
            </a:r>
          </a:p>
        </p:txBody>
      </p:sp>
      <p:sp>
        <p:nvSpPr>
          <p:cNvPr id="49" name="Rectangle: Diagonal Corners Snipped 48">
            <a:extLst>
              <a:ext uri="{FF2B5EF4-FFF2-40B4-BE49-F238E27FC236}">
                <a16:creationId xmlns:a16="http://schemas.microsoft.com/office/drawing/2014/main" id="{7ADC7B1A-E925-4FF2-8573-2372AA0AA29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Calcite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3980B301-BAA7-F0F5-F8F9-6BFA4615024A}"/>
              </a:ext>
            </a:extLst>
          </p:cNvPr>
          <p:cNvSpPr/>
          <p:nvPr/>
        </p:nvSpPr>
        <p:spPr>
          <a:xfrm>
            <a:off x="6664750" y="1761152"/>
            <a:ext cx="650450" cy="261912"/>
          </a:xfrm>
          <a:prstGeom prst="leftRightArrow">
            <a:avLst/>
          </a:prstGeom>
          <a:solidFill>
            <a:srgbClr val="CDE9FB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382BB98-15F0-F911-E34E-1837B009F99E}"/>
              </a:ext>
            </a:extLst>
          </p:cNvPr>
          <p:cNvSpPr txBox="1">
            <a:spLocks/>
          </p:cNvSpPr>
          <p:nvPr/>
        </p:nvSpPr>
        <p:spPr>
          <a:xfrm>
            <a:off x="-276285" y="666159"/>
            <a:ext cx="9229369" cy="1088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Adapter=Schema Factory (Lists tables)+convention + rules to convert nodes to convention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Adapters allows to fetch from heterogeneous data sources</a:t>
            </a:r>
          </a:p>
          <a:p>
            <a:pPr lvl="1" algn="just"/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B4265-A536-473B-FDA1-EE0EA7D85B1C}"/>
              </a:ext>
            </a:extLst>
          </p:cNvPr>
          <p:cNvSpPr txBox="1"/>
          <p:nvPr/>
        </p:nvSpPr>
        <p:spPr>
          <a:xfrm>
            <a:off x="2617846" y="1856167"/>
            <a:ext cx="316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top 5 movies from after year 2016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027BC7-314C-CE85-A8FE-69EE7EF0B197}"/>
              </a:ext>
            </a:extLst>
          </p:cNvPr>
          <p:cNvGrpSpPr/>
          <p:nvPr/>
        </p:nvGrpSpPr>
        <p:grpSpPr>
          <a:xfrm>
            <a:off x="368097" y="2389115"/>
            <a:ext cx="8310637" cy="1602616"/>
            <a:chOff x="1483822" y="2285047"/>
            <a:chExt cx="10093035" cy="287769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AF6474-FD08-387C-7EA3-FDAFA388B779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8239298" y="3555884"/>
              <a:ext cx="433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9FE1FC-D552-62B9-381C-3E57D14A1ACB}"/>
                </a:ext>
              </a:extLst>
            </p:cNvPr>
            <p:cNvGrpSpPr/>
            <p:nvPr/>
          </p:nvGrpSpPr>
          <p:grpSpPr>
            <a:xfrm>
              <a:off x="1483822" y="2285047"/>
              <a:ext cx="10093035" cy="2877695"/>
              <a:chOff x="1483822" y="2285047"/>
              <a:chExt cx="10093035" cy="2877695"/>
            </a:xfrm>
          </p:grpSpPr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14AD0A0D-0024-1A11-6DAD-0E6C8A99CD0E}"/>
                  </a:ext>
                </a:extLst>
              </p:cNvPr>
              <p:cNvSpPr/>
              <p:nvPr/>
            </p:nvSpPr>
            <p:spPr>
              <a:xfrm>
                <a:off x="1483822" y="2352502"/>
                <a:ext cx="2402377" cy="129455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My SQL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49" name="Flowchart: Process 48">
                <a:extLst>
                  <a:ext uri="{FF2B5EF4-FFF2-40B4-BE49-F238E27FC236}">
                    <a16:creationId xmlns:a16="http://schemas.microsoft.com/office/drawing/2014/main" id="{0F917977-7BA8-0CB7-F273-0400C3A0EA00}"/>
                  </a:ext>
                </a:extLst>
              </p:cNvPr>
              <p:cNvSpPr/>
              <p:nvPr/>
            </p:nvSpPr>
            <p:spPr>
              <a:xfrm>
                <a:off x="1483822" y="3868189"/>
                <a:ext cx="2402377" cy="129455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CSV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1F20908-53C2-44D9-EBDB-EC8E8299510C}"/>
                  </a:ext>
                </a:extLst>
              </p:cNvPr>
              <p:cNvCxnSpPr/>
              <p:nvPr/>
            </p:nvCxnSpPr>
            <p:spPr>
              <a:xfrm>
                <a:off x="3886199" y="3009207"/>
                <a:ext cx="1475510" cy="562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734D679-5C60-8248-2F98-5E3ED72E1C24}"/>
                  </a:ext>
                </a:extLst>
              </p:cNvPr>
              <p:cNvCxnSpPr>
                <a:stCxn id="49" idx="3"/>
              </p:cNvCxnSpPr>
              <p:nvPr/>
            </p:nvCxnSpPr>
            <p:spPr>
              <a:xfrm flipV="1">
                <a:off x="3886199" y="3571933"/>
                <a:ext cx="1467197" cy="943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E360537-93DD-3D3F-9CF6-0ECC805E38CF}"/>
                  </a:ext>
                </a:extLst>
              </p:cNvPr>
              <p:cNvSpPr/>
              <p:nvPr/>
            </p:nvSpPr>
            <p:spPr>
              <a:xfrm>
                <a:off x="5361709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Join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529811-F142-F0D9-D4AF-DE343E1C79A7}"/>
                  </a:ext>
                </a:extLst>
              </p:cNvPr>
              <p:cNvSpPr/>
              <p:nvPr/>
            </p:nvSpPr>
            <p:spPr>
              <a:xfrm>
                <a:off x="6934199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EB7D37-FA38-F0BE-C329-B94D57E6ED3B}"/>
                  </a:ext>
                </a:extLst>
              </p:cNvPr>
              <p:cNvSpPr/>
              <p:nvPr/>
            </p:nvSpPr>
            <p:spPr>
              <a:xfrm>
                <a:off x="8672944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Group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075E288-7A64-6869-A3BC-6EC9C69E06BE}"/>
                  </a:ext>
                </a:extLst>
              </p:cNvPr>
              <p:cNvCxnSpPr>
                <a:stCxn id="52" idx="6"/>
                <a:endCxn id="53" idx="2"/>
              </p:cNvCxnSpPr>
              <p:nvPr/>
            </p:nvCxnSpPr>
            <p:spPr>
              <a:xfrm>
                <a:off x="6666808" y="3555884"/>
                <a:ext cx="267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5806EC-97BD-84E5-7B8E-1E4F29FF9AF9}"/>
                  </a:ext>
                </a:extLst>
              </p:cNvPr>
              <p:cNvSpPr txBox="1"/>
              <p:nvPr/>
            </p:nvSpPr>
            <p:spPr>
              <a:xfrm>
                <a:off x="5416832" y="2562227"/>
                <a:ext cx="1372885" cy="55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Key:Dra_id</a:t>
                </a:r>
                <a:endParaRPr lang="en-US" sz="1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4D0A40-8CDB-C678-7AEE-CF0F339C7EA8}"/>
                  </a:ext>
                </a:extLst>
              </p:cNvPr>
              <p:cNvSpPr txBox="1"/>
              <p:nvPr/>
            </p:nvSpPr>
            <p:spPr>
              <a:xfrm>
                <a:off x="6916488" y="2285047"/>
                <a:ext cx="2056213" cy="939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Condition:</a:t>
                </a:r>
              </a:p>
              <a:p>
                <a:r>
                  <a:rPr lang="en-US" sz="1400" b="1" dirty="0" err="1"/>
                  <a:t>drama_year</a:t>
                </a:r>
                <a:r>
                  <a:rPr lang="en-US" sz="1400" b="1" dirty="0"/>
                  <a:t>&gt;2016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B3F800-3D12-35D1-EEB1-517A0BA7E4D9}"/>
                  </a:ext>
                </a:extLst>
              </p:cNvPr>
              <p:cNvSpPr txBox="1"/>
              <p:nvPr/>
            </p:nvSpPr>
            <p:spPr>
              <a:xfrm>
                <a:off x="8706346" y="2346784"/>
                <a:ext cx="1409874" cy="939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Key: drama</a:t>
                </a:r>
              </a:p>
              <a:p>
                <a:endParaRPr lang="en-US" sz="1400" b="1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CA4D12B-B65A-A2CF-404E-DE1D3978516D}"/>
                  </a:ext>
                </a:extLst>
              </p:cNvPr>
              <p:cNvSpPr/>
              <p:nvPr/>
            </p:nvSpPr>
            <p:spPr>
              <a:xfrm>
                <a:off x="10271758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Sort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E5DB9-FF6B-B386-1463-A35171B6C404}"/>
                  </a:ext>
                </a:extLst>
              </p:cNvPr>
              <p:cNvCxnSpPr>
                <a:stCxn id="54" idx="6"/>
                <a:endCxn id="59" idx="2"/>
              </p:cNvCxnSpPr>
              <p:nvPr/>
            </p:nvCxnSpPr>
            <p:spPr>
              <a:xfrm>
                <a:off x="9978043" y="3555884"/>
                <a:ext cx="2937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E8C882-3FB9-5541-DFD0-EAE44D29DDB5}"/>
                  </a:ext>
                </a:extLst>
              </p:cNvPr>
              <p:cNvSpPr txBox="1"/>
              <p:nvPr/>
            </p:nvSpPr>
            <p:spPr>
              <a:xfrm>
                <a:off x="10477774" y="2395445"/>
                <a:ext cx="8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Key: </a:t>
                </a:r>
                <a:r>
                  <a:rPr lang="en-US" sz="1400" b="1" dirty="0" err="1"/>
                  <a:t>Desc</a:t>
                </a:r>
                <a:endParaRPr lang="en-US" sz="1400" b="1" dirty="0"/>
              </a:p>
              <a:p>
                <a:endParaRPr lang="en-US" sz="1400" b="1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DD34C13-40B3-C887-3C7C-6AFFA22E4A8A}"/>
                  </a:ext>
                </a:extLst>
              </p:cNvPr>
              <p:cNvSpPr/>
              <p:nvPr/>
            </p:nvSpPr>
            <p:spPr>
              <a:xfrm>
                <a:off x="1959308" y="2714258"/>
                <a:ext cx="1942379" cy="93710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Scan:Genres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7351E2-8FF2-51F0-977D-88330B5D4D58}"/>
                  </a:ext>
                </a:extLst>
              </p:cNvPr>
              <p:cNvSpPr/>
              <p:nvPr/>
            </p:nvSpPr>
            <p:spPr>
              <a:xfrm>
                <a:off x="1904185" y="4138341"/>
                <a:ext cx="1942379" cy="93710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Scan:Dramas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7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 (Cont.)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FAE519-3C78-404E-0B00-A12D5ADCF170}"/>
              </a:ext>
            </a:extLst>
          </p:cNvPr>
          <p:cNvSpPr/>
          <p:nvPr/>
        </p:nvSpPr>
        <p:spPr>
          <a:xfrm>
            <a:off x="1900928" y="4632030"/>
            <a:ext cx="68803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800" i="1" dirty="0"/>
              <a:t>https://www.slideshare.net/julianhyde/apache-calcite-a-foundational-framework-for-optimized-query-processing-over-heterogeneous-data-sources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B4265-A536-473B-FDA1-EE0EA7D85B1C}"/>
              </a:ext>
            </a:extLst>
          </p:cNvPr>
          <p:cNvSpPr txBox="1"/>
          <p:nvPr/>
        </p:nvSpPr>
        <p:spPr>
          <a:xfrm>
            <a:off x="2589794" y="989318"/>
            <a:ext cx="316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top 5 movies from after year 2016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F09F83-C9B8-0623-6941-4567908910B5}"/>
              </a:ext>
            </a:extLst>
          </p:cNvPr>
          <p:cNvGrpSpPr/>
          <p:nvPr/>
        </p:nvGrpSpPr>
        <p:grpSpPr>
          <a:xfrm>
            <a:off x="250266" y="1850469"/>
            <a:ext cx="8643468" cy="1729048"/>
            <a:chOff x="1483822" y="2352502"/>
            <a:chExt cx="8354290" cy="2810240"/>
          </a:xfrm>
        </p:grpSpPr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42BF2B9D-70F0-A387-A9AF-EE07BA7B3535}"/>
                </a:ext>
              </a:extLst>
            </p:cNvPr>
            <p:cNvSpPr/>
            <p:nvPr/>
          </p:nvSpPr>
          <p:spPr>
            <a:xfrm>
              <a:off x="1483822" y="2352502"/>
              <a:ext cx="2402377" cy="12945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My SQL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47EDE31E-E0DD-5B5E-24F9-BE4091E06B5A}"/>
                </a:ext>
              </a:extLst>
            </p:cNvPr>
            <p:cNvSpPr/>
            <p:nvPr/>
          </p:nvSpPr>
          <p:spPr>
            <a:xfrm>
              <a:off x="1483822" y="3868189"/>
              <a:ext cx="3338476" cy="12945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CSV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626AF5F-F201-1B6D-5CCC-8874690D6CEF}"/>
                </a:ext>
              </a:extLst>
            </p:cNvPr>
            <p:cNvCxnSpPr/>
            <p:nvPr/>
          </p:nvCxnSpPr>
          <p:spPr>
            <a:xfrm>
              <a:off x="3886199" y="3009207"/>
              <a:ext cx="1475510" cy="5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D48B5D-B702-AC82-D416-71880103D2EC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4822298" y="3571937"/>
              <a:ext cx="531098" cy="94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BBDD6EE-387F-6828-1F74-E2FE615CBB5B}"/>
                </a:ext>
              </a:extLst>
            </p:cNvPr>
            <p:cNvSpPr/>
            <p:nvPr/>
          </p:nvSpPr>
          <p:spPr>
            <a:xfrm>
              <a:off x="5361709" y="3087331"/>
              <a:ext cx="1305099" cy="937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6CAC57-679A-8EC0-A6A4-DC33F9E0EC45}"/>
                </a:ext>
              </a:extLst>
            </p:cNvPr>
            <p:cNvSpPr/>
            <p:nvPr/>
          </p:nvSpPr>
          <p:spPr>
            <a:xfrm>
              <a:off x="3307307" y="3914216"/>
              <a:ext cx="1477835" cy="1212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Filter:drama</a:t>
              </a:r>
              <a:r>
                <a:rPr lang="en-US" sz="1400" dirty="0">
                  <a:solidFill>
                    <a:schemeClr val="tx1"/>
                  </a:solidFill>
                </a:rPr>
                <a:t> year&gt;2016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68F538-EB3A-07F4-336B-93FCFA31C39C}"/>
                </a:ext>
              </a:extLst>
            </p:cNvPr>
            <p:cNvSpPr/>
            <p:nvPr/>
          </p:nvSpPr>
          <p:spPr>
            <a:xfrm>
              <a:off x="6934199" y="3057172"/>
              <a:ext cx="130509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E1544D-B21A-3FCA-5F6B-C6E9C35A900E}"/>
                </a:ext>
              </a:extLst>
            </p:cNvPr>
            <p:cNvSpPr txBox="1"/>
            <p:nvPr/>
          </p:nvSpPr>
          <p:spPr>
            <a:xfrm>
              <a:off x="5416832" y="2562227"/>
              <a:ext cx="1092618" cy="500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Key:Dra_id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4F9B6-1281-E029-2226-A26CC92BC0BC}"/>
                </a:ext>
              </a:extLst>
            </p:cNvPr>
            <p:cNvSpPr txBox="1"/>
            <p:nvPr/>
          </p:nvSpPr>
          <p:spPr>
            <a:xfrm>
              <a:off x="7085168" y="2535427"/>
              <a:ext cx="1122056" cy="850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Key: drama</a:t>
              </a:r>
            </a:p>
            <a:p>
              <a:endParaRPr lang="en-US" sz="1400" b="1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9672C2-9F24-CD0B-9A9F-C3AC9305E013}"/>
                </a:ext>
              </a:extLst>
            </p:cNvPr>
            <p:cNvSpPr/>
            <p:nvPr/>
          </p:nvSpPr>
          <p:spPr>
            <a:xfrm>
              <a:off x="8533013" y="3057172"/>
              <a:ext cx="130509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Sort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767B46-C8A5-D810-CCB9-59081CE45109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>
              <a:off x="8239297" y="3525724"/>
              <a:ext cx="2937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E44FB8-DDE5-25C1-024A-E2C7A7D4DD84}"/>
                </a:ext>
              </a:extLst>
            </p:cNvPr>
            <p:cNvSpPr txBox="1"/>
            <p:nvPr/>
          </p:nvSpPr>
          <p:spPr>
            <a:xfrm>
              <a:off x="8739028" y="2365285"/>
              <a:ext cx="893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Key: </a:t>
              </a:r>
              <a:r>
                <a:rPr lang="en-US" sz="1400" b="1" dirty="0" err="1"/>
                <a:t>Desc</a:t>
              </a:r>
              <a:endParaRPr lang="en-US" sz="1400" b="1" dirty="0"/>
            </a:p>
            <a:p>
              <a:endParaRPr lang="en-US" sz="1400" b="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B4AEAE-F68A-8A78-D289-1722EE8888DE}"/>
                </a:ext>
              </a:extLst>
            </p:cNvPr>
            <p:cNvSpPr/>
            <p:nvPr/>
          </p:nvSpPr>
          <p:spPr>
            <a:xfrm>
              <a:off x="1904186" y="2612144"/>
              <a:ext cx="194237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Scan:Genres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E67A74-B62E-D3C9-8A3C-678AB126C3CB}"/>
                </a:ext>
              </a:extLst>
            </p:cNvPr>
            <p:cNvSpPr/>
            <p:nvPr/>
          </p:nvSpPr>
          <p:spPr>
            <a:xfrm>
              <a:off x="1904185" y="4005388"/>
              <a:ext cx="1365966" cy="10700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Scan:Dramas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0868FB-C35F-790B-CAD2-F2B2E652B76E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 flipV="1">
              <a:off x="6666808" y="3525724"/>
              <a:ext cx="267391" cy="30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2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our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A09B-450D-79DD-C691-07D3835C44D1}"/>
              </a:ext>
            </a:extLst>
          </p:cNvPr>
          <p:cNvSpPr txBox="1">
            <a:spLocks/>
          </p:cNvSpPr>
          <p:nvPr/>
        </p:nvSpPr>
        <p:spPr>
          <a:xfrm>
            <a:off x="108987" y="1659899"/>
            <a:ext cx="8141554" cy="182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Allows to read data from both CSV and MySQL source at the same time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Scan rules for queries are passed down in the </a:t>
            </a:r>
            <a:r>
              <a:rPr lang="en-US" sz="1800" dirty="0" err="1"/>
              <a:t>filesystem</a:t>
            </a:r>
            <a:r>
              <a:rPr lang="en-US" sz="1800" dirty="0"/>
              <a:t> to improve the adapter.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7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using various data source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5265684" y="3724093"/>
            <a:ext cx="819807" cy="63062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2649657" y="2858347"/>
            <a:ext cx="819807" cy="63062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277" y="854516"/>
            <a:ext cx="60356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 is sparse. In practical cases we might have to write query over </a:t>
            </a:r>
          </a:p>
          <a:p>
            <a:r>
              <a:rPr lang="en-US" dirty="0"/>
              <a:t> </a:t>
            </a:r>
            <a:r>
              <a:rPr lang="en-US" dirty="0" smtClean="0"/>
              <a:t>     multiple sources such as csv and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Normally CSV do not allow creating indexes. It does not allow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sql</a:t>
            </a:r>
            <a:r>
              <a:rPr lang="en-US" dirty="0" smtClean="0"/>
              <a:t> queries, data manipulation, transaction etc.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So if we want to combine data sources while maintaining integrity and </a:t>
            </a:r>
          </a:p>
          <a:p>
            <a:r>
              <a:rPr lang="en-US" dirty="0" smtClean="0"/>
              <a:t>      not migrate data and write queries over them we can use our adapter</a:t>
            </a:r>
          </a:p>
        </p:txBody>
      </p:sp>
      <p:sp>
        <p:nvSpPr>
          <p:cNvPr id="26" name="Can 25"/>
          <p:cNvSpPr/>
          <p:nvPr/>
        </p:nvSpPr>
        <p:spPr>
          <a:xfrm>
            <a:off x="5265683" y="2858348"/>
            <a:ext cx="819807" cy="63062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3" idx="4"/>
            <a:endCxn id="2" idx="2"/>
          </p:cNvCxnSpPr>
          <p:nvPr/>
        </p:nvCxnSpPr>
        <p:spPr>
          <a:xfrm>
            <a:off x="3469464" y="3173658"/>
            <a:ext cx="1796220" cy="86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6" idx="2"/>
          </p:cNvCxnSpPr>
          <p:nvPr/>
        </p:nvCxnSpPr>
        <p:spPr>
          <a:xfrm>
            <a:off x="3469464" y="3173658"/>
            <a:ext cx="17962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2649657" y="3724093"/>
            <a:ext cx="819807" cy="63062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</a:p>
        </p:txBody>
      </p:sp>
      <p:cxnSp>
        <p:nvCxnSpPr>
          <p:cNvPr id="42" name="Straight Arrow Connector 41"/>
          <p:cNvCxnSpPr>
            <a:stCxn id="39" idx="4"/>
            <a:endCxn id="26" idx="2"/>
          </p:cNvCxnSpPr>
          <p:nvPr/>
        </p:nvCxnSpPr>
        <p:spPr>
          <a:xfrm flipV="1">
            <a:off x="3469464" y="3173659"/>
            <a:ext cx="1796219" cy="865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2" idx="2"/>
          </p:cNvCxnSpPr>
          <p:nvPr/>
        </p:nvCxnSpPr>
        <p:spPr>
          <a:xfrm>
            <a:off x="3469464" y="4039404"/>
            <a:ext cx="17962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43606" y="291204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queries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011797" y="397700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queries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 rot="19970590">
            <a:off x="3613604" y="359328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queries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 rot="1642301">
            <a:off x="4530261" y="361228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queries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0625447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1032</Words>
  <Application>Microsoft Office PowerPoint</Application>
  <PresentationFormat>On-screen Show (16:9)</PresentationFormat>
  <Paragraphs>293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Blackadder ITC</vt:lpstr>
      <vt:lpstr>Arial</vt:lpstr>
      <vt:lpstr>Wingdings</vt:lpstr>
      <vt:lpstr>Times New Roman</vt:lpstr>
      <vt:lpstr>Roboto Slab</vt:lpstr>
      <vt:lpstr>Source Sans Pro</vt:lpstr>
      <vt:lpstr>Cordelia template</vt:lpstr>
      <vt:lpstr>  K-Drama For All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ismael espinoza</dc:creator>
  <cp:lastModifiedBy>user</cp:lastModifiedBy>
  <cp:revision>406</cp:revision>
  <dcterms:modified xsi:type="dcterms:W3CDTF">2022-12-01T03:57:14Z</dcterms:modified>
</cp:coreProperties>
</file>