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79" r:id="rId12"/>
    <p:sldId id="269" r:id="rId13"/>
    <p:sldId id="272" r:id="rId14"/>
    <p:sldId id="271" r:id="rId15"/>
    <p:sldId id="270" r:id="rId16"/>
    <p:sldId id="274" r:id="rId17"/>
    <p:sldId id="275" r:id="rId18"/>
    <p:sldId id="276" r:id="rId19"/>
    <p:sldId id="277" r:id="rId20"/>
    <p:sldId id="280" r:id="rId21"/>
    <p:sldId id="281" r:id="rId22"/>
    <p:sldId id="286" r:id="rId23"/>
    <p:sldId id="278" r:id="rId24"/>
    <p:sldId id="28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0B2B7-D185-437E-A799-D6A760AFDC8C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9C7DFE-EE42-4C82-A5B4-442CCDD1B064}">
      <dgm:prSet phldrT="[Text]"/>
      <dgm:spPr/>
      <dgm:t>
        <a:bodyPr/>
        <a:lstStyle/>
        <a:p>
          <a:r>
            <a:rPr lang="en-US" dirty="0"/>
            <a:t>Phase1</a:t>
          </a:r>
        </a:p>
      </dgm:t>
    </dgm:pt>
    <dgm:pt modelId="{E6AD0DD1-D218-49D4-A933-EDB53A7495FC}" type="parTrans" cxnId="{7F6A26D9-B039-4478-BB49-AB5DC28C986E}">
      <dgm:prSet/>
      <dgm:spPr/>
      <dgm:t>
        <a:bodyPr/>
        <a:lstStyle/>
        <a:p>
          <a:endParaRPr lang="en-US"/>
        </a:p>
      </dgm:t>
    </dgm:pt>
    <dgm:pt modelId="{493E6B57-E19A-4011-8EDE-2B350195FD83}" type="sibTrans" cxnId="{7F6A26D9-B039-4478-BB49-AB5DC28C986E}">
      <dgm:prSet/>
      <dgm:spPr/>
      <dgm:t>
        <a:bodyPr/>
        <a:lstStyle/>
        <a:p>
          <a:endParaRPr lang="en-US"/>
        </a:p>
      </dgm:t>
    </dgm:pt>
    <dgm:pt modelId="{C48EFAFB-E137-47C9-BD87-DF2AD55E49F5}">
      <dgm:prSet phldrT="[Text]" custT="1"/>
      <dgm:spPr/>
      <dgm:t>
        <a:bodyPr/>
        <a:lstStyle/>
        <a:p>
          <a:r>
            <a:rPr lang="en-US" sz="2800" b="0" dirty="0"/>
            <a:t>Original Idea</a:t>
          </a:r>
        </a:p>
      </dgm:t>
    </dgm:pt>
    <dgm:pt modelId="{35E860C6-97E4-4F54-A1C7-4C55043904C6}" type="parTrans" cxnId="{FC08101A-81AD-462A-8966-1DA9230D3BF7}">
      <dgm:prSet/>
      <dgm:spPr/>
      <dgm:t>
        <a:bodyPr/>
        <a:lstStyle/>
        <a:p>
          <a:endParaRPr lang="en-US"/>
        </a:p>
      </dgm:t>
    </dgm:pt>
    <dgm:pt modelId="{FF2F4E5A-1D64-4846-BA20-A1B26E96D898}" type="sibTrans" cxnId="{FC08101A-81AD-462A-8966-1DA9230D3BF7}">
      <dgm:prSet/>
      <dgm:spPr/>
      <dgm:t>
        <a:bodyPr/>
        <a:lstStyle/>
        <a:p>
          <a:endParaRPr lang="en-US"/>
        </a:p>
      </dgm:t>
    </dgm:pt>
    <dgm:pt modelId="{EDE0B830-B38E-4A7B-BBA4-8B9F014ED22B}">
      <dgm:prSet phldrT="[Text]" custT="1"/>
      <dgm:spPr/>
      <dgm:t>
        <a:bodyPr/>
        <a:lstStyle/>
        <a:p>
          <a:r>
            <a:rPr lang="en-US" sz="2800" b="0" dirty="0"/>
            <a:t>Setup</a:t>
          </a:r>
        </a:p>
      </dgm:t>
    </dgm:pt>
    <dgm:pt modelId="{249360A3-6F47-410A-B629-EE9C41112F68}" type="parTrans" cxnId="{4DF96AE3-D23B-4888-8AB1-1E859ECA6B73}">
      <dgm:prSet/>
      <dgm:spPr/>
      <dgm:t>
        <a:bodyPr/>
        <a:lstStyle/>
        <a:p>
          <a:endParaRPr lang="en-US"/>
        </a:p>
      </dgm:t>
    </dgm:pt>
    <dgm:pt modelId="{6BA7F555-971E-4A79-BFCE-0E6452186F83}" type="sibTrans" cxnId="{4DF96AE3-D23B-4888-8AB1-1E859ECA6B73}">
      <dgm:prSet/>
      <dgm:spPr/>
      <dgm:t>
        <a:bodyPr/>
        <a:lstStyle/>
        <a:p>
          <a:endParaRPr lang="en-US"/>
        </a:p>
      </dgm:t>
    </dgm:pt>
    <dgm:pt modelId="{143489E4-7EB6-4B0E-AF5B-9B48030A52CB}">
      <dgm:prSet phldrT="[Text]"/>
      <dgm:spPr/>
      <dgm:t>
        <a:bodyPr/>
        <a:lstStyle/>
        <a:p>
          <a:r>
            <a:rPr lang="en-US" dirty="0"/>
            <a:t>Phase2</a:t>
          </a:r>
        </a:p>
      </dgm:t>
    </dgm:pt>
    <dgm:pt modelId="{67BDC19C-9091-4F77-9532-0F78F3F7AF7B}" type="parTrans" cxnId="{162327AD-4BB0-4CC8-B89A-B0E4E65DBDCD}">
      <dgm:prSet/>
      <dgm:spPr/>
      <dgm:t>
        <a:bodyPr/>
        <a:lstStyle/>
        <a:p>
          <a:endParaRPr lang="en-US"/>
        </a:p>
      </dgm:t>
    </dgm:pt>
    <dgm:pt modelId="{F2BE868F-10F9-4E6F-87B5-ACA166B488C7}" type="sibTrans" cxnId="{162327AD-4BB0-4CC8-B89A-B0E4E65DBDCD}">
      <dgm:prSet/>
      <dgm:spPr/>
      <dgm:t>
        <a:bodyPr/>
        <a:lstStyle/>
        <a:p>
          <a:endParaRPr lang="en-US"/>
        </a:p>
      </dgm:t>
    </dgm:pt>
    <dgm:pt modelId="{10240805-E984-49F2-963C-DCF89381D505}">
      <dgm:prSet phldrT="[Text]" custT="1"/>
      <dgm:spPr/>
      <dgm:t>
        <a:bodyPr/>
        <a:lstStyle/>
        <a:p>
          <a:r>
            <a:rPr lang="en-US" sz="2800" b="0" dirty="0"/>
            <a:t>Collect the Data</a:t>
          </a:r>
        </a:p>
      </dgm:t>
    </dgm:pt>
    <dgm:pt modelId="{0187B059-7888-4B56-B2C4-89D6FA9BF931}" type="parTrans" cxnId="{488B4FD0-D461-4A95-BF2B-F232BBFCAF13}">
      <dgm:prSet/>
      <dgm:spPr/>
      <dgm:t>
        <a:bodyPr/>
        <a:lstStyle/>
        <a:p>
          <a:endParaRPr lang="en-US"/>
        </a:p>
      </dgm:t>
    </dgm:pt>
    <dgm:pt modelId="{5C6668DD-851F-4C9B-815D-A4AA862251A7}" type="sibTrans" cxnId="{488B4FD0-D461-4A95-BF2B-F232BBFCAF13}">
      <dgm:prSet/>
      <dgm:spPr/>
      <dgm:t>
        <a:bodyPr/>
        <a:lstStyle/>
        <a:p>
          <a:endParaRPr lang="en-US"/>
        </a:p>
      </dgm:t>
    </dgm:pt>
    <dgm:pt modelId="{E102293B-33F7-4A98-AA5B-773CF77F1295}">
      <dgm:prSet phldrT="[Text]" custT="1"/>
      <dgm:spPr/>
      <dgm:t>
        <a:bodyPr/>
        <a:lstStyle/>
        <a:p>
          <a:r>
            <a:rPr lang="en-US" sz="2800" b="0" dirty="0"/>
            <a:t>EDA &amp;</a:t>
          </a:r>
        </a:p>
        <a:p>
          <a:r>
            <a:rPr lang="en-US" sz="2800" b="0" dirty="0"/>
            <a:t>Plan B</a:t>
          </a:r>
        </a:p>
      </dgm:t>
    </dgm:pt>
    <dgm:pt modelId="{ACFF8D8E-10AD-4635-8264-FDBE30AFB0D5}" type="parTrans" cxnId="{C15F2B85-8508-4D4C-9D01-4ABAC8ADA2B5}">
      <dgm:prSet/>
      <dgm:spPr/>
      <dgm:t>
        <a:bodyPr/>
        <a:lstStyle/>
        <a:p>
          <a:endParaRPr lang="en-US"/>
        </a:p>
      </dgm:t>
    </dgm:pt>
    <dgm:pt modelId="{590BBD4F-1C7F-48F5-A22B-1D5A65F3C1C5}" type="sibTrans" cxnId="{C15F2B85-8508-4D4C-9D01-4ABAC8ADA2B5}">
      <dgm:prSet/>
      <dgm:spPr/>
      <dgm:t>
        <a:bodyPr/>
        <a:lstStyle/>
        <a:p>
          <a:endParaRPr lang="en-US"/>
        </a:p>
      </dgm:t>
    </dgm:pt>
    <dgm:pt modelId="{D43FE3BC-C4DA-4498-BBB4-75D44C342FC8}">
      <dgm:prSet phldrT="[Text]"/>
      <dgm:spPr/>
      <dgm:t>
        <a:bodyPr/>
        <a:lstStyle/>
        <a:p>
          <a:r>
            <a:rPr lang="en-US" dirty="0"/>
            <a:t>Phase3</a:t>
          </a:r>
        </a:p>
      </dgm:t>
    </dgm:pt>
    <dgm:pt modelId="{C302A598-2DEE-4DDA-ACB8-272463622ABF}" type="parTrans" cxnId="{4C2C64D5-DF3C-4012-8027-005540E9A397}">
      <dgm:prSet/>
      <dgm:spPr/>
      <dgm:t>
        <a:bodyPr/>
        <a:lstStyle/>
        <a:p>
          <a:endParaRPr lang="en-US"/>
        </a:p>
      </dgm:t>
    </dgm:pt>
    <dgm:pt modelId="{9693A49F-381F-4E34-946C-9E3049DD552F}" type="sibTrans" cxnId="{4C2C64D5-DF3C-4012-8027-005540E9A397}">
      <dgm:prSet/>
      <dgm:spPr/>
      <dgm:t>
        <a:bodyPr/>
        <a:lstStyle/>
        <a:p>
          <a:endParaRPr lang="en-US"/>
        </a:p>
      </dgm:t>
    </dgm:pt>
    <dgm:pt modelId="{88179800-DDE7-4A58-AEE4-9912CC5B4696}">
      <dgm:prSet phldrT="[Text]" custT="1"/>
      <dgm:spPr/>
      <dgm:t>
        <a:bodyPr/>
        <a:lstStyle/>
        <a:p>
          <a:r>
            <a:rPr lang="en-US" sz="2800" b="0" dirty="0"/>
            <a:t>Text Pre- processing</a:t>
          </a:r>
        </a:p>
      </dgm:t>
    </dgm:pt>
    <dgm:pt modelId="{66ED71BC-64D2-46A2-A763-C6A34503EF1A}" type="parTrans" cxnId="{9AF6A5CD-3938-4495-87BF-E779FA0BAF11}">
      <dgm:prSet/>
      <dgm:spPr/>
      <dgm:t>
        <a:bodyPr/>
        <a:lstStyle/>
        <a:p>
          <a:endParaRPr lang="en-US"/>
        </a:p>
      </dgm:t>
    </dgm:pt>
    <dgm:pt modelId="{A383998A-D740-4C4F-9570-5D93B2F35238}" type="sibTrans" cxnId="{9AF6A5CD-3938-4495-87BF-E779FA0BAF11}">
      <dgm:prSet/>
      <dgm:spPr/>
      <dgm:t>
        <a:bodyPr/>
        <a:lstStyle/>
        <a:p>
          <a:endParaRPr lang="en-US"/>
        </a:p>
      </dgm:t>
    </dgm:pt>
    <dgm:pt modelId="{620E0E21-139B-4C7A-B4D7-BF2FA9A4ADA5}">
      <dgm:prSet phldrT="[Text]" custT="1"/>
      <dgm:spPr/>
      <dgm:t>
        <a:bodyPr/>
        <a:lstStyle/>
        <a:p>
          <a:r>
            <a:rPr lang="en-US" sz="2800" b="0" dirty="0"/>
            <a:t>Conclusion</a:t>
          </a:r>
        </a:p>
      </dgm:t>
    </dgm:pt>
    <dgm:pt modelId="{705E3CC2-7D07-464A-B052-3E23F63FC140}" type="parTrans" cxnId="{45DD6BCF-2899-4FAC-A541-FA9045629F40}">
      <dgm:prSet/>
      <dgm:spPr/>
      <dgm:t>
        <a:bodyPr/>
        <a:lstStyle/>
        <a:p>
          <a:endParaRPr lang="en-US"/>
        </a:p>
      </dgm:t>
    </dgm:pt>
    <dgm:pt modelId="{B8DF2685-81ED-4BA5-A299-1634F1BD2A2C}" type="sibTrans" cxnId="{45DD6BCF-2899-4FAC-A541-FA9045629F40}">
      <dgm:prSet/>
      <dgm:spPr/>
      <dgm:t>
        <a:bodyPr/>
        <a:lstStyle/>
        <a:p>
          <a:endParaRPr lang="en-US"/>
        </a:p>
      </dgm:t>
    </dgm:pt>
    <dgm:pt modelId="{62340B20-DD5C-42D7-82FE-57BB9C42A573}" type="pres">
      <dgm:prSet presAssocID="{32D0B2B7-D185-437E-A799-D6A760AFDC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BD6870A-5E95-4554-B1DC-AB32700FC33A}" type="pres">
      <dgm:prSet presAssocID="{CF9C7DFE-EE42-4C82-A5B4-442CCDD1B064}" presName="horFlow" presStyleCnt="0"/>
      <dgm:spPr/>
    </dgm:pt>
    <dgm:pt modelId="{DCA4A730-1910-4547-A42B-CB3ABEE7E4E0}" type="pres">
      <dgm:prSet presAssocID="{CF9C7DFE-EE42-4C82-A5B4-442CCDD1B064}" presName="bigChev" presStyleLbl="node1" presStyleIdx="0" presStyleCnt="3"/>
      <dgm:spPr/>
    </dgm:pt>
    <dgm:pt modelId="{266F300B-F254-4DC0-BF63-D4ECB528B1FB}" type="pres">
      <dgm:prSet presAssocID="{35E860C6-97E4-4F54-A1C7-4C55043904C6}" presName="parTrans" presStyleCnt="0"/>
      <dgm:spPr/>
    </dgm:pt>
    <dgm:pt modelId="{67321D67-2789-4470-AF94-26752B4A835E}" type="pres">
      <dgm:prSet presAssocID="{C48EFAFB-E137-47C9-BD87-DF2AD55E49F5}" presName="node" presStyleLbl="alignAccFollowNode1" presStyleIdx="0" presStyleCnt="6">
        <dgm:presLayoutVars>
          <dgm:bulletEnabled val="1"/>
        </dgm:presLayoutVars>
      </dgm:prSet>
      <dgm:spPr/>
    </dgm:pt>
    <dgm:pt modelId="{5B2B9F80-1D22-409B-B542-FD534BAA548D}" type="pres">
      <dgm:prSet presAssocID="{FF2F4E5A-1D64-4846-BA20-A1B26E96D898}" presName="sibTrans" presStyleCnt="0"/>
      <dgm:spPr/>
    </dgm:pt>
    <dgm:pt modelId="{A0940BD7-9524-450D-BAFA-C3C4D5C43990}" type="pres">
      <dgm:prSet presAssocID="{EDE0B830-B38E-4A7B-BBA4-8B9F014ED22B}" presName="node" presStyleLbl="alignAccFollowNode1" presStyleIdx="1" presStyleCnt="6">
        <dgm:presLayoutVars>
          <dgm:bulletEnabled val="1"/>
        </dgm:presLayoutVars>
      </dgm:prSet>
      <dgm:spPr/>
    </dgm:pt>
    <dgm:pt modelId="{48DC1EF8-21F8-48A4-83F5-2BFA8A45D54B}" type="pres">
      <dgm:prSet presAssocID="{CF9C7DFE-EE42-4C82-A5B4-442CCDD1B064}" presName="vSp" presStyleCnt="0"/>
      <dgm:spPr/>
    </dgm:pt>
    <dgm:pt modelId="{464AFB43-F09F-42E1-A983-7DB2DF3C1756}" type="pres">
      <dgm:prSet presAssocID="{143489E4-7EB6-4B0E-AF5B-9B48030A52CB}" presName="horFlow" presStyleCnt="0"/>
      <dgm:spPr/>
    </dgm:pt>
    <dgm:pt modelId="{CAFE5D6B-8AEB-4F68-AEBC-88A8BA656A87}" type="pres">
      <dgm:prSet presAssocID="{143489E4-7EB6-4B0E-AF5B-9B48030A52CB}" presName="bigChev" presStyleLbl="node1" presStyleIdx="1" presStyleCnt="3"/>
      <dgm:spPr/>
    </dgm:pt>
    <dgm:pt modelId="{F42C8AAD-3D3A-48B6-9F59-A6E7A8C0E60D}" type="pres">
      <dgm:prSet presAssocID="{0187B059-7888-4B56-B2C4-89D6FA9BF931}" presName="parTrans" presStyleCnt="0"/>
      <dgm:spPr/>
    </dgm:pt>
    <dgm:pt modelId="{8196A8F8-47EB-4510-84E3-8D5FFB55436A}" type="pres">
      <dgm:prSet presAssocID="{10240805-E984-49F2-963C-DCF89381D505}" presName="node" presStyleLbl="alignAccFollowNode1" presStyleIdx="2" presStyleCnt="6">
        <dgm:presLayoutVars>
          <dgm:bulletEnabled val="1"/>
        </dgm:presLayoutVars>
      </dgm:prSet>
      <dgm:spPr/>
    </dgm:pt>
    <dgm:pt modelId="{855D3891-74E3-423E-82ED-FB9557F5FB9C}" type="pres">
      <dgm:prSet presAssocID="{5C6668DD-851F-4C9B-815D-A4AA862251A7}" presName="sibTrans" presStyleCnt="0"/>
      <dgm:spPr/>
    </dgm:pt>
    <dgm:pt modelId="{27E09267-5906-4A9E-9BAE-F2375CEDA45B}" type="pres">
      <dgm:prSet presAssocID="{E102293B-33F7-4A98-AA5B-773CF77F1295}" presName="node" presStyleLbl="alignAccFollowNode1" presStyleIdx="3" presStyleCnt="6">
        <dgm:presLayoutVars>
          <dgm:bulletEnabled val="1"/>
        </dgm:presLayoutVars>
      </dgm:prSet>
      <dgm:spPr/>
    </dgm:pt>
    <dgm:pt modelId="{E2443A63-3A87-4A69-B0AF-3D6F5AD4CCD2}" type="pres">
      <dgm:prSet presAssocID="{143489E4-7EB6-4B0E-AF5B-9B48030A52CB}" presName="vSp" presStyleCnt="0"/>
      <dgm:spPr/>
    </dgm:pt>
    <dgm:pt modelId="{7500F53F-3DF0-4CCC-BFB7-A6C3926FBE50}" type="pres">
      <dgm:prSet presAssocID="{D43FE3BC-C4DA-4498-BBB4-75D44C342FC8}" presName="horFlow" presStyleCnt="0"/>
      <dgm:spPr/>
    </dgm:pt>
    <dgm:pt modelId="{5694A57E-8BCC-4B7A-A67C-672F936ECB58}" type="pres">
      <dgm:prSet presAssocID="{D43FE3BC-C4DA-4498-BBB4-75D44C342FC8}" presName="bigChev" presStyleLbl="node1" presStyleIdx="2" presStyleCnt="3"/>
      <dgm:spPr/>
    </dgm:pt>
    <dgm:pt modelId="{4193D098-CBFA-48EB-9DAF-E3A98663BE38}" type="pres">
      <dgm:prSet presAssocID="{66ED71BC-64D2-46A2-A763-C6A34503EF1A}" presName="parTrans" presStyleCnt="0"/>
      <dgm:spPr/>
    </dgm:pt>
    <dgm:pt modelId="{5694B5E0-FAD1-4845-A669-9F172D0CA248}" type="pres">
      <dgm:prSet presAssocID="{88179800-DDE7-4A58-AEE4-9912CC5B4696}" presName="node" presStyleLbl="alignAccFollowNode1" presStyleIdx="4" presStyleCnt="6">
        <dgm:presLayoutVars>
          <dgm:bulletEnabled val="1"/>
        </dgm:presLayoutVars>
      </dgm:prSet>
      <dgm:spPr/>
    </dgm:pt>
    <dgm:pt modelId="{BF42919E-48C6-4509-9495-06E0DAEAA46D}" type="pres">
      <dgm:prSet presAssocID="{A383998A-D740-4C4F-9570-5D93B2F35238}" presName="sibTrans" presStyleCnt="0"/>
      <dgm:spPr/>
    </dgm:pt>
    <dgm:pt modelId="{2B9F24F3-E0D1-48CA-B557-BE9CA7E62BD0}" type="pres">
      <dgm:prSet presAssocID="{620E0E21-139B-4C7A-B4D7-BF2FA9A4ADA5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2977008-D9DF-440A-BF8E-B0F139DF4CCC}" type="presOf" srcId="{32D0B2B7-D185-437E-A799-D6A760AFDC8C}" destId="{62340B20-DD5C-42D7-82FE-57BB9C42A573}" srcOrd="0" destOrd="0" presId="urn:microsoft.com/office/officeart/2005/8/layout/lProcess3"/>
    <dgm:cxn modelId="{FC08101A-81AD-462A-8966-1DA9230D3BF7}" srcId="{CF9C7DFE-EE42-4C82-A5B4-442CCDD1B064}" destId="{C48EFAFB-E137-47C9-BD87-DF2AD55E49F5}" srcOrd="0" destOrd="0" parTransId="{35E860C6-97E4-4F54-A1C7-4C55043904C6}" sibTransId="{FF2F4E5A-1D64-4846-BA20-A1B26E96D898}"/>
    <dgm:cxn modelId="{5C0CD11C-7FED-4B9E-B830-53CE4AD95384}" type="presOf" srcId="{620E0E21-139B-4C7A-B4D7-BF2FA9A4ADA5}" destId="{2B9F24F3-E0D1-48CA-B557-BE9CA7E62BD0}" srcOrd="0" destOrd="0" presId="urn:microsoft.com/office/officeart/2005/8/layout/lProcess3"/>
    <dgm:cxn modelId="{30728A5D-04F5-4CE4-B687-D42B0E6F9D2D}" type="presOf" srcId="{E102293B-33F7-4A98-AA5B-773CF77F1295}" destId="{27E09267-5906-4A9E-9BAE-F2375CEDA45B}" srcOrd="0" destOrd="0" presId="urn:microsoft.com/office/officeart/2005/8/layout/lProcess3"/>
    <dgm:cxn modelId="{553BB945-9239-418A-867E-7525FE9EDA76}" type="presOf" srcId="{10240805-E984-49F2-963C-DCF89381D505}" destId="{8196A8F8-47EB-4510-84E3-8D5FFB55436A}" srcOrd="0" destOrd="0" presId="urn:microsoft.com/office/officeart/2005/8/layout/lProcess3"/>
    <dgm:cxn modelId="{9685627A-DA41-4B37-80F8-76D017759A99}" type="presOf" srcId="{D43FE3BC-C4DA-4498-BBB4-75D44C342FC8}" destId="{5694A57E-8BCC-4B7A-A67C-672F936ECB58}" srcOrd="0" destOrd="0" presId="urn:microsoft.com/office/officeart/2005/8/layout/lProcess3"/>
    <dgm:cxn modelId="{C15F2B85-8508-4D4C-9D01-4ABAC8ADA2B5}" srcId="{143489E4-7EB6-4B0E-AF5B-9B48030A52CB}" destId="{E102293B-33F7-4A98-AA5B-773CF77F1295}" srcOrd="1" destOrd="0" parTransId="{ACFF8D8E-10AD-4635-8264-FDBE30AFB0D5}" sibTransId="{590BBD4F-1C7F-48F5-A22B-1D5A65F3C1C5}"/>
    <dgm:cxn modelId="{76BC5B8C-D237-41F0-85C1-2B83EDF67844}" type="presOf" srcId="{CF9C7DFE-EE42-4C82-A5B4-442CCDD1B064}" destId="{DCA4A730-1910-4547-A42B-CB3ABEE7E4E0}" srcOrd="0" destOrd="0" presId="urn:microsoft.com/office/officeart/2005/8/layout/lProcess3"/>
    <dgm:cxn modelId="{58ACC691-E79B-41AB-B869-D2A36439A518}" type="presOf" srcId="{88179800-DDE7-4A58-AEE4-9912CC5B4696}" destId="{5694B5E0-FAD1-4845-A669-9F172D0CA248}" srcOrd="0" destOrd="0" presId="urn:microsoft.com/office/officeart/2005/8/layout/lProcess3"/>
    <dgm:cxn modelId="{E53CA3A6-8B2F-454D-A893-DB698C11339F}" type="presOf" srcId="{C48EFAFB-E137-47C9-BD87-DF2AD55E49F5}" destId="{67321D67-2789-4470-AF94-26752B4A835E}" srcOrd="0" destOrd="0" presId="urn:microsoft.com/office/officeart/2005/8/layout/lProcess3"/>
    <dgm:cxn modelId="{162327AD-4BB0-4CC8-B89A-B0E4E65DBDCD}" srcId="{32D0B2B7-D185-437E-A799-D6A760AFDC8C}" destId="{143489E4-7EB6-4B0E-AF5B-9B48030A52CB}" srcOrd="1" destOrd="0" parTransId="{67BDC19C-9091-4F77-9532-0F78F3F7AF7B}" sibTransId="{F2BE868F-10F9-4E6F-87B5-ACA166B488C7}"/>
    <dgm:cxn modelId="{35A7F0C1-7184-47DE-885E-0327BF0E1B47}" type="presOf" srcId="{EDE0B830-B38E-4A7B-BBA4-8B9F014ED22B}" destId="{A0940BD7-9524-450D-BAFA-C3C4D5C43990}" srcOrd="0" destOrd="0" presId="urn:microsoft.com/office/officeart/2005/8/layout/lProcess3"/>
    <dgm:cxn modelId="{9AF6A5CD-3938-4495-87BF-E779FA0BAF11}" srcId="{D43FE3BC-C4DA-4498-BBB4-75D44C342FC8}" destId="{88179800-DDE7-4A58-AEE4-9912CC5B4696}" srcOrd="0" destOrd="0" parTransId="{66ED71BC-64D2-46A2-A763-C6A34503EF1A}" sibTransId="{A383998A-D740-4C4F-9570-5D93B2F35238}"/>
    <dgm:cxn modelId="{45DD6BCF-2899-4FAC-A541-FA9045629F40}" srcId="{D43FE3BC-C4DA-4498-BBB4-75D44C342FC8}" destId="{620E0E21-139B-4C7A-B4D7-BF2FA9A4ADA5}" srcOrd="1" destOrd="0" parTransId="{705E3CC2-7D07-464A-B052-3E23F63FC140}" sibTransId="{B8DF2685-81ED-4BA5-A299-1634F1BD2A2C}"/>
    <dgm:cxn modelId="{488B4FD0-D461-4A95-BF2B-F232BBFCAF13}" srcId="{143489E4-7EB6-4B0E-AF5B-9B48030A52CB}" destId="{10240805-E984-49F2-963C-DCF89381D505}" srcOrd="0" destOrd="0" parTransId="{0187B059-7888-4B56-B2C4-89D6FA9BF931}" sibTransId="{5C6668DD-851F-4C9B-815D-A4AA862251A7}"/>
    <dgm:cxn modelId="{4C2C64D5-DF3C-4012-8027-005540E9A397}" srcId="{32D0B2B7-D185-437E-A799-D6A760AFDC8C}" destId="{D43FE3BC-C4DA-4498-BBB4-75D44C342FC8}" srcOrd="2" destOrd="0" parTransId="{C302A598-2DEE-4DDA-ACB8-272463622ABF}" sibTransId="{9693A49F-381F-4E34-946C-9E3049DD552F}"/>
    <dgm:cxn modelId="{7F6A26D9-B039-4478-BB49-AB5DC28C986E}" srcId="{32D0B2B7-D185-437E-A799-D6A760AFDC8C}" destId="{CF9C7DFE-EE42-4C82-A5B4-442CCDD1B064}" srcOrd="0" destOrd="0" parTransId="{E6AD0DD1-D218-49D4-A933-EDB53A7495FC}" sibTransId="{493E6B57-E19A-4011-8EDE-2B350195FD83}"/>
    <dgm:cxn modelId="{4DF96AE3-D23B-4888-8AB1-1E859ECA6B73}" srcId="{CF9C7DFE-EE42-4C82-A5B4-442CCDD1B064}" destId="{EDE0B830-B38E-4A7B-BBA4-8B9F014ED22B}" srcOrd="1" destOrd="0" parTransId="{249360A3-6F47-410A-B629-EE9C41112F68}" sibTransId="{6BA7F555-971E-4A79-BFCE-0E6452186F83}"/>
    <dgm:cxn modelId="{DA12F9FD-1EED-402E-B596-1577CE8D0E85}" type="presOf" srcId="{143489E4-7EB6-4B0E-AF5B-9B48030A52CB}" destId="{CAFE5D6B-8AEB-4F68-AEBC-88A8BA656A87}" srcOrd="0" destOrd="0" presId="urn:microsoft.com/office/officeart/2005/8/layout/lProcess3"/>
    <dgm:cxn modelId="{B6ABD444-60F1-47BC-94F4-E449B1F65A23}" type="presParOf" srcId="{62340B20-DD5C-42D7-82FE-57BB9C42A573}" destId="{5BD6870A-5E95-4554-B1DC-AB32700FC33A}" srcOrd="0" destOrd="0" presId="urn:microsoft.com/office/officeart/2005/8/layout/lProcess3"/>
    <dgm:cxn modelId="{3BDB5841-B8B0-49D5-810B-920417A8B017}" type="presParOf" srcId="{5BD6870A-5E95-4554-B1DC-AB32700FC33A}" destId="{DCA4A730-1910-4547-A42B-CB3ABEE7E4E0}" srcOrd="0" destOrd="0" presId="urn:microsoft.com/office/officeart/2005/8/layout/lProcess3"/>
    <dgm:cxn modelId="{6294F1A2-A392-4782-AF5F-DDEDFBE6A58A}" type="presParOf" srcId="{5BD6870A-5E95-4554-B1DC-AB32700FC33A}" destId="{266F300B-F254-4DC0-BF63-D4ECB528B1FB}" srcOrd="1" destOrd="0" presId="urn:microsoft.com/office/officeart/2005/8/layout/lProcess3"/>
    <dgm:cxn modelId="{72E97B8B-E1DF-47AF-AE72-246F9A237A14}" type="presParOf" srcId="{5BD6870A-5E95-4554-B1DC-AB32700FC33A}" destId="{67321D67-2789-4470-AF94-26752B4A835E}" srcOrd="2" destOrd="0" presId="urn:microsoft.com/office/officeart/2005/8/layout/lProcess3"/>
    <dgm:cxn modelId="{D4CBB87F-3275-41EB-AD42-63CA5844A17B}" type="presParOf" srcId="{5BD6870A-5E95-4554-B1DC-AB32700FC33A}" destId="{5B2B9F80-1D22-409B-B542-FD534BAA548D}" srcOrd="3" destOrd="0" presId="urn:microsoft.com/office/officeart/2005/8/layout/lProcess3"/>
    <dgm:cxn modelId="{1676CF85-CDDB-413C-BB59-1B11431E9C18}" type="presParOf" srcId="{5BD6870A-5E95-4554-B1DC-AB32700FC33A}" destId="{A0940BD7-9524-450D-BAFA-C3C4D5C43990}" srcOrd="4" destOrd="0" presId="urn:microsoft.com/office/officeart/2005/8/layout/lProcess3"/>
    <dgm:cxn modelId="{732622A1-7E74-4986-BCD7-81B1248BEFC0}" type="presParOf" srcId="{62340B20-DD5C-42D7-82FE-57BB9C42A573}" destId="{48DC1EF8-21F8-48A4-83F5-2BFA8A45D54B}" srcOrd="1" destOrd="0" presId="urn:microsoft.com/office/officeart/2005/8/layout/lProcess3"/>
    <dgm:cxn modelId="{7A4F7F83-EA23-49AE-AA60-9A5535C1924E}" type="presParOf" srcId="{62340B20-DD5C-42D7-82FE-57BB9C42A573}" destId="{464AFB43-F09F-42E1-A983-7DB2DF3C1756}" srcOrd="2" destOrd="0" presId="urn:microsoft.com/office/officeart/2005/8/layout/lProcess3"/>
    <dgm:cxn modelId="{0E97F47E-72E9-464F-B12E-B3D5C1A26F65}" type="presParOf" srcId="{464AFB43-F09F-42E1-A983-7DB2DF3C1756}" destId="{CAFE5D6B-8AEB-4F68-AEBC-88A8BA656A87}" srcOrd="0" destOrd="0" presId="urn:microsoft.com/office/officeart/2005/8/layout/lProcess3"/>
    <dgm:cxn modelId="{48214EC0-6A56-4AC0-A571-3FEC874A4D45}" type="presParOf" srcId="{464AFB43-F09F-42E1-A983-7DB2DF3C1756}" destId="{F42C8AAD-3D3A-48B6-9F59-A6E7A8C0E60D}" srcOrd="1" destOrd="0" presId="urn:microsoft.com/office/officeart/2005/8/layout/lProcess3"/>
    <dgm:cxn modelId="{89D5883F-5751-4454-A96E-AF8B0C897BF7}" type="presParOf" srcId="{464AFB43-F09F-42E1-A983-7DB2DF3C1756}" destId="{8196A8F8-47EB-4510-84E3-8D5FFB55436A}" srcOrd="2" destOrd="0" presId="urn:microsoft.com/office/officeart/2005/8/layout/lProcess3"/>
    <dgm:cxn modelId="{8875E96A-6A27-45A2-B6DE-0F1DA6D22FF3}" type="presParOf" srcId="{464AFB43-F09F-42E1-A983-7DB2DF3C1756}" destId="{855D3891-74E3-423E-82ED-FB9557F5FB9C}" srcOrd="3" destOrd="0" presId="urn:microsoft.com/office/officeart/2005/8/layout/lProcess3"/>
    <dgm:cxn modelId="{B1275E63-D92C-4BFE-A7AC-AE29DFFAB2B5}" type="presParOf" srcId="{464AFB43-F09F-42E1-A983-7DB2DF3C1756}" destId="{27E09267-5906-4A9E-9BAE-F2375CEDA45B}" srcOrd="4" destOrd="0" presId="urn:microsoft.com/office/officeart/2005/8/layout/lProcess3"/>
    <dgm:cxn modelId="{DD832748-632F-412B-897A-02D738AAEF23}" type="presParOf" srcId="{62340B20-DD5C-42D7-82FE-57BB9C42A573}" destId="{E2443A63-3A87-4A69-B0AF-3D6F5AD4CCD2}" srcOrd="3" destOrd="0" presId="urn:microsoft.com/office/officeart/2005/8/layout/lProcess3"/>
    <dgm:cxn modelId="{DEF10264-04D2-46BC-AFD1-EC1F97C3FEA5}" type="presParOf" srcId="{62340B20-DD5C-42D7-82FE-57BB9C42A573}" destId="{7500F53F-3DF0-4CCC-BFB7-A6C3926FBE50}" srcOrd="4" destOrd="0" presId="urn:microsoft.com/office/officeart/2005/8/layout/lProcess3"/>
    <dgm:cxn modelId="{EF0A7CA5-25F1-4B2D-9352-5F192FE3A56A}" type="presParOf" srcId="{7500F53F-3DF0-4CCC-BFB7-A6C3926FBE50}" destId="{5694A57E-8BCC-4B7A-A67C-672F936ECB58}" srcOrd="0" destOrd="0" presId="urn:microsoft.com/office/officeart/2005/8/layout/lProcess3"/>
    <dgm:cxn modelId="{E77AB5A5-71E3-43EC-8CB7-F6B874104C17}" type="presParOf" srcId="{7500F53F-3DF0-4CCC-BFB7-A6C3926FBE50}" destId="{4193D098-CBFA-48EB-9DAF-E3A98663BE38}" srcOrd="1" destOrd="0" presId="urn:microsoft.com/office/officeart/2005/8/layout/lProcess3"/>
    <dgm:cxn modelId="{2B9A47C1-C68E-4EBA-86B0-3AE78E672EC6}" type="presParOf" srcId="{7500F53F-3DF0-4CCC-BFB7-A6C3926FBE50}" destId="{5694B5E0-FAD1-4845-A669-9F172D0CA248}" srcOrd="2" destOrd="0" presId="urn:microsoft.com/office/officeart/2005/8/layout/lProcess3"/>
    <dgm:cxn modelId="{60409731-917C-4801-B557-D906208E1A51}" type="presParOf" srcId="{7500F53F-3DF0-4CCC-BFB7-A6C3926FBE50}" destId="{BF42919E-48C6-4509-9495-06E0DAEAA46D}" srcOrd="3" destOrd="0" presId="urn:microsoft.com/office/officeart/2005/8/layout/lProcess3"/>
    <dgm:cxn modelId="{81C9C428-1E5C-413D-AC17-DF7D1B025A22}" type="presParOf" srcId="{7500F53F-3DF0-4CCC-BFB7-A6C3926FBE50}" destId="{2B9F24F3-E0D1-48CA-B557-BE9CA7E62BD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4A730-1910-4547-A42B-CB3ABEE7E4E0}">
      <dsp:nvSpPr>
        <dsp:cNvPr id="0" name=""/>
        <dsp:cNvSpPr/>
      </dsp:nvSpPr>
      <dsp:spPr>
        <a:xfrm>
          <a:off x="2178" y="534715"/>
          <a:ext cx="3366591" cy="134663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33020" rIns="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Phase1</a:t>
          </a:r>
        </a:p>
      </dsp:txBody>
      <dsp:txXfrm>
        <a:off x="675496" y="534715"/>
        <a:ext cx="2019955" cy="1346636"/>
      </dsp:txXfrm>
    </dsp:sp>
    <dsp:sp modelId="{67321D67-2789-4470-AF94-26752B4A835E}">
      <dsp:nvSpPr>
        <dsp:cNvPr id="0" name=""/>
        <dsp:cNvSpPr/>
      </dsp:nvSpPr>
      <dsp:spPr>
        <a:xfrm>
          <a:off x="2931113" y="649179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Original Idea</a:t>
          </a:r>
        </a:p>
      </dsp:txBody>
      <dsp:txXfrm>
        <a:off x="3489967" y="649179"/>
        <a:ext cx="1676563" cy="1117708"/>
      </dsp:txXfrm>
    </dsp:sp>
    <dsp:sp modelId="{A0940BD7-9524-450D-BAFA-C3C4D5C43990}">
      <dsp:nvSpPr>
        <dsp:cNvPr id="0" name=""/>
        <dsp:cNvSpPr/>
      </dsp:nvSpPr>
      <dsp:spPr>
        <a:xfrm>
          <a:off x="5334186" y="649179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Setup</a:t>
          </a:r>
        </a:p>
      </dsp:txBody>
      <dsp:txXfrm>
        <a:off x="5893040" y="649179"/>
        <a:ext cx="1676563" cy="1117708"/>
      </dsp:txXfrm>
    </dsp:sp>
    <dsp:sp modelId="{CAFE5D6B-8AEB-4F68-AEBC-88A8BA656A87}">
      <dsp:nvSpPr>
        <dsp:cNvPr id="0" name=""/>
        <dsp:cNvSpPr/>
      </dsp:nvSpPr>
      <dsp:spPr>
        <a:xfrm>
          <a:off x="2178" y="2069881"/>
          <a:ext cx="3366591" cy="134663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33020" rIns="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Phase2</a:t>
          </a:r>
        </a:p>
      </dsp:txBody>
      <dsp:txXfrm>
        <a:off x="675496" y="2069881"/>
        <a:ext cx="2019955" cy="1346636"/>
      </dsp:txXfrm>
    </dsp:sp>
    <dsp:sp modelId="{8196A8F8-47EB-4510-84E3-8D5FFB55436A}">
      <dsp:nvSpPr>
        <dsp:cNvPr id="0" name=""/>
        <dsp:cNvSpPr/>
      </dsp:nvSpPr>
      <dsp:spPr>
        <a:xfrm>
          <a:off x="2931113" y="2184345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Collect the Data</a:t>
          </a:r>
        </a:p>
      </dsp:txBody>
      <dsp:txXfrm>
        <a:off x="3489967" y="2184345"/>
        <a:ext cx="1676563" cy="1117708"/>
      </dsp:txXfrm>
    </dsp:sp>
    <dsp:sp modelId="{27E09267-5906-4A9E-9BAE-F2375CEDA45B}">
      <dsp:nvSpPr>
        <dsp:cNvPr id="0" name=""/>
        <dsp:cNvSpPr/>
      </dsp:nvSpPr>
      <dsp:spPr>
        <a:xfrm>
          <a:off x="5334186" y="2184345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EDA &amp;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Plan B</a:t>
          </a:r>
        </a:p>
      </dsp:txBody>
      <dsp:txXfrm>
        <a:off x="5893040" y="2184345"/>
        <a:ext cx="1676563" cy="1117708"/>
      </dsp:txXfrm>
    </dsp:sp>
    <dsp:sp modelId="{5694A57E-8BCC-4B7A-A67C-672F936ECB58}">
      <dsp:nvSpPr>
        <dsp:cNvPr id="0" name=""/>
        <dsp:cNvSpPr/>
      </dsp:nvSpPr>
      <dsp:spPr>
        <a:xfrm>
          <a:off x="2178" y="3605047"/>
          <a:ext cx="3366591" cy="134663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33020" rIns="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Phase3</a:t>
          </a:r>
        </a:p>
      </dsp:txBody>
      <dsp:txXfrm>
        <a:off x="675496" y="3605047"/>
        <a:ext cx="2019955" cy="1346636"/>
      </dsp:txXfrm>
    </dsp:sp>
    <dsp:sp modelId="{5694B5E0-FAD1-4845-A669-9F172D0CA248}">
      <dsp:nvSpPr>
        <dsp:cNvPr id="0" name=""/>
        <dsp:cNvSpPr/>
      </dsp:nvSpPr>
      <dsp:spPr>
        <a:xfrm>
          <a:off x="2931113" y="3719511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Text Pre- processing</a:t>
          </a:r>
        </a:p>
      </dsp:txBody>
      <dsp:txXfrm>
        <a:off x="3489967" y="3719511"/>
        <a:ext cx="1676563" cy="1117708"/>
      </dsp:txXfrm>
    </dsp:sp>
    <dsp:sp modelId="{2B9F24F3-E0D1-48CA-B557-BE9CA7E62BD0}">
      <dsp:nvSpPr>
        <dsp:cNvPr id="0" name=""/>
        <dsp:cNvSpPr/>
      </dsp:nvSpPr>
      <dsp:spPr>
        <a:xfrm>
          <a:off x="5334186" y="3719511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Conclusion</a:t>
          </a:r>
        </a:p>
      </dsp:txBody>
      <dsp:txXfrm>
        <a:off x="5893040" y="3719511"/>
        <a:ext cx="1676563" cy="111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9414-8C84-4B51-B86E-77C89FA5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72B3-C46B-47F4-AFEE-6341681E5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4ACA-941D-469C-B86C-1A2BBBAE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A7C8-CB21-4077-8235-1ACC9EFD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7C54-5166-40B4-9EAA-EDF63C30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AB1C-73E8-48F2-96F1-52E3C26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47812-6D00-44FE-BECD-2E63F5BF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132-6D41-482B-B1A8-E742988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7C94-CFD0-4276-A6E8-5A0A011D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E504-6C76-45F6-A1BC-93E47DE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5F6C5-A182-4492-8D07-AC8785D03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9285E-24A7-4CCA-A347-E52F3C8E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1117-B4FA-4F77-AC05-9EBBE812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B405-4014-47CE-8725-5FB991CB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CB8E-F99E-4287-863B-3D69C272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2F24-799B-462C-B276-03C09AD3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A60F-9F4C-480E-AA2E-90A1918F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16B4-614D-456E-B132-103E54BD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AA91-42A1-44E6-BE9F-894E9613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74EA-11F9-425E-8992-9D229288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0F46-0727-4351-9341-E8B342C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B95D-CCE6-4AE9-A281-008AB714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EAF1-8760-4FB1-8537-38A0907F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D969-D4E8-42E2-A17E-BF77C08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3B2F-3C2C-437D-8333-25A3387D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2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8815-2BFD-4EB0-A97F-2926D0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C2A4-C06F-487C-9897-95BADA1C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3246-D0BF-415E-8605-0AE669009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D6F2-AF52-44B2-8DD6-24A5C980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38A8-A529-46B7-8F62-9416E75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D727-4A61-4955-A476-3EC4B1C0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22C2-0161-45F4-963E-CA48A07D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AEFA-506A-412F-AB51-0B16D38C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68576-78BB-4501-9B2B-5B249B3E0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89E54-3A97-4B71-8016-C0A6A89BE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74185-DE15-4167-9ACC-86B6BCCD1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738D9-DF54-4651-82B8-3820B480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C3FBA-1946-47F4-B436-98DD523E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5C08B-3EC2-4979-833F-85D217D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014A-B17C-4A09-B119-63C6B0C3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C3158-FC32-4B3F-942B-C2932386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865D2-4C41-4DB4-9F91-3AE922AE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148D-E6B1-4C35-AF41-D15459F6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246E3-5E56-4576-96BD-DA98058B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9124B-7B91-4330-957C-ACAC2BF1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3DE10-7F47-417B-AB58-D170E4E0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DF1E-275F-4406-BBCF-7E7E5610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420B-18B9-4119-8858-C0D47393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140B-1547-4FD5-8732-37C6385A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71CB7-02C4-404C-95D5-1E142EF0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F9238-256B-4D61-B3F8-D07CDFAE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A6D5-2075-4330-9B6C-94461DEF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3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BB86-2CD7-4C37-9544-34E826E9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6A47A-3FDB-4069-97BF-E64C504D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B276-2062-4F1D-8A03-5C9D7110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D328-0717-4AF8-9867-C5125C3D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F616-416E-4EAC-9256-302857C5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F560-D3FC-4770-A1D2-F44EC500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76E9C-27EF-44E4-9183-7483503D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85C8-CA85-4D2A-9220-4C901682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3E0B-2DA1-4A3E-B315-722A6FA08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5720-B649-471E-99FC-6E0049273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2FB8-F0D0-483B-A5FB-289D968F4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6B058-E6A7-44EE-86DF-33D188E5C929}"/>
              </a:ext>
            </a:extLst>
          </p:cNvPr>
          <p:cNvSpPr txBox="1"/>
          <p:nvPr/>
        </p:nvSpPr>
        <p:spPr>
          <a:xfrm>
            <a:off x="2332085" y="2838788"/>
            <a:ext cx="72489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Tweets Opinions</a:t>
            </a:r>
            <a:endParaRPr lang="en-US" sz="8000" b="0" i="0" dirty="0"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B07E1B-C4DD-4410-965A-35AEB1F5C4C6}"/>
              </a:ext>
            </a:extLst>
          </p:cNvPr>
          <p:cNvCxnSpPr/>
          <p:nvPr/>
        </p:nvCxnSpPr>
        <p:spPr>
          <a:xfrm>
            <a:off x="1013791" y="4433283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3C00E5-EF5D-4A80-8EF5-D66AADCF6302}"/>
              </a:ext>
            </a:extLst>
          </p:cNvPr>
          <p:cNvSpPr txBox="1"/>
          <p:nvPr/>
        </p:nvSpPr>
        <p:spPr>
          <a:xfrm>
            <a:off x="3122452" y="4921698"/>
            <a:ext cx="566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Verdana Pro Black" panose="020B0604020202020204" pitchFamily="34" charset="0"/>
              </a:rPr>
              <a:t>Samah M. Balkhair</a:t>
            </a:r>
          </a:p>
        </p:txBody>
      </p:sp>
      <p:pic>
        <p:nvPicPr>
          <p:cNvPr id="1026" name="Picture 2" descr="To Shift Opinions in Online Conversations, Start by Building Trust | Yale  Insights">
            <a:extLst>
              <a:ext uri="{FF2B5EF4-FFF2-40B4-BE49-F238E27FC236}">
                <a16:creationId xmlns:a16="http://schemas.microsoft.com/office/drawing/2014/main" id="{22931740-61F6-430B-BC04-1640150F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20" y="323585"/>
            <a:ext cx="4864635" cy="27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02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6" name="Picture 5" descr="A picture containing music, piano&#10;&#10;Description automatically generated">
            <a:extLst>
              <a:ext uri="{FF2B5EF4-FFF2-40B4-BE49-F238E27FC236}">
                <a16:creationId xmlns:a16="http://schemas.microsoft.com/office/drawing/2014/main" id="{6DAF910E-90EE-4C39-B813-6E9A5C626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13" y="1572967"/>
            <a:ext cx="6295389" cy="52407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6A313C-5533-4444-B775-8510FD676849}"/>
              </a:ext>
            </a:extLst>
          </p:cNvPr>
          <p:cNvSpPr txBox="1"/>
          <p:nvPr/>
        </p:nvSpPr>
        <p:spPr>
          <a:xfrm>
            <a:off x="2749167" y="1257706"/>
            <a:ext cx="4150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C00000"/>
                </a:solidFill>
                <a:effectLst/>
                <a:latin typeface="var(--notebook-cell-output-font-family)"/>
              </a:rPr>
              <a:t>Missing Tweet Place: 25678  (98.8%)</a:t>
            </a:r>
            <a:endParaRPr lang="en-US" b="0" i="0" dirty="0">
              <a:solidFill>
                <a:srgbClr val="C00000"/>
              </a:solidFill>
              <a:effectLst/>
              <a:latin typeface="Segoe WPC"/>
            </a:endParaRPr>
          </a:p>
          <a:p>
            <a:br>
              <a:rPr lang="en-US" b="0" i="0" dirty="0">
                <a:solidFill>
                  <a:srgbClr val="D4D4D4"/>
                </a:solidFill>
                <a:effectLst/>
                <a:latin typeface="Segoe WPC"/>
              </a:rPr>
            </a:b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B3D965-B1EB-491B-8F03-AE189B535C6F}"/>
              </a:ext>
            </a:extLst>
          </p:cNvPr>
          <p:cNvSpPr/>
          <p:nvPr/>
        </p:nvSpPr>
        <p:spPr>
          <a:xfrm>
            <a:off x="6715856" y="5305538"/>
            <a:ext cx="405114" cy="13195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113388-8AAC-4801-944A-B5FE92DD1C16}"/>
              </a:ext>
            </a:extLst>
          </p:cNvPr>
          <p:cNvSpPr/>
          <p:nvPr/>
        </p:nvSpPr>
        <p:spPr>
          <a:xfrm>
            <a:off x="5155178" y="1597848"/>
            <a:ext cx="378727" cy="50520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5B2E0A-7D3C-4CDC-89EF-A24424AD6092}"/>
              </a:ext>
            </a:extLst>
          </p:cNvPr>
          <p:cNvSpPr/>
          <p:nvPr/>
        </p:nvSpPr>
        <p:spPr>
          <a:xfrm>
            <a:off x="7960300" y="2043090"/>
            <a:ext cx="275892" cy="27589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D7AA8-3581-452A-BD56-C5B5B00A5687}"/>
              </a:ext>
            </a:extLst>
          </p:cNvPr>
          <p:cNvSpPr txBox="1"/>
          <p:nvPr/>
        </p:nvSpPr>
        <p:spPr>
          <a:xfrm>
            <a:off x="8393124" y="1857870"/>
            <a:ext cx="3203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User Permission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2C5BDD-270B-4218-82FF-12316C08D310}"/>
              </a:ext>
            </a:extLst>
          </p:cNvPr>
          <p:cNvSpPr/>
          <p:nvPr/>
        </p:nvSpPr>
        <p:spPr>
          <a:xfrm>
            <a:off x="7939916" y="2812530"/>
            <a:ext cx="275892" cy="27589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FF301-FCF3-40CB-9525-D1F1FC36BE83}"/>
              </a:ext>
            </a:extLst>
          </p:cNvPr>
          <p:cNvSpPr txBox="1"/>
          <p:nvPr/>
        </p:nvSpPr>
        <p:spPr>
          <a:xfrm>
            <a:off x="8372740" y="2627310"/>
            <a:ext cx="3528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Premium Account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7064A7-B9D2-480C-A7E4-65AF5D0679BC}"/>
              </a:ext>
            </a:extLst>
          </p:cNvPr>
          <p:cNvSpPr/>
          <p:nvPr/>
        </p:nvSpPr>
        <p:spPr>
          <a:xfrm>
            <a:off x="7960300" y="3673749"/>
            <a:ext cx="275892" cy="27589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47454-FD21-41B7-9DC7-DFA3F6A514BD}"/>
              </a:ext>
            </a:extLst>
          </p:cNvPr>
          <p:cNvSpPr txBox="1"/>
          <p:nvPr/>
        </p:nvSpPr>
        <p:spPr>
          <a:xfrm>
            <a:off x="8393124" y="3488529"/>
            <a:ext cx="2584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Not accurate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5EE43FF-7E7E-49C7-860F-E16D0266B1F1}"/>
              </a:ext>
            </a:extLst>
          </p:cNvPr>
          <p:cNvCxnSpPr>
            <a:stCxn id="8" idx="6"/>
          </p:cNvCxnSpPr>
          <p:nvPr/>
        </p:nvCxnSpPr>
        <p:spPr>
          <a:xfrm flipV="1">
            <a:off x="7120970" y="4236334"/>
            <a:ext cx="958159" cy="1728961"/>
          </a:xfrm>
          <a:prstGeom prst="curvedConnector2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68932F2-4E7A-4C5F-B756-3D452DE2A3AD}"/>
              </a:ext>
            </a:extLst>
          </p:cNvPr>
          <p:cNvCxnSpPr>
            <a:cxnSpLocks/>
          </p:cNvCxnSpPr>
          <p:nvPr/>
        </p:nvCxnSpPr>
        <p:spPr>
          <a:xfrm rot="5400000">
            <a:off x="9259759" y="4114957"/>
            <a:ext cx="657059" cy="645734"/>
          </a:xfrm>
          <a:prstGeom prst="bentConnector3">
            <a:avLst>
              <a:gd name="adj1" fmla="val 4647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5734EEE-1405-4E45-B961-EAD5B1E17F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66711" y="4109367"/>
            <a:ext cx="701432" cy="6125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584412-550A-4CA3-83F2-999016A1F46C}"/>
              </a:ext>
            </a:extLst>
          </p:cNvPr>
          <p:cNvSpPr txBox="1"/>
          <p:nvPr/>
        </p:nvSpPr>
        <p:spPr>
          <a:xfrm>
            <a:off x="8583211" y="4810726"/>
            <a:ext cx="1245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Virtual</a:t>
            </a:r>
          </a:p>
          <a:p>
            <a:pPr algn="ctr"/>
            <a:r>
              <a:rPr lang="en-US" sz="2400" dirty="0"/>
              <a:t>Location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7FA8A3-8945-4002-8655-0E6DC539C5B6}"/>
              </a:ext>
            </a:extLst>
          </p:cNvPr>
          <p:cNvSpPr txBox="1"/>
          <p:nvPr/>
        </p:nvSpPr>
        <p:spPr>
          <a:xfrm>
            <a:off x="9853287" y="4810726"/>
            <a:ext cx="137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Native</a:t>
            </a:r>
          </a:p>
          <a:p>
            <a:pPr algn="ctr"/>
            <a:r>
              <a:rPr lang="en-US" sz="24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5692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2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42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5E2DA-90FD-4C35-97B5-2600FED07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3" t="13333" r="12156" b="17806"/>
          <a:stretch/>
        </p:blipFill>
        <p:spPr>
          <a:xfrm>
            <a:off x="3054911" y="1258206"/>
            <a:ext cx="8775429" cy="5599794"/>
          </a:xfrm>
          <a:prstGeom prst="rect">
            <a:avLst/>
          </a:prstGeom>
        </p:spPr>
      </p:pic>
      <p:pic>
        <p:nvPicPr>
          <p:cNvPr id="2050" name="Picture 2" descr="Exhausted Smiley | Symbols &amp;amp;amp; Emoticons">
            <a:extLst>
              <a:ext uri="{FF2B5EF4-FFF2-40B4-BE49-F238E27FC236}">
                <a16:creationId xmlns:a16="http://schemas.microsoft.com/office/drawing/2014/main" id="{8440A779-4B7B-4E3A-8103-FDEFB5957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1" r="24616"/>
          <a:stretch/>
        </p:blipFill>
        <p:spPr bwMode="auto">
          <a:xfrm>
            <a:off x="161239" y="2311597"/>
            <a:ext cx="2893672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14338" name="Picture 2" descr="Complex, complicated, hard, mystery, question, sophisticated, work icon -  Download on Iconfinder">
            <a:extLst>
              <a:ext uri="{FF2B5EF4-FFF2-40B4-BE49-F238E27FC236}">
                <a16:creationId xmlns:a16="http://schemas.microsoft.com/office/drawing/2014/main" id="{ED3259A4-0DFD-4F56-A365-3584DAAB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8" y="2871486"/>
            <a:ext cx="3986514" cy="398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B5CA9E3-8483-4736-83F5-292AE4414F8A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7AA2E-D521-4349-911E-CF5557BA6316}"/>
              </a:ext>
            </a:extLst>
          </p:cNvPr>
          <p:cNvSpPr txBox="1"/>
          <p:nvPr/>
        </p:nvSpPr>
        <p:spPr>
          <a:xfrm>
            <a:off x="1518829" y="2148708"/>
            <a:ext cx="578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Challenge to Achieve the Goal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923F0-5202-43E8-9632-70139C40DE13}"/>
              </a:ext>
            </a:extLst>
          </p:cNvPr>
          <p:cNvSpPr txBox="1"/>
          <p:nvPr/>
        </p:nvSpPr>
        <p:spPr>
          <a:xfrm>
            <a:off x="2298048" y="2977762"/>
            <a:ext cx="205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02810-BF2C-44CF-969E-4C29196227E9}"/>
              </a:ext>
            </a:extLst>
          </p:cNvPr>
          <p:cNvSpPr txBox="1"/>
          <p:nvPr/>
        </p:nvSpPr>
        <p:spPr>
          <a:xfrm>
            <a:off x="2298048" y="3593948"/>
            <a:ext cx="287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Premium Account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4AB72-313A-4E8E-B477-0685CD74FD47}"/>
              </a:ext>
            </a:extLst>
          </p:cNvPr>
          <p:cNvSpPr txBox="1"/>
          <p:nvPr/>
        </p:nvSpPr>
        <p:spPr>
          <a:xfrm>
            <a:off x="2296445" y="4215982"/>
            <a:ext cx="446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Dealing with multi languages </a:t>
            </a:r>
          </a:p>
        </p:txBody>
      </p:sp>
      <p:pic>
        <p:nvPicPr>
          <p:cNvPr id="14340" name="Picture 4" descr="853 White Flag Illustrations &amp;amp;amp; Clip Art - iStock">
            <a:extLst>
              <a:ext uri="{FF2B5EF4-FFF2-40B4-BE49-F238E27FC236}">
                <a16:creationId xmlns:a16="http://schemas.microsoft.com/office/drawing/2014/main" id="{9F0B91E0-2D76-48EC-B78A-6B002AA6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948" y="571767"/>
            <a:ext cx="2820822" cy="24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EDA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7EB3B9B7-A442-4C40-B9DB-6C0554A37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51" y="1565710"/>
            <a:ext cx="8649611" cy="43937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00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EDA</a:t>
            </a:r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6A9088FB-39AC-45F2-BCFB-EB9771EEE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/>
          <a:stretch/>
        </p:blipFill>
        <p:spPr>
          <a:xfrm>
            <a:off x="2883685" y="174762"/>
            <a:ext cx="9777844" cy="6898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BF97C-4636-4F90-95FE-DE8DA7155848}"/>
              </a:ext>
            </a:extLst>
          </p:cNvPr>
          <p:cNvSpPr txBox="1"/>
          <p:nvPr/>
        </p:nvSpPr>
        <p:spPr>
          <a:xfrm>
            <a:off x="391985" y="2746738"/>
            <a:ext cx="3462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are the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Countries that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were mentioned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in the tweets?</a:t>
            </a:r>
          </a:p>
        </p:txBody>
      </p:sp>
    </p:spTree>
    <p:extLst>
      <p:ext uri="{BB962C8B-B14F-4D97-AF65-F5344CB8AC3E}">
        <p14:creationId xmlns:p14="http://schemas.microsoft.com/office/powerpoint/2010/main" val="19634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EDA</a:t>
            </a:r>
          </a:p>
        </p:txBody>
      </p:sp>
      <p:pic>
        <p:nvPicPr>
          <p:cNvPr id="9224" name="Picture 8" descr="Russia and ukraine conflict. Flags of russia and ukraine - the ongoing  crisis in ukraine began on 21st november 2013. | CanStock">
            <a:extLst>
              <a:ext uri="{FF2B5EF4-FFF2-40B4-BE49-F238E27FC236}">
                <a16:creationId xmlns:a16="http://schemas.microsoft.com/office/drawing/2014/main" id="{88B57D12-D8C5-4059-B75A-6358B458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"/>
          <a:stretch/>
        </p:blipFill>
        <p:spPr bwMode="auto">
          <a:xfrm>
            <a:off x="6637605" y="1535051"/>
            <a:ext cx="4702511" cy="28854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TAPHOR MEANING: Dove with olive branch in colors of Ukraine as metaphor  of peace and ceasefire in Ukrainian state after civil war and military  conflict in Donetsk and Crimea Stock Vector |">
            <a:extLst>
              <a:ext uri="{FF2B5EF4-FFF2-40B4-BE49-F238E27FC236}">
                <a16:creationId xmlns:a16="http://schemas.microsoft.com/office/drawing/2014/main" id="{CEDAB017-BA51-4F12-8154-B3700BBCC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/>
          <a:stretch/>
        </p:blipFill>
        <p:spPr bwMode="auto">
          <a:xfrm>
            <a:off x="7933745" y="4600306"/>
            <a:ext cx="2619515" cy="1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F5776-6EB3-404A-8569-5F3076837F76}"/>
              </a:ext>
            </a:extLst>
          </p:cNvPr>
          <p:cNvSpPr txBox="1"/>
          <p:nvPr/>
        </p:nvSpPr>
        <p:spPr>
          <a:xfrm>
            <a:off x="228027" y="2028616"/>
            <a:ext cx="631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What is the general emotion in tweet?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 How the tweets describe Russia and Ukraine?</a:t>
            </a:r>
          </a:p>
        </p:txBody>
      </p:sp>
    </p:spTree>
    <p:extLst>
      <p:ext uri="{BB962C8B-B14F-4D97-AF65-F5344CB8AC3E}">
        <p14:creationId xmlns:p14="http://schemas.microsoft.com/office/powerpoint/2010/main" val="35758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347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Text pre-processing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3679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Select the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009251" y="2757578"/>
            <a:ext cx="184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[</a:t>
            </a:r>
            <a:r>
              <a:rPr lang="en-US" dirty="0" err="1"/>
              <a:t>tweetText</a:t>
            </a:r>
            <a:r>
              <a:rPr lang="en-US" dirty="0"/>
              <a:t>]</a:t>
            </a:r>
          </a:p>
        </p:txBody>
      </p:sp>
      <p:pic>
        <p:nvPicPr>
          <p:cNvPr id="18434" name="Picture 2" descr="Natural Language Processing | MTA-SZTE Research Group on Artificial  Intelligence">
            <a:extLst>
              <a:ext uri="{FF2B5EF4-FFF2-40B4-BE49-F238E27FC236}">
                <a16:creationId xmlns:a16="http://schemas.microsoft.com/office/drawing/2014/main" id="{67E615AB-4C3A-494B-A068-2442B7437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76" y="2354053"/>
            <a:ext cx="3494841" cy="2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F16B398-79F7-40DB-9609-F51E2596C50A}"/>
              </a:ext>
            </a:extLst>
          </p:cNvPr>
          <p:cNvSpPr/>
          <p:nvPr/>
        </p:nvSpPr>
        <p:spPr>
          <a:xfrm>
            <a:off x="1220824" y="3623366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E19CC-7E6E-44AE-971C-C0327A8A9421}"/>
              </a:ext>
            </a:extLst>
          </p:cNvPr>
          <p:cNvSpPr txBox="1"/>
          <p:nvPr/>
        </p:nvSpPr>
        <p:spPr>
          <a:xfrm>
            <a:off x="1518829" y="3429000"/>
            <a:ext cx="406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Clean the Tweet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11AD0-8798-45E5-ADC5-DE2E9C11F78D}"/>
              </a:ext>
            </a:extLst>
          </p:cNvPr>
          <p:cNvSpPr txBox="1"/>
          <p:nvPr/>
        </p:nvSpPr>
        <p:spPr>
          <a:xfrm>
            <a:off x="2009251" y="4015692"/>
            <a:ext cx="42494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Converting to lowercase</a:t>
            </a:r>
          </a:p>
          <a:p>
            <a:r>
              <a:rPr lang="en-US" dirty="0"/>
              <a:t>Removing punctuations</a:t>
            </a:r>
          </a:p>
          <a:p>
            <a:r>
              <a:rPr lang="en-US" dirty="0"/>
              <a:t>Removing links</a:t>
            </a:r>
          </a:p>
          <a:p>
            <a:r>
              <a:rPr lang="en-US" dirty="0"/>
              <a:t>Removing </a:t>
            </a:r>
            <a:r>
              <a:rPr lang="en-US" dirty="0" err="1"/>
              <a:t>stopwords</a:t>
            </a:r>
            <a:r>
              <a:rPr lang="en-US" dirty="0"/>
              <a:t> (NLTK)</a:t>
            </a:r>
          </a:p>
          <a:p>
            <a:r>
              <a:rPr lang="en-US" dirty="0"/>
              <a:t>Text </a:t>
            </a:r>
            <a:r>
              <a:rPr lang="en-US" dirty="0" err="1"/>
              <a:t>lemmatizer</a:t>
            </a:r>
            <a:r>
              <a:rPr lang="en-US" dirty="0"/>
              <a:t> (NLTK)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05A41-EA58-41E5-863D-6DA6AEE9F68D}"/>
              </a:ext>
            </a:extLst>
          </p:cNvPr>
          <p:cNvSpPr txBox="1"/>
          <p:nvPr/>
        </p:nvSpPr>
        <p:spPr>
          <a:xfrm>
            <a:off x="5480791" y="3490555"/>
            <a:ext cx="177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[</a:t>
            </a:r>
            <a:r>
              <a:rPr lang="en-US" dirty="0" err="1"/>
              <a:t>cleanText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4312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 animBg="1"/>
      <p:bldP spid="13" grpId="0"/>
      <p:bldP spid="17" grpId="0"/>
      <p:bldP spid="18" grpId="0" animBg="1"/>
      <p:bldP spid="19" grpId="0"/>
      <p:bldP spid="2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167028" y="2089257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99852" y="1904037"/>
            <a:ext cx="465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Extract Target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090274" y="2610372"/>
            <a:ext cx="6291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Add Ukraine &amp; Russia flag in new columns</a:t>
            </a:r>
          </a:p>
          <a:p>
            <a:r>
              <a:rPr lang="en-US" dirty="0"/>
              <a:t>Create new data frame for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2B6CF-8493-41A0-8511-51D3323E5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4" t="38055" r="2368" b="44457"/>
          <a:stretch/>
        </p:blipFill>
        <p:spPr>
          <a:xfrm>
            <a:off x="358815" y="4006818"/>
            <a:ext cx="11563109" cy="18633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4FC53A-0F53-463D-9A1B-4BF10E878428}"/>
              </a:ext>
            </a:extLst>
          </p:cNvPr>
          <p:cNvSpPr/>
          <p:nvPr/>
        </p:nvSpPr>
        <p:spPr>
          <a:xfrm>
            <a:off x="10590835" y="3809150"/>
            <a:ext cx="1446836" cy="22328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88BD2-CC52-467C-A96B-0DAF64708F44}"/>
              </a:ext>
            </a:extLst>
          </p:cNvPr>
          <p:cNvSpPr/>
          <p:nvPr/>
        </p:nvSpPr>
        <p:spPr>
          <a:xfrm>
            <a:off x="847715" y="1113261"/>
            <a:ext cx="347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Text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29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/>
      <p:bldP spid="7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8E6BCA5-CF2A-49F4-AF29-4144F4FEB53C}"/>
              </a:ext>
            </a:extLst>
          </p:cNvPr>
          <p:cNvSpPr/>
          <p:nvPr/>
        </p:nvSpPr>
        <p:spPr>
          <a:xfrm>
            <a:off x="1213326" y="2159959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36491-FD66-44B0-92B6-B80778CFFFF6}"/>
              </a:ext>
            </a:extLst>
          </p:cNvPr>
          <p:cNvSpPr txBox="1"/>
          <p:nvPr/>
        </p:nvSpPr>
        <p:spPr>
          <a:xfrm>
            <a:off x="1511331" y="1965593"/>
            <a:ext cx="436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dirty="0" err="1"/>
              <a:t>NRCLex</a:t>
            </a:r>
            <a:r>
              <a:rPr lang="en-US" sz="3600" dirty="0"/>
              <a:t> package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4B999-5406-4EC4-B690-72DCAFBB7890}"/>
              </a:ext>
            </a:extLst>
          </p:cNvPr>
          <p:cNvSpPr txBox="1"/>
          <p:nvPr/>
        </p:nvSpPr>
        <p:spPr>
          <a:xfrm>
            <a:off x="1984441" y="2685375"/>
            <a:ext cx="779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 Predicts the sentiments and emotion of a given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EE308-31EC-419A-A99C-6659CB3C7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5" t="42371" r="24241" b="50000"/>
          <a:stretch/>
        </p:blipFill>
        <p:spPr>
          <a:xfrm>
            <a:off x="189428" y="3648397"/>
            <a:ext cx="11813144" cy="11953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3DCB05-2913-43FD-BC92-98446023375F}"/>
              </a:ext>
            </a:extLst>
          </p:cNvPr>
          <p:cNvSpPr/>
          <p:nvPr/>
        </p:nvSpPr>
        <p:spPr>
          <a:xfrm>
            <a:off x="847715" y="1124458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876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EDC453-2A83-4497-B04D-B799E645D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34" y="1516284"/>
            <a:ext cx="6954884" cy="51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3FC6FE-96D9-4DE1-A1AD-A505B82094AD}"/>
              </a:ext>
            </a:extLst>
          </p:cNvPr>
          <p:cNvSpPr/>
          <p:nvPr/>
        </p:nvSpPr>
        <p:spPr>
          <a:xfrm>
            <a:off x="827395" y="-152157"/>
            <a:ext cx="4046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Outlines: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4E1D00-480F-444D-A9E3-E8BEB0223ACE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8CC95B-702A-473A-971B-978D55970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017721"/>
              </p:ext>
            </p:extLst>
          </p:nvPr>
        </p:nvGraphicFramePr>
        <p:xfrm>
          <a:off x="1974573" y="926530"/>
          <a:ext cx="8130637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091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8601FD1-DB1B-4500-A2B1-743C5E4E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7" y="1134596"/>
            <a:ext cx="6454779" cy="573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3FCD80-60FA-4AB6-8CC3-A17C86711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34" t="25071" r="66246" b="52742"/>
          <a:stretch/>
        </p:blipFill>
        <p:spPr>
          <a:xfrm>
            <a:off x="1294188" y="1965593"/>
            <a:ext cx="2338086" cy="387693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507725-CE4F-4AD5-AF2D-F32412F4874D}"/>
              </a:ext>
            </a:extLst>
          </p:cNvPr>
          <p:cNvSpPr/>
          <p:nvPr/>
        </p:nvSpPr>
        <p:spPr>
          <a:xfrm>
            <a:off x="847715" y="113459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46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AF6355-B897-489F-A8B5-F55E9FD9B6FB}"/>
              </a:ext>
            </a:extLst>
          </p:cNvPr>
          <p:cNvSpPr/>
          <p:nvPr/>
        </p:nvSpPr>
        <p:spPr>
          <a:xfrm>
            <a:off x="1213326" y="2159959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498AD-D692-4A7C-A1BE-E48EBEF60390}"/>
              </a:ext>
            </a:extLst>
          </p:cNvPr>
          <p:cNvSpPr txBox="1"/>
          <p:nvPr/>
        </p:nvSpPr>
        <p:spPr>
          <a:xfrm>
            <a:off x="1511331" y="1965593"/>
            <a:ext cx="40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dirty="0" err="1"/>
              <a:t>spaCY</a:t>
            </a:r>
            <a:r>
              <a:rPr lang="en-US" sz="3600" dirty="0"/>
              <a:t> package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536B8D-39A1-4A9F-ABB7-143040D7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727" y="5324144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11379-9874-4CF2-A86E-91D71949B002}"/>
              </a:ext>
            </a:extLst>
          </p:cNvPr>
          <p:cNvSpPr txBox="1"/>
          <p:nvPr/>
        </p:nvSpPr>
        <p:spPr>
          <a:xfrm>
            <a:off x="1958272" y="2962363"/>
            <a:ext cx="704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Identify the Noun / Adjective in the tweets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04224B-A0CD-4848-ABE3-A0DA8EAAE166}"/>
              </a:ext>
            </a:extLst>
          </p:cNvPr>
          <p:cNvSpPr/>
          <p:nvPr/>
        </p:nvSpPr>
        <p:spPr>
          <a:xfrm>
            <a:off x="847715" y="113459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2D675-F08F-491C-A6D3-71F1D713A743}"/>
              </a:ext>
            </a:extLst>
          </p:cNvPr>
          <p:cNvSpPr txBox="1"/>
          <p:nvPr/>
        </p:nvSpPr>
        <p:spPr>
          <a:xfrm>
            <a:off x="1958272" y="3564398"/>
            <a:ext cx="5501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Took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 hours to execute ~ 4000 rows</a:t>
            </a:r>
          </a:p>
        </p:txBody>
      </p:sp>
      <p:pic>
        <p:nvPicPr>
          <p:cNvPr id="4100" name="Picture 4" descr="Circular Loading Sign Waiting Symbol Black Icon Isolated On White  Background Vector Illustration Stock Illustration - Download Image Now -  iStock">
            <a:extLst>
              <a:ext uri="{FF2B5EF4-FFF2-40B4-BE49-F238E27FC236}">
                <a16:creationId xmlns:a16="http://schemas.microsoft.com/office/drawing/2014/main" id="{C0E88052-CB0B-49AD-8B0E-64636F5F0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72" y="3564398"/>
            <a:ext cx="607322" cy="6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57A9DD-EE35-448D-BC44-A85DA8AE2779}"/>
              </a:ext>
            </a:extLst>
          </p:cNvPr>
          <p:cNvSpPr txBox="1"/>
          <p:nvPr/>
        </p:nvSpPr>
        <p:spPr>
          <a:xfrm>
            <a:off x="2005498" y="4178080"/>
            <a:ext cx="726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List of adjective contains some incoherent words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37277-BD4C-4FBE-ACD7-DD600B749382}"/>
              </a:ext>
            </a:extLst>
          </p:cNvPr>
          <p:cNvSpPr txBox="1"/>
          <p:nvPr/>
        </p:nvSpPr>
        <p:spPr>
          <a:xfrm>
            <a:off x="2005498" y="4758873"/>
            <a:ext cx="8856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Clean the list using words in </a:t>
            </a:r>
            <a:r>
              <a:rPr lang="en-US" dirty="0" err="1"/>
              <a:t>nltk.corpus</a:t>
            </a:r>
            <a:r>
              <a:rPr lang="en-US" dirty="0"/>
              <a:t> package (manually)</a:t>
            </a:r>
          </a:p>
        </p:txBody>
      </p:sp>
    </p:spTree>
    <p:extLst>
      <p:ext uri="{BB962C8B-B14F-4D97-AF65-F5344CB8AC3E}">
        <p14:creationId xmlns:p14="http://schemas.microsoft.com/office/powerpoint/2010/main" val="316507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2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536B8D-39A1-4A9F-ABB7-143040D7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3325">
            <a:off x="9888527" y="334777"/>
            <a:ext cx="2234110" cy="79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01B2B7-261B-434E-9D6D-6FAAE0C81EA3}"/>
              </a:ext>
            </a:extLst>
          </p:cNvPr>
          <p:cNvSpPr txBox="1"/>
          <p:nvPr/>
        </p:nvSpPr>
        <p:spPr>
          <a:xfrm>
            <a:off x="6570285" y="5221038"/>
            <a:ext cx="5303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Adj associated with Ukraine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36C4C-2A6D-4A2A-93AE-309052DD58AA}"/>
              </a:ext>
            </a:extLst>
          </p:cNvPr>
          <p:cNvSpPr txBox="1"/>
          <p:nvPr/>
        </p:nvSpPr>
        <p:spPr>
          <a:xfrm>
            <a:off x="405152" y="5221038"/>
            <a:ext cx="5303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Adj associated with Russia</a:t>
            </a:r>
            <a:endParaRPr lang="en-US" sz="5400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D5ABE8AE-0D33-4D22-8B58-207D89BB9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8" y="2046535"/>
            <a:ext cx="5818849" cy="3067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E920F52-5275-4B90-B5C5-1DD92A5B8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5" y="2046535"/>
            <a:ext cx="5818849" cy="3067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14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ssons Learned | Expert online Integrity and Compliance Training">
            <a:extLst>
              <a:ext uri="{FF2B5EF4-FFF2-40B4-BE49-F238E27FC236}">
                <a16:creationId xmlns:a16="http://schemas.microsoft.com/office/drawing/2014/main" id="{956B1539-E450-461F-B1AC-C1723D7C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86" y="-9781"/>
            <a:ext cx="3247414" cy="203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99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Lesson Learned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441532" y="2226200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903477" y="2025570"/>
            <a:ext cx="228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 Early.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16B398-79F7-40DB-9609-F51E2596C50A}"/>
              </a:ext>
            </a:extLst>
          </p:cNvPr>
          <p:cNvSpPr/>
          <p:nvPr/>
        </p:nvSpPr>
        <p:spPr>
          <a:xfrm>
            <a:off x="1441532" y="2992357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E19CC-7E6E-44AE-971C-C0327A8A9421}"/>
              </a:ext>
            </a:extLst>
          </p:cNvPr>
          <p:cNvSpPr txBox="1"/>
          <p:nvPr/>
        </p:nvSpPr>
        <p:spPr>
          <a:xfrm>
            <a:off x="1903477" y="2792427"/>
            <a:ext cx="9440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you take too LONG to do it, you probably doing </a:t>
            </a:r>
          </a:p>
          <a:p>
            <a:r>
              <a:rPr lang="en-US" sz="3600" dirty="0"/>
              <a:t>the wrong thing.</a:t>
            </a:r>
          </a:p>
        </p:txBody>
      </p:sp>
      <p:pic>
        <p:nvPicPr>
          <p:cNvPr id="1026" name="Picture 2" descr="😅 Sweating Emoji Meaning with Pictures: from A to Z">
            <a:extLst>
              <a:ext uri="{FF2B5EF4-FFF2-40B4-BE49-F238E27FC236}">
                <a16:creationId xmlns:a16="http://schemas.microsoft.com/office/drawing/2014/main" id="{076F46DB-FB28-4D58-A980-AB6BF225D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34" y="1967197"/>
            <a:ext cx="763075" cy="76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93BB17-A997-4E49-AF6A-E85BED93DFD3}"/>
              </a:ext>
            </a:extLst>
          </p:cNvPr>
          <p:cNvSpPr/>
          <p:nvPr/>
        </p:nvSpPr>
        <p:spPr>
          <a:xfrm>
            <a:off x="1447803" y="5057380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D3D48-6A91-4660-9377-780ECE60B6A9}"/>
              </a:ext>
            </a:extLst>
          </p:cNvPr>
          <p:cNvSpPr txBox="1"/>
          <p:nvPr/>
        </p:nvSpPr>
        <p:spPr>
          <a:xfrm>
            <a:off x="1780615" y="4853284"/>
            <a:ext cx="761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There is no one way to solve a problem.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36647-E61A-46FC-984B-F0871388B847}"/>
              </a:ext>
            </a:extLst>
          </p:cNvPr>
          <p:cNvSpPr/>
          <p:nvPr/>
        </p:nvSpPr>
        <p:spPr>
          <a:xfrm>
            <a:off x="1441550" y="4274916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603DE-CF37-41F5-8B7D-97E8933CD4DF}"/>
              </a:ext>
            </a:extLst>
          </p:cNvPr>
          <p:cNvSpPr txBox="1"/>
          <p:nvPr/>
        </p:nvSpPr>
        <p:spPr>
          <a:xfrm>
            <a:off x="1903477" y="4091884"/>
            <a:ext cx="420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 smart not hard.</a:t>
            </a:r>
          </a:p>
        </p:txBody>
      </p:sp>
    </p:spTree>
    <p:extLst>
      <p:ext uri="{BB962C8B-B14F-4D97-AF65-F5344CB8AC3E}">
        <p14:creationId xmlns:p14="http://schemas.microsoft.com/office/powerpoint/2010/main" val="94017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18" grpId="0" animBg="1"/>
      <p:bldP spid="19" grpId="0"/>
      <p:bldP spid="16" grpId="0" animBg="1"/>
      <p:bldP spid="21" grpId="0"/>
      <p:bldP spid="24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ssons Learned | Expert online Integrity and Compliance Training">
            <a:extLst>
              <a:ext uri="{FF2B5EF4-FFF2-40B4-BE49-F238E27FC236}">
                <a16:creationId xmlns:a16="http://schemas.microsoft.com/office/drawing/2014/main" id="{956B1539-E450-461F-B1AC-C1723D7C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86" y="-9781"/>
            <a:ext cx="3247414" cy="203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99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Lesson Learned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BA0DA-7C8E-4A1A-BA11-F9E466235250}"/>
              </a:ext>
            </a:extLst>
          </p:cNvPr>
          <p:cNvSpPr txBox="1"/>
          <p:nvPr/>
        </p:nvSpPr>
        <p:spPr>
          <a:xfrm>
            <a:off x="954157" y="3431892"/>
            <a:ext cx="83131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I learned that I am stronger than</a:t>
            </a:r>
          </a:p>
          <a:p>
            <a:pPr algn="ctr"/>
            <a:r>
              <a:rPr lang="en-US" sz="4800" dirty="0"/>
              <a:t>the little voice in my head telling</a:t>
            </a:r>
          </a:p>
          <a:p>
            <a:pPr algn="ctr"/>
            <a:r>
              <a:rPr lang="en-US" sz="4800" dirty="0"/>
              <a:t>me to quit.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A4F48-4EFE-4B74-82CF-C3B3F664B9DD}"/>
              </a:ext>
            </a:extLst>
          </p:cNvPr>
          <p:cNvSpPr txBox="1"/>
          <p:nvPr/>
        </p:nvSpPr>
        <p:spPr>
          <a:xfrm>
            <a:off x="3055475" y="1850910"/>
            <a:ext cx="41104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F0000"/>
                </a:solidFill>
                <a:latin typeface="Caveat" panose="00000500000000000000" pitchFamily="2" charset="0"/>
              </a:rPr>
              <a:t>Finally</a:t>
            </a:r>
          </a:p>
        </p:txBody>
      </p:sp>
      <p:pic>
        <p:nvPicPr>
          <p:cNvPr id="5122" name="Picture 2" descr="Strong independent woman stay at home mom sahm Vector Image">
            <a:extLst>
              <a:ext uri="{FF2B5EF4-FFF2-40B4-BE49-F238E27FC236}">
                <a16:creationId xmlns:a16="http://schemas.microsoft.com/office/drawing/2014/main" id="{00BF0857-B257-4B53-AAED-50BD5D737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9"/>
          <a:stretch/>
        </p:blipFill>
        <p:spPr bwMode="auto">
          <a:xfrm>
            <a:off x="9238600" y="2574185"/>
            <a:ext cx="2953400" cy="420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580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Questions &amp; Answers: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ear And Tear: Q&amp;amp;amp;A | Katy, TX">
            <a:extLst>
              <a:ext uri="{FF2B5EF4-FFF2-40B4-BE49-F238E27FC236}">
                <a16:creationId xmlns:a16="http://schemas.microsoft.com/office/drawing/2014/main" id="{B23BEB9B-EF09-4882-AAF8-1BBD10C26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89" y="1584539"/>
            <a:ext cx="6714806" cy="4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0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1: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oogle Maps Location Mark Transparent | PNG All">
            <a:extLst>
              <a:ext uri="{FF2B5EF4-FFF2-40B4-BE49-F238E27FC236}">
                <a16:creationId xmlns:a16="http://schemas.microsoft.com/office/drawing/2014/main" id="{6C5B90D0-22AA-452D-B179-86526215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93" y="2627692"/>
            <a:ext cx="4839907" cy="48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weet Icon #77376 - Free Icons Library">
            <a:extLst>
              <a:ext uri="{FF2B5EF4-FFF2-40B4-BE49-F238E27FC236}">
                <a16:creationId xmlns:a16="http://schemas.microsoft.com/office/drawing/2014/main" id="{A08DEBC2-3CEB-4AD9-8417-420C60AF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03" y="1206689"/>
            <a:ext cx="2366843" cy="28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Original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6B6C7-5A62-47F7-A675-400C216E5759}"/>
              </a:ext>
            </a:extLst>
          </p:cNvPr>
          <p:cNvSpPr txBox="1"/>
          <p:nvPr/>
        </p:nvSpPr>
        <p:spPr>
          <a:xfrm>
            <a:off x="575267" y="3896985"/>
            <a:ext cx="7654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original idea was to analyze all tweets generated in specific geographic point using its latitude and longitude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41F29-5849-4A35-8AE9-0D1EE980A6F0}"/>
              </a:ext>
            </a:extLst>
          </p:cNvPr>
          <p:cNvSpPr txBox="1"/>
          <p:nvPr/>
        </p:nvSpPr>
        <p:spPr>
          <a:xfrm>
            <a:off x="136514" y="2208013"/>
            <a:ext cx="765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</a:rPr>
              <a:t>Goal</a:t>
            </a:r>
            <a:endParaRPr lang="en-US" sz="3600" dirty="0"/>
          </a:p>
          <a:p>
            <a:pPr algn="ctr"/>
            <a:r>
              <a:rPr lang="en-US" sz="3600" dirty="0"/>
              <a:t>Check public festival status</a:t>
            </a:r>
          </a:p>
        </p:txBody>
      </p:sp>
    </p:spTree>
    <p:extLst>
      <p:ext uri="{BB962C8B-B14F-4D97-AF65-F5344CB8AC3E}">
        <p14:creationId xmlns:p14="http://schemas.microsoft.com/office/powerpoint/2010/main" val="25875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1: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oogle Maps Location Mark Transparent | PNG All">
            <a:extLst>
              <a:ext uri="{FF2B5EF4-FFF2-40B4-BE49-F238E27FC236}">
                <a16:creationId xmlns:a16="http://schemas.microsoft.com/office/drawing/2014/main" id="{6C5B90D0-22AA-452D-B179-86526215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93" y="2627692"/>
            <a:ext cx="4839907" cy="48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weet Icon #77376 - Free Icons Library">
            <a:extLst>
              <a:ext uri="{FF2B5EF4-FFF2-40B4-BE49-F238E27FC236}">
                <a16:creationId xmlns:a16="http://schemas.microsoft.com/office/drawing/2014/main" id="{A08DEBC2-3CEB-4AD9-8417-420C60AF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03" y="1206689"/>
            <a:ext cx="2366843" cy="28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164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Setup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94BA1-6A56-424A-92AD-E247D99F7373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80B42-62A4-4EA5-B480-725235C72CE4}"/>
              </a:ext>
            </a:extLst>
          </p:cNvPr>
          <p:cNvSpPr txBox="1"/>
          <p:nvPr/>
        </p:nvSpPr>
        <p:spPr>
          <a:xfrm>
            <a:off x="1584179" y="2090881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Obtain Twitter developer account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FD197E-079C-4489-8955-CCE3FA0A05C4}"/>
              </a:ext>
            </a:extLst>
          </p:cNvPr>
          <p:cNvSpPr/>
          <p:nvPr/>
        </p:nvSpPr>
        <p:spPr>
          <a:xfrm>
            <a:off x="1086006" y="4157809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6483C-1736-4FA5-A3C1-AE34F4920FDD}"/>
              </a:ext>
            </a:extLst>
          </p:cNvPr>
          <p:cNvSpPr txBox="1"/>
          <p:nvPr/>
        </p:nvSpPr>
        <p:spPr>
          <a:xfrm>
            <a:off x="1584179" y="3969317"/>
            <a:ext cx="8633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Write a script for import the </a:t>
            </a:r>
          </a:p>
          <a:p>
            <a:r>
              <a:rPr lang="en-US" sz="3600" dirty="0"/>
              <a:t>Tweets using location</a:t>
            </a:r>
          </a:p>
          <a:p>
            <a:r>
              <a:rPr lang="en-US" sz="3600" dirty="0"/>
              <a:t>latitude and longitude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039892-AB90-4A0A-8CE2-98831057773E}"/>
              </a:ext>
            </a:extLst>
          </p:cNvPr>
          <p:cNvSpPr/>
          <p:nvPr/>
        </p:nvSpPr>
        <p:spPr>
          <a:xfrm>
            <a:off x="1086005" y="3077493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0900-167C-47A3-88C0-36D5CE8A83AC}"/>
              </a:ext>
            </a:extLst>
          </p:cNvPr>
          <p:cNvSpPr txBox="1"/>
          <p:nvPr/>
        </p:nvSpPr>
        <p:spPr>
          <a:xfrm>
            <a:off x="1568529" y="2892748"/>
            <a:ext cx="5921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Obtain API security codes</a:t>
            </a:r>
          </a:p>
          <a:p>
            <a:r>
              <a:rPr lang="en-US" dirty="0" err="1">
                <a:solidFill>
                  <a:srgbClr val="C00000"/>
                </a:solidFill>
              </a:rPr>
              <a:t>api_key</a:t>
            </a:r>
            <a:r>
              <a:rPr lang="en-US" dirty="0">
                <a:solidFill>
                  <a:srgbClr val="C00000"/>
                </a:solidFill>
              </a:rPr>
              <a:t> , </a:t>
            </a:r>
            <a:r>
              <a:rPr lang="en-US" dirty="0" err="1">
                <a:solidFill>
                  <a:srgbClr val="C00000"/>
                </a:solidFill>
              </a:rPr>
              <a:t>api_key_secret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access_token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access_token_secret</a:t>
            </a:r>
            <a:endParaRPr lang="en-US" dirty="0">
              <a:solidFill>
                <a:srgbClr val="C00000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76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/>
      <p:bldP spid="16" grpId="0" animBg="1"/>
      <p:bldP spid="17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7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Data Collection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4214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Use </a:t>
            </a:r>
            <a:r>
              <a:rPr lang="en-US" sz="3600" dirty="0" err="1"/>
              <a:t>Tweetpy</a:t>
            </a:r>
            <a:r>
              <a:rPr lang="en-US" sz="3600" dirty="0"/>
              <a:t> package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298048" y="2977762"/>
            <a:ext cx="237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tweepy.Stream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FBDE5-3E02-43C4-AEE3-C6E1F8FCE1D6}"/>
              </a:ext>
            </a:extLst>
          </p:cNvPr>
          <p:cNvSpPr txBox="1"/>
          <p:nvPr/>
        </p:nvSpPr>
        <p:spPr>
          <a:xfrm>
            <a:off x="2298048" y="3593948"/>
            <a:ext cx="295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err="1"/>
              <a:t>API.search_tweets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1313D-05A9-4B39-B5DC-20A308EA9BDA}"/>
              </a:ext>
            </a:extLst>
          </p:cNvPr>
          <p:cNvSpPr txBox="1"/>
          <p:nvPr/>
        </p:nvSpPr>
        <p:spPr>
          <a:xfrm>
            <a:off x="2296445" y="4215982"/>
            <a:ext cx="2952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API.search_30_day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521D3-5575-46F2-BE88-767E36693CE0}"/>
              </a:ext>
            </a:extLst>
          </p:cNvPr>
          <p:cNvSpPr txBox="1"/>
          <p:nvPr/>
        </p:nvSpPr>
        <p:spPr>
          <a:xfrm>
            <a:off x="2296445" y="4832168"/>
            <a:ext cx="358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API.search_full_archive</a:t>
            </a:r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CE2D4B-136C-4F93-8350-0C5F28CEBE97}"/>
              </a:ext>
            </a:extLst>
          </p:cNvPr>
          <p:cNvGrpSpPr/>
          <p:nvPr/>
        </p:nvGrpSpPr>
        <p:grpSpPr>
          <a:xfrm>
            <a:off x="5585792" y="1260338"/>
            <a:ext cx="6589250" cy="5630230"/>
            <a:chOff x="5585792" y="1260338"/>
            <a:chExt cx="6589250" cy="5630230"/>
          </a:xfrm>
        </p:grpSpPr>
        <p:pic>
          <p:nvPicPr>
            <p:cNvPr id="6146" name="Picture 2" descr="Net Butterfly With - Free vector graphic on Pixabay">
              <a:extLst>
                <a:ext uri="{FF2B5EF4-FFF2-40B4-BE49-F238E27FC236}">
                  <a16:creationId xmlns:a16="http://schemas.microsoft.com/office/drawing/2014/main" id="{B7D855A1-8B1E-4365-AB99-D088C648B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9822" y="1260338"/>
              <a:ext cx="2595220" cy="5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3914D-09F0-470E-90A9-325C87D1B849}"/>
                </a:ext>
              </a:extLst>
            </p:cNvPr>
            <p:cNvGrpSpPr/>
            <p:nvPr/>
          </p:nvGrpSpPr>
          <p:grpSpPr>
            <a:xfrm>
              <a:off x="5585792" y="2025832"/>
              <a:ext cx="5191299" cy="4864736"/>
              <a:chOff x="7145222" y="2045224"/>
              <a:chExt cx="5191299" cy="4864736"/>
            </a:xfrm>
          </p:grpSpPr>
          <p:pic>
            <p:nvPicPr>
              <p:cNvPr id="3078" name="Picture 6" descr="Tweet Icon #77376 - Free Icons Library">
                <a:extLst>
                  <a:ext uri="{FF2B5EF4-FFF2-40B4-BE49-F238E27FC236}">
                    <a16:creationId xmlns:a16="http://schemas.microsoft.com/office/drawing/2014/main" id="{A08DEBC2-3CEB-4AD9-8417-420C60AF4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330"/>
              <a:stretch/>
            </p:blipFill>
            <p:spPr bwMode="auto">
              <a:xfrm>
                <a:off x="7145222" y="4215982"/>
                <a:ext cx="4706454" cy="269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" descr="Tweet Icon #77376 - Free Icons Library">
                <a:extLst>
                  <a:ext uri="{FF2B5EF4-FFF2-40B4-BE49-F238E27FC236}">
                    <a16:creationId xmlns:a16="http://schemas.microsoft.com/office/drawing/2014/main" id="{EEEC9926-4846-4544-80F0-F63DA1304C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330"/>
              <a:stretch/>
            </p:blipFill>
            <p:spPr bwMode="auto">
              <a:xfrm>
                <a:off x="7630067" y="2045224"/>
                <a:ext cx="4706454" cy="269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736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 animBg="1"/>
      <p:bldP spid="13" grpId="0"/>
      <p:bldP spid="17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7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Data Collection</a:t>
            </a:r>
          </a:p>
        </p:txBody>
      </p:sp>
      <p:pic>
        <p:nvPicPr>
          <p:cNvPr id="5122" name="Picture 2" descr="Disney castle disneyland castle clipart - WikiClipArt">
            <a:extLst>
              <a:ext uri="{FF2B5EF4-FFF2-40B4-BE49-F238E27FC236}">
                <a16:creationId xmlns:a16="http://schemas.microsoft.com/office/drawing/2014/main" id="{7A611B89-16F3-4559-BAB7-78C15045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11" y="2735034"/>
            <a:ext cx="3072903" cy="27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kkah Kaaba Hajj Hồi Giáo Mecca Vector Hình minh họa Sẵn có - Tải xuống  Hình ảnh Ngay bây giờ - iStock">
            <a:extLst>
              <a:ext uri="{FF2B5EF4-FFF2-40B4-BE49-F238E27FC236}">
                <a16:creationId xmlns:a16="http://schemas.microsoft.com/office/drawing/2014/main" id="{EE0CB8EC-2D62-4AF7-ACC8-5003412D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594" y="2735034"/>
            <a:ext cx="2763689" cy="27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460284-A405-4F49-A895-FA6CB58BBB0C}"/>
              </a:ext>
            </a:extLst>
          </p:cNvPr>
          <p:cNvSpPr txBox="1"/>
          <p:nvPr/>
        </p:nvSpPr>
        <p:spPr>
          <a:xfrm>
            <a:off x="8347988" y="1904036"/>
            <a:ext cx="23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Latitude:    21.4240767</a:t>
            </a:r>
          </a:p>
          <a:p>
            <a:r>
              <a:rPr lang="en-US" dirty="0"/>
              <a:t>Longitude: 39.8258948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AA800-3C46-41EF-A89C-E19CBD624CC1}"/>
              </a:ext>
            </a:extLst>
          </p:cNvPr>
          <p:cNvSpPr txBox="1"/>
          <p:nvPr/>
        </p:nvSpPr>
        <p:spPr>
          <a:xfrm>
            <a:off x="1973438" y="1904037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Latitude:    33.81365119</a:t>
            </a:r>
          </a:p>
          <a:p>
            <a:r>
              <a:rPr lang="en-US" dirty="0"/>
              <a:t>Longitude: 117.9197350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87568-B58F-466C-AAC3-40269598927B}"/>
              </a:ext>
            </a:extLst>
          </p:cNvPr>
          <p:cNvGrpSpPr/>
          <p:nvPr/>
        </p:nvGrpSpPr>
        <p:grpSpPr>
          <a:xfrm>
            <a:off x="4799322" y="4815069"/>
            <a:ext cx="2180070" cy="2042931"/>
            <a:chOff x="7145222" y="2045224"/>
            <a:chExt cx="5191299" cy="4864736"/>
          </a:xfrm>
        </p:grpSpPr>
        <p:pic>
          <p:nvPicPr>
            <p:cNvPr id="24" name="Picture 6" descr="Tweet Icon #77376 - Free Icons Library">
              <a:extLst>
                <a:ext uri="{FF2B5EF4-FFF2-40B4-BE49-F238E27FC236}">
                  <a16:creationId xmlns:a16="http://schemas.microsoft.com/office/drawing/2014/main" id="{4E50ACB4-3EAB-4A51-AEF6-D13C14DC7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330"/>
            <a:stretch/>
          </p:blipFill>
          <p:spPr bwMode="auto">
            <a:xfrm>
              <a:off x="7145222" y="4215982"/>
              <a:ext cx="4706454" cy="269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Tweet Icon #77376 - Free Icons Library">
              <a:extLst>
                <a:ext uri="{FF2B5EF4-FFF2-40B4-BE49-F238E27FC236}">
                  <a16:creationId xmlns:a16="http://schemas.microsoft.com/office/drawing/2014/main" id="{212789E3-84CE-4AEE-AFB3-B911324FB7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330"/>
            <a:stretch/>
          </p:blipFill>
          <p:spPr bwMode="auto">
            <a:xfrm>
              <a:off x="7630067" y="2045224"/>
              <a:ext cx="4706454" cy="269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7781B1-4F55-44CF-A83F-E4FE42BFDBF2}"/>
              </a:ext>
            </a:extLst>
          </p:cNvPr>
          <p:cNvSpPr txBox="1"/>
          <p:nvPr/>
        </p:nvSpPr>
        <p:spPr>
          <a:xfrm>
            <a:off x="8568817" y="5683390"/>
            <a:ext cx="1953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&lt; 10 Tweets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F06E8D-D6A5-465A-9EF8-4057B9124474}"/>
              </a:ext>
            </a:extLst>
          </p:cNvPr>
          <p:cNvSpPr txBox="1"/>
          <p:nvPr/>
        </p:nvSpPr>
        <p:spPr>
          <a:xfrm>
            <a:off x="1968444" y="5650503"/>
            <a:ext cx="213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~ 700 Tweets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4204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Search Using Hashtag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298048" y="2977762"/>
            <a:ext cx="285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#ukrainarussiawar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FBDE5-3E02-43C4-AEE3-C6E1F8FCE1D6}"/>
              </a:ext>
            </a:extLst>
          </p:cNvPr>
          <p:cNvSpPr txBox="1"/>
          <p:nvPr/>
        </p:nvSpPr>
        <p:spPr>
          <a:xfrm>
            <a:off x="2399294" y="3600041"/>
            <a:ext cx="1268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err="1"/>
              <a:t>ukraina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1313D-05A9-4B39-B5DC-20A308EA9BDA}"/>
              </a:ext>
            </a:extLst>
          </p:cNvPr>
          <p:cNvSpPr txBox="1"/>
          <p:nvPr/>
        </p:nvSpPr>
        <p:spPr>
          <a:xfrm>
            <a:off x="2413536" y="4231455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russia</a:t>
            </a:r>
            <a:endParaRPr lang="en-US" sz="2800" dirty="0"/>
          </a:p>
        </p:txBody>
      </p:sp>
      <p:pic>
        <p:nvPicPr>
          <p:cNvPr id="9224" name="Picture 8" descr="Russia and ukraine conflict. Flags of russia and ukraine - the ongoing  crisis in ukraine began on 21st november 2013. | CanStock">
            <a:extLst>
              <a:ext uri="{FF2B5EF4-FFF2-40B4-BE49-F238E27FC236}">
                <a16:creationId xmlns:a16="http://schemas.microsoft.com/office/drawing/2014/main" id="{88B57D12-D8C5-4059-B75A-6358B458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"/>
          <a:stretch/>
        </p:blipFill>
        <p:spPr bwMode="auto">
          <a:xfrm>
            <a:off x="6637605" y="1535051"/>
            <a:ext cx="4702511" cy="28854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TAPHOR MEANING: Dove with olive branch in colors of Ukraine as metaphor  of peace and ceasefire in Ukrainian state after civil war and military  conflict in Donetsk and Crimea Stock Vector |">
            <a:extLst>
              <a:ext uri="{FF2B5EF4-FFF2-40B4-BE49-F238E27FC236}">
                <a16:creationId xmlns:a16="http://schemas.microsoft.com/office/drawing/2014/main" id="{CEDAB017-BA51-4F12-8154-B3700BBCC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/>
          <a:stretch/>
        </p:blipFill>
        <p:spPr bwMode="auto">
          <a:xfrm>
            <a:off x="7933745" y="4600306"/>
            <a:ext cx="2619515" cy="1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D68E4-0197-42E5-82F7-C2A2B217E8F2}"/>
              </a:ext>
            </a:extLst>
          </p:cNvPr>
          <p:cNvSpPr txBox="1"/>
          <p:nvPr/>
        </p:nvSpPr>
        <p:spPr>
          <a:xfrm>
            <a:off x="3364443" y="5805814"/>
            <a:ext cx="3793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&gt; 25,000 tweets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17" grpId="0"/>
      <p:bldP spid="24" grpId="0"/>
      <p:bldP spid="25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2E4C-5B3B-41A4-9904-871A17B18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6" t="16544" r="21564" b="41266"/>
          <a:stretch/>
        </p:blipFill>
        <p:spPr>
          <a:xfrm>
            <a:off x="2207698" y="1616306"/>
            <a:ext cx="8882010" cy="45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0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9224" name="Picture 8" descr="Russia and ukraine conflict. Flags of russia and ukraine - the ongoing  crisis in ukraine began on 21st november 2013. | CanStock">
            <a:extLst>
              <a:ext uri="{FF2B5EF4-FFF2-40B4-BE49-F238E27FC236}">
                <a16:creationId xmlns:a16="http://schemas.microsoft.com/office/drawing/2014/main" id="{88B57D12-D8C5-4059-B75A-6358B458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"/>
          <a:stretch/>
        </p:blipFill>
        <p:spPr bwMode="auto">
          <a:xfrm>
            <a:off x="6637605" y="1535051"/>
            <a:ext cx="4702511" cy="28854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TAPHOR MEANING: Dove with olive branch in colors of Ukraine as metaphor  of peace and ceasefire in Ukrainian state after civil war and military  conflict in Donetsk and Crimea Stock Vector |">
            <a:extLst>
              <a:ext uri="{FF2B5EF4-FFF2-40B4-BE49-F238E27FC236}">
                <a16:creationId xmlns:a16="http://schemas.microsoft.com/office/drawing/2014/main" id="{CEDAB017-BA51-4F12-8154-B3700BBCC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/>
          <a:stretch/>
        </p:blipFill>
        <p:spPr bwMode="auto">
          <a:xfrm>
            <a:off x="7933745" y="4600306"/>
            <a:ext cx="2619515" cy="1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F5776-6EB3-404A-8569-5F3076837F76}"/>
              </a:ext>
            </a:extLst>
          </p:cNvPr>
          <p:cNvSpPr txBox="1"/>
          <p:nvPr/>
        </p:nvSpPr>
        <p:spPr>
          <a:xfrm>
            <a:off x="309050" y="2408375"/>
            <a:ext cx="60044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Identify the emotion in different countries based on tweets’ text </a:t>
            </a:r>
          </a:p>
        </p:txBody>
      </p:sp>
    </p:spTree>
    <p:extLst>
      <p:ext uri="{BB962C8B-B14F-4D97-AF65-F5344CB8AC3E}">
        <p14:creationId xmlns:p14="http://schemas.microsoft.com/office/powerpoint/2010/main" val="42903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Caveat</vt:lpstr>
      <vt:lpstr>Segoe WPC</vt:lpstr>
      <vt:lpstr>var(--notebook-cell-output-font-family)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Samah Balkhair</dc:creator>
  <cp:lastModifiedBy>Samah Balkhair</cp:lastModifiedBy>
  <cp:revision>41</cp:revision>
  <dcterms:created xsi:type="dcterms:W3CDTF">2022-03-07T05:17:17Z</dcterms:created>
  <dcterms:modified xsi:type="dcterms:W3CDTF">2022-03-08T21:48:20Z</dcterms:modified>
</cp:coreProperties>
</file>