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3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4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3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7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7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5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9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5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23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2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2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96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A931A0-E41E-48BB-ABA6-210B1B5AC653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F6B67B-B76D-4215-A405-D8171D969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C9F3-7CB8-46F1-909F-85D06BC7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Amazon Sales data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A19854-F03D-4D2D-8DB5-538C42E0F046}"/>
              </a:ext>
            </a:extLst>
          </p:cNvPr>
          <p:cNvGrpSpPr/>
          <p:nvPr/>
        </p:nvGrpSpPr>
        <p:grpSpPr>
          <a:xfrm>
            <a:off x="0" y="6306146"/>
            <a:ext cx="12192000" cy="551854"/>
            <a:chOff x="0" y="6306146"/>
            <a:chExt cx="12192000" cy="5518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357CF9-48FE-4717-87EB-42BA70C4C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7" t="18040" r="13268" b="18039"/>
            <a:stretch/>
          </p:blipFill>
          <p:spPr>
            <a:xfrm>
              <a:off x="11555506" y="6306146"/>
              <a:ext cx="636494" cy="55185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A40E25-2F5B-4BDD-B5B9-6B13C7067DC4}"/>
                </a:ext>
              </a:extLst>
            </p:cNvPr>
            <p:cNvSpPr/>
            <p:nvPr/>
          </p:nvSpPr>
          <p:spPr>
            <a:xfrm>
              <a:off x="0" y="6306146"/>
              <a:ext cx="11555506" cy="551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8273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15F1-FDE4-41AE-BCE0-F1A22046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is a Seattle, Washington–based e-commerce and cloud computing giant whose humble beginnings can be traced to founder Jeff Bezos's garage, where he began selling books on the still-emerging World Wide Web.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now places sales volume data for products within the search results and under the title on the product detail page.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42ABF0-FC68-400E-A82B-5AEEA8470AD7}"/>
              </a:ext>
            </a:extLst>
          </p:cNvPr>
          <p:cNvGrpSpPr/>
          <p:nvPr/>
        </p:nvGrpSpPr>
        <p:grpSpPr>
          <a:xfrm>
            <a:off x="0" y="6463552"/>
            <a:ext cx="12192000" cy="394448"/>
            <a:chOff x="0" y="6306146"/>
            <a:chExt cx="12192000" cy="5518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57CC42-C78C-4575-93F2-5C892B1F4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7" t="18040" r="13268" b="18039"/>
            <a:stretch/>
          </p:blipFill>
          <p:spPr>
            <a:xfrm>
              <a:off x="11555506" y="6306146"/>
              <a:ext cx="636494" cy="55185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92401E-8DA9-4069-95EA-640B4EE99942}"/>
                </a:ext>
              </a:extLst>
            </p:cNvPr>
            <p:cNvSpPr/>
            <p:nvPr/>
          </p:nvSpPr>
          <p:spPr>
            <a:xfrm>
              <a:off x="0" y="6306146"/>
              <a:ext cx="11555506" cy="551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4B1D872-253B-4330-91CA-26A07B1D5E19}"/>
              </a:ext>
            </a:extLst>
          </p:cNvPr>
          <p:cNvSpPr txBox="1"/>
          <p:nvPr/>
        </p:nvSpPr>
        <p:spPr>
          <a:xfrm>
            <a:off x="1443318" y="1156447"/>
            <a:ext cx="9215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9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5A63-3744-4D66-999C-A3D33AF6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12AF42-AC55-4DC7-AF8E-397B584671BB}"/>
              </a:ext>
            </a:extLst>
          </p:cNvPr>
          <p:cNvGrpSpPr/>
          <p:nvPr/>
        </p:nvGrpSpPr>
        <p:grpSpPr>
          <a:xfrm>
            <a:off x="0" y="6463552"/>
            <a:ext cx="12192000" cy="394448"/>
            <a:chOff x="0" y="6306146"/>
            <a:chExt cx="12192000" cy="5518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0BA453-C025-44CB-B065-3E355F5548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7" t="18040" r="13268" b="18039"/>
            <a:stretch/>
          </p:blipFill>
          <p:spPr>
            <a:xfrm>
              <a:off x="11555506" y="6306146"/>
              <a:ext cx="636494" cy="55185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6DDB81-4649-45C8-AF4E-4136D8E5493E}"/>
                </a:ext>
              </a:extLst>
            </p:cNvPr>
            <p:cNvSpPr/>
            <p:nvPr/>
          </p:nvSpPr>
          <p:spPr>
            <a:xfrm>
              <a:off x="0" y="6306146"/>
              <a:ext cx="11555506" cy="551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D182AD1B-2BD1-411D-A2C8-F21723D4D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97434" y="2605060"/>
            <a:ext cx="235526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Region: object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Country: object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 Type: object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Channel: object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Priority: object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Date: object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ID: int64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Ship Date: object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Units Sold: int64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Price: float64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Cost: float64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Revenue: float64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Cost: float64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 float64 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5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D0D7-E063-4538-A1AD-09F14911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KPIs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2AFEBD-6CC3-4C45-8113-965742C7A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449082"/>
            <a:ext cx="545502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otal Units Sold: 512,871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Revenue: $137,348,768.31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Cost: $93,180,569.91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 $44,168,198.40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Unit Price: $276.76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Unit Cost: $191.05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Profit Margin: 32.16%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Sales_month- Sales according to month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Sales_year- Sales according to year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Year_month sales-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according to year-month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2B02C4-2449-4350-97FD-C65B82EFCCA5}"/>
              </a:ext>
            </a:extLst>
          </p:cNvPr>
          <p:cNvGrpSpPr/>
          <p:nvPr/>
        </p:nvGrpSpPr>
        <p:grpSpPr>
          <a:xfrm>
            <a:off x="0" y="6463552"/>
            <a:ext cx="12192000" cy="394448"/>
            <a:chOff x="0" y="6306146"/>
            <a:chExt cx="12192000" cy="5518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D76F2A-7498-4240-9765-7CF9419ED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7" t="18040" r="13268" b="18039"/>
            <a:stretch/>
          </p:blipFill>
          <p:spPr>
            <a:xfrm>
              <a:off x="11555506" y="6306146"/>
              <a:ext cx="636494" cy="55185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8972DC-88A1-4BFC-9EF8-65AE0079EF7F}"/>
                </a:ext>
              </a:extLst>
            </p:cNvPr>
            <p:cNvSpPr/>
            <p:nvPr/>
          </p:nvSpPr>
          <p:spPr>
            <a:xfrm>
              <a:off x="0" y="6306146"/>
              <a:ext cx="11555506" cy="551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8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638C-A5CC-4858-9BFA-F0430710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Mock-up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C98A8-E218-4BC0-8B1C-8959B6400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232" y="2494710"/>
            <a:ext cx="5863442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FACEB-BA5C-454E-9D37-AFA24331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458" y="2560917"/>
            <a:ext cx="4464424" cy="2011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BE902F-2136-4171-BC04-042AE7ACB508}"/>
              </a:ext>
            </a:extLst>
          </p:cNvPr>
          <p:cNvSpPr txBox="1"/>
          <p:nvPr/>
        </p:nvSpPr>
        <p:spPr>
          <a:xfrm>
            <a:off x="9529745" y="2871228"/>
            <a:ext cx="1264023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by country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5D5785-08AF-42C6-A731-13C1499F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458" y="4739618"/>
            <a:ext cx="3800773" cy="108854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5F7C86D-5F46-41A4-8CC1-4A5B4CBF7462}"/>
              </a:ext>
            </a:extLst>
          </p:cNvPr>
          <p:cNvGrpSpPr/>
          <p:nvPr/>
        </p:nvGrpSpPr>
        <p:grpSpPr>
          <a:xfrm>
            <a:off x="0" y="6463552"/>
            <a:ext cx="12192000" cy="394448"/>
            <a:chOff x="0" y="6306146"/>
            <a:chExt cx="12192000" cy="5518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DCA6EE-EE79-4743-8FC9-C11CB6EF9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7" t="18040" r="13268" b="18039"/>
            <a:stretch/>
          </p:blipFill>
          <p:spPr>
            <a:xfrm>
              <a:off x="11555506" y="6306146"/>
              <a:ext cx="636494" cy="55185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575AC0-BD72-4C37-9BD0-8F9CC7B92ABC}"/>
                </a:ext>
              </a:extLst>
            </p:cNvPr>
            <p:cNvSpPr/>
            <p:nvPr/>
          </p:nvSpPr>
          <p:spPr>
            <a:xfrm>
              <a:off x="0" y="6306146"/>
              <a:ext cx="11555506" cy="551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8763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8B2E-4847-463B-825D-E718416D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Design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481495-3A73-4102-BBC3-E431A4545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533" y="3630703"/>
            <a:ext cx="5110151" cy="2386307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06802C3-AF69-45E9-BE8D-E02C6B0D2DD7}"/>
              </a:ext>
            </a:extLst>
          </p:cNvPr>
          <p:cNvGrpSpPr/>
          <p:nvPr/>
        </p:nvGrpSpPr>
        <p:grpSpPr>
          <a:xfrm>
            <a:off x="0" y="6463552"/>
            <a:ext cx="12192000" cy="394448"/>
            <a:chOff x="0" y="6306146"/>
            <a:chExt cx="12192000" cy="5518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CDBFE1-ABBB-469F-9111-2F31E00FF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7" t="18040" r="13268" b="18039"/>
            <a:stretch/>
          </p:blipFill>
          <p:spPr>
            <a:xfrm>
              <a:off x="11555506" y="6306146"/>
              <a:ext cx="636494" cy="55185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1EBCDE-567C-47E5-A4E6-2666FD209D79}"/>
                </a:ext>
              </a:extLst>
            </p:cNvPr>
            <p:cNvSpPr/>
            <p:nvPr/>
          </p:nvSpPr>
          <p:spPr>
            <a:xfrm>
              <a:off x="0" y="6306146"/>
              <a:ext cx="11555506" cy="551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940B4A1-09C8-48B1-98A3-385B03D9C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724" y="3648634"/>
            <a:ext cx="1451006" cy="1193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12E284-088B-4503-A2BB-B9226F804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684" y="2526350"/>
            <a:ext cx="4715436" cy="36804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530B43-150A-40BF-89F0-05513A8F34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146"/>
          <a:stretch/>
        </p:blipFill>
        <p:spPr>
          <a:xfrm>
            <a:off x="10372165" y="3854822"/>
            <a:ext cx="1183341" cy="12460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B29AC6-1B00-44A3-9CC1-0B85C6607525}"/>
              </a:ext>
            </a:extLst>
          </p:cNvPr>
          <p:cNvSpPr txBox="1"/>
          <p:nvPr/>
        </p:nvSpPr>
        <p:spPr>
          <a:xfrm>
            <a:off x="1381533" y="2496686"/>
            <a:ext cx="5571717" cy="923330"/>
          </a:xfrm>
          <a:prstGeom prst="rect">
            <a:avLst/>
          </a:prstGeom>
          <a:gradFill>
            <a:gsLst>
              <a:gs pos="9000">
                <a:schemeClr val="tx1">
                  <a:lumMod val="75000"/>
                  <a:lumOff val="25000"/>
                </a:schemeClr>
              </a:gs>
              <a:gs pos="57000">
                <a:schemeClr val="accent6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Analysis by month-wise,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year-wise,yearly_month-wise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6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.in: Thank You (Smile) - Amazon Pay eGift Card: Gift Cards">
            <a:extLst>
              <a:ext uri="{FF2B5EF4-FFF2-40B4-BE49-F238E27FC236}">
                <a16:creationId xmlns:a16="http://schemas.microsoft.com/office/drawing/2014/main" id="{D4CE8DD6-B23C-46E6-B864-78B5AB19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2" y="2743200"/>
            <a:ext cx="55530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CCAF34-A7DD-4A10-867E-A592B71E53B3}"/>
              </a:ext>
            </a:extLst>
          </p:cNvPr>
          <p:cNvGrpSpPr/>
          <p:nvPr/>
        </p:nvGrpSpPr>
        <p:grpSpPr>
          <a:xfrm>
            <a:off x="0" y="6463552"/>
            <a:ext cx="12192000" cy="394448"/>
            <a:chOff x="0" y="6306146"/>
            <a:chExt cx="12192000" cy="5518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FA84E8-9818-483D-9845-7F461D10D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7" t="18040" r="13268" b="18039"/>
            <a:stretch/>
          </p:blipFill>
          <p:spPr>
            <a:xfrm>
              <a:off x="11555506" y="6306146"/>
              <a:ext cx="636494" cy="55185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631F07-3BB3-48A1-A28B-372D91C2BF40}"/>
                </a:ext>
              </a:extLst>
            </p:cNvPr>
            <p:cNvSpPr/>
            <p:nvPr/>
          </p:nvSpPr>
          <p:spPr>
            <a:xfrm>
              <a:off x="0" y="6306146"/>
              <a:ext cx="11555506" cy="551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299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205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Times New Roman</vt:lpstr>
      <vt:lpstr>Wingdings</vt:lpstr>
      <vt:lpstr>Organic</vt:lpstr>
      <vt:lpstr>Analyzing Amazon Sales data </vt:lpstr>
      <vt:lpstr>PowerPoint Presentation</vt:lpstr>
      <vt:lpstr>Details of Data</vt:lpstr>
      <vt:lpstr> Main KPIs </vt:lpstr>
      <vt:lpstr>Mock-up Dashboard</vt:lpstr>
      <vt:lpstr>My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Sandhya Dwivedi</dc:creator>
  <cp:lastModifiedBy>Sandhya Dwivedi</cp:lastModifiedBy>
  <cp:revision>11</cp:revision>
  <dcterms:created xsi:type="dcterms:W3CDTF">2024-07-01T10:20:32Z</dcterms:created>
  <dcterms:modified xsi:type="dcterms:W3CDTF">2024-07-01T12:53:32Z</dcterms:modified>
</cp:coreProperties>
</file>