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0A3560-F8E5-4022-A627-E9662783C882}" type="datetimeFigureOut">
              <a:rPr lang="en-IN" smtClean="0"/>
              <a:t>06-07-2024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C7ACF0-5479-425F-BA79-DD7CBF5D9031}" type="slidenum">
              <a:rPr lang="en-IN" smtClean="0"/>
              <a:t>‹#›</a:t>
            </a:fld>
            <a:endParaRPr lang="en-IN"/>
          </a:p>
        </p:txBody>
      </p:sp>
    </p:spTree>
    <p:extLst>
      <p:ext uri="{BB962C8B-B14F-4D97-AF65-F5344CB8AC3E}">
        <p14:creationId xmlns:p14="http://schemas.microsoft.com/office/powerpoint/2010/main" val="1722403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0A3560-F8E5-4022-A627-E9662783C882}" type="datetimeFigureOut">
              <a:rPr lang="en-IN" smtClean="0"/>
              <a:t>06-07-2024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C7ACF0-5479-425F-BA79-DD7CBF5D9031}" type="slidenum">
              <a:rPr lang="en-IN" smtClean="0"/>
              <a:t>‹#›</a:t>
            </a:fld>
            <a:endParaRPr lang="en-IN"/>
          </a:p>
        </p:txBody>
      </p:sp>
    </p:spTree>
    <p:extLst>
      <p:ext uri="{BB962C8B-B14F-4D97-AF65-F5344CB8AC3E}">
        <p14:creationId xmlns:p14="http://schemas.microsoft.com/office/powerpoint/2010/main" val="1074161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0A3560-F8E5-4022-A627-E9662783C882}" type="datetimeFigureOut">
              <a:rPr lang="en-IN" smtClean="0"/>
              <a:t>06-07-2024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C7ACF0-5479-425F-BA79-DD7CBF5D9031}" type="slidenum">
              <a:rPr lang="en-IN" smtClean="0"/>
              <a:t>‹#›</a:t>
            </a:fld>
            <a:endParaRPr lang="en-IN"/>
          </a:p>
        </p:txBody>
      </p:sp>
    </p:spTree>
    <p:extLst>
      <p:ext uri="{BB962C8B-B14F-4D97-AF65-F5344CB8AC3E}">
        <p14:creationId xmlns:p14="http://schemas.microsoft.com/office/powerpoint/2010/main" val="686652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0A3560-F8E5-4022-A627-E9662783C882}" type="datetimeFigureOut">
              <a:rPr lang="en-IN" smtClean="0"/>
              <a:t>06-07-2024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C7ACF0-5479-425F-BA79-DD7CBF5D9031}" type="slidenum">
              <a:rPr lang="en-IN" smtClean="0"/>
              <a:t>‹#›</a:t>
            </a:fld>
            <a:endParaRPr lang="en-IN"/>
          </a:p>
        </p:txBody>
      </p:sp>
    </p:spTree>
    <p:extLst>
      <p:ext uri="{BB962C8B-B14F-4D97-AF65-F5344CB8AC3E}">
        <p14:creationId xmlns:p14="http://schemas.microsoft.com/office/powerpoint/2010/main" val="2202679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0A3560-F8E5-4022-A627-E9662783C882}" type="datetimeFigureOut">
              <a:rPr lang="en-IN" smtClean="0"/>
              <a:t>06-07-2024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C7ACF0-5479-425F-BA79-DD7CBF5D9031}" type="slidenum">
              <a:rPr lang="en-IN" smtClean="0"/>
              <a:t>‹#›</a:t>
            </a:fld>
            <a:endParaRPr lang="en-IN"/>
          </a:p>
        </p:txBody>
      </p:sp>
    </p:spTree>
    <p:extLst>
      <p:ext uri="{BB962C8B-B14F-4D97-AF65-F5344CB8AC3E}">
        <p14:creationId xmlns:p14="http://schemas.microsoft.com/office/powerpoint/2010/main" val="1629440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0A3560-F8E5-4022-A627-E9662783C882}" type="datetimeFigureOut">
              <a:rPr lang="en-IN" smtClean="0"/>
              <a:t>06-07-2024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C7ACF0-5479-425F-BA79-DD7CBF5D9031}" type="slidenum">
              <a:rPr lang="en-IN" smtClean="0"/>
              <a:t>‹#›</a:t>
            </a:fld>
            <a:endParaRPr lang="en-IN"/>
          </a:p>
        </p:txBody>
      </p:sp>
    </p:spTree>
    <p:extLst>
      <p:ext uri="{BB962C8B-B14F-4D97-AF65-F5344CB8AC3E}">
        <p14:creationId xmlns:p14="http://schemas.microsoft.com/office/powerpoint/2010/main" val="4039146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0A3560-F8E5-4022-A627-E9662783C882}" type="datetimeFigureOut">
              <a:rPr lang="en-IN" smtClean="0"/>
              <a:t>06-07-2024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C7ACF0-5479-425F-BA79-DD7CBF5D9031}" type="slidenum">
              <a:rPr lang="en-IN" smtClean="0"/>
              <a:t>‹#›</a:t>
            </a:fld>
            <a:endParaRPr lang="en-IN"/>
          </a:p>
        </p:txBody>
      </p:sp>
    </p:spTree>
    <p:extLst>
      <p:ext uri="{BB962C8B-B14F-4D97-AF65-F5344CB8AC3E}">
        <p14:creationId xmlns:p14="http://schemas.microsoft.com/office/powerpoint/2010/main" val="2685602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0A3560-F8E5-4022-A627-E9662783C882}" type="datetimeFigureOut">
              <a:rPr lang="en-IN" smtClean="0"/>
              <a:t>06-07-2024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C7ACF0-5479-425F-BA79-DD7CBF5D9031}" type="slidenum">
              <a:rPr lang="en-IN" smtClean="0"/>
              <a:t>‹#›</a:t>
            </a:fld>
            <a:endParaRPr lang="en-IN"/>
          </a:p>
        </p:txBody>
      </p:sp>
    </p:spTree>
    <p:extLst>
      <p:ext uri="{BB962C8B-B14F-4D97-AF65-F5344CB8AC3E}">
        <p14:creationId xmlns:p14="http://schemas.microsoft.com/office/powerpoint/2010/main" val="3396071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0A3560-F8E5-4022-A627-E9662783C882}" type="datetimeFigureOut">
              <a:rPr lang="en-IN" smtClean="0"/>
              <a:t>06-07-2024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C7ACF0-5479-425F-BA79-DD7CBF5D9031}" type="slidenum">
              <a:rPr lang="en-IN" smtClean="0"/>
              <a:t>‹#›</a:t>
            </a:fld>
            <a:endParaRPr lang="en-IN"/>
          </a:p>
        </p:txBody>
      </p:sp>
    </p:spTree>
    <p:extLst>
      <p:ext uri="{BB962C8B-B14F-4D97-AF65-F5344CB8AC3E}">
        <p14:creationId xmlns:p14="http://schemas.microsoft.com/office/powerpoint/2010/main" val="3480094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0A3560-F8E5-4022-A627-E9662783C882}" type="datetimeFigureOut">
              <a:rPr lang="en-IN" smtClean="0"/>
              <a:t>06-07-2024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C7ACF0-5479-425F-BA79-DD7CBF5D9031}" type="slidenum">
              <a:rPr lang="en-IN" smtClean="0"/>
              <a:t>‹#›</a:t>
            </a:fld>
            <a:endParaRPr lang="en-IN"/>
          </a:p>
        </p:txBody>
      </p:sp>
    </p:spTree>
    <p:extLst>
      <p:ext uri="{BB962C8B-B14F-4D97-AF65-F5344CB8AC3E}">
        <p14:creationId xmlns:p14="http://schemas.microsoft.com/office/powerpoint/2010/main" val="3391973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0A3560-F8E5-4022-A627-E9662783C882}" type="datetimeFigureOut">
              <a:rPr lang="en-IN" smtClean="0"/>
              <a:t>06-07-2024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C7ACF0-5479-425F-BA79-DD7CBF5D9031}" type="slidenum">
              <a:rPr lang="en-IN" smtClean="0"/>
              <a:t>‹#›</a:t>
            </a:fld>
            <a:endParaRPr lang="en-IN"/>
          </a:p>
        </p:txBody>
      </p:sp>
    </p:spTree>
    <p:extLst>
      <p:ext uri="{BB962C8B-B14F-4D97-AF65-F5344CB8AC3E}">
        <p14:creationId xmlns:p14="http://schemas.microsoft.com/office/powerpoint/2010/main" val="94493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0A3560-F8E5-4022-A627-E9662783C882}" type="datetimeFigureOut">
              <a:rPr lang="en-IN" smtClean="0"/>
              <a:t>06-07-2024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C7ACF0-5479-425F-BA79-DD7CBF5D9031}" type="slidenum">
              <a:rPr lang="en-IN" smtClean="0"/>
              <a:t>‹#›</a:t>
            </a:fld>
            <a:endParaRPr lang="en-IN"/>
          </a:p>
        </p:txBody>
      </p:sp>
    </p:spTree>
    <p:extLst>
      <p:ext uri="{BB962C8B-B14F-4D97-AF65-F5344CB8AC3E}">
        <p14:creationId xmlns:p14="http://schemas.microsoft.com/office/powerpoint/2010/main" val="34925797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6DE3018-CA02-47CB-BE76-5500EC5CA28D}"/>
              </a:ext>
            </a:extLst>
          </p:cNvPr>
          <p:cNvGrpSpPr/>
          <p:nvPr/>
        </p:nvGrpSpPr>
        <p:grpSpPr>
          <a:xfrm>
            <a:off x="0" y="0"/>
            <a:ext cx="12192000" cy="6858000"/>
            <a:chOff x="0" y="0"/>
            <a:chExt cx="12192000" cy="6858000"/>
          </a:xfrm>
        </p:grpSpPr>
        <p:pic>
          <p:nvPicPr>
            <p:cNvPr id="2054" name="Picture 6" descr="Indians have predisposition for heart disease, and it occurs in them at  younger age', ET HealthWorld">
              <a:extLst>
                <a:ext uri="{FF2B5EF4-FFF2-40B4-BE49-F238E27FC236}">
                  <a16:creationId xmlns:a16="http://schemas.microsoft.com/office/drawing/2014/main" id="{9721404E-777E-497F-9FC5-3300DA5BBF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487B951E-4D5A-4428-8558-F0C893EC425C}"/>
                </a:ext>
              </a:extLst>
            </p:cNvPr>
            <p:cNvCxnSpPr>
              <a:cxnSpLocks/>
            </p:cNvCxnSpPr>
            <p:nvPr/>
          </p:nvCxnSpPr>
          <p:spPr>
            <a:xfrm>
              <a:off x="2124635" y="3429001"/>
              <a:ext cx="7342094" cy="4481"/>
            </a:xfrm>
            <a:prstGeom prst="line">
              <a:avLst/>
            </a:prstGeom>
            <a:ln w="38100">
              <a:solidFill>
                <a:schemeClr val="bg1"/>
              </a:solidFill>
            </a:ln>
          </p:spPr>
          <p:style>
            <a:lnRef idx="3">
              <a:schemeClr val="dk1"/>
            </a:lnRef>
            <a:fillRef idx="0">
              <a:schemeClr val="dk1"/>
            </a:fillRef>
            <a:effectRef idx="2">
              <a:schemeClr val="dk1"/>
            </a:effectRef>
            <a:fontRef idx="minor">
              <a:schemeClr val="tx1"/>
            </a:fontRef>
          </p:style>
        </p:cxnSp>
      </p:grpSp>
      <p:sp>
        <p:nvSpPr>
          <p:cNvPr id="14" name="TextBox 13">
            <a:extLst>
              <a:ext uri="{FF2B5EF4-FFF2-40B4-BE49-F238E27FC236}">
                <a16:creationId xmlns:a16="http://schemas.microsoft.com/office/drawing/2014/main" id="{262A6A5D-0196-4EF5-BB5D-74A61FA92782}"/>
              </a:ext>
            </a:extLst>
          </p:cNvPr>
          <p:cNvSpPr txBox="1"/>
          <p:nvPr/>
        </p:nvSpPr>
        <p:spPr>
          <a:xfrm>
            <a:off x="1999129" y="2447365"/>
            <a:ext cx="7082117"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Heart Disease Data</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1992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36000">
              <a:schemeClr val="tx1">
                <a:lumMod val="52000"/>
                <a:lumOff val="48000"/>
              </a:schemeClr>
            </a:gs>
            <a:gs pos="63000">
              <a:schemeClr val="bg1">
                <a:lumMod val="57000"/>
              </a:schemeClr>
            </a:gs>
            <a:gs pos="14000">
              <a:srgbClr val="FF0000">
                <a:lumMod val="51000"/>
                <a:lumOff val="49000"/>
              </a:srgbClr>
            </a:gs>
            <a:gs pos="100000">
              <a:srgbClr val="C00000">
                <a:lumMod val="58000"/>
                <a:lumOff val="42000"/>
              </a:srgbClr>
            </a:gs>
          </a:gsLst>
          <a:lin ang="0" scaled="1"/>
          <a:tileRect/>
        </a:gra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9183970-F996-44EE-9F02-617CDCDFAD4E}"/>
              </a:ext>
            </a:extLst>
          </p:cNvPr>
          <p:cNvGrpSpPr/>
          <p:nvPr/>
        </p:nvGrpSpPr>
        <p:grpSpPr>
          <a:xfrm>
            <a:off x="0" y="6033246"/>
            <a:ext cx="12192000" cy="824754"/>
            <a:chOff x="0" y="6033246"/>
            <a:chExt cx="12192000" cy="824754"/>
          </a:xfrm>
        </p:grpSpPr>
        <p:pic>
          <p:nvPicPr>
            <p:cNvPr id="3074" name="Picture 2" descr="Indians have predisposition for heart disease, and it occurs in them at  younger age', ET HealthWorld">
              <a:extLst>
                <a:ext uri="{FF2B5EF4-FFF2-40B4-BE49-F238E27FC236}">
                  <a16:creationId xmlns:a16="http://schemas.microsoft.com/office/drawing/2014/main" id="{33FCD2BB-0FE5-400F-A89A-F59374E860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8176" b="-1"/>
            <a:stretch/>
          </p:blipFill>
          <p:spPr bwMode="auto">
            <a:xfrm>
              <a:off x="0" y="6033246"/>
              <a:ext cx="12192000" cy="824753"/>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076" name="Picture 4" descr="Indians have predisposition for heart disease, and it occurs in them at  younger age', ET HealthWorld">
              <a:extLst>
                <a:ext uri="{FF2B5EF4-FFF2-40B4-BE49-F238E27FC236}">
                  <a16:creationId xmlns:a16="http://schemas.microsoft.com/office/drawing/2014/main" id="{387F3E1F-848E-4AE6-B10E-F9D20A0C69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0196" t="24444" b="44314"/>
            <a:stretch/>
          </p:blipFill>
          <p:spPr bwMode="auto">
            <a:xfrm>
              <a:off x="10497669" y="6033246"/>
              <a:ext cx="1694331" cy="824754"/>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6" name="Rectangle 5">
            <a:extLst>
              <a:ext uri="{FF2B5EF4-FFF2-40B4-BE49-F238E27FC236}">
                <a16:creationId xmlns:a16="http://schemas.microsoft.com/office/drawing/2014/main" id="{FB0E4B7C-92D2-44BD-B425-CFCCB1018644}"/>
              </a:ext>
            </a:extLst>
          </p:cNvPr>
          <p:cNvSpPr/>
          <p:nvPr/>
        </p:nvSpPr>
        <p:spPr>
          <a:xfrm>
            <a:off x="712694" y="555811"/>
            <a:ext cx="10766612" cy="53429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91205A0E-F0F7-42D0-AE06-AEE63AD40CE1}"/>
              </a:ext>
            </a:extLst>
          </p:cNvPr>
          <p:cNvSpPr txBox="1"/>
          <p:nvPr/>
        </p:nvSpPr>
        <p:spPr>
          <a:xfrm>
            <a:off x="1116105" y="773534"/>
            <a:ext cx="10228729"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id="{BF355F15-7BC1-415E-871C-18C0C4599232}"/>
              </a:ext>
            </a:extLst>
          </p:cNvPr>
          <p:cNvCxnSpPr>
            <a:cxnSpLocks/>
          </p:cNvCxnSpPr>
          <p:nvPr/>
        </p:nvCxnSpPr>
        <p:spPr>
          <a:xfrm flipV="1">
            <a:off x="1151966" y="1792617"/>
            <a:ext cx="10192868" cy="6275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D0A75C3-33A3-40C9-8CA1-1287DDC22EE9}"/>
              </a:ext>
            </a:extLst>
          </p:cNvPr>
          <p:cNvSpPr txBox="1"/>
          <p:nvPr/>
        </p:nvSpPr>
        <p:spPr>
          <a:xfrm>
            <a:off x="1039906" y="2052593"/>
            <a:ext cx="10044952" cy="4031873"/>
          </a:xfrm>
          <a:prstGeom prst="rect">
            <a:avLst/>
          </a:prstGeom>
          <a:noFill/>
        </p:spPr>
        <p:txBody>
          <a:bodyPr wrap="square" rtlCol="0">
            <a:spAutoFit/>
          </a:bodyPr>
          <a:lstStyle/>
          <a:p>
            <a:endParaRPr lang="en-US" dirty="0"/>
          </a:p>
          <a:p>
            <a:pPr algn="just"/>
            <a:r>
              <a:rPr lang="en-US" sz="2000" dirty="0">
                <a:latin typeface="Times New Roman" panose="02020603050405020304" pitchFamily="18" charset="0"/>
                <a:cs typeface="Times New Roman" panose="02020603050405020304" pitchFamily="18" charset="0"/>
              </a:rPr>
              <a:t>A type of disease that affects the heart or blood vessels. The risk of certain heart diseases may be increased by smoking, high blood pressure, high cholesterol, unhealthy diet, lack of exercise, and obesity. About 695,000 people died from heart disease in 2021—that's 1 in every 5 deaths. 12. Heart disease costs about $239.9 billion each year from 2018 to 2019.  This includes the cost of health care services, medicines, and lost productivity due to death.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Coronary artery disease and stroke account for 80% of CVD deaths in males and 75% of CVD deaths in females. Most cardiovascular disease affects older adults. In the United States 11% of people between 20 and 40 have CVD, while 37% between 40 and 60, 71% of people between 60 and 80, and 85% of people over 80 have CVD</a:t>
            </a:r>
          </a:p>
          <a:p>
            <a:pPr algn="just"/>
            <a:r>
              <a:rPr lang="en-US" sz="2000" dirty="0">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3989040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36000">
              <a:schemeClr val="tx1">
                <a:lumMod val="52000"/>
                <a:lumOff val="48000"/>
              </a:schemeClr>
            </a:gs>
            <a:gs pos="63000">
              <a:schemeClr val="bg1">
                <a:lumMod val="57000"/>
              </a:schemeClr>
            </a:gs>
            <a:gs pos="14000">
              <a:srgbClr val="FF0000">
                <a:lumMod val="51000"/>
                <a:lumOff val="49000"/>
              </a:srgbClr>
            </a:gs>
            <a:gs pos="100000">
              <a:srgbClr val="C00000">
                <a:lumMod val="58000"/>
                <a:lumOff val="42000"/>
              </a:srgbClr>
            </a:gs>
          </a:gsLst>
          <a:lin ang="0" scaled="1"/>
          <a:tileRect/>
        </a:gra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9183970-F996-44EE-9F02-617CDCDFAD4E}"/>
              </a:ext>
            </a:extLst>
          </p:cNvPr>
          <p:cNvGrpSpPr/>
          <p:nvPr/>
        </p:nvGrpSpPr>
        <p:grpSpPr>
          <a:xfrm>
            <a:off x="0" y="6033246"/>
            <a:ext cx="12192000" cy="824754"/>
            <a:chOff x="0" y="6033246"/>
            <a:chExt cx="12192000" cy="824754"/>
          </a:xfrm>
        </p:grpSpPr>
        <p:pic>
          <p:nvPicPr>
            <p:cNvPr id="3074" name="Picture 2" descr="Indians have predisposition for heart disease, and it occurs in them at  younger age', ET HealthWorld">
              <a:extLst>
                <a:ext uri="{FF2B5EF4-FFF2-40B4-BE49-F238E27FC236}">
                  <a16:creationId xmlns:a16="http://schemas.microsoft.com/office/drawing/2014/main" id="{33FCD2BB-0FE5-400F-A89A-F59374E860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8176" b="-1"/>
            <a:stretch/>
          </p:blipFill>
          <p:spPr bwMode="auto">
            <a:xfrm>
              <a:off x="0" y="6033246"/>
              <a:ext cx="12192000" cy="824753"/>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076" name="Picture 4" descr="Indians have predisposition for heart disease, and it occurs in them at  younger age', ET HealthWorld">
              <a:extLst>
                <a:ext uri="{FF2B5EF4-FFF2-40B4-BE49-F238E27FC236}">
                  <a16:creationId xmlns:a16="http://schemas.microsoft.com/office/drawing/2014/main" id="{387F3E1F-848E-4AE6-B10E-F9D20A0C69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0196" t="24444" b="44314"/>
            <a:stretch/>
          </p:blipFill>
          <p:spPr bwMode="auto">
            <a:xfrm>
              <a:off x="10497669" y="6033246"/>
              <a:ext cx="1694331" cy="824754"/>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6" name="Rectangle 5">
            <a:extLst>
              <a:ext uri="{FF2B5EF4-FFF2-40B4-BE49-F238E27FC236}">
                <a16:creationId xmlns:a16="http://schemas.microsoft.com/office/drawing/2014/main" id="{FB0E4B7C-92D2-44BD-B425-CFCCB1018644}"/>
              </a:ext>
            </a:extLst>
          </p:cNvPr>
          <p:cNvSpPr/>
          <p:nvPr/>
        </p:nvSpPr>
        <p:spPr>
          <a:xfrm>
            <a:off x="712694" y="555811"/>
            <a:ext cx="10766612" cy="53429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91205A0E-F0F7-42D0-AE06-AEE63AD40CE1}"/>
              </a:ext>
            </a:extLst>
          </p:cNvPr>
          <p:cNvSpPr txBox="1"/>
          <p:nvPr/>
        </p:nvSpPr>
        <p:spPr>
          <a:xfrm>
            <a:off x="1151966" y="755607"/>
            <a:ext cx="10228729"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Details of Data</a:t>
            </a:r>
            <a:endParaRPr lang="en-IN" dirty="0">
              <a:latin typeface="Times New Roman" panose="02020603050405020304" pitchFamily="18"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id="{BF355F15-7BC1-415E-871C-18C0C4599232}"/>
              </a:ext>
            </a:extLst>
          </p:cNvPr>
          <p:cNvCxnSpPr>
            <a:cxnSpLocks/>
          </p:cNvCxnSpPr>
          <p:nvPr/>
        </p:nvCxnSpPr>
        <p:spPr>
          <a:xfrm flipV="1">
            <a:off x="1151966" y="1631912"/>
            <a:ext cx="10192868" cy="6275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D0A75C3-33A3-40C9-8CA1-1287DDC22EE9}"/>
              </a:ext>
            </a:extLst>
          </p:cNvPr>
          <p:cNvSpPr txBox="1"/>
          <p:nvPr/>
        </p:nvSpPr>
        <p:spPr>
          <a:xfrm>
            <a:off x="1434354" y="1855371"/>
            <a:ext cx="10044952" cy="4062651"/>
          </a:xfrm>
          <a:prstGeom prst="rect">
            <a:avLst/>
          </a:prstGeom>
          <a:noFill/>
        </p:spPr>
        <p:txBody>
          <a:bodyPr wrap="square" rtlCol="0">
            <a:sp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age: Age of the patient</a:t>
            </a: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sex: Sex of the patient (1 = male; 0 = female)</a:t>
            </a: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chest pain type (4 values)</a:t>
            </a: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resting blood pressure</a:t>
            </a: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serum cholesterol in mg/dl</a:t>
            </a: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fasting blood sugar &gt; 120 mg/dl</a:t>
            </a: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resting electrocardiographic results (values 0,1,2)</a:t>
            </a: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maximum heart rate achieved</a:t>
            </a: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exercise induced angina</a:t>
            </a: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oldpeak = ST depression induced by exercise relative to rest</a:t>
            </a: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slope of the peak exercise ST segment</a:t>
            </a: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number of major vessels (0-3) colored by fluoroscopy</a:t>
            </a: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thal: 0 = normal; 1 = fixed defect; 2 = reversable defect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808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36000">
              <a:schemeClr val="tx1">
                <a:lumMod val="52000"/>
                <a:lumOff val="48000"/>
              </a:schemeClr>
            </a:gs>
            <a:gs pos="63000">
              <a:schemeClr val="bg1">
                <a:lumMod val="57000"/>
              </a:schemeClr>
            </a:gs>
            <a:gs pos="14000">
              <a:srgbClr val="FF0000">
                <a:lumMod val="51000"/>
                <a:lumOff val="49000"/>
              </a:srgbClr>
            </a:gs>
            <a:gs pos="100000">
              <a:srgbClr val="C00000">
                <a:lumMod val="58000"/>
                <a:lumOff val="42000"/>
              </a:srgbClr>
            </a:gs>
          </a:gsLst>
          <a:lin ang="0" scaled="1"/>
          <a:tileRect/>
        </a:gra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9183970-F996-44EE-9F02-617CDCDFAD4E}"/>
              </a:ext>
            </a:extLst>
          </p:cNvPr>
          <p:cNvGrpSpPr/>
          <p:nvPr/>
        </p:nvGrpSpPr>
        <p:grpSpPr>
          <a:xfrm>
            <a:off x="0" y="6033246"/>
            <a:ext cx="12192000" cy="824754"/>
            <a:chOff x="0" y="6033246"/>
            <a:chExt cx="12192000" cy="824754"/>
          </a:xfrm>
        </p:grpSpPr>
        <p:pic>
          <p:nvPicPr>
            <p:cNvPr id="3074" name="Picture 2" descr="Indians have predisposition for heart disease, and it occurs in them at  younger age', ET HealthWorld">
              <a:extLst>
                <a:ext uri="{FF2B5EF4-FFF2-40B4-BE49-F238E27FC236}">
                  <a16:creationId xmlns:a16="http://schemas.microsoft.com/office/drawing/2014/main" id="{33FCD2BB-0FE5-400F-A89A-F59374E860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8176" b="-1"/>
            <a:stretch/>
          </p:blipFill>
          <p:spPr bwMode="auto">
            <a:xfrm>
              <a:off x="0" y="6033246"/>
              <a:ext cx="12192000" cy="824753"/>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076" name="Picture 4" descr="Indians have predisposition for heart disease, and it occurs in them at  younger age', ET HealthWorld">
              <a:extLst>
                <a:ext uri="{FF2B5EF4-FFF2-40B4-BE49-F238E27FC236}">
                  <a16:creationId xmlns:a16="http://schemas.microsoft.com/office/drawing/2014/main" id="{387F3E1F-848E-4AE6-B10E-F9D20A0C69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0196" t="24444" b="44314"/>
            <a:stretch/>
          </p:blipFill>
          <p:spPr bwMode="auto">
            <a:xfrm>
              <a:off x="10497669" y="6033246"/>
              <a:ext cx="1694331" cy="824754"/>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6" name="Rectangle 5">
            <a:extLst>
              <a:ext uri="{FF2B5EF4-FFF2-40B4-BE49-F238E27FC236}">
                <a16:creationId xmlns:a16="http://schemas.microsoft.com/office/drawing/2014/main" id="{FB0E4B7C-92D2-44BD-B425-CFCCB1018644}"/>
              </a:ext>
            </a:extLst>
          </p:cNvPr>
          <p:cNvSpPr/>
          <p:nvPr/>
        </p:nvSpPr>
        <p:spPr>
          <a:xfrm>
            <a:off x="712694" y="555811"/>
            <a:ext cx="10766612" cy="53429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91205A0E-F0F7-42D0-AE06-AEE63AD40CE1}"/>
              </a:ext>
            </a:extLst>
          </p:cNvPr>
          <p:cNvSpPr txBox="1"/>
          <p:nvPr/>
        </p:nvSpPr>
        <p:spPr>
          <a:xfrm>
            <a:off x="1151966" y="755607"/>
            <a:ext cx="10228729" cy="707886"/>
          </a:xfrm>
          <a:prstGeom prst="rect">
            <a:avLst/>
          </a:prstGeom>
          <a:noFill/>
        </p:spPr>
        <p:txBody>
          <a:bodyPr wrap="square" rtlCol="0">
            <a:spAutoFit/>
          </a:bodyPr>
          <a:lstStyle/>
          <a:p>
            <a:r>
              <a:rPr lang="en-IN" sz="4000" b="0" dirty="0">
                <a:effectLst/>
                <a:latin typeface="Times New Roman" panose="02020603050405020304" pitchFamily="18" charset="0"/>
                <a:cs typeface="Times New Roman" panose="02020603050405020304" pitchFamily="18" charset="0"/>
              </a:rPr>
              <a:t>Main KPIs</a:t>
            </a:r>
            <a:endParaRPr lang="en-IN" sz="900" dirty="0">
              <a:latin typeface="Times New Roman" panose="02020603050405020304" pitchFamily="18"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id="{BF355F15-7BC1-415E-871C-18C0C4599232}"/>
              </a:ext>
            </a:extLst>
          </p:cNvPr>
          <p:cNvCxnSpPr>
            <a:cxnSpLocks/>
          </p:cNvCxnSpPr>
          <p:nvPr/>
        </p:nvCxnSpPr>
        <p:spPr>
          <a:xfrm flipV="1">
            <a:off x="1151966" y="1792617"/>
            <a:ext cx="10192868" cy="6275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D0A75C3-33A3-40C9-8CA1-1287DDC22EE9}"/>
              </a:ext>
            </a:extLst>
          </p:cNvPr>
          <p:cNvSpPr txBox="1"/>
          <p:nvPr/>
        </p:nvSpPr>
        <p:spPr>
          <a:xfrm>
            <a:off x="1299882" y="2046999"/>
            <a:ext cx="10044952" cy="3785652"/>
          </a:xfrm>
          <a:prstGeom prst="rect">
            <a:avLst/>
          </a:prstGeom>
          <a:noFill/>
        </p:spPr>
        <p:txBody>
          <a:bodyPr wrap="square" rtlCol="0">
            <a:spAutoFit/>
          </a:bodyPr>
          <a:lstStyle/>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Total Number of Male patients</a:t>
            </a:r>
            <a:r>
              <a:rPr lang="fr-FR" sz="2000" dirty="0">
                <a:latin typeface="Times New Roman" panose="02020603050405020304" pitchFamily="18" charset="0"/>
                <a:cs typeface="Times New Roman" panose="02020603050405020304" pitchFamily="18" charset="0"/>
              </a:rPr>
              <a:t>:  713 patients</a:t>
            </a:r>
          </a:p>
          <a:p>
            <a:pPr marL="342900" indent="-342900">
              <a:buFont typeface="Wingdings" panose="05000000000000000000" pitchFamily="2" charset="2"/>
              <a:buChar char="§"/>
            </a:pPr>
            <a:r>
              <a:rPr lang="fr-FR" sz="2000" dirty="0">
                <a:latin typeface="Times New Roman" panose="02020603050405020304" pitchFamily="18" charset="0"/>
                <a:cs typeface="Times New Roman" panose="02020603050405020304" pitchFamily="18" charset="0"/>
              </a:rPr>
              <a:t>Total Numbers of Female patients :  312 patients</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Age:  Age is a primary risk factor for heart disease.</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Sex:  Gender differences in heart disease prevalence.</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Resting Blood Pressure (trestbps):  An important indicator of cardiovascular health.</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Serum Cholesterol (chol):  High cholesterol levels can lead to heart disease.</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Fasting Blood Sugar (fbs):  Elevated blood sugar levels are associated with increased risk.</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Maximum Heart Rate Achieved (thalach): Indicator of cardiovascular fitness.</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Exercise Induced Angina (exang):  Presence of angina during exercise.</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ST Depression (oldpeak):  Indicator of ischemia.</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Number of Major Vessels (ca): Indicates extent of coronary blockage.</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Thalassemia (thal): Blood disorder that may affect heart health.</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0541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36000">
              <a:schemeClr val="tx1">
                <a:lumMod val="52000"/>
                <a:lumOff val="48000"/>
              </a:schemeClr>
            </a:gs>
            <a:gs pos="63000">
              <a:schemeClr val="bg1">
                <a:lumMod val="57000"/>
              </a:schemeClr>
            </a:gs>
            <a:gs pos="14000">
              <a:srgbClr val="FF0000">
                <a:lumMod val="51000"/>
                <a:lumOff val="49000"/>
              </a:srgbClr>
            </a:gs>
            <a:gs pos="100000">
              <a:srgbClr val="C00000">
                <a:lumMod val="58000"/>
                <a:lumOff val="42000"/>
              </a:srgbClr>
            </a:gs>
          </a:gsLst>
          <a:lin ang="0" scaled="1"/>
          <a:tileRect/>
        </a:gra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9183970-F996-44EE-9F02-617CDCDFAD4E}"/>
              </a:ext>
            </a:extLst>
          </p:cNvPr>
          <p:cNvGrpSpPr/>
          <p:nvPr/>
        </p:nvGrpSpPr>
        <p:grpSpPr>
          <a:xfrm>
            <a:off x="0" y="6033246"/>
            <a:ext cx="12192000" cy="824754"/>
            <a:chOff x="0" y="6033246"/>
            <a:chExt cx="12192000" cy="824754"/>
          </a:xfrm>
        </p:grpSpPr>
        <p:pic>
          <p:nvPicPr>
            <p:cNvPr id="3074" name="Picture 2" descr="Indians have predisposition for heart disease, and it occurs in them at  younger age', ET HealthWorld">
              <a:extLst>
                <a:ext uri="{FF2B5EF4-FFF2-40B4-BE49-F238E27FC236}">
                  <a16:creationId xmlns:a16="http://schemas.microsoft.com/office/drawing/2014/main" id="{33FCD2BB-0FE5-400F-A89A-F59374E860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8176" b="-1"/>
            <a:stretch/>
          </p:blipFill>
          <p:spPr bwMode="auto">
            <a:xfrm>
              <a:off x="0" y="6033246"/>
              <a:ext cx="12192000" cy="824753"/>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076" name="Picture 4" descr="Indians have predisposition for heart disease, and it occurs in them at  younger age', ET HealthWorld">
              <a:extLst>
                <a:ext uri="{FF2B5EF4-FFF2-40B4-BE49-F238E27FC236}">
                  <a16:creationId xmlns:a16="http://schemas.microsoft.com/office/drawing/2014/main" id="{387F3E1F-848E-4AE6-B10E-F9D20A0C69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0196" t="24444" b="44314"/>
            <a:stretch/>
          </p:blipFill>
          <p:spPr bwMode="auto">
            <a:xfrm>
              <a:off x="10497669" y="6033246"/>
              <a:ext cx="1694331" cy="824754"/>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6" name="Rectangle 5">
            <a:extLst>
              <a:ext uri="{FF2B5EF4-FFF2-40B4-BE49-F238E27FC236}">
                <a16:creationId xmlns:a16="http://schemas.microsoft.com/office/drawing/2014/main" id="{FB0E4B7C-92D2-44BD-B425-CFCCB1018644}"/>
              </a:ext>
            </a:extLst>
          </p:cNvPr>
          <p:cNvSpPr/>
          <p:nvPr/>
        </p:nvSpPr>
        <p:spPr>
          <a:xfrm>
            <a:off x="712694" y="555811"/>
            <a:ext cx="10824882" cy="53429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91205A0E-F0F7-42D0-AE06-AEE63AD40CE1}"/>
              </a:ext>
            </a:extLst>
          </p:cNvPr>
          <p:cNvSpPr txBox="1"/>
          <p:nvPr/>
        </p:nvSpPr>
        <p:spPr>
          <a:xfrm>
            <a:off x="1151966" y="755607"/>
            <a:ext cx="10228729"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Mock-up Dashboard</a:t>
            </a:r>
            <a:endParaRPr lang="en-IN" sz="900" dirty="0">
              <a:latin typeface="Times New Roman" panose="02020603050405020304" pitchFamily="18"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id="{BF355F15-7BC1-415E-871C-18C0C4599232}"/>
              </a:ext>
            </a:extLst>
          </p:cNvPr>
          <p:cNvCxnSpPr>
            <a:cxnSpLocks/>
          </p:cNvCxnSpPr>
          <p:nvPr/>
        </p:nvCxnSpPr>
        <p:spPr>
          <a:xfrm flipV="1">
            <a:off x="1151966" y="1792617"/>
            <a:ext cx="10192868" cy="6275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D0A75C3-33A3-40C9-8CA1-1287DDC22EE9}"/>
              </a:ext>
            </a:extLst>
          </p:cNvPr>
          <p:cNvSpPr txBox="1"/>
          <p:nvPr/>
        </p:nvSpPr>
        <p:spPr>
          <a:xfrm>
            <a:off x="1299882" y="2046999"/>
            <a:ext cx="10044952" cy="369332"/>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89B8891-4580-4CF0-9093-BB10D51F3C26}"/>
              </a:ext>
            </a:extLst>
          </p:cNvPr>
          <p:cNvPicPr>
            <a:picLocks noChangeAspect="1"/>
          </p:cNvPicPr>
          <p:nvPr/>
        </p:nvPicPr>
        <p:blipFill>
          <a:blip r:embed="rId3"/>
          <a:stretch>
            <a:fillRect/>
          </a:stretch>
        </p:blipFill>
        <p:spPr>
          <a:xfrm>
            <a:off x="1151967" y="1989844"/>
            <a:ext cx="3545540" cy="1971003"/>
          </a:xfrm>
          <a:prstGeom prst="rect">
            <a:avLst/>
          </a:prstGeom>
        </p:spPr>
      </p:pic>
      <p:pic>
        <p:nvPicPr>
          <p:cNvPr id="8" name="Picture 7">
            <a:extLst>
              <a:ext uri="{FF2B5EF4-FFF2-40B4-BE49-F238E27FC236}">
                <a16:creationId xmlns:a16="http://schemas.microsoft.com/office/drawing/2014/main" id="{DBAA3640-5C4B-4608-9E20-6ED85750A5F4}"/>
              </a:ext>
            </a:extLst>
          </p:cNvPr>
          <p:cNvPicPr>
            <a:picLocks noChangeAspect="1"/>
          </p:cNvPicPr>
          <p:nvPr/>
        </p:nvPicPr>
        <p:blipFill>
          <a:blip r:embed="rId4"/>
          <a:stretch>
            <a:fillRect/>
          </a:stretch>
        </p:blipFill>
        <p:spPr>
          <a:xfrm>
            <a:off x="8885216" y="2048498"/>
            <a:ext cx="2622175" cy="2000953"/>
          </a:xfrm>
          <a:prstGeom prst="rect">
            <a:avLst/>
          </a:prstGeom>
        </p:spPr>
      </p:pic>
      <p:pic>
        <p:nvPicPr>
          <p:cNvPr id="11" name="Picture 10">
            <a:extLst>
              <a:ext uri="{FF2B5EF4-FFF2-40B4-BE49-F238E27FC236}">
                <a16:creationId xmlns:a16="http://schemas.microsoft.com/office/drawing/2014/main" id="{E65B595E-BEEC-46FF-8FB9-0673C32602DD}"/>
              </a:ext>
            </a:extLst>
          </p:cNvPr>
          <p:cNvPicPr>
            <a:picLocks noChangeAspect="1"/>
          </p:cNvPicPr>
          <p:nvPr/>
        </p:nvPicPr>
        <p:blipFill>
          <a:blip r:embed="rId5"/>
          <a:stretch>
            <a:fillRect/>
          </a:stretch>
        </p:blipFill>
        <p:spPr>
          <a:xfrm>
            <a:off x="5334958" y="3498641"/>
            <a:ext cx="3218146" cy="2311928"/>
          </a:xfrm>
          <a:prstGeom prst="rect">
            <a:avLst/>
          </a:prstGeom>
        </p:spPr>
      </p:pic>
      <p:pic>
        <p:nvPicPr>
          <p:cNvPr id="13" name="Picture 12">
            <a:extLst>
              <a:ext uri="{FF2B5EF4-FFF2-40B4-BE49-F238E27FC236}">
                <a16:creationId xmlns:a16="http://schemas.microsoft.com/office/drawing/2014/main" id="{79E83439-33C8-4C61-B247-9171D342590D}"/>
              </a:ext>
            </a:extLst>
          </p:cNvPr>
          <p:cNvPicPr>
            <a:picLocks noChangeAspect="1"/>
          </p:cNvPicPr>
          <p:nvPr/>
        </p:nvPicPr>
        <p:blipFill>
          <a:blip r:embed="rId6"/>
          <a:stretch>
            <a:fillRect/>
          </a:stretch>
        </p:blipFill>
        <p:spPr>
          <a:xfrm>
            <a:off x="1299882" y="3976967"/>
            <a:ext cx="3783702" cy="1921808"/>
          </a:xfrm>
          <a:prstGeom prst="rect">
            <a:avLst/>
          </a:prstGeom>
        </p:spPr>
      </p:pic>
      <p:pic>
        <p:nvPicPr>
          <p:cNvPr id="16" name="Picture 15">
            <a:extLst>
              <a:ext uri="{FF2B5EF4-FFF2-40B4-BE49-F238E27FC236}">
                <a16:creationId xmlns:a16="http://schemas.microsoft.com/office/drawing/2014/main" id="{10E27F91-E523-490D-9D06-0FB7324C90C0}"/>
              </a:ext>
            </a:extLst>
          </p:cNvPr>
          <p:cNvPicPr>
            <a:picLocks noChangeAspect="1"/>
          </p:cNvPicPr>
          <p:nvPr/>
        </p:nvPicPr>
        <p:blipFill>
          <a:blip r:embed="rId7"/>
          <a:stretch>
            <a:fillRect/>
          </a:stretch>
        </p:blipFill>
        <p:spPr>
          <a:xfrm>
            <a:off x="8742977" y="4634456"/>
            <a:ext cx="2328788" cy="1158747"/>
          </a:xfrm>
          <a:prstGeom prst="rect">
            <a:avLst/>
          </a:prstGeom>
        </p:spPr>
      </p:pic>
      <p:pic>
        <p:nvPicPr>
          <p:cNvPr id="4" name="Picture 3">
            <a:extLst>
              <a:ext uri="{FF2B5EF4-FFF2-40B4-BE49-F238E27FC236}">
                <a16:creationId xmlns:a16="http://schemas.microsoft.com/office/drawing/2014/main" id="{8D7F6C2B-636C-4CBC-838C-20AB362C05F0}"/>
              </a:ext>
            </a:extLst>
          </p:cNvPr>
          <p:cNvPicPr>
            <a:picLocks noChangeAspect="1"/>
          </p:cNvPicPr>
          <p:nvPr/>
        </p:nvPicPr>
        <p:blipFill>
          <a:blip r:embed="rId8"/>
          <a:stretch>
            <a:fillRect/>
          </a:stretch>
        </p:blipFill>
        <p:spPr>
          <a:xfrm>
            <a:off x="5486400" y="1989842"/>
            <a:ext cx="2339788" cy="1443270"/>
          </a:xfrm>
          <a:prstGeom prst="rect">
            <a:avLst/>
          </a:prstGeom>
        </p:spPr>
      </p:pic>
    </p:spTree>
    <p:extLst>
      <p:ext uri="{BB962C8B-B14F-4D97-AF65-F5344CB8AC3E}">
        <p14:creationId xmlns:p14="http://schemas.microsoft.com/office/powerpoint/2010/main" val="3871719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36000">
              <a:schemeClr val="tx1">
                <a:lumMod val="52000"/>
                <a:lumOff val="48000"/>
              </a:schemeClr>
            </a:gs>
            <a:gs pos="63000">
              <a:schemeClr val="bg1">
                <a:lumMod val="57000"/>
              </a:schemeClr>
            </a:gs>
            <a:gs pos="14000">
              <a:srgbClr val="FF0000">
                <a:lumMod val="51000"/>
                <a:lumOff val="49000"/>
              </a:srgbClr>
            </a:gs>
            <a:gs pos="100000">
              <a:srgbClr val="C00000">
                <a:lumMod val="58000"/>
                <a:lumOff val="42000"/>
              </a:srgbClr>
            </a:gs>
          </a:gsLst>
          <a:lin ang="0" scaled="1"/>
          <a:tileRect/>
        </a:gra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9183970-F996-44EE-9F02-617CDCDFAD4E}"/>
              </a:ext>
            </a:extLst>
          </p:cNvPr>
          <p:cNvGrpSpPr/>
          <p:nvPr/>
        </p:nvGrpSpPr>
        <p:grpSpPr>
          <a:xfrm>
            <a:off x="0" y="6033246"/>
            <a:ext cx="12192000" cy="824754"/>
            <a:chOff x="0" y="6033246"/>
            <a:chExt cx="12192000" cy="824754"/>
          </a:xfrm>
        </p:grpSpPr>
        <p:pic>
          <p:nvPicPr>
            <p:cNvPr id="3074" name="Picture 2" descr="Indians have predisposition for heart disease, and it occurs in them at  younger age', ET HealthWorld">
              <a:extLst>
                <a:ext uri="{FF2B5EF4-FFF2-40B4-BE49-F238E27FC236}">
                  <a16:creationId xmlns:a16="http://schemas.microsoft.com/office/drawing/2014/main" id="{33FCD2BB-0FE5-400F-A89A-F59374E860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8176" b="-1"/>
            <a:stretch/>
          </p:blipFill>
          <p:spPr bwMode="auto">
            <a:xfrm>
              <a:off x="0" y="6033246"/>
              <a:ext cx="12192000" cy="824753"/>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076" name="Picture 4" descr="Indians have predisposition for heart disease, and it occurs in them at  younger age', ET HealthWorld">
              <a:extLst>
                <a:ext uri="{FF2B5EF4-FFF2-40B4-BE49-F238E27FC236}">
                  <a16:creationId xmlns:a16="http://schemas.microsoft.com/office/drawing/2014/main" id="{387F3E1F-848E-4AE6-B10E-F9D20A0C69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0196" t="24444" b="44314"/>
            <a:stretch/>
          </p:blipFill>
          <p:spPr bwMode="auto">
            <a:xfrm>
              <a:off x="10497669" y="6033246"/>
              <a:ext cx="1694331" cy="824754"/>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6" name="Rectangle 5">
            <a:extLst>
              <a:ext uri="{FF2B5EF4-FFF2-40B4-BE49-F238E27FC236}">
                <a16:creationId xmlns:a16="http://schemas.microsoft.com/office/drawing/2014/main" id="{FB0E4B7C-92D2-44BD-B425-CFCCB1018644}"/>
              </a:ext>
            </a:extLst>
          </p:cNvPr>
          <p:cNvSpPr/>
          <p:nvPr/>
        </p:nvSpPr>
        <p:spPr>
          <a:xfrm>
            <a:off x="683559" y="536761"/>
            <a:ext cx="10824882" cy="53429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91205A0E-F0F7-42D0-AE06-AEE63AD40CE1}"/>
              </a:ext>
            </a:extLst>
          </p:cNvPr>
          <p:cNvSpPr txBox="1"/>
          <p:nvPr/>
        </p:nvSpPr>
        <p:spPr>
          <a:xfrm>
            <a:off x="1151966" y="755607"/>
            <a:ext cx="10228729"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My Design</a:t>
            </a:r>
            <a:endParaRPr lang="en-IN" sz="900" dirty="0">
              <a:latin typeface="Times New Roman" panose="02020603050405020304" pitchFamily="18"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id="{BF355F15-7BC1-415E-871C-18C0C4599232}"/>
              </a:ext>
            </a:extLst>
          </p:cNvPr>
          <p:cNvCxnSpPr>
            <a:cxnSpLocks/>
          </p:cNvCxnSpPr>
          <p:nvPr/>
        </p:nvCxnSpPr>
        <p:spPr>
          <a:xfrm flipV="1">
            <a:off x="1151966" y="1792617"/>
            <a:ext cx="10192868" cy="6275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D0A75C3-33A3-40C9-8CA1-1287DDC22EE9}"/>
              </a:ext>
            </a:extLst>
          </p:cNvPr>
          <p:cNvSpPr txBox="1"/>
          <p:nvPr/>
        </p:nvSpPr>
        <p:spPr>
          <a:xfrm>
            <a:off x="1299882" y="2046999"/>
            <a:ext cx="10044952" cy="369332"/>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AC60A5B8-390A-4000-A4F3-EC542166278D}"/>
              </a:ext>
            </a:extLst>
          </p:cNvPr>
          <p:cNvSpPr txBox="1"/>
          <p:nvPr/>
        </p:nvSpPr>
        <p:spPr>
          <a:xfrm>
            <a:off x="1151965" y="2046999"/>
            <a:ext cx="5829859" cy="400110"/>
          </a:xfrm>
          <a:prstGeom prst="rect">
            <a:avLst/>
          </a:prstGeom>
          <a:gradFill>
            <a:gsLst>
              <a:gs pos="36000">
                <a:schemeClr val="tx1">
                  <a:lumMod val="52000"/>
                  <a:lumOff val="48000"/>
                </a:schemeClr>
              </a:gs>
              <a:gs pos="63000">
                <a:schemeClr val="bg1">
                  <a:lumMod val="57000"/>
                </a:schemeClr>
              </a:gs>
              <a:gs pos="14000">
                <a:srgbClr val="FF0000">
                  <a:lumMod val="51000"/>
                  <a:lumOff val="49000"/>
                </a:srgbClr>
              </a:gs>
              <a:gs pos="100000">
                <a:srgbClr val="C00000">
                  <a:lumMod val="58000"/>
                  <a:lumOff val="42000"/>
                </a:srgbClr>
              </a:gs>
            </a:gsLst>
            <a:lin ang="0" scaled="1"/>
          </a:gradFill>
          <a:ln>
            <a:noFill/>
          </a:ln>
        </p:spPr>
        <p:txBody>
          <a:bodyPr wrap="square">
            <a:spAutoFit/>
          </a:bodyPr>
          <a:lstStyle/>
          <a:p>
            <a:r>
              <a:rPr lang="en-IN" sz="2000" dirty="0">
                <a:latin typeface="Times New Roman" panose="02020603050405020304" pitchFamily="18" charset="0"/>
                <a:cs typeface="Times New Roman" panose="02020603050405020304" pitchFamily="18" charset="0"/>
              </a:rPr>
              <a:t>Visualization of Heart Disease Patients by age and sex</a:t>
            </a:r>
            <a:endParaRPr lang="en-IN" sz="2000" dirty="0">
              <a:solidFill>
                <a:schemeClr val="bg1"/>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833963CB-40A6-4E66-BCFC-15E0C92B9365}"/>
              </a:ext>
            </a:extLst>
          </p:cNvPr>
          <p:cNvPicPr>
            <a:picLocks noChangeAspect="1"/>
          </p:cNvPicPr>
          <p:nvPr/>
        </p:nvPicPr>
        <p:blipFill>
          <a:blip r:embed="rId3"/>
          <a:stretch>
            <a:fillRect/>
          </a:stretch>
        </p:blipFill>
        <p:spPr>
          <a:xfrm>
            <a:off x="1151965" y="2651546"/>
            <a:ext cx="4067734" cy="3207807"/>
          </a:xfrm>
          <a:prstGeom prst="rect">
            <a:avLst/>
          </a:prstGeom>
        </p:spPr>
      </p:pic>
      <p:pic>
        <p:nvPicPr>
          <p:cNvPr id="19" name="Picture 18">
            <a:extLst>
              <a:ext uri="{FF2B5EF4-FFF2-40B4-BE49-F238E27FC236}">
                <a16:creationId xmlns:a16="http://schemas.microsoft.com/office/drawing/2014/main" id="{403404D2-3D2A-4F68-BBF0-1D5464B9D6CB}"/>
              </a:ext>
            </a:extLst>
          </p:cNvPr>
          <p:cNvPicPr>
            <a:picLocks noChangeAspect="1"/>
          </p:cNvPicPr>
          <p:nvPr/>
        </p:nvPicPr>
        <p:blipFill>
          <a:blip r:embed="rId4"/>
          <a:stretch>
            <a:fillRect/>
          </a:stretch>
        </p:blipFill>
        <p:spPr>
          <a:xfrm>
            <a:off x="8465808" y="3715008"/>
            <a:ext cx="3021106" cy="2053323"/>
          </a:xfrm>
          <a:prstGeom prst="rect">
            <a:avLst/>
          </a:prstGeom>
        </p:spPr>
      </p:pic>
      <p:pic>
        <p:nvPicPr>
          <p:cNvPr id="21" name="Picture 20">
            <a:extLst>
              <a:ext uri="{FF2B5EF4-FFF2-40B4-BE49-F238E27FC236}">
                <a16:creationId xmlns:a16="http://schemas.microsoft.com/office/drawing/2014/main" id="{313BBE2D-B50E-40C6-9930-17391FCBCE92}"/>
              </a:ext>
            </a:extLst>
          </p:cNvPr>
          <p:cNvPicPr>
            <a:picLocks noChangeAspect="1"/>
          </p:cNvPicPr>
          <p:nvPr/>
        </p:nvPicPr>
        <p:blipFill>
          <a:blip r:embed="rId5"/>
          <a:stretch>
            <a:fillRect/>
          </a:stretch>
        </p:blipFill>
        <p:spPr>
          <a:xfrm>
            <a:off x="5446942" y="2501292"/>
            <a:ext cx="2281627" cy="1602388"/>
          </a:xfrm>
          <a:prstGeom prst="rect">
            <a:avLst/>
          </a:prstGeom>
        </p:spPr>
      </p:pic>
      <p:pic>
        <p:nvPicPr>
          <p:cNvPr id="3" name="Picture 2">
            <a:extLst>
              <a:ext uri="{FF2B5EF4-FFF2-40B4-BE49-F238E27FC236}">
                <a16:creationId xmlns:a16="http://schemas.microsoft.com/office/drawing/2014/main" id="{AF6417A0-7257-469C-AB78-D2CD203A5261}"/>
              </a:ext>
            </a:extLst>
          </p:cNvPr>
          <p:cNvPicPr>
            <a:picLocks noChangeAspect="1"/>
          </p:cNvPicPr>
          <p:nvPr/>
        </p:nvPicPr>
        <p:blipFill>
          <a:blip r:embed="rId6"/>
          <a:stretch>
            <a:fillRect/>
          </a:stretch>
        </p:blipFill>
        <p:spPr>
          <a:xfrm>
            <a:off x="4840221" y="4098661"/>
            <a:ext cx="3398344" cy="1669670"/>
          </a:xfrm>
          <a:prstGeom prst="rect">
            <a:avLst/>
          </a:prstGeom>
        </p:spPr>
      </p:pic>
      <p:pic>
        <p:nvPicPr>
          <p:cNvPr id="11" name="Picture 10">
            <a:extLst>
              <a:ext uri="{FF2B5EF4-FFF2-40B4-BE49-F238E27FC236}">
                <a16:creationId xmlns:a16="http://schemas.microsoft.com/office/drawing/2014/main" id="{28F0A428-5810-4293-B4E5-88F475B83BB0}"/>
              </a:ext>
            </a:extLst>
          </p:cNvPr>
          <p:cNvPicPr>
            <a:picLocks noChangeAspect="1"/>
          </p:cNvPicPr>
          <p:nvPr/>
        </p:nvPicPr>
        <p:blipFill>
          <a:blip r:embed="rId7"/>
          <a:stretch>
            <a:fillRect/>
          </a:stretch>
        </p:blipFill>
        <p:spPr>
          <a:xfrm>
            <a:off x="8238565" y="1949025"/>
            <a:ext cx="3021106" cy="1728690"/>
          </a:xfrm>
          <a:prstGeom prst="rect">
            <a:avLst/>
          </a:prstGeom>
        </p:spPr>
      </p:pic>
    </p:spTree>
    <p:extLst>
      <p:ext uri="{BB962C8B-B14F-4D97-AF65-F5344CB8AC3E}">
        <p14:creationId xmlns:p14="http://schemas.microsoft.com/office/powerpoint/2010/main" val="3586254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36000">
              <a:schemeClr val="tx1">
                <a:lumMod val="52000"/>
                <a:lumOff val="48000"/>
              </a:schemeClr>
            </a:gs>
            <a:gs pos="63000">
              <a:schemeClr val="bg1">
                <a:lumMod val="57000"/>
              </a:schemeClr>
            </a:gs>
            <a:gs pos="14000">
              <a:srgbClr val="FF0000">
                <a:lumMod val="51000"/>
                <a:lumOff val="49000"/>
              </a:srgbClr>
            </a:gs>
            <a:gs pos="100000">
              <a:srgbClr val="C00000">
                <a:lumMod val="58000"/>
                <a:lumOff val="42000"/>
              </a:srgbClr>
            </a:gs>
          </a:gsLst>
          <a:lin ang="0" scaled="1"/>
          <a:tileRect/>
        </a:gra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9183970-F996-44EE-9F02-617CDCDFAD4E}"/>
              </a:ext>
            </a:extLst>
          </p:cNvPr>
          <p:cNvGrpSpPr/>
          <p:nvPr/>
        </p:nvGrpSpPr>
        <p:grpSpPr>
          <a:xfrm>
            <a:off x="0" y="6033246"/>
            <a:ext cx="12192000" cy="824754"/>
            <a:chOff x="0" y="6033246"/>
            <a:chExt cx="12192000" cy="824754"/>
          </a:xfrm>
        </p:grpSpPr>
        <p:pic>
          <p:nvPicPr>
            <p:cNvPr id="3074" name="Picture 2" descr="Indians have predisposition for heart disease, and it occurs in them at  younger age', ET HealthWorld">
              <a:extLst>
                <a:ext uri="{FF2B5EF4-FFF2-40B4-BE49-F238E27FC236}">
                  <a16:creationId xmlns:a16="http://schemas.microsoft.com/office/drawing/2014/main" id="{33FCD2BB-0FE5-400F-A89A-F59374E860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8176" b="-1"/>
            <a:stretch/>
          </p:blipFill>
          <p:spPr bwMode="auto">
            <a:xfrm>
              <a:off x="0" y="6033246"/>
              <a:ext cx="12192000" cy="824753"/>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076" name="Picture 4" descr="Indians have predisposition for heart disease, and it occurs in them at  younger age', ET HealthWorld">
              <a:extLst>
                <a:ext uri="{FF2B5EF4-FFF2-40B4-BE49-F238E27FC236}">
                  <a16:creationId xmlns:a16="http://schemas.microsoft.com/office/drawing/2014/main" id="{387F3E1F-848E-4AE6-B10E-F9D20A0C69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0196" t="24444" b="44314"/>
            <a:stretch/>
          </p:blipFill>
          <p:spPr bwMode="auto">
            <a:xfrm>
              <a:off x="10497669" y="6033246"/>
              <a:ext cx="1694331" cy="824754"/>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6" name="Rectangle 5">
            <a:extLst>
              <a:ext uri="{FF2B5EF4-FFF2-40B4-BE49-F238E27FC236}">
                <a16:creationId xmlns:a16="http://schemas.microsoft.com/office/drawing/2014/main" id="{FB0E4B7C-92D2-44BD-B425-CFCCB1018644}"/>
              </a:ext>
            </a:extLst>
          </p:cNvPr>
          <p:cNvSpPr/>
          <p:nvPr/>
        </p:nvSpPr>
        <p:spPr>
          <a:xfrm>
            <a:off x="683559" y="536761"/>
            <a:ext cx="10824882" cy="53429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a:extLst>
              <a:ext uri="{FF2B5EF4-FFF2-40B4-BE49-F238E27FC236}">
                <a16:creationId xmlns:a16="http://schemas.microsoft.com/office/drawing/2014/main" id="{BF355F15-7BC1-415E-871C-18C0C4599232}"/>
              </a:ext>
            </a:extLst>
          </p:cNvPr>
          <p:cNvCxnSpPr>
            <a:cxnSpLocks/>
          </p:cNvCxnSpPr>
          <p:nvPr/>
        </p:nvCxnSpPr>
        <p:spPr>
          <a:xfrm flipV="1">
            <a:off x="1151966" y="1792617"/>
            <a:ext cx="10192868" cy="6275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D0A75C3-33A3-40C9-8CA1-1287DDC22EE9}"/>
              </a:ext>
            </a:extLst>
          </p:cNvPr>
          <p:cNvSpPr txBox="1"/>
          <p:nvPr/>
        </p:nvSpPr>
        <p:spPr>
          <a:xfrm>
            <a:off x="1299882" y="2046999"/>
            <a:ext cx="10044952" cy="369332"/>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p:txBody>
      </p:sp>
      <p:pic>
        <p:nvPicPr>
          <p:cNvPr id="6146" name="Picture 2" descr="Thank You Heart Images – Browse 41,412 Stock Photos, Vectors, and Video |  Adobe Stock">
            <a:extLst>
              <a:ext uri="{FF2B5EF4-FFF2-40B4-BE49-F238E27FC236}">
                <a16:creationId xmlns:a16="http://schemas.microsoft.com/office/drawing/2014/main" id="{9381D8DF-3666-49AE-A173-759CF202E7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7325" y="2046998"/>
            <a:ext cx="958215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7210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224</TotalTime>
  <Words>426</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Data</dc:title>
  <dc:creator>Sandhya Dwivedi</dc:creator>
  <cp:lastModifiedBy>Sandhya Dwivedi</cp:lastModifiedBy>
  <cp:revision>15</cp:revision>
  <dcterms:created xsi:type="dcterms:W3CDTF">2024-07-05T17:18:33Z</dcterms:created>
  <dcterms:modified xsi:type="dcterms:W3CDTF">2024-07-06T17:12:11Z</dcterms:modified>
</cp:coreProperties>
</file>