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734"/>
    <p:restoredTop sz="94220"/>
  </p:normalViewPr>
  <p:slideViewPr>
    <p:cSldViewPr snapToGrid="0" snapToObjects="1">
      <p:cViewPr>
        <p:scale>
          <a:sx n="91" d="100"/>
          <a:sy n="91" d="100"/>
        </p:scale>
        <p:origin x="2392" y="8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71E8C-C9E2-8748-8CBF-EE979DE2B186}" type="datetimeFigureOut">
              <a:rPr lang="en-US" smtClean="0"/>
              <a:t>9/27/24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3C0EE5-3C51-4446-9EC0-35F9BA8BDA08}" type="slidenum">
              <a:rPr lang="en-US" smtClean="0"/>
              <a:t>‹#›</a:t>
            </a:fld>
            <a:endParaRPr lang="en-US"/>
          </a:p>
        </p:txBody>
      </p:sp>
    </p:spTree>
    <p:extLst>
      <p:ext uri="{BB962C8B-B14F-4D97-AF65-F5344CB8AC3E}">
        <p14:creationId xmlns:p14="http://schemas.microsoft.com/office/powerpoint/2010/main" val="260671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3C0EE5-3C51-4446-9EC0-35F9BA8BDA08}" type="slidenum">
              <a:rPr lang="en-US" smtClean="0"/>
              <a:t>1</a:t>
            </a:fld>
            <a:endParaRPr lang="en-US"/>
          </a:p>
        </p:txBody>
      </p:sp>
    </p:spTree>
    <p:extLst>
      <p:ext uri="{BB962C8B-B14F-4D97-AF65-F5344CB8AC3E}">
        <p14:creationId xmlns:p14="http://schemas.microsoft.com/office/powerpoint/2010/main" val="6347264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1"/>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3600" b="1">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userDrawn="1"/>
        </p:nvCxnSpPr>
        <p:spPr>
          <a:xfrm>
            <a:off x="1524000" y="3510157"/>
            <a:ext cx="914400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a:stretch>
            <a:fillRect/>
          </a:stretch>
        </p:blipFill>
        <p:spPr>
          <a:xfrm>
            <a:off x="205988" y="6382667"/>
            <a:ext cx="2358792" cy="338808"/>
          </a:xfrm>
          <a:prstGeom prst="rect">
            <a:avLst/>
          </a:prstGeom>
        </p:spPr>
      </p:pic>
    </p:spTree>
    <p:extLst>
      <p:ext uri="{BB962C8B-B14F-4D97-AF65-F5344CB8AC3E}">
        <p14:creationId xmlns:p14="http://schemas.microsoft.com/office/powerpoint/2010/main" val="473555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68766" y="89208"/>
            <a:ext cx="10515600" cy="660787"/>
          </a:xfrm>
        </p:spPr>
        <p:txBody>
          <a:bodyPr/>
          <a:lstStyle>
            <a:lvl1pPr>
              <a:defRPr b="1"/>
            </a:lvl1pPr>
          </a:lstStyle>
          <a:p>
            <a:r>
              <a:rPr lang="en-US"/>
              <a:t>Click to edit Master title style</a:t>
            </a:r>
            <a:endParaRPr lang="en-US" dirty="0"/>
          </a:p>
        </p:txBody>
      </p:sp>
      <p:cxnSp>
        <p:nvCxnSpPr>
          <p:cNvPr id="6" name="Straight Connector 5"/>
          <p:cNvCxnSpPr/>
          <p:nvPr userDrawn="1"/>
        </p:nvCxnSpPr>
        <p:spPr>
          <a:xfrm>
            <a:off x="0" y="814038"/>
            <a:ext cx="12192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a:stretch>
            <a:fillRect/>
          </a:stretch>
        </p:blipFill>
        <p:spPr>
          <a:xfrm>
            <a:off x="205988" y="6382667"/>
            <a:ext cx="2358792" cy="338808"/>
          </a:xfrm>
          <a:prstGeom prst="rect">
            <a:avLst/>
          </a:prstGeom>
        </p:spPr>
      </p:pic>
    </p:spTree>
    <p:extLst>
      <p:ext uri="{BB962C8B-B14F-4D97-AF65-F5344CB8AC3E}">
        <p14:creationId xmlns:p14="http://schemas.microsoft.com/office/powerpoint/2010/main" val="213533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 name="Title 1"/>
          <p:cNvSpPr>
            <a:spLocks noGrp="1"/>
          </p:cNvSpPr>
          <p:nvPr>
            <p:ph type="title"/>
          </p:nvPr>
        </p:nvSpPr>
        <p:spPr>
          <a:xfrm>
            <a:off x="68766" y="89208"/>
            <a:ext cx="10515600" cy="660787"/>
          </a:xfrm>
        </p:spPr>
        <p:txBody>
          <a:bodyPr/>
          <a:lstStyle>
            <a:lvl1pPr>
              <a:defRPr b="1"/>
            </a:lvl1pPr>
          </a:lstStyle>
          <a:p>
            <a:r>
              <a:rPr lang="en-US"/>
              <a:t>Click to edit Master title style</a:t>
            </a:r>
          </a:p>
        </p:txBody>
      </p:sp>
      <p:cxnSp>
        <p:nvCxnSpPr>
          <p:cNvPr id="6" name="Straight Connector 5"/>
          <p:cNvCxnSpPr/>
          <p:nvPr userDrawn="1"/>
        </p:nvCxnSpPr>
        <p:spPr>
          <a:xfrm>
            <a:off x="0" y="814038"/>
            <a:ext cx="12192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a:stretch>
            <a:fillRect/>
          </a:stretch>
        </p:blipFill>
        <p:spPr>
          <a:xfrm>
            <a:off x="205988" y="6382667"/>
            <a:ext cx="2358792" cy="338808"/>
          </a:xfrm>
          <a:prstGeom prst="rect">
            <a:avLst/>
          </a:prstGeom>
        </p:spPr>
      </p:pic>
      <p:sp>
        <p:nvSpPr>
          <p:cNvPr id="5" name="Content Placeholder 2"/>
          <p:cNvSpPr>
            <a:spLocks noGrp="1"/>
          </p:cNvSpPr>
          <p:nvPr>
            <p:ph idx="1"/>
          </p:nvPr>
        </p:nvSpPr>
        <p:spPr>
          <a:xfrm>
            <a:off x="205988" y="1123098"/>
            <a:ext cx="10515600" cy="4351338"/>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and Text">
    <p:spTree>
      <p:nvGrpSpPr>
        <p:cNvPr id="1" name=""/>
        <p:cNvGrpSpPr/>
        <p:nvPr/>
      </p:nvGrpSpPr>
      <p:grpSpPr>
        <a:xfrm>
          <a:off x="0" y="0"/>
          <a:ext cx="0" cy="0"/>
          <a:chOff x="0" y="0"/>
          <a:chExt cx="0" cy="0"/>
        </a:xfrm>
      </p:grpSpPr>
      <p:sp>
        <p:nvSpPr>
          <p:cNvPr id="2" name="Title 1"/>
          <p:cNvSpPr>
            <a:spLocks noGrp="1"/>
          </p:cNvSpPr>
          <p:nvPr>
            <p:ph type="title"/>
          </p:nvPr>
        </p:nvSpPr>
        <p:spPr>
          <a:xfrm>
            <a:off x="68766" y="89208"/>
            <a:ext cx="10515600" cy="660787"/>
          </a:xfrm>
        </p:spPr>
        <p:txBody>
          <a:bodyPr/>
          <a:lstStyle>
            <a:lvl1pPr>
              <a:defRPr b="1"/>
            </a:lvl1pPr>
          </a:lstStyle>
          <a:p>
            <a:r>
              <a:rPr lang="en-US"/>
              <a:t>Click to edit Master title style</a:t>
            </a:r>
            <a:endParaRPr lang="en-US" dirty="0"/>
          </a:p>
        </p:txBody>
      </p:sp>
      <p:cxnSp>
        <p:nvCxnSpPr>
          <p:cNvPr id="6" name="Straight Connector 5"/>
          <p:cNvCxnSpPr/>
          <p:nvPr userDrawn="1"/>
        </p:nvCxnSpPr>
        <p:spPr>
          <a:xfrm>
            <a:off x="0" y="814038"/>
            <a:ext cx="12192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a:stretch>
            <a:fillRect/>
          </a:stretch>
        </p:blipFill>
        <p:spPr>
          <a:xfrm>
            <a:off x="205988" y="6382667"/>
            <a:ext cx="2358792" cy="338808"/>
          </a:xfrm>
          <a:prstGeom prst="rect">
            <a:avLst/>
          </a:prstGeom>
        </p:spPr>
      </p:pic>
      <p:sp>
        <p:nvSpPr>
          <p:cNvPr id="4" name="Text Placeholder 3"/>
          <p:cNvSpPr>
            <a:spLocks noGrp="1"/>
          </p:cNvSpPr>
          <p:nvPr>
            <p:ph type="body" sz="quarter" idx="10"/>
          </p:nvPr>
        </p:nvSpPr>
        <p:spPr>
          <a:xfrm>
            <a:off x="5564459" y="1429383"/>
            <a:ext cx="6278135" cy="4558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p:cNvSpPr>
            <a:spLocks noGrp="1"/>
          </p:cNvSpPr>
          <p:nvPr>
            <p:ph type="pic" sz="quarter" idx="11"/>
          </p:nvPr>
        </p:nvSpPr>
        <p:spPr>
          <a:xfrm>
            <a:off x="356839" y="1429383"/>
            <a:ext cx="4482790" cy="4558821"/>
          </a:xfrm>
        </p:spPr>
        <p:txBody>
          <a:bodyPr/>
          <a:lstStyle/>
          <a:p>
            <a:r>
              <a:rPr lang="en-US"/>
              <a:t>Drag picture to placeholder or click icon to add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205988" y="6382667"/>
            <a:ext cx="2358792" cy="338808"/>
          </a:xfrm>
          <a:prstGeom prst="rect">
            <a:avLst/>
          </a:prstGeom>
        </p:spPr>
      </p:pic>
    </p:spTree>
    <p:extLst>
      <p:ext uri="{BB962C8B-B14F-4D97-AF65-F5344CB8AC3E}">
        <p14:creationId xmlns:p14="http://schemas.microsoft.com/office/powerpoint/2010/main" val="4123771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E4D4D2-800B-4845-B904-A89C1FE5625F}" type="datetimeFigureOut">
              <a:rPr lang="en-US" smtClean="0"/>
              <a:t>9/27/24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AE957B-D721-0042-80D0-B7548D90C307}" type="slidenum">
              <a:rPr lang="en-US" smtClean="0"/>
              <a:t>‹#›</a:t>
            </a:fld>
            <a:endParaRPr lang="en-US"/>
          </a:p>
        </p:txBody>
      </p:sp>
    </p:spTree>
    <p:extLst>
      <p:ext uri="{BB962C8B-B14F-4D97-AF65-F5344CB8AC3E}">
        <p14:creationId xmlns:p14="http://schemas.microsoft.com/office/powerpoint/2010/main" val="642854988"/>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6" r:id="rId3"/>
    <p:sldLayoutId id="2147483657" r:id="rId4"/>
    <p:sldLayoutId id="214748365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2772" y="205858"/>
            <a:ext cx="10515600" cy="660400"/>
          </a:xfrm>
        </p:spPr>
        <p:txBody>
          <a:bodyPr>
            <a:normAutofit fontScale="90000"/>
          </a:bodyPr>
          <a:lstStyle/>
          <a:p>
            <a:pPr algn="ctr"/>
            <a:r>
              <a:rPr lang="en-US" b="1" dirty="0"/>
              <a:t>       Genes and Positive Association</a:t>
            </a:r>
            <a:br>
              <a:rPr lang="en-US" dirty="0"/>
            </a:br>
            <a:r>
              <a:rPr lang="en-US" sz="2000" dirty="0"/>
              <a:t>Janav Sama, Student</a:t>
            </a:r>
            <a:br>
              <a:rPr lang="en-US" sz="2000" dirty="0"/>
            </a:br>
            <a:r>
              <a:rPr lang="en-US" sz="2000" dirty="0"/>
              <a:t>Northeastern University</a:t>
            </a:r>
            <a:endParaRPr lang="en-US" dirty="0"/>
          </a:p>
        </p:txBody>
      </p:sp>
      <p:cxnSp>
        <p:nvCxnSpPr>
          <p:cNvPr id="11" name="Straight Connector 10">
            <a:extLst>
              <a:ext uri="{FF2B5EF4-FFF2-40B4-BE49-F238E27FC236}">
                <a16:creationId xmlns:a16="http://schemas.microsoft.com/office/drawing/2014/main" id="{2417C524-C5F6-2198-16A2-0EE47ADEC850}"/>
              </a:ext>
            </a:extLst>
          </p:cNvPr>
          <p:cNvCxnSpPr/>
          <p:nvPr/>
        </p:nvCxnSpPr>
        <p:spPr>
          <a:xfrm>
            <a:off x="0" y="1127051"/>
            <a:ext cx="1219200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7A59ABA-2FC8-CF60-5E80-D98A5EDAC0A1}"/>
              </a:ext>
            </a:extLst>
          </p:cNvPr>
          <p:cNvSpPr txBox="1"/>
          <p:nvPr/>
        </p:nvSpPr>
        <p:spPr>
          <a:xfrm>
            <a:off x="225083" y="4548482"/>
            <a:ext cx="11922053" cy="1754326"/>
          </a:xfrm>
          <a:prstGeom prst="rect">
            <a:avLst/>
          </a:prstGeom>
          <a:noFill/>
        </p:spPr>
        <p:txBody>
          <a:bodyPr wrap="square" rtlCol="0">
            <a:spAutoFit/>
          </a:bodyPr>
          <a:lstStyle/>
          <a:p>
            <a:r>
              <a:rPr lang="en-US" dirty="0"/>
              <a:t>The bar chart highlights the top five genes with the highest number of positive disease associations. ACE and NOS3, which </a:t>
            </a:r>
          </a:p>
          <a:p>
            <a:r>
              <a:rPr lang="en-US" dirty="0"/>
              <a:t>are primarily linked to cardiovascular diseases, show the most associations. APOE, ranks third, showing its pivotal role in neurodegenerative conditions. HLA-DRB1 and CTLA4, essential in immune regulation, demonstrate significant associations with autoimmune diseases. Understanding the frequency of their positive associations can help prioritize future research into potential treatments, particularly for conditions where these genes play a critical role. </a:t>
            </a:r>
          </a:p>
          <a:p>
            <a:r>
              <a:rPr lang="en-US" b="1" dirty="0"/>
              <a:t>Citation: </a:t>
            </a:r>
            <a:r>
              <a:rPr lang="en-US" dirty="0"/>
              <a:t>Becker et al. (2004). The Genetic Association Database. </a:t>
            </a:r>
            <a:r>
              <a:rPr lang="en-US" i="1" dirty="0"/>
              <a:t>Nature Genetics</a:t>
            </a:r>
            <a:r>
              <a:rPr lang="en-US" dirty="0"/>
              <a:t>, 36(5):431-2.</a:t>
            </a:r>
          </a:p>
        </p:txBody>
      </p:sp>
      <p:sp>
        <p:nvSpPr>
          <p:cNvPr id="4" name="TextBox 3">
            <a:extLst>
              <a:ext uri="{FF2B5EF4-FFF2-40B4-BE49-F238E27FC236}">
                <a16:creationId xmlns:a16="http://schemas.microsoft.com/office/drawing/2014/main" id="{D07574F6-17A0-5AC1-4E94-E83C736FB70D}"/>
              </a:ext>
            </a:extLst>
          </p:cNvPr>
          <p:cNvSpPr txBox="1"/>
          <p:nvPr/>
        </p:nvSpPr>
        <p:spPr>
          <a:xfrm>
            <a:off x="1430599" y="1248006"/>
            <a:ext cx="9941859" cy="369332"/>
          </a:xfrm>
          <a:prstGeom prst="rect">
            <a:avLst/>
          </a:prstGeom>
          <a:noFill/>
        </p:spPr>
        <p:txBody>
          <a:bodyPr wrap="square">
            <a:spAutoFit/>
          </a:bodyPr>
          <a:lstStyle/>
          <a:p>
            <a:r>
              <a:rPr lang="en-US" b="1" dirty="0"/>
              <a:t>Research Question: </a:t>
            </a:r>
            <a:r>
              <a:rPr lang="en-US" dirty="0"/>
              <a:t>What are the top 5 genes that have a large number of positive associations?</a:t>
            </a:r>
          </a:p>
        </p:txBody>
      </p:sp>
      <p:pic>
        <p:nvPicPr>
          <p:cNvPr id="10" name="Picture 9" descr="A screen shot of a computer&#10;&#10;Description automatically generated">
            <a:extLst>
              <a:ext uri="{FF2B5EF4-FFF2-40B4-BE49-F238E27FC236}">
                <a16:creationId xmlns:a16="http://schemas.microsoft.com/office/drawing/2014/main" id="{8939E4C8-CCC1-22B8-C7D7-84EA806A9A8A}"/>
              </a:ext>
            </a:extLst>
          </p:cNvPr>
          <p:cNvPicPr>
            <a:picLocks noChangeAspect="1"/>
          </p:cNvPicPr>
          <p:nvPr/>
        </p:nvPicPr>
        <p:blipFill>
          <a:blip r:embed="rId3"/>
          <a:stretch>
            <a:fillRect/>
          </a:stretch>
        </p:blipFill>
        <p:spPr>
          <a:xfrm>
            <a:off x="471376" y="1691021"/>
            <a:ext cx="6934200" cy="2476500"/>
          </a:xfrm>
          <a:prstGeom prst="rect">
            <a:avLst/>
          </a:prstGeom>
        </p:spPr>
      </p:pic>
      <p:pic>
        <p:nvPicPr>
          <p:cNvPr id="13" name="Picture 12" descr="A graph with blue rectangular bars&#10;&#10;Description automatically generated with medium confidence">
            <a:extLst>
              <a:ext uri="{FF2B5EF4-FFF2-40B4-BE49-F238E27FC236}">
                <a16:creationId xmlns:a16="http://schemas.microsoft.com/office/drawing/2014/main" id="{28970045-6741-5CC8-F2A0-09202D95B0DB}"/>
              </a:ext>
            </a:extLst>
          </p:cNvPr>
          <p:cNvPicPr>
            <a:picLocks noChangeAspect="1"/>
          </p:cNvPicPr>
          <p:nvPr/>
        </p:nvPicPr>
        <p:blipFill>
          <a:blip r:embed="rId4"/>
          <a:stretch>
            <a:fillRect/>
          </a:stretch>
        </p:blipFill>
        <p:spPr>
          <a:xfrm>
            <a:off x="7663583" y="1594263"/>
            <a:ext cx="4288764" cy="2573258"/>
          </a:xfrm>
          <a:prstGeom prst="rect">
            <a:avLst/>
          </a:prstGeom>
        </p:spPr>
      </p:pic>
      <p:sp>
        <p:nvSpPr>
          <p:cNvPr id="14" name="TextBox 13">
            <a:extLst>
              <a:ext uri="{FF2B5EF4-FFF2-40B4-BE49-F238E27FC236}">
                <a16:creationId xmlns:a16="http://schemas.microsoft.com/office/drawing/2014/main" id="{4DB6D895-B1A0-CCE5-FD5C-4653F4B17322}"/>
              </a:ext>
            </a:extLst>
          </p:cNvPr>
          <p:cNvSpPr txBox="1"/>
          <p:nvPr/>
        </p:nvSpPr>
        <p:spPr>
          <a:xfrm>
            <a:off x="2920982" y="4241204"/>
            <a:ext cx="2034987" cy="430887"/>
          </a:xfrm>
          <a:prstGeom prst="rect">
            <a:avLst/>
          </a:prstGeom>
          <a:noFill/>
        </p:spPr>
        <p:txBody>
          <a:bodyPr wrap="square" rtlCol="0">
            <a:spAutoFit/>
          </a:bodyPr>
          <a:lstStyle/>
          <a:p>
            <a:r>
              <a:rPr lang="en-US" sz="1100" i="1" dirty="0"/>
              <a:t>Figure 1: SQL Query </a:t>
            </a:r>
            <a:r>
              <a:rPr lang="en-US" sz="1100" i="1" dirty="0">
                <a:solidFill>
                  <a:srgbClr val="000000"/>
                </a:solidFill>
                <a:latin typeface="Helvetica" pitchFamily="2" charset="0"/>
              </a:rPr>
              <a:t>E</a:t>
            </a:r>
            <a:r>
              <a:rPr lang="en-US" sz="1100" i="1" dirty="0">
                <a:solidFill>
                  <a:srgbClr val="000000"/>
                </a:solidFill>
                <a:effectLst/>
                <a:latin typeface="Helvetica" pitchFamily="2" charset="0"/>
              </a:rPr>
              <a:t>xecuted</a:t>
            </a:r>
          </a:p>
          <a:p>
            <a:endParaRPr lang="en-US" sz="1100" i="1" dirty="0"/>
          </a:p>
        </p:txBody>
      </p:sp>
      <p:sp>
        <p:nvSpPr>
          <p:cNvPr id="15" name="TextBox 14">
            <a:extLst>
              <a:ext uri="{FF2B5EF4-FFF2-40B4-BE49-F238E27FC236}">
                <a16:creationId xmlns:a16="http://schemas.microsoft.com/office/drawing/2014/main" id="{D5F19D65-BB49-B946-5ED2-8F6709CB2DB7}"/>
              </a:ext>
            </a:extLst>
          </p:cNvPr>
          <p:cNvSpPr txBox="1"/>
          <p:nvPr/>
        </p:nvSpPr>
        <p:spPr>
          <a:xfrm>
            <a:off x="8608935" y="4203845"/>
            <a:ext cx="2398060" cy="430887"/>
          </a:xfrm>
          <a:prstGeom prst="rect">
            <a:avLst/>
          </a:prstGeom>
          <a:noFill/>
        </p:spPr>
        <p:txBody>
          <a:bodyPr wrap="square" rtlCol="0">
            <a:spAutoFit/>
          </a:bodyPr>
          <a:lstStyle/>
          <a:p>
            <a:r>
              <a:rPr lang="en-US" sz="1100" i="1" dirty="0"/>
              <a:t>Figure 2: Bar chart representing output</a:t>
            </a:r>
            <a:endParaRPr lang="en-US" sz="1100" i="1" dirty="0">
              <a:solidFill>
                <a:srgbClr val="000000"/>
              </a:solidFill>
              <a:effectLst/>
              <a:latin typeface="Helvetica" pitchFamily="2" charset="0"/>
            </a:endParaRPr>
          </a:p>
          <a:p>
            <a:endParaRPr lang="en-US" sz="1100" i="1" dirty="0"/>
          </a:p>
        </p:txBody>
      </p:sp>
    </p:spTree>
    <p:extLst>
      <p:ext uri="{BB962C8B-B14F-4D97-AF65-F5344CB8AC3E}">
        <p14:creationId xmlns:p14="http://schemas.microsoft.com/office/powerpoint/2010/main" val="295119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190CBDDB-25AF-8448-915D-F5892636F84F}" vid="{6D2D882E-D7DF-E347-B3A5-820D04F7DB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Northeastern</Template>
  <TotalTime>547</TotalTime>
  <Words>156</Words>
  <Application>Microsoft Macintosh PowerPoint</Application>
  <PresentationFormat>Widescreen</PresentationFormat>
  <Paragraphs>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vt:lpstr>
      <vt:lpstr>Office Theme</vt:lpstr>
      <vt:lpstr>       Genes and Positive Association Janav Sama, Student Northeastern University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DS4300 - High-Scale Storage</dc:title>
  <dc:creator>Rachlin, John</dc:creator>
  <cp:lastModifiedBy>Janav Sama</cp:lastModifiedBy>
  <cp:revision>26</cp:revision>
  <dcterms:created xsi:type="dcterms:W3CDTF">2017-09-23T00:39:11Z</dcterms:created>
  <dcterms:modified xsi:type="dcterms:W3CDTF">2024-09-27T20:23:58Z</dcterms:modified>
</cp:coreProperties>
</file>