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15.jpeg" ContentType="image/jpeg"/>
  <Override PartName="/ppt/media/image11.jpeg" ContentType="image/jpe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3.jpeg" ContentType="image/jpeg"/>
  <Override PartName="/ppt/media/image16.png" ContentType="image/png"/>
  <Override PartName="/ppt/media/image9.jpeg" ContentType="image/jpeg"/>
  <Override PartName="/ppt/media/image12.png" ContentType="image/png"/>
  <Override PartName="/ppt/media/image10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</a:t>
            </a:r>
            <a:r>
              <a:rPr b="0" lang="en-US" sz="2000" spc="-1" strike="noStrike">
                <a:latin typeface="Arial"/>
              </a:rPr>
              <a:t>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66F1F55-7EF1-4899-8FEB-532AC0088A83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532D99E-3B30-4901-B55B-1F6D7CC07E1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FootExpress est </a:t>
            </a: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une plateforme </a:t>
            </a: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mobile </a:t>
            </a: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suggérée par le </a:t>
            </a: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cabinet CANAL </a:t>
            </a: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INNOVATION. Il </a:t>
            </a: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s’agit d’une </a:t>
            </a: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plateforme qui </a:t>
            </a: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permettra de </a:t>
            </a: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suivre les </a:t>
            </a: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actualités du </a:t>
            </a: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football togolais. </a:t>
            </a: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FootExpress </a:t>
            </a: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permettra au </a:t>
            </a: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public sportif </a:t>
            </a: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togolais d’être </a:t>
            </a: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au parfum des </a:t>
            </a: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activités des </a:t>
            </a: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Eperviers et </a:t>
            </a: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aussi du </a:t>
            </a: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championnat </a:t>
            </a: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togolais. </a:t>
            </a:r>
            <a:endParaRPr b="0" lang="en-US" sz="1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16F2CCA-BE64-4B3F-A6D6-F33E70B7FAC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pPr marL="216000" indent="-215280" algn="just">
              <a:lnSpc>
                <a:spcPct val="15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Cette plateforme vise un certain nombre d’objectifs:</a:t>
            </a:r>
            <a:endParaRPr b="0" lang="en-US" sz="1200" spc="-1" strike="noStrike">
              <a:latin typeface="Arial"/>
            </a:endParaRPr>
          </a:p>
          <a:p>
            <a:pPr marL="216000" indent="-214920" algn="just">
              <a:lnSpc>
                <a:spcPct val="150000"/>
              </a:lnSpc>
              <a:buClr>
                <a:srgbClr val="0070c0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Faciliter l’accès à l’information sportive;</a:t>
            </a:r>
            <a:endParaRPr b="0" lang="en-US" sz="1200" spc="-1" strike="noStrike">
              <a:latin typeface="Arial"/>
            </a:endParaRPr>
          </a:p>
          <a:p>
            <a:pPr marL="216000" indent="-214920" algn="just">
              <a:lnSpc>
                <a:spcPct val="150000"/>
              </a:lnSpc>
              <a:buClr>
                <a:srgbClr val="0070c0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Rendre cet accès moins coûteux et rapide;</a:t>
            </a:r>
            <a:endParaRPr b="0" lang="en-US" sz="1200" spc="-1" strike="noStrike">
              <a:latin typeface="Arial"/>
            </a:endParaRPr>
          </a:p>
          <a:p>
            <a:pPr marL="216000" indent="-214920" algn="just">
              <a:lnSpc>
                <a:spcPct val="150000"/>
              </a:lnSpc>
              <a:buClr>
                <a:srgbClr val="0070c0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Fournir des informations complètes en temps réel au public sportif togolais.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83B3B4E-8225-4F33-8783-D40F0DC4BFC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Présentation des presses. Nous pouvons certaines plateformes dont Togofoot, togoftf, City FM. etc.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Pourquoi CANAL INNOVATION propose la mise en place une plateforme mobile d’accès aux actualités du football togolais.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280" algn="just">
              <a:lnSpc>
                <a:spcPct val="15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Qu’est-ce qui a poussé CANAL INNOVATION à proposer la mise en place d’une plateforme mobile d’accès aux actualités du football togolais ?</a:t>
            </a:r>
            <a:endParaRPr b="0" lang="en-US" sz="1200" spc="-1" strike="noStrike">
              <a:latin typeface="Arial"/>
            </a:endParaRPr>
          </a:p>
          <a:p>
            <a:pPr marL="216000" indent="-214920" algn="just">
              <a:lnSpc>
                <a:spcPct val="150000"/>
              </a:lnSpc>
              <a:buClr>
                <a:srgbClr val="0070c0"/>
              </a:buClr>
              <a:buFont typeface="StarSymbol"/>
              <a:buAutoNum type="arabicPeriod"/>
            </a:pP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Le public sportif togolais est avide d’informations concernant le football.</a:t>
            </a:r>
            <a:endParaRPr b="0" lang="en-US" sz="1200" spc="-1" strike="noStrike">
              <a:latin typeface="Arial"/>
            </a:endParaRPr>
          </a:p>
          <a:p>
            <a:pPr marL="216000" indent="-214920" algn="just">
              <a:lnSpc>
                <a:spcPct val="150000"/>
              </a:lnSpc>
              <a:buClr>
                <a:srgbClr val="0070c0"/>
              </a:buClr>
              <a:buFont typeface="StarSymbol"/>
              <a:buAutoNum type="arabicPeriod"/>
            </a:pP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Ce public ne bénéficie pas d’un accès facile à l’information.</a:t>
            </a:r>
            <a:endParaRPr b="0" lang="en-US" sz="1200" spc="-1" strike="noStrike">
              <a:latin typeface="Arial"/>
            </a:endParaRPr>
          </a:p>
          <a:p>
            <a:pPr marL="216000" indent="-214920" algn="just">
              <a:lnSpc>
                <a:spcPct val="150000"/>
              </a:lnSpc>
              <a:buClr>
                <a:srgbClr val="0070c0"/>
              </a:buClr>
              <a:buFont typeface="StarSymbol"/>
              <a:buAutoNum type="arabicPeriod"/>
            </a:pP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On constate une insuffisance de plateforme donnant des informations en temps réel sur le football togolais.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A9B475C-6D13-409E-8644-913ED64E100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Présentation des presses. Nous pouvons certaines plateformes dont Togofoot, togoftf, City FM. etc.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Pourquoi CANAL INNOVATION propose la mise en place une plateforme mobile d’accès aux actualités du football togolais.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280" algn="just">
              <a:lnSpc>
                <a:spcPct val="15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Qu’est-ce qui a poussé CANAL INNOVATION à proposer la mise en place d’une plateforme mobile d’accès aux actualités du football togolais ?</a:t>
            </a:r>
            <a:endParaRPr b="0" lang="en-US" sz="1200" spc="-1" strike="noStrike">
              <a:latin typeface="Arial"/>
            </a:endParaRPr>
          </a:p>
          <a:p>
            <a:pPr marL="216000" indent="-214920" algn="just">
              <a:lnSpc>
                <a:spcPct val="150000"/>
              </a:lnSpc>
              <a:buClr>
                <a:srgbClr val="0070c0"/>
              </a:buClr>
              <a:buFont typeface="StarSymbol"/>
              <a:buAutoNum type="arabicPeriod"/>
            </a:pP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Le public sportif togolais est avide d’informations concernant le football.</a:t>
            </a:r>
            <a:endParaRPr b="0" lang="en-US" sz="1200" spc="-1" strike="noStrike">
              <a:latin typeface="Arial"/>
            </a:endParaRPr>
          </a:p>
          <a:p>
            <a:pPr marL="216000" indent="-214920" algn="just">
              <a:lnSpc>
                <a:spcPct val="150000"/>
              </a:lnSpc>
              <a:buClr>
                <a:srgbClr val="0070c0"/>
              </a:buClr>
              <a:buFont typeface="StarSymbol"/>
              <a:buAutoNum type="arabicPeriod"/>
            </a:pP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Ce public ne bénéficie pas d’un accès facile à l’information.</a:t>
            </a:r>
            <a:endParaRPr b="0" lang="en-US" sz="1200" spc="-1" strike="noStrike">
              <a:latin typeface="Arial"/>
            </a:endParaRPr>
          </a:p>
          <a:p>
            <a:pPr marL="216000" indent="-214920" algn="just">
              <a:lnSpc>
                <a:spcPct val="150000"/>
              </a:lnSpc>
              <a:buClr>
                <a:srgbClr val="0070c0"/>
              </a:buClr>
              <a:buFont typeface="StarSymbol"/>
              <a:buAutoNum type="arabicPeriod"/>
            </a:pPr>
            <a:r>
              <a:rPr b="0" lang="en-US" sz="1200" spc="-1" strike="noStrike">
                <a:solidFill>
                  <a:srgbClr val="0070c0"/>
                </a:solidFill>
                <a:latin typeface="Cambria"/>
              </a:rPr>
              <a:t>On constate une insuffisance de plateforme donnant des informations en temps réel sur le football togolais.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F2E72D2-AC8E-4BAE-BEC4-831A458D331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-3240"/>
            <a:ext cx="12190680" cy="520236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w="9360">
            <a:solidFill>
              <a:srgbClr val="00c6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0"/>
            <a:ext cx="12190680" cy="218448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w="9360">
            <a:solidFill>
              <a:srgbClr val="00c6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jpe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mailto:*@Internal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92480" y="1371600"/>
            <a:ext cx="10570680" cy="20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mbria"/>
                <a:ea typeface="DejaVu Sans"/>
              </a:rPr>
              <a:t>IMPROVING PILLAR GENERATION PROCESSES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09640" y="5280840"/>
            <a:ext cx="1057068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127200" y="5577840"/>
            <a:ext cx="5394240" cy="3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Biyalou-Sama Asbathou</a:t>
            </a:r>
            <a:endParaRPr b="1" lang="en-US" sz="2400" spc="-1" strike="noStrike">
              <a:latin typeface="Cambria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457200" y="5394960"/>
            <a:ext cx="1737360" cy="82296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2827440" y="5486400"/>
            <a:ext cx="2110320" cy="69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09640" y="447120"/>
            <a:ext cx="10570680" cy="9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Automatic Deploy : Github + Travis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0677960" y="5915880"/>
            <a:ext cx="106056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10800" anchor="b"/>
          <a:p>
            <a:pPr algn="r">
              <a:lnSpc>
                <a:spcPct val="100000"/>
              </a:lnSpc>
            </a:pPr>
            <a:fld id="{85C52010-ABDA-4522-AD3E-9E036D7C435C}" type="slidenum">
              <a:rPr b="0" lang="en-US" sz="2000" spc="-1" strike="noStrike">
                <a:solidFill>
                  <a:srgbClr val="00c6bb"/>
                </a:solidFill>
                <a:latin typeface="Century Gothic"/>
                <a:ea typeface="DejaVu Sans"/>
              </a:rPr>
              <a:t>1</a:t>
            </a:fld>
            <a:endParaRPr b="0" lang="en-US" sz="2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809640" y="2179080"/>
            <a:ext cx="10369080" cy="42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  <p:cxnSp>
        <p:nvCxnSpPr>
          <p:cNvPr id="171" name="Line 4"/>
          <p:cNvCxnSpPr/>
          <p:nvPr/>
        </p:nvCxnSpPr>
        <p:spPr>
          <a:xfrm>
            <a:off x="2194560" y="3642120"/>
            <a:ext cx="1920600" cy="85032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grpSp>
        <p:nvGrpSpPr>
          <p:cNvPr id="172" name="Group 5"/>
          <p:cNvGrpSpPr/>
          <p:nvPr/>
        </p:nvGrpSpPr>
        <p:grpSpPr>
          <a:xfrm>
            <a:off x="822960" y="2103120"/>
            <a:ext cx="10915560" cy="4023360"/>
            <a:chOff x="822960" y="2103120"/>
            <a:chExt cx="10915560" cy="4023360"/>
          </a:xfrm>
        </p:grpSpPr>
        <p:grpSp>
          <p:nvGrpSpPr>
            <p:cNvPr id="173" name="Group 6"/>
            <p:cNvGrpSpPr/>
            <p:nvPr/>
          </p:nvGrpSpPr>
          <p:grpSpPr>
            <a:xfrm>
              <a:off x="1371600" y="2179080"/>
              <a:ext cx="9692640" cy="3322800"/>
              <a:chOff x="1371600" y="2179080"/>
              <a:chExt cx="9692640" cy="3322800"/>
            </a:xfrm>
          </p:grpSpPr>
          <p:sp>
            <p:nvSpPr>
              <p:cNvPr id="174" name="TextShape 7"/>
              <p:cNvSpPr txBox="1"/>
              <p:nvPr/>
            </p:nvSpPr>
            <p:spPr>
              <a:xfrm>
                <a:off x="8412480" y="5196600"/>
                <a:ext cx="2651760" cy="3052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rIns="90000" tIns="45000" bIns="45000"/>
              <a:p>
                <a:pPr algn="ctr"/>
                <a:r>
                  <a:rPr b="0" lang="en-US" sz="1800" spc="-1" strike="noStrike">
                    <a:latin typeface="Arial"/>
                  </a:rPr>
                  <a:t>Github.io</a:t>
                </a:r>
                <a:endParaRPr b="0" lang="en-US" sz="1800" spc="-1" strike="noStrike">
                  <a:latin typeface="Arial"/>
                </a:endParaRPr>
              </a:p>
            </p:txBody>
          </p:sp>
          <p:grpSp>
            <p:nvGrpSpPr>
              <p:cNvPr id="175" name="Group 8"/>
              <p:cNvGrpSpPr/>
              <p:nvPr/>
            </p:nvGrpSpPr>
            <p:grpSpPr>
              <a:xfrm>
                <a:off x="1371600" y="2179080"/>
                <a:ext cx="9601200" cy="3200400"/>
                <a:chOff x="1371600" y="2179080"/>
                <a:chExt cx="9601200" cy="3200400"/>
              </a:xfrm>
            </p:grpSpPr>
            <p:sp>
              <p:nvSpPr>
                <p:cNvPr id="176" name="CustomShape 9"/>
                <p:cNvSpPr/>
                <p:nvPr/>
              </p:nvSpPr>
              <p:spPr>
                <a:xfrm>
                  <a:off x="1371600" y="3002040"/>
                  <a:ext cx="822960" cy="1280160"/>
                </a:xfrm>
                <a:prstGeom prst="flowChartMagneticDisk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ctr"/>
                <a:p>
                  <a:pPr algn="ctr"/>
                  <a:r>
                    <a:rPr b="0" lang="en-US" sz="1800" spc="-1" strike="noStrike">
                      <a:latin typeface="Arial"/>
                    </a:rPr>
                    <a:t>Github </a:t>
                  </a:r>
                  <a:endParaRPr b="0" lang="en-US" sz="1800" spc="-1" strike="noStrike">
                    <a:latin typeface="Arial"/>
                  </a:endParaRPr>
                </a:p>
                <a:p>
                  <a:pPr algn="ctr"/>
                  <a:r>
                    <a:rPr b="0" lang="en-US" sz="1800" spc="-1" strike="noStrike">
                      <a:latin typeface="Arial"/>
                    </a:rPr>
                    <a:t>repo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  <p:sp>
              <p:nvSpPr>
                <p:cNvPr id="177" name="Line 10"/>
                <p:cNvSpPr/>
                <p:nvPr/>
              </p:nvSpPr>
              <p:spPr>
                <a:xfrm>
                  <a:off x="1809360" y="4373640"/>
                  <a:ext cx="0" cy="822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8" name="TextShape 11"/>
                <p:cNvSpPr txBox="1"/>
                <p:nvPr/>
              </p:nvSpPr>
              <p:spPr>
                <a:xfrm>
                  <a:off x="1828800" y="4732560"/>
                  <a:ext cx="1005840" cy="2811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rIns="90000" tIns="45000" bIns="45000"/>
                <a:p>
                  <a:r>
                    <a:rPr b="0" lang="en-US" sz="1600" spc="-1" strike="noStrike">
                      <a:latin typeface="Arial"/>
                    </a:rPr>
                    <a:t>commit</a:t>
                  </a:r>
                  <a:endParaRPr b="0" lang="en-US" sz="1600" spc="-1" strike="noStrike">
                    <a:latin typeface="Arial"/>
                  </a:endParaRPr>
                </a:p>
              </p:txBody>
            </p:sp>
            <p:sp>
              <p:nvSpPr>
                <p:cNvPr id="179" name="TextShape 12"/>
                <p:cNvSpPr txBox="1"/>
                <p:nvPr/>
              </p:nvSpPr>
              <p:spPr>
                <a:xfrm>
                  <a:off x="4114800" y="3605040"/>
                  <a:ext cx="1774440" cy="1774440"/>
                </a:xfrm>
                <a:prstGeom prst="rect">
                  <a:avLst/>
                </a:prstGeom>
                <a:blipFill rotWithShape="0">
                  <a:blip r:embed="rId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 lIns="90000" rIns="90000" tIns="45000" bIns="45000" anchor="ctr"/>
                <a:p>
                  <a:pPr algn="ctr"/>
                  <a:r>
                    <a:rPr b="0" lang="en-US" sz="1800" spc="-1" strike="noStrike">
                      <a:latin typeface="Arial"/>
                    </a:rPr>
                    <a:t>site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  <p:sp>
              <p:nvSpPr>
                <p:cNvPr id="180" name="TextShape 13"/>
                <p:cNvSpPr txBox="1"/>
                <p:nvPr/>
              </p:nvSpPr>
              <p:spPr>
                <a:xfrm>
                  <a:off x="8067960" y="2179080"/>
                  <a:ext cx="2904840" cy="29808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 lIns="90000" rIns="90000" tIns="45000" bIns="45000" anchor="ctr"/>
                <a:p>
                  <a:pPr algn="ctr"/>
                  <a:r>
                    <a:rPr b="0" lang="en-US" sz="2200" spc="-1" strike="noStrike">
                      <a:latin typeface="Arial"/>
                    </a:rPr>
                    <a:t>Html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  <p:cxnSp>
              <p:nvCxnSpPr>
                <p:cNvPr id="181" name="Line 14"/>
                <p:cNvCxnSpPr>
                  <a:stCxn id="179" idx="3"/>
                  <a:endCxn id="180" idx="1"/>
                </p:cNvCxnSpPr>
                <p:nvPr/>
              </p:nvCxnSpPr>
              <p:spPr>
                <a:xfrm flipV="1">
                  <a:off x="5889240" y="3669480"/>
                  <a:ext cx="2179080" cy="822960"/>
                </a:xfrm>
                <a:prstGeom prst="curvedConnector3">
                  <a:avLst/>
                </a:prstGeom>
                <a:ln>
                  <a:solidFill>
                    <a:srgbClr val="000000"/>
                  </a:solidFill>
                  <a:tailEnd len="med" type="triangle" w="med"/>
                </a:ln>
              </p:spPr>
            </p:cxnSp>
            <p:sp>
              <p:nvSpPr>
                <p:cNvPr id="182" name="TextShape 15"/>
                <p:cNvSpPr txBox="1"/>
                <p:nvPr/>
              </p:nvSpPr>
              <p:spPr>
                <a:xfrm>
                  <a:off x="2834640" y="3550680"/>
                  <a:ext cx="914400" cy="30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rIns="90000" tIns="45000" bIns="45000"/>
                <a:p>
                  <a:r>
                    <a:rPr b="0" lang="en-US" sz="1800" spc="-1" strike="noStrike">
                      <a:latin typeface="Arial"/>
                    </a:rPr>
                    <a:t>build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  <p:sp>
              <p:nvSpPr>
                <p:cNvPr id="183" name="TextShape 16"/>
                <p:cNvSpPr txBox="1"/>
                <p:nvPr/>
              </p:nvSpPr>
              <p:spPr>
                <a:xfrm>
                  <a:off x="6217920" y="3642120"/>
                  <a:ext cx="914400" cy="3373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rIns="90000" tIns="45000" bIns="45000"/>
                <a:p>
                  <a:r>
                    <a:rPr b="0" lang="en-US" sz="1800" spc="-1" strike="noStrike">
                      <a:latin typeface="Arial"/>
                    </a:rPr>
                    <a:t>deplo</a:t>
                  </a:r>
                  <a:r>
                    <a:rPr b="0" lang="en-US" sz="1800" spc="-1" strike="noStrike">
                      <a:latin typeface="Arial"/>
                    </a:rPr>
                    <a:t>y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184" name="CustomShape 17"/>
            <p:cNvSpPr/>
            <p:nvPr/>
          </p:nvSpPr>
          <p:spPr>
            <a:xfrm>
              <a:off x="822960" y="2103120"/>
              <a:ext cx="10915560" cy="4023360"/>
            </a:xfrm>
            <a:prstGeom prst="rect">
              <a:avLst/>
            </a:prstGeom>
            <a:noFill/>
            <a:ln>
              <a:solidFill>
                <a:srgbClr val="0066b3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TextShape 18"/>
            <p:cNvSpPr txBox="1"/>
            <p:nvPr/>
          </p:nvSpPr>
          <p:spPr>
            <a:xfrm>
              <a:off x="4188600" y="5740560"/>
              <a:ext cx="5229720" cy="3859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r>
                <a:rPr b="1" lang="en-US" sz="2000" spc="-1" strike="noStrike">
                  <a:latin typeface="Cambrai"/>
                </a:rPr>
                <a:t>TRAVIS CONTINUOUS INTEGRATION</a:t>
              </a:r>
              <a:endParaRPr b="0" lang="en-US" sz="2000" spc="-1" strike="noStrike">
                <a:latin typeface="Arial"/>
              </a:endParaRPr>
            </a:p>
          </p:txBody>
        </p:sp>
      </p:grp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09640" y="447120"/>
            <a:ext cx="10570680" cy="9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Personal Sites Archetype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0677960" y="5915880"/>
            <a:ext cx="106056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10800" anchor="b"/>
          <a:p>
            <a:pPr algn="r">
              <a:lnSpc>
                <a:spcPct val="100000"/>
              </a:lnSpc>
            </a:pPr>
            <a:fld id="{AB34036E-8D9F-405D-8846-1E6BF6999F11}" type="slidenum">
              <a:rPr b="0" lang="en-US" sz="2000" spc="-1" strike="noStrike">
                <a:solidFill>
                  <a:srgbClr val="00c6bb"/>
                </a:solidFill>
                <a:latin typeface="Century Gothic"/>
                <a:ea typeface="DejaVu Sans"/>
              </a:rPr>
              <a:t>1</a:t>
            </a:fld>
            <a:endParaRPr b="0" lang="en-US" sz="2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809640" y="2179080"/>
            <a:ext cx="10369080" cy="42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1007280" y="2289240"/>
            <a:ext cx="9231840" cy="429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09640" y="447120"/>
            <a:ext cx="10570680" cy="9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Demo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80240" y="2227320"/>
            <a:ext cx="10899720" cy="43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10677960" y="5915880"/>
            <a:ext cx="106056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10800" anchor="b"/>
          <a:p>
            <a:pPr algn="r">
              <a:lnSpc>
                <a:spcPct val="100000"/>
              </a:lnSpc>
            </a:pPr>
            <a:fld id="{6174A539-E994-4B75-8D23-0113B9571DA4}" type="slidenum">
              <a:rPr b="0" lang="en-US" sz="2000" spc="-1" strike="noStrike">
                <a:solidFill>
                  <a:srgbClr val="00c6bb"/>
                </a:solidFill>
                <a:latin typeface="Century Gothic"/>
                <a:ea typeface="DejaVu Sans"/>
              </a:rPr>
              <a:t>1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4317120" y="2834640"/>
            <a:ext cx="2814480" cy="238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809640" y="447120"/>
            <a:ext cx="10570680" cy="9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Next Steps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80240" y="2227320"/>
            <a:ext cx="10899720" cy="43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14440" indent="-513000">
              <a:lnSpc>
                <a:spcPct val="100000"/>
              </a:lnSpc>
              <a:buClr>
                <a:srgbClr val="00c6bb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Blogging Plugin for personal sites</a:t>
            </a:r>
            <a:endParaRPr b="0" lang="en-US" sz="28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buClr>
                <a:srgbClr val="00c6bb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New system of compilation : Mike</a:t>
            </a:r>
            <a:endParaRPr b="0" lang="en-US" sz="28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buClr>
                <a:srgbClr val="00c6bb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Review the way warnings and errors are reported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10677960" y="5915880"/>
            <a:ext cx="106056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10800" anchor="b"/>
          <a:p>
            <a:pPr algn="r">
              <a:lnSpc>
                <a:spcPct val="100000"/>
              </a:lnSpc>
            </a:pPr>
            <a:fld id="{E8306D20-550E-44A4-8C53-EA95F50B9DC5}" type="slidenum">
              <a:rPr b="0" lang="en-US" sz="2000" spc="-1" strike="noStrike">
                <a:solidFill>
                  <a:srgbClr val="00c6bb"/>
                </a:solidFill>
                <a:latin typeface="Century Gothic"/>
                <a:ea typeface="DejaVu Sans"/>
              </a:rPr>
              <a:t>1</a:t>
            </a:fld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809640" y="447120"/>
            <a:ext cx="10570680" cy="9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Conclusion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0677960" y="5915880"/>
            <a:ext cx="106056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10800" anchor="b"/>
          <a:p>
            <a:pPr algn="r">
              <a:lnSpc>
                <a:spcPct val="100000"/>
              </a:lnSpc>
            </a:pPr>
            <a:fld id="{C9E6D83F-F8E6-4348-9CD9-8FC9889EF7F1}" type="slidenum">
              <a:rPr b="0" lang="en-US" sz="2000" spc="-1" strike="noStrike">
                <a:solidFill>
                  <a:srgbClr val="00c6bb"/>
                </a:solidFill>
                <a:latin typeface="Century Gothic"/>
                <a:ea typeface="DejaVu Sans"/>
              </a:rPr>
              <a:t>1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5303520" y="4114800"/>
            <a:ext cx="7768800" cy="384048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-2286000" y="2468880"/>
            <a:ext cx="7076880" cy="329148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201" name="CustomShape 3"/>
          <p:cNvSpPr/>
          <p:nvPr/>
        </p:nvSpPr>
        <p:spPr>
          <a:xfrm>
            <a:off x="5943600" y="2103120"/>
            <a:ext cx="640080" cy="822960"/>
          </a:xfrm>
          <a:prstGeom prst="flowChartMagneticDisk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Gith</a:t>
            </a:r>
            <a:r>
              <a:rPr b="0" lang="en-US" sz="1300" spc="-1" strike="noStrike">
                <a:latin typeface="Arial"/>
              </a:rPr>
              <a:t>ub</a:t>
            </a:r>
            <a:endParaRPr b="0" lang="en-US" sz="1300" spc="-1" strike="noStrike">
              <a:latin typeface="Arial"/>
            </a:endParaRPr>
          </a:p>
          <a:p>
            <a:pPr algn="ctr"/>
            <a:r>
              <a:rPr b="0" lang="en-US" sz="1300" spc="-1" strike="noStrike">
                <a:latin typeface="Arial"/>
              </a:rPr>
              <a:t>repo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2" name="Line 4"/>
          <p:cNvSpPr/>
          <p:nvPr/>
        </p:nvSpPr>
        <p:spPr>
          <a:xfrm>
            <a:off x="6309360" y="2926080"/>
            <a:ext cx="0" cy="64008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TextShape 5"/>
          <p:cNvSpPr txBox="1"/>
          <p:nvPr/>
        </p:nvSpPr>
        <p:spPr>
          <a:xfrm>
            <a:off x="6309360" y="3200400"/>
            <a:ext cx="1097280" cy="27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Cambrai"/>
              </a:rPr>
              <a:t>commit</a:t>
            </a:r>
            <a:endParaRPr b="0" lang="en-US" sz="1200" spc="-1" strike="noStrike">
              <a:latin typeface="Cambrai"/>
            </a:endParaRPr>
          </a:p>
        </p:txBody>
      </p:sp>
      <p:sp>
        <p:nvSpPr>
          <p:cNvPr id="204" name="TextShape 6"/>
          <p:cNvSpPr txBox="1"/>
          <p:nvPr/>
        </p:nvSpPr>
        <p:spPr>
          <a:xfrm>
            <a:off x="8379360" y="2600280"/>
            <a:ext cx="914400" cy="11887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site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4"/>
          <a:stretch/>
        </p:blipFill>
        <p:spPr>
          <a:xfrm>
            <a:off x="10149840" y="2031480"/>
            <a:ext cx="1371600" cy="894600"/>
          </a:xfrm>
          <a:prstGeom prst="rect">
            <a:avLst/>
          </a:prstGeom>
          <a:ln>
            <a:noFill/>
          </a:ln>
        </p:spPr>
      </p:pic>
      <p:sp>
        <p:nvSpPr>
          <p:cNvPr id="206" name="TextShape 7"/>
          <p:cNvSpPr txBox="1"/>
          <p:nvPr/>
        </p:nvSpPr>
        <p:spPr>
          <a:xfrm>
            <a:off x="10149840" y="3017520"/>
            <a:ext cx="155448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300" spc="-1" strike="noStrike">
                <a:latin typeface="Arial"/>
              </a:rPr>
              <a:t>Github.io</a:t>
            </a:r>
            <a:endParaRPr b="0" lang="en-US" sz="1300" spc="-1" strike="noStrike">
              <a:latin typeface="Arial"/>
            </a:endParaRPr>
          </a:p>
        </p:txBody>
      </p:sp>
      <p:cxnSp>
        <p:nvCxnSpPr>
          <p:cNvPr id="207" name="Line 8"/>
          <p:cNvCxnSpPr>
            <a:stCxn id="201" idx="4"/>
            <a:endCxn id="204" idx="1"/>
          </p:cNvCxnSpPr>
          <p:nvPr/>
        </p:nvCxnSpPr>
        <p:spPr>
          <a:xfrm>
            <a:off x="6583680" y="2514600"/>
            <a:ext cx="1796040" cy="68040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08" name="Line 9"/>
          <p:cNvCxnSpPr>
            <a:stCxn id="204" idx="3"/>
            <a:endCxn id="205" idx="1"/>
          </p:cNvCxnSpPr>
          <p:nvPr/>
        </p:nvCxnSpPr>
        <p:spPr>
          <a:xfrm flipV="1">
            <a:off x="9293760" y="2478600"/>
            <a:ext cx="856440" cy="71640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09" name="TextShape 10"/>
          <p:cNvSpPr txBox="1"/>
          <p:nvPr/>
        </p:nvSpPr>
        <p:spPr>
          <a:xfrm>
            <a:off x="7406640" y="2514600"/>
            <a:ext cx="640080" cy="22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latin typeface="Arial"/>
              </a:rPr>
              <a:t>build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0" name="TextShape 11"/>
          <p:cNvSpPr txBox="1"/>
          <p:nvPr/>
        </p:nvSpPr>
        <p:spPr>
          <a:xfrm>
            <a:off x="9144000" y="2521800"/>
            <a:ext cx="640080" cy="22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latin typeface="Arial"/>
              </a:rPr>
              <a:t>deploy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1" name="TextShape 12"/>
          <p:cNvSpPr txBox="1"/>
          <p:nvPr/>
        </p:nvSpPr>
        <p:spPr>
          <a:xfrm>
            <a:off x="7223760" y="3657600"/>
            <a:ext cx="429768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TRAVIS CONTINUOUS INTEGRATION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09640" y="447120"/>
            <a:ext cx="10570680" cy="9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Toc Visit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0677960" y="5915880"/>
            <a:ext cx="106056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10800" anchor="b"/>
          <a:p>
            <a:pPr algn="r">
              <a:lnSpc>
                <a:spcPct val="100000"/>
              </a:lnSpc>
            </a:pPr>
            <a:fld id="{20EB2830-9AA7-4DF6-9117-649E3FCF3198}" type="slidenum">
              <a:rPr b="0" lang="en-US" sz="2000" spc="-1" strike="noStrike">
                <a:solidFill>
                  <a:srgbClr val="00c6bb"/>
                </a:solidFill>
                <a:latin typeface="Century Gothic"/>
                <a:ea typeface="DejaVu Sans"/>
              </a:rPr>
              <a:t>1</a:t>
            </a:fld>
            <a:endParaRPr b="0" lang="en-US" sz="20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809640" y="2179080"/>
            <a:ext cx="10369080" cy="42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276120" y="1556640"/>
            <a:ext cx="11647440" cy="575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809640" y="447120"/>
            <a:ext cx="10570680" cy="9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Toc Tests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0677960" y="5915880"/>
            <a:ext cx="106056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10800" anchor="b"/>
          <a:p>
            <a:pPr algn="r">
              <a:lnSpc>
                <a:spcPct val="100000"/>
              </a:lnSpc>
            </a:pPr>
            <a:fld id="{4E1ECBE7-D2A7-44EE-AE67-EC30D397C9EF}" type="slidenum">
              <a:rPr b="0" lang="en-US" sz="2000" spc="-1" strike="noStrike">
                <a:solidFill>
                  <a:srgbClr val="00c6bb"/>
                </a:solidFill>
                <a:latin typeface="Century Gothic"/>
                <a:ea typeface="DejaVu Sans"/>
              </a:rPr>
              <a:t>1</a:t>
            </a:fld>
            <a:endParaRPr b="0" lang="en-US" sz="20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809640" y="2179080"/>
            <a:ext cx="10369080" cy="42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275040" y="1555560"/>
            <a:ext cx="11649960" cy="57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809640" y="447120"/>
            <a:ext cx="10570680" cy="9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Travis config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0677960" y="5915880"/>
            <a:ext cx="106056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10800" anchor="b"/>
          <a:p>
            <a:pPr algn="r">
              <a:lnSpc>
                <a:spcPct val="100000"/>
              </a:lnSpc>
            </a:pPr>
            <a:fld id="{93649D2C-928C-48AC-BA2A-9DF7ADB4D8CA}" type="slidenum">
              <a:rPr b="0" lang="en-US" sz="2000" spc="-1" strike="noStrike">
                <a:solidFill>
                  <a:srgbClr val="00c6bb"/>
                </a:solidFill>
                <a:latin typeface="Century Gothic"/>
                <a:ea typeface="DejaVu Sans"/>
              </a:rPr>
              <a:t>1</a:t>
            </a:fld>
            <a:endParaRPr b="0" lang="en-US" sz="20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809640" y="2179080"/>
            <a:ext cx="10369080" cy="42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275400" y="1555920"/>
            <a:ext cx="11648880" cy="57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809640" y="447120"/>
            <a:ext cx="10570680" cy="9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Mu</a:t>
            </a: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sta</a:t>
            </a: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ch</a:t>
            </a: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e </a:t>
            </a: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te</a:t>
            </a: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m</a:t>
            </a: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pla</a:t>
            </a: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te </a:t>
            </a: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Ne</a:t>
            </a: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w </a:t>
            </a: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ar</a:t>
            </a: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ch</a:t>
            </a: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ety</a:t>
            </a: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pe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0677960" y="5915880"/>
            <a:ext cx="106056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10800" anchor="b"/>
          <a:p>
            <a:pPr algn="r">
              <a:lnSpc>
                <a:spcPct val="100000"/>
              </a:lnSpc>
            </a:pPr>
            <a:fld id="{4F329E2C-FD20-40AE-8BF9-C57534CD92D6}" type="slidenum">
              <a:rPr b="0" lang="en-US" sz="2000" spc="-1" strike="noStrike">
                <a:solidFill>
                  <a:srgbClr val="00c6bb"/>
                </a:solidFill>
                <a:latin typeface="Century Gothic"/>
                <a:ea typeface="DejaVu Sans"/>
              </a:rPr>
              <a:t>1</a:t>
            </a:fld>
            <a:endParaRPr b="0" lang="en-US" sz="20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809640" y="2179080"/>
            <a:ext cx="10369080" cy="42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275760" y="1556280"/>
            <a:ext cx="11647800" cy="575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809640" y="447120"/>
            <a:ext cx="10570680" cy="9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Archetype architecture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0677960" y="5915880"/>
            <a:ext cx="106056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10800" anchor="b"/>
          <a:p>
            <a:pPr algn="r">
              <a:lnSpc>
                <a:spcPct val="100000"/>
              </a:lnSpc>
            </a:pPr>
            <a:fld id="{E25F4B3D-C8DA-4AF9-95E3-630785EC2A18}" type="slidenum">
              <a:rPr b="0" lang="en-US" sz="2000" spc="-1" strike="noStrike">
                <a:solidFill>
                  <a:srgbClr val="00c6bb"/>
                </a:solidFill>
                <a:latin typeface="Century Gothic"/>
                <a:ea typeface="DejaVu Sans"/>
              </a:rPr>
              <a:t>1</a:t>
            </a:fld>
            <a:endParaRPr b="0" lang="en-US" sz="20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809640" y="2179080"/>
            <a:ext cx="10369080" cy="42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276840" y="1557000"/>
            <a:ext cx="11645280" cy="575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09640" y="447120"/>
            <a:ext cx="10570680" cy="9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Plan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80240" y="2227320"/>
            <a:ext cx="10899720" cy="43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14440" indent="-513000">
              <a:lnSpc>
                <a:spcPct val="100000"/>
              </a:lnSpc>
              <a:buClr>
                <a:srgbClr val="00c6bb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Context</a:t>
            </a:r>
            <a:endParaRPr b="0" lang="en-US" sz="28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buClr>
                <a:srgbClr val="00c6bb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Problems</a:t>
            </a:r>
            <a:endParaRPr b="0" lang="en-US" sz="28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buClr>
                <a:srgbClr val="00c6bb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Solutions</a:t>
            </a:r>
            <a:endParaRPr b="0" lang="en-US" sz="28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buClr>
                <a:srgbClr val="00c6bb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Demo</a:t>
            </a:r>
            <a:endParaRPr b="0" lang="en-US" sz="28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buClr>
                <a:srgbClr val="00c6bb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Next Steps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0677960" y="5915880"/>
            <a:ext cx="106056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10800" anchor="b"/>
          <a:p>
            <a:pPr algn="r">
              <a:lnSpc>
                <a:spcPct val="100000"/>
              </a:lnSpc>
            </a:pPr>
            <a:fld id="{9EA5159A-1E3A-440D-9566-2F61FD52800F}" type="slidenum">
              <a:rPr b="0" lang="en-US" sz="2000" spc="-1" strike="noStrike">
                <a:solidFill>
                  <a:srgbClr val="00c6bb"/>
                </a:solidFill>
                <a:latin typeface="Century Gothic"/>
                <a:ea typeface="DejaVu Sans"/>
              </a:rPr>
              <a:t>1</a:t>
            </a:fld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809640" y="447120"/>
            <a:ext cx="10570680" cy="9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Pillar syntax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10677960" y="5915880"/>
            <a:ext cx="106056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10800" anchor="b"/>
          <a:p>
            <a:pPr algn="r">
              <a:lnSpc>
                <a:spcPct val="100000"/>
              </a:lnSpc>
            </a:pPr>
            <a:fld id="{1DACEE61-77C5-43E2-833E-6E2A951F43F3}" type="slidenum">
              <a:rPr b="0" lang="en-US" sz="2000" spc="-1" strike="noStrike">
                <a:solidFill>
                  <a:srgbClr val="00c6bb"/>
                </a:solidFill>
                <a:latin typeface="Century Gothic"/>
                <a:ea typeface="DejaVu Sans"/>
              </a:rPr>
              <a:t>1</a:t>
            </a:fld>
            <a:endParaRPr b="0" lang="en-US" sz="20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809640" y="2179080"/>
            <a:ext cx="10369080" cy="42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277200" y="1557360"/>
            <a:ext cx="11644560" cy="575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09640" y="447120"/>
            <a:ext cx="10570680" cy="9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Context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0677960" y="5915880"/>
            <a:ext cx="106056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10800" anchor="b"/>
          <a:p>
            <a:pPr algn="r">
              <a:lnSpc>
                <a:spcPct val="100000"/>
              </a:lnSpc>
            </a:pPr>
            <a:fld id="{BF65DD19-EDE1-40AF-8C50-4B4D71E602B2}" type="slidenum">
              <a:rPr b="0" lang="en-US" sz="2000" spc="-1" strike="noStrike">
                <a:solidFill>
                  <a:srgbClr val="00c6bb"/>
                </a:solidFill>
                <a:latin typeface="Century Gothic"/>
                <a:ea typeface="DejaVu Sans"/>
              </a:rPr>
              <a:t>1</a:t>
            </a:fld>
            <a:endParaRPr b="0" lang="en-US" sz="20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1463040" y="3566160"/>
            <a:ext cx="914400" cy="10972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Doc.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pillar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9326880" y="2103120"/>
            <a:ext cx="822960" cy="10972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Cambrai"/>
              </a:rPr>
              <a:t>Pdf</a:t>
            </a:r>
            <a:endParaRPr b="0" lang="en-US" sz="1800" spc="-1" strike="noStrike">
              <a:latin typeface="Cambrai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9326880" y="3566160"/>
            <a:ext cx="822960" cy="10972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Cambrai"/>
              </a:rPr>
              <a:t>Epub</a:t>
            </a:r>
            <a:endParaRPr b="0" lang="en-US" sz="1800" spc="-1" strike="noStrike">
              <a:latin typeface="Cambrai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9326880" y="4937760"/>
            <a:ext cx="822960" cy="10972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Cambrai"/>
              </a:rPr>
              <a:t>Html</a:t>
            </a:r>
            <a:endParaRPr b="0" lang="en-US" sz="1800" spc="-1" strike="noStrike">
              <a:latin typeface="Cambrai"/>
            </a:endParaRPr>
          </a:p>
        </p:txBody>
      </p:sp>
      <p:sp>
        <p:nvSpPr>
          <p:cNvPr id="136" name="CustomShape 7"/>
          <p:cNvSpPr/>
          <p:nvPr/>
        </p:nvSpPr>
        <p:spPr>
          <a:xfrm rot="5400000">
            <a:off x="1737360" y="4114800"/>
            <a:ext cx="274320" cy="1554480"/>
          </a:xfrm>
          <a:custGeom>
            <a:avLst/>
            <a:gdLst/>
            <a:ahLst/>
            <a:rect l="0" t="0" r="r" b="b"/>
            <a:pathLst>
              <a:path w="764" h="4320">
                <a:moveTo>
                  <a:pt x="763" y="0"/>
                </a:moveTo>
                <a:cubicBezTo>
                  <a:pt x="572" y="0"/>
                  <a:pt x="381" y="179"/>
                  <a:pt x="381" y="359"/>
                </a:cubicBezTo>
                <a:lnTo>
                  <a:pt x="381" y="1799"/>
                </a:lnTo>
                <a:cubicBezTo>
                  <a:pt x="381" y="1979"/>
                  <a:pt x="190" y="2159"/>
                  <a:pt x="0" y="2159"/>
                </a:cubicBezTo>
                <a:cubicBezTo>
                  <a:pt x="190" y="2159"/>
                  <a:pt x="381" y="2339"/>
                  <a:pt x="381" y="2519"/>
                </a:cubicBezTo>
                <a:lnTo>
                  <a:pt x="381" y="3959"/>
                </a:lnTo>
                <a:cubicBezTo>
                  <a:pt x="381" y="4139"/>
                  <a:pt x="572" y="4319"/>
                  <a:pt x="763" y="4319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TextShape 8"/>
          <p:cNvSpPr txBox="1"/>
          <p:nvPr/>
        </p:nvSpPr>
        <p:spPr>
          <a:xfrm>
            <a:off x="-91440" y="5029200"/>
            <a:ext cx="4023360" cy="18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!! title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- list element 1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- list element 2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__underlined__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  <a:hlinkClick r:id="rId1"/>
              </a:rPr>
              <a:t>*@Internal</a:t>
            </a:r>
            <a:r>
              <a:rPr b="0" lang="en-US" sz="1800" spc="-1" strike="noStrike">
                <a:latin typeface="Arial"/>
              </a:rPr>
              <a:t> Link*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${inputFile:path=MonRapport.pillar}$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Line 9"/>
          <p:cNvSpPr/>
          <p:nvPr/>
        </p:nvSpPr>
        <p:spPr>
          <a:xfrm flipV="1">
            <a:off x="2377440" y="4103280"/>
            <a:ext cx="4216680" cy="115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139" name="Line 10"/>
          <p:cNvCxnSpPr>
            <a:endCxn id="133" idx="1"/>
          </p:cNvCxnSpPr>
          <p:nvPr/>
        </p:nvCxnSpPr>
        <p:spPr>
          <a:xfrm flipV="1">
            <a:off x="6714000" y="2651760"/>
            <a:ext cx="2613240" cy="1458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40" name="Line 11"/>
          <p:cNvCxnSpPr>
            <a:endCxn id="134" idx="1"/>
          </p:cNvCxnSpPr>
          <p:nvPr/>
        </p:nvCxnSpPr>
        <p:spPr>
          <a:xfrm>
            <a:off x="6514200" y="4109760"/>
            <a:ext cx="2813040" cy="540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41" name="Line 12"/>
          <p:cNvCxnSpPr>
            <a:endCxn id="135" idx="1"/>
          </p:cNvCxnSpPr>
          <p:nvPr/>
        </p:nvCxnSpPr>
        <p:spPr>
          <a:xfrm>
            <a:off x="6594120" y="4103280"/>
            <a:ext cx="2733120" cy="138348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42" name="CustomShape 13"/>
          <p:cNvSpPr/>
          <p:nvPr/>
        </p:nvSpPr>
        <p:spPr>
          <a:xfrm>
            <a:off x="3657600" y="3200400"/>
            <a:ext cx="2834640" cy="192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TextShape 14"/>
          <p:cNvSpPr txBox="1"/>
          <p:nvPr/>
        </p:nvSpPr>
        <p:spPr>
          <a:xfrm>
            <a:off x="4480560" y="3657600"/>
            <a:ext cx="118872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Cambrai"/>
              </a:rPr>
              <a:t>Pillar</a:t>
            </a:r>
            <a:endParaRPr b="0" lang="en-US" sz="1800" spc="-1" strike="noStrike">
              <a:latin typeface="Cambra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09640" y="447120"/>
            <a:ext cx="10570680" cy="9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Problems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09640" y="2350080"/>
            <a:ext cx="10410840" cy="42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43080" indent="-341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c6bb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Html templates were not in good state</a:t>
            </a:r>
            <a:endParaRPr b="0" lang="en-US" sz="2400" spc="-1" strike="noStrike">
              <a:latin typeface="Arial"/>
              <a:ea typeface="AR PL SungtiL GB"/>
            </a:endParaRPr>
          </a:p>
          <a:p>
            <a:pPr marL="343080" indent="-341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c6bb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No Easy Hosting</a:t>
            </a:r>
            <a:endParaRPr b="0" lang="en-US" sz="2400" spc="-1" strike="noStrike">
              <a:latin typeface="Arial"/>
              <a:ea typeface="AR PL SungtiL GB"/>
            </a:endParaRPr>
          </a:p>
          <a:p>
            <a:pPr marL="343080" indent="-341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c6bb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Compilation was not efficient</a:t>
            </a:r>
            <a:endParaRPr b="0" lang="en-US" sz="2400" spc="-1" strike="noStrike">
              <a:latin typeface="Arial"/>
              <a:ea typeface="AR PL SungtiL GB"/>
            </a:endParaRPr>
          </a:p>
          <a:p>
            <a:pPr marL="343080" indent="-341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c6bb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Errors Handling and Reporting were not good</a:t>
            </a:r>
            <a:endParaRPr b="0" lang="en-US" sz="2400" spc="-1" strike="noStrike">
              <a:latin typeface="Arial"/>
              <a:ea typeface="AR PL SungtiL GB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10677960" y="5915880"/>
            <a:ext cx="106056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10800" anchor="b"/>
          <a:p>
            <a:pPr algn="r">
              <a:lnSpc>
                <a:spcPct val="100000"/>
              </a:lnSpc>
            </a:pPr>
            <a:fld id="{5913FE81-BAEE-43CA-97C8-7D139C0456B4}" type="slidenum">
              <a:rPr b="0" lang="en-US" sz="2000" spc="-1" strike="noStrike">
                <a:solidFill>
                  <a:srgbClr val="00c6bb"/>
                </a:solidFill>
                <a:latin typeface="Century Gothic"/>
                <a:ea typeface="DejaVu Sans"/>
              </a:rPr>
              <a:t>1</a:t>
            </a:fld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09640" y="447120"/>
            <a:ext cx="10570680" cy="9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My Main Contributions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09640" y="2178720"/>
            <a:ext cx="10369080" cy="42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43080" indent="-341640" algn="just">
              <a:lnSpc>
                <a:spcPct val="150000"/>
              </a:lnSpc>
              <a:buClr>
                <a:srgbClr val="00c6bb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Propose new archetypes for books and personal websites</a:t>
            </a:r>
            <a:endParaRPr b="0" lang="en-US" sz="2800" spc="-1" strike="noStrike">
              <a:latin typeface="Arial"/>
            </a:endParaRPr>
          </a:p>
          <a:p>
            <a:pPr marL="343080" indent="-341640" algn="just">
              <a:lnSpc>
                <a:spcPct val="150000"/>
              </a:lnSpc>
              <a:buClr>
                <a:srgbClr val="00c6bb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Implement a pillar module to generate table of contents</a:t>
            </a:r>
            <a:endParaRPr b="0" lang="en-US" sz="2800" spc="-1" strike="noStrike">
              <a:latin typeface="Arial"/>
            </a:endParaRPr>
          </a:p>
          <a:p>
            <a:pPr marL="343080" indent="-341640" algn="just">
              <a:lnSpc>
                <a:spcPct val="150000"/>
              </a:lnSpc>
              <a:buClr>
                <a:srgbClr val="00c6bb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Automatic deploy platform using Continuous Integration</a:t>
            </a:r>
            <a:endParaRPr b="0" lang="en-US" sz="2800" spc="-1" strike="noStrike">
              <a:latin typeface="Arial"/>
            </a:endParaRPr>
          </a:p>
          <a:p>
            <a:pPr marL="343080" indent="-341640" algn="just">
              <a:lnSpc>
                <a:spcPct val="150000"/>
              </a:lnSpc>
              <a:buClr>
                <a:srgbClr val="00c6bb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Blogging / News list components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10677960" y="5915880"/>
            <a:ext cx="106056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10800" anchor="b"/>
          <a:p>
            <a:pPr algn="r">
              <a:lnSpc>
                <a:spcPct val="100000"/>
              </a:lnSpc>
            </a:pPr>
            <a:fld id="{30FA0E8C-1476-4DA9-9FC2-E8F70C435B68}" type="slidenum">
              <a:rPr b="0" lang="en-US" sz="2000" spc="-1" strike="noStrike">
                <a:solidFill>
                  <a:srgbClr val="00c6bb"/>
                </a:solidFill>
                <a:latin typeface="Century Gothic"/>
                <a:ea typeface="DejaVu Sans"/>
              </a:rPr>
              <a:t>1</a:t>
            </a:fld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09640" y="447120"/>
            <a:ext cx="10570680" cy="9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A </a:t>
            </a: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ne</a:t>
            </a: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w </a:t>
            </a: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ar</a:t>
            </a: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ch</a:t>
            </a: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ety</a:t>
            </a: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pe </a:t>
            </a: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for </a:t>
            </a: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Ht</a:t>
            </a: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ml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09640" y="2178720"/>
            <a:ext cx="10369080" cy="42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43080" indent="-341640" algn="just">
              <a:lnSpc>
                <a:spcPct val="150000"/>
              </a:lnSpc>
              <a:buClr>
                <a:srgbClr val="00c6bb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Get some existing templates from another template engine</a:t>
            </a:r>
            <a:endParaRPr b="0" lang="en-US" sz="2800" spc="-1" strike="noStrike">
              <a:latin typeface="Arial"/>
            </a:endParaRPr>
          </a:p>
          <a:p>
            <a:pPr marL="343080" indent="-341640" algn="just">
              <a:lnSpc>
                <a:spcPct val="150000"/>
              </a:lnSpc>
              <a:buClr>
                <a:srgbClr val="00c6bb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Adapt templates to Mustache template system</a:t>
            </a:r>
            <a:endParaRPr b="0" lang="en-US" sz="2800" spc="-1" strike="noStrike">
              <a:latin typeface="Arial"/>
            </a:endParaRPr>
          </a:p>
          <a:p>
            <a:pPr marL="343080" indent="-341640" algn="just">
              <a:lnSpc>
                <a:spcPct val="150000"/>
              </a:lnSpc>
              <a:buClr>
                <a:srgbClr val="00c6bb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Manage support files (css, img, js ...) to have an archetype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10677960" y="5915880"/>
            <a:ext cx="106056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10800" anchor="b"/>
          <a:p>
            <a:pPr algn="r">
              <a:lnSpc>
                <a:spcPct val="100000"/>
              </a:lnSpc>
            </a:pPr>
            <a:fld id="{2FF1308E-BF73-41EF-AE13-E3596F501DFE}" type="slidenum">
              <a:rPr b="0" lang="en-US" sz="2000" spc="-1" strike="noStrike">
                <a:solidFill>
                  <a:srgbClr val="00c6bb"/>
                </a:solidFill>
                <a:latin typeface="Century Gothic"/>
                <a:ea typeface="DejaVu Sans"/>
              </a:rPr>
              <a:t>1</a:t>
            </a:fld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09640" y="447120"/>
            <a:ext cx="10570680" cy="9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New Book Archetype Example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0677960" y="5915880"/>
            <a:ext cx="106056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10800" anchor="b"/>
          <a:p>
            <a:pPr algn="r">
              <a:lnSpc>
                <a:spcPct val="100000"/>
              </a:lnSpc>
            </a:pPr>
            <a:fld id="{F13B592A-073B-4BFC-8ABA-AA939DFF2169}" type="slidenum">
              <a:rPr b="0" lang="en-US" sz="2000" spc="-1" strike="noStrike">
                <a:solidFill>
                  <a:srgbClr val="00c6bb"/>
                </a:solidFill>
                <a:latin typeface="Century Gothic"/>
                <a:ea typeface="DejaVu Sans"/>
              </a:rPr>
              <a:t>1</a:t>
            </a:fld>
            <a:endParaRPr b="0" lang="en-US" sz="20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809640" y="2179080"/>
            <a:ext cx="10369080" cy="42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274320" y="1555200"/>
            <a:ext cx="11651760" cy="57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09640" y="447120"/>
            <a:ext cx="10570680" cy="9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Pillar Toc module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0677960" y="5915880"/>
            <a:ext cx="106056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10800" anchor="b"/>
          <a:p>
            <a:pPr algn="r">
              <a:lnSpc>
                <a:spcPct val="100000"/>
              </a:lnSpc>
            </a:pPr>
            <a:fld id="{D96F28C6-7594-4772-A3C5-7C2A61187305}" type="slidenum">
              <a:rPr b="0" lang="en-US" sz="2000" spc="-1" strike="noStrike">
                <a:solidFill>
                  <a:srgbClr val="00c6bb"/>
                </a:solidFill>
                <a:latin typeface="Century Gothic"/>
                <a:ea typeface="DejaVu Sans"/>
              </a:rPr>
              <a:t>1</a:t>
            </a:fld>
            <a:endParaRPr b="0" lang="en-US" sz="2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809640" y="2179080"/>
            <a:ext cx="10369080" cy="42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2468880" y="2286000"/>
            <a:ext cx="6583680" cy="4023360"/>
          </a:xfrm>
          <a:prstGeom prst="rect">
            <a:avLst/>
          </a:prstGeom>
          <a:ln>
            <a:noFill/>
          </a:ln>
        </p:spPr>
      </p:pic>
      <p:sp>
        <p:nvSpPr>
          <p:cNvPr id="161" name="CustomShape 4"/>
          <p:cNvSpPr/>
          <p:nvPr/>
        </p:nvSpPr>
        <p:spPr>
          <a:xfrm>
            <a:off x="5486400" y="2377440"/>
            <a:ext cx="3840480" cy="3474720"/>
          </a:xfrm>
          <a:prstGeom prst="rect">
            <a:avLst/>
          </a:prstGeom>
          <a:noFill/>
          <a:ln w="38160">
            <a:solidFill>
              <a:srgbClr val="ef413d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TextShape 5"/>
          <p:cNvSpPr txBox="1"/>
          <p:nvPr/>
        </p:nvSpPr>
        <p:spPr>
          <a:xfrm>
            <a:off x="8138160" y="2377440"/>
            <a:ext cx="2103120" cy="41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ef413d"/>
                </a:solidFill>
                <a:latin typeface="Cambrai"/>
              </a:rPr>
              <a:t>Toc module</a:t>
            </a:r>
            <a:endParaRPr b="1" lang="en-US" sz="2200" spc="-1" strike="noStrike">
              <a:solidFill>
                <a:srgbClr val="ef413d"/>
              </a:solidFill>
              <a:latin typeface="Cambra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09640" y="447120"/>
            <a:ext cx="10570680" cy="9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Rendering the TOC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0677960" y="5915880"/>
            <a:ext cx="106056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10800" anchor="b"/>
          <a:p>
            <a:pPr algn="r">
              <a:lnSpc>
                <a:spcPct val="100000"/>
              </a:lnSpc>
            </a:pPr>
            <a:fld id="{70046263-4EFF-48DB-AE5E-0C33ED54BC34}" type="slidenum">
              <a:rPr b="0" lang="en-US" sz="2000" spc="-1" strike="noStrike">
                <a:solidFill>
                  <a:srgbClr val="00c6bb"/>
                </a:solidFill>
                <a:latin typeface="Century Gothic"/>
                <a:ea typeface="DejaVu Sans"/>
              </a:rPr>
              <a:t>1</a:t>
            </a:fld>
            <a:endParaRPr b="0" lang="en-US" sz="20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809640" y="2179080"/>
            <a:ext cx="10369080" cy="42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3285000" y="1912320"/>
            <a:ext cx="15368760" cy="7597440"/>
          </a:xfrm>
          <a:prstGeom prst="rect">
            <a:avLst/>
          </a:prstGeom>
          <a:ln>
            <a:noFill/>
          </a:ln>
        </p:spPr>
      </p:pic>
      <p:sp>
        <p:nvSpPr>
          <p:cNvPr id="167" name="CustomShape 4"/>
          <p:cNvSpPr/>
          <p:nvPr/>
        </p:nvSpPr>
        <p:spPr>
          <a:xfrm>
            <a:off x="3200400" y="2743200"/>
            <a:ext cx="2286000" cy="3291840"/>
          </a:xfrm>
          <a:prstGeom prst="rect">
            <a:avLst/>
          </a:prstGeom>
          <a:noFill/>
          <a:ln w="57240">
            <a:solidFill>
              <a:srgbClr val="ed1c24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1805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2017-03-10T12:05:21Z</dcterms:created>
  <dc:creator>BIYALOU-SAMA Asbathou</dc:creator>
  <dc:description/>
  <dc:language>en-US</dc:language>
  <cp:lastModifiedBy/>
  <dcterms:modified xsi:type="dcterms:W3CDTF">2018-06-22T14:45:32Z</dcterms:modified>
  <cp:revision>218</cp:revision>
  <dc:subject/>
  <dc:title>SOUTENANCE DE MEMOIRE POUR L’OBTENTION DE LA LICENCE PROFESSIONNELLE DOMAINE : SCIENCES ET TECHNOLOGIES MENTION : INFORMATIQUE SPECIALITE : GENIE LOGICIEL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