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3.jpeg" ContentType="image/jpeg"/>
  <Override PartName="/ppt/media/image10.png" ContentType="image/png"/>
  <Override PartName="/ppt/media/image12.png" ContentType="image/png"/>
  <Override PartName="/ppt/media/image13.png" ContentType="image/png"/>
  <Override PartName="/ppt/media/image14.png" ContentType="image/png"/>
  <Override PartName="/ppt/media/image15.jpeg" ContentType="image/jpeg"/>
  <Override PartName="/ppt/media/image11.jpeg" ContentType="image/jpeg"/>
  <Override PartName="/ppt/media/image1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p:spPr>
        <p:txBody>
          <a:bodyPr lIns="0" rIns="0" tIns="0" bIns="0" anchor="b"/>
          <a:p>
            <a:pPr algn="r"/>
            <a:fld id="{19FD2399-E954-4D1F-BD3F-CA39C535107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400640"/>
            <a:ext cx="5484600" cy="3598560"/>
          </a:xfrm>
          <a:prstGeom prst="rect">
            <a:avLst/>
          </a:prstGeom>
        </p:spPr>
        <p:txBody>
          <a:bodyPr lIns="0" rIns="0" tIns="0" bIns="0"/>
          <a:p>
            <a:endParaRPr b="0" lang="en-US" sz="2000" spc="-1" strike="noStrike">
              <a:latin typeface="Arial"/>
            </a:endParaRPr>
          </a:p>
        </p:txBody>
      </p:sp>
      <p:sp>
        <p:nvSpPr>
          <p:cNvPr id="208"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B0925419-47B5-479A-9584-C1CFE3050C2B}"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400640"/>
            <a:ext cx="5484600" cy="3598560"/>
          </a:xfrm>
          <a:prstGeom prst="rect">
            <a:avLst/>
          </a:prstGeom>
        </p:spPr>
        <p:txBody>
          <a:bodyPr lIns="0" rIns="0" tIns="0" bIns="0"/>
          <a:p>
            <a:pPr marL="216000" indent="-214920">
              <a:lnSpc>
                <a:spcPct val="100000"/>
              </a:lnSpc>
            </a:pPr>
            <a:r>
              <a:rPr b="0" lang="en-US" sz="1200" spc="-1" strike="noStrike">
                <a:solidFill>
                  <a:srgbClr val="0070c0"/>
                </a:solidFill>
                <a:latin typeface="Cambria"/>
              </a:rPr>
              <a:t>FootExpress est une plateforme mobile suggérée par le cabinet CANAL INNOVATION. Il s’agit d’une plateforme qui permettra de suivre les actualités du football togolais. FootExpress permettra au public sportif togolais d’être au parfum des activités des Eperviers et aussi du championnat togolais. </a:t>
            </a:r>
            <a:endParaRPr b="0" lang="en-US" sz="1200" spc="-1" strike="noStrike">
              <a:latin typeface="Arial"/>
            </a:endParaRPr>
          </a:p>
          <a:p>
            <a:pPr marL="216000" indent="-214920">
              <a:lnSpc>
                <a:spcPct val="100000"/>
              </a:lnSpc>
            </a:pPr>
            <a:endParaRPr b="0" lang="en-US" sz="1200" spc="-1" strike="noStrike">
              <a:latin typeface="Arial"/>
            </a:endParaRPr>
          </a:p>
        </p:txBody>
      </p:sp>
      <p:sp>
        <p:nvSpPr>
          <p:cNvPr id="210"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F9E9CD8A-5B7A-441A-B636-53F8861A4B48}"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85800" y="4400640"/>
            <a:ext cx="5484600" cy="3598560"/>
          </a:xfrm>
          <a:prstGeom prst="rect">
            <a:avLst/>
          </a:prstGeom>
        </p:spPr>
        <p:txBody>
          <a:bodyPr lIns="0" rIns="0" tIns="0" bIns="0"/>
          <a:p>
            <a:pPr marL="216000" indent="-214920" algn="just">
              <a:lnSpc>
                <a:spcPct val="150000"/>
              </a:lnSpc>
            </a:pPr>
            <a:r>
              <a:rPr b="0" lang="en-US" sz="1200" spc="-1" strike="noStrike">
                <a:solidFill>
                  <a:srgbClr val="0070c0"/>
                </a:solidFill>
                <a:latin typeface="Cambria"/>
              </a:rPr>
              <a:t>Cette plateforme vise un certain nombre d’objectifs:</a:t>
            </a:r>
            <a:endParaRPr b="0" lang="en-US" sz="1200" spc="-1" strike="noStrike">
              <a:latin typeface="Arial"/>
            </a:endParaRPr>
          </a:p>
          <a:p>
            <a:pPr marL="216000" indent="-214560" algn="just">
              <a:lnSpc>
                <a:spcPct val="150000"/>
              </a:lnSpc>
              <a:buClr>
                <a:srgbClr val="0070c0"/>
              </a:buClr>
              <a:buFont typeface="Wingdings" charset="2"/>
              <a:buChar char=""/>
            </a:pPr>
            <a:r>
              <a:rPr b="0" lang="en-US" sz="1200" spc="-1" strike="noStrike">
                <a:solidFill>
                  <a:srgbClr val="0070c0"/>
                </a:solidFill>
                <a:latin typeface="Cambria"/>
              </a:rPr>
              <a:t>Faciliter l’accès à l’information sportive;</a:t>
            </a:r>
            <a:endParaRPr b="0" lang="en-US" sz="1200" spc="-1" strike="noStrike">
              <a:latin typeface="Arial"/>
            </a:endParaRPr>
          </a:p>
          <a:p>
            <a:pPr marL="216000" indent="-214560" algn="just">
              <a:lnSpc>
                <a:spcPct val="150000"/>
              </a:lnSpc>
              <a:buClr>
                <a:srgbClr val="0070c0"/>
              </a:buClr>
              <a:buFont typeface="Wingdings" charset="2"/>
              <a:buChar char=""/>
            </a:pPr>
            <a:r>
              <a:rPr b="0" lang="en-US" sz="1200" spc="-1" strike="noStrike">
                <a:solidFill>
                  <a:srgbClr val="0070c0"/>
                </a:solidFill>
                <a:latin typeface="Cambria"/>
              </a:rPr>
              <a:t>Rendre cet accès moins coûteux et rapide;</a:t>
            </a:r>
            <a:endParaRPr b="0" lang="en-US" sz="1200" spc="-1" strike="noStrike">
              <a:latin typeface="Arial"/>
            </a:endParaRPr>
          </a:p>
          <a:p>
            <a:pPr marL="216000" indent="-214560" algn="just">
              <a:lnSpc>
                <a:spcPct val="150000"/>
              </a:lnSpc>
              <a:buClr>
                <a:srgbClr val="0070c0"/>
              </a:buClr>
              <a:buFont typeface="Wingdings" charset="2"/>
              <a:buChar char=""/>
            </a:pPr>
            <a:r>
              <a:rPr b="0" lang="en-US" sz="1200" spc="-1" strike="noStrike">
                <a:solidFill>
                  <a:srgbClr val="0070c0"/>
                </a:solidFill>
                <a:latin typeface="Cambria"/>
              </a:rPr>
              <a:t>Fournir des informations complètes en temps réel au public sportif togolais.</a:t>
            </a:r>
            <a:endParaRPr b="0" lang="en-US" sz="1200" spc="-1" strike="noStrike">
              <a:latin typeface="Arial"/>
            </a:endParaRPr>
          </a:p>
          <a:p>
            <a:pPr>
              <a:lnSpc>
                <a:spcPct val="150000"/>
              </a:lnSpc>
            </a:pPr>
            <a:endParaRPr b="0" lang="en-US" sz="1200" spc="-1" strike="noStrike">
              <a:latin typeface="Arial"/>
            </a:endParaRPr>
          </a:p>
        </p:txBody>
      </p:sp>
      <p:sp>
        <p:nvSpPr>
          <p:cNvPr id="212"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BCB18F80-9745-44D0-A992-12FF537E54E6}"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400640"/>
            <a:ext cx="5484600" cy="3598560"/>
          </a:xfrm>
          <a:prstGeom prst="rect">
            <a:avLst/>
          </a:prstGeom>
        </p:spPr>
        <p:txBody>
          <a:bodyPr lIns="0" rIns="0" tIns="0" bIns="0"/>
          <a:p>
            <a:pPr marL="216000" indent="-214920">
              <a:lnSpc>
                <a:spcPct val="100000"/>
              </a:lnSpc>
            </a:pPr>
            <a:r>
              <a:rPr b="0" lang="en-US" sz="2000" spc="-1" strike="noStrike">
                <a:solidFill>
                  <a:srgbClr val="000000"/>
                </a:solidFill>
                <a:latin typeface="Arial"/>
              </a:rPr>
              <a:t>Présentation des presses. Nous pouvons certaines plateformes dont Togofoot, togoftf, City FM. etc.</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solidFill>
                  <a:srgbClr val="000000"/>
                </a:solidFill>
                <a:latin typeface="Arial"/>
              </a:rPr>
              <a:t>Pourquoi CANAL INNOVATION propose la mise en place une plateforme mobile d’accès aux actualités du football togolais.</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gn="just">
              <a:lnSpc>
                <a:spcPct val="150000"/>
              </a:lnSpc>
            </a:pPr>
            <a:r>
              <a:rPr b="0" lang="en-US" sz="1200" spc="-1" strike="noStrike">
                <a:solidFill>
                  <a:srgbClr val="0070c0"/>
                </a:solidFill>
                <a:latin typeface="Cambria"/>
              </a:rPr>
              <a:t>Qu’est-ce qui a poussé CANAL INNOVATION à proposer la mise en place d’une plateforme mobile d’accès aux actualités du football togolais ?</a:t>
            </a:r>
            <a:endParaRPr b="0" lang="en-US" sz="1200" spc="-1" strike="noStrike">
              <a:latin typeface="Arial"/>
            </a:endParaRPr>
          </a:p>
          <a:p>
            <a:pPr marL="216000" indent="-214560" algn="just">
              <a:lnSpc>
                <a:spcPct val="150000"/>
              </a:lnSpc>
              <a:buClr>
                <a:srgbClr val="0070c0"/>
              </a:buClr>
              <a:buFont typeface="StarSymbol"/>
              <a:buAutoNum type="arabicPeriod"/>
            </a:pPr>
            <a:r>
              <a:rPr b="0" lang="en-US" sz="1200" spc="-1" strike="noStrike">
                <a:solidFill>
                  <a:srgbClr val="0070c0"/>
                </a:solidFill>
                <a:latin typeface="Cambria"/>
              </a:rPr>
              <a:t>Le public sportif togolais est avide d’informations concernant le football.</a:t>
            </a:r>
            <a:endParaRPr b="0" lang="en-US" sz="1200" spc="-1" strike="noStrike">
              <a:latin typeface="Arial"/>
            </a:endParaRPr>
          </a:p>
          <a:p>
            <a:pPr marL="216000" indent="-214560" algn="just">
              <a:lnSpc>
                <a:spcPct val="150000"/>
              </a:lnSpc>
              <a:buClr>
                <a:srgbClr val="0070c0"/>
              </a:buClr>
              <a:buFont typeface="StarSymbol"/>
              <a:buAutoNum type="arabicPeriod"/>
            </a:pPr>
            <a:r>
              <a:rPr b="0" lang="en-US" sz="1200" spc="-1" strike="noStrike">
                <a:solidFill>
                  <a:srgbClr val="0070c0"/>
                </a:solidFill>
                <a:latin typeface="Cambria"/>
              </a:rPr>
              <a:t>Ce public ne bénéficie pas d’un accès facile à l’information.</a:t>
            </a:r>
            <a:endParaRPr b="0" lang="en-US" sz="1200" spc="-1" strike="noStrike">
              <a:latin typeface="Arial"/>
            </a:endParaRPr>
          </a:p>
          <a:p>
            <a:pPr marL="216000" indent="-214560" algn="just">
              <a:lnSpc>
                <a:spcPct val="150000"/>
              </a:lnSpc>
              <a:buClr>
                <a:srgbClr val="0070c0"/>
              </a:buClr>
              <a:buFont typeface="StarSymbol"/>
              <a:buAutoNum type="arabicPeriod"/>
            </a:pPr>
            <a:r>
              <a:rPr b="0" lang="en-US" sz="1200" spc="-1" strike="noStrike">
                <a:solidFill>
                  <a:srgbClr val="0070c0"/>
                </a:solidFill>
                <a:latin typeface="Cambria"/>
              </a:rPr>
              <a:t>On constate une insuffisance de plateforme donnant des informations en temps réel sur le football togolais.</a:t>
            </a:r>
            <a:endParaRPr b="0" lang="en-US" sz="1200" spc="-1" strike="noStrike">
              <a:latin typeface="Arial"/>
            </a:endParaRPr>
          </a:p>
          <a:p>
            <a:pPr>
              <a:lnSpc>
                <a:spcPct val="150000"/>
              </a:lnSpc>
            </a:pPr>
            <a:endParaRPr b="0" lang="en-US" sz="1200" spc="-1" strike="noStrike">
              <a:latin typeface="Arial"/>
            </a:endParaRPr>
          </a:p>
        </p:txBody>
      </p:sp>
      <p:sp>
        <p:nvSpPr>
          <p:cNvPr id="214"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C104C0BD-4E4C-4DF8-91F5-6CB254A7E337}"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400640"/>
            <a:ext cx="5484600" cy="3598560"/>
          </a:xfrm>
          <a:prstGeom prst="rect">
            <a:avLst/>
          </a:prstGeom>
        </p:spPr>
        <p:txBody>
          <a:bodyPr lIns="0" rIns="0" tIns="0" bIns="0"/>
          <a:p>
            <a:pPr marL="216000" indent="-214920">
              <a:lnSpc>
                <a:spcPct val="100000"/>
              </a:lnSpc>
            </a:pPr>
            <a:r>
              <a:rPr b="0" lang="en-US" sz="2000" spc="-1" strike="noStrike">
                <a:solidFill>
                  <a:srgbClr val="000000"/>
                </a:solidFill>
                <a:latin typeface="Arial"/>
              </a:rPr>
              <a:t>Présentation des presses. Nous pouvons certaines plateformes dont Togofoot, togoftf, City FM. etc.</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solidFill>
                  <a:srgbClr val="000000"/>
                </a:solidFill>
                <a:latin typeface="Arial"/>
              </a:rPr>
              <a:t>Pourquoi CANAL INNOVATION propose la mise en place une plateforme mobile d’accès aux actualités du football togolais.</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gn="just">
              <a:lnSpc>
                <a:spcPct val="150000"/>
              </a:lnSpc>
            </a:pPr>
            <a:r>
              <a:rPr b="0" lang="en-US" sz="1200" spc="-1" strike="noStrike">
                <a:solidFill>
                  <a:srgbClr val="0070c0"/>
                </a:solidFill>
                <a:latin typeface="Cambria"/>
              </a:rPr>
              <a:t>Qu’est-ce qui a poussé CANAL INNOVATION à proposer la mise en place d’une plateforme mobile d’accès aux actualités du football togolais ?</a:t>
            </a:r>
            <a:endParaRPr b="0" lang="en-US" sz="1200" spc="-1" strike="noStrike">
              <a:latin typeface="Arial"/>
            </a:endParaRPr>
          </a:p>
          <a:p>
            <a:pPr marL="216000" indent="-214560" algn="just">
              <a:lnSpc>
                <a:spcPct val="150000"/>
              </a:lnSpc>
              <a:buClr>
                <a:srgbClr val="0070c0"/>
              </a:buClr>
              <a:buFont typeface="StarSymbol"/>
              <a:buAutoNum type="arabicPeriod"/>
            </a:pPr>
            <a:r>
              <a:rPr b="0" lang="en-US" sz="1200" spc="-1" strike="noStrike">
                <a:solidFill>
                  <a:srgbClr val="0070c0"/>
                </a:solidFill>
                <a:latin typeface="Cambria"/>
              </a:rPr>
              <a:t>Le public sportif togolais est avide d’informations concernant le football.</a:t>
            </a:r>
            <a:endParaRPr b="0" lang="en-US" sz="1200" spc="-1" strike="noStrike">
              <a:latin typeface="Arial"/>
            </a:endParaRPr>
          </a:p>
          <a:p>
            <a:pPr marL="216000" indent="-214560" algn="just">
              <a:lnSpc>
                <a:spcPct val="150000"/>
              </a:lnSpc>
              <a:buClr>
                <a:srgbClr val="0070c0"/>
              </a:buClr>
              <a:buFont typeface="StarSymbol"/>
              <a:buAutoNum type="arabicPeriod"/>
            </a:pPr>
            <a:r>
              <a:rPr b="0" lang="en-US" sz="1200" spc="-1" strike="noStrike">
                <a:solidFill>
                  <a:srgbClr val="0070c0"/>
                </a:solidFill>
                <a:latin typeface="Cambria"/>
              </a:rPr>
              <a:t>Ce public ne bénéficie pas d’un accès facile à l’information.</a:t>
            </a:r>
            <a:endParaRPr b="0" lang="en-US" sz="1200" spc="-1" strike="noStrike">
              <a:latin typeface="Arial"/>
            </a:endParaRPr>
          </a:p>
          <a:p>
            <a:pPr marL="216000" indent="-214560" algn="just">
              <a:lnSpc>
                <a:spcPct val="150000"/>
              </a:lnSpc>
              <a:buClr>
                <a:srgbClr val="0070c0"/>
              </a:buClr>
              <a:buFont typeface="StarSymbol"/>
              <a:buAutoNum type="arabicPeriod"/>
            </a:pPr>
            <a:r>
              <a:rPr b="0" lang="en-US" sz="1200" spc="-1" strike="noStrike">
                <a:solidFill>
                  <a:srgbClr val="0070c0"/>
                </a:solidFill>
                <a:latin typeface="Cambria"/>
              </a:rPr>
              <a:t>On constate une insuffisance de plateforme donnant des informations en temps réel sur le football togolais.</a:t>
            </a:r>
            <a:endParaRPr b="0" lang="en-US" sz="1200" spc="-1" strike="noStrike">
              <a:latin typeface="Arial"/>
            </a:endParaRPr>
          </a:p>
          <a:p>
            <a:pPr>
              <a:lnSpc>
                <a:spcPct val="150000"/>
              </a:lnSpc>
            </a:pPr>
            <a:endParaRPr b="0" lang="en-US" sz="1200" spc="-1" strike="noStrike">
              <a:latin typeface="Arial"/>
            </a:endParaRPr>
          </a:p>
        </p:txBody>
      </p:sp>
      <p:sp>
        <p:nvSpPr>
          <p:cNvPr id="216"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143CF7EA-DBFC-44CD-BD19-363CF758AE2E}"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60" y="-3240"/>
            <a:ext cx="12190320" cy="520200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tile/>
          </a:blipFill>
          <a:ln w="9360">
            <a:solidFill>
              <a:srgbClr val="00c6bb"/>
            </a:solidFill>
            <a:round/>
          </a:ln>
        </p:spPr>
        <p:style>
          <a:lnRef idx="0"/>
          <a:fillRef idx="0"/>
          <a:effectRef idx="0"/>
          <a:fontRef idx="minor"/>
        </p:style>
      </p:sp>
      <p:sp>
        <p:nvSpPr>
          <p:cNvPr id="1"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360" y="0"/>
            <a:ext cx="12190320" cy="218412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tile/>
          </a:blipFill>
          <a:ln w="9360">
            <a:solidFill>
              <a:srgbClr val="00c6bb"/>
            </a:solidFill>
            <a:round/>
          </a:ln>
        </p:spPr>
        <p:style>
          <a:lnRef idx="0"/>
          <a:fillRef idx="0"/>
          <a:effectRef idx="0"/>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mailto:*@Internal" TargetMode="External"/><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92480" y="1371600"/>
            <a:ext cx="10570320" cy="20602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000" spc="-1" strike="noStrike">
                <a:solidFill>
                  <a:srgbClr val="ffffff"/>
                </a:solidFill>
                <a:latin typeface="Cambria"/>
                <a:ea typeface="DejaVu Sans"/>
              </a:rPr>
              <a:t>IMPROVING PILLAR GENERATION PROCESSES</a:t>
            </a:r>
            <a:endParaRPr b="0" lang="en-US" sz="4000" spc="-1" strike="noStrike">
              <a:latin typeface="Arial"/>
            </a:endParaRPr>
          </a:p>
        </p:txBody>
      </p:sp>
      <p:sp>
        <p:nvSpPr>
          <p:cNvPr id="85" name="CustomShape 2"/>
          <p:cNvSpPr/>
          <p:nvPr/>
        </p:nvSpPr>
        <p:spPr>
          <a:xfrm>
            <a:off x="809640" y="5280840"/>
            <a:ext cx="10570320" cy="433080"/>
          </a:xfrm>
          <a:prstGeom prst="rect">
            <a:avLst/>
          </a:prstGeom>
          <a:noFill/>
          <a:ln>
            <a:noFill/>
          </a:ln>
        </p:spPr>
        <p:style>
          <a:lnRef idx="0"/>
          <a:fillRef idx="0"/>
          <a:effectRef idx="0"/>
          <a:fontRef idx="minor"/>
        </p:style>
        <p:txBody>
          <a:bodyPr lIns="90000" rIns="90000" tIns="45000" bIns="45000"/>
          <a:p>
            <a:pPr algn="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6" name="CustomShape 3"/>
          <p:cNvSpPr/>
          <p:nvPr/>
        </p:nvSpPr>
        <p:spPr>
          <a:xfrm>
            <a:off x="6127200" y="5577840"/>
            <a:ext cx="5393880" cy="351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000000"/>
                </a:solidFill>
                <a:latin typeface="Cambria"/>
                <a:ea typeface="DejaVu Sans"/>
              </a:rPr>
              <a:t>Biyalou-Sama Asbathou</a:t>
            </a:r>
            <a:endParaRPr b="0" lang="en-US" sz="2400" spc="-1" strike="noStrike">
              <a:latin typeface="Arial"/>
            </a:endParaRPr>
          </a:p>
        </p:txBody>
      </p:sp>
      <p:pic>
        <p:nvPicPr>
          <p:cNvPr id="87" name="" descr=""/>
          <p:cNvPicPr/>
          <p:nvPr/>
        </p:nvPicPr>
        <p:blipFill>
          <a:blip r:embed="rId1"/>
          <a:stretch/>
        </p:blipFill>
        <p:spPr>
          <a:xfrm>
            <a:off x="457200" y="5394960"/>
            <a:ext cx="1737000" cy="822600"/>
          </a:xfrm>
          <a:prstGeom prst="rect">
            <a:avLst/>
          </a:prstGeom>
          <a:ln>
            <a:noFill/>
          </a:ln>
        </p:spPr>
      </p:pic>
      <p:pic>
        <p:nvPicPr>
          <p:cNvPr id="88" name="" descr=""/>
          <p:cNvPicPr/>
          <p:nvPr/>
        </p:nvPicPr>
        <p:blipFill>
          <a:blip r:embed="rId2"/>
          <a:stretch/>
        </p:blipFill>
        <p:spPr>
          <a:xfrm>
            <a:off x="2827440" y="5486400"/>
            <a:ext cx="2109960" cy="6994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Rendering the TOC</a:t>
            </a:r>
            <a:endParaRPr b="0" lang="en-US" sz="4800" spc="-1" strike="noStrike">
              <a:latin typeface="Arial"/>
            </a:endParaRPr>
          </a:p>
        </p:txBody>
      </p:sp>
      <p:sp>
        <p:nvSpPr>
          <p:cNvPr id="131"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AE15D71D-BEBB-4B1C-A129-F5B5C8C0ACE5}"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32"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33" name="" descr=""/>
          <p:cNvPicPr/>
          <p:nvPr/>
        </p:nvPicPr>
        <p:blipFill>
          <a:blip r:embed="rId1"/>
          <a:stretch/>
        </p:blipFill>
        <p:spPr>
          <a:xfrm>
            <a:off x="3286440" y="1913400"/>
            <a:ext cx="15367320" cy="7596360"/>
          </a:xfrm>
          <a:prstGeom prst="rect">
            <a:avLst/>
          </a:prstGeom>
          <a:ln>
            <a:noFill/>
          </a:ln>
        </p:spPr>
      </p:pic>
      <p:sp>
        <p:nvSpPr>
          <p:cNvPr id="134" name="CustomShape 4"/>
          <p:cNvSpPr/>
          <p:nvPr/>
        </p:nvSpPr>
        <p:spPr>
          <a:xfrm>
            <a:off x="3200760" y="2468880"/>
            <a:ext cx="2285640" cy="4297680"/>
          </a:xfrm>
          <a:prstGeom prst="rect">
            <a:avLst/>
          </a:prstGeom>
          <a:noFill/>
          <a:ln cap="rnd" w="57240">
            <a:solidFill>
              <a:srgbClr val="ed1c24"/>
            </a:solidFill>
            <a:custDash>
              <a:ds d="100000" sp="100000"/>
            </a:custDash>
            <a:roun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Automatic Deploy : Github + Travis</a:t>
            </a:r>
            <a:endParaRPr b="0" lang="en-US" sz="4800" spc="-1" strike="noStrike">
              <a:latin typeface="Arial"/>
            </a:endParaRPr>
          </a:p>
        </p:txBody>
      </p:sp>
      <p:sp>
        <p:nvSpPr>
          <p:cNvPr id="136"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E4517D17-7E9F-46C9-ADAA-79D89E0C224E}"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37"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sp>
        <p:nvSpPr>
          <p:cNvPr id="138" name="CustomShape 4"/>
          <p:cNvSpPr/>
          <p:nvPr/>
        </p:nvSpPr>
        <p:spPr>
          <a:xfrm>
            <a:off x="822960" y="2103120"/>
            <a:ext cx="10915200" cy="4023000"/>
          </a:xfrm>
          <a:prstGeom prst="rect">
            <a:avLst/>
          </a:prstGeom>
          <a:noFill/>
          <a:ln>
            <a:solidFill>
              <a:srgbClr val="0066b3"/>
            </a:solidFill>
          </a:ln>
        </p:spPr>
        <p:style>
          <a:lnRef idx="0"/>
          <a:fillRef idx="0"/>
          <a:effectRef idx="0"/>
          <a:fontRef idx="minor"/>
        </p:style>
      </p:sp>
      <p:sp>
        <p:nvSpPr>
          <p:cNvPr id="139" name="CustomShape 5"/>
          <p:cNvSpPr/>
          <p:nvPr/>
        </p:nvSpPr>
        <p:spPr>
          <a:xfrm>
            <a:off x="4188600" y="5740560"/>
            <a:ext cx="5229360" cy="3855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latin typeface="Cambrai"/>
              </a:rPr>
              <a:t>TRAVIS </a:t>
            </a:r>
            <a:r>
              <a:rPr b="1" lang="en-US" sz="2000" spc="-1" strike="noStrike">
                <a:latin typeface="Cambrai"/>
              </a:rPr>
              <a:t>CONTINUOUS </a:t>
            </a:r>
            <a:r>
              <a:rPr b="1" lang="en-US" sz="2000" spc="-1" strike="noStrike">
                <a:latin typeface="Cambrai"/>
              </a:rPr>
              <a:t>INTEGRATION</a:t>
            </a:r>
            <a:endParaRPr b="0" lang="en-US" sz="2000" spc="-1" strike="noStrike">
              <a:latin typeface="Arial"/>
            </a:endParaRPr>
          </a:p>
        </p:txBody>
      </p:sp>
      <p:sp>
        <p:nvSpPr>
          <p:cNvPr id="140" name="TextShape 6"/>
          <p:cNvSpPr txBox="1"/>
          <p:nvPr/>
        </p:nvSpPr>
        <p:spPr>
          <a:xfrm>
            <a:off x="5205240" y="1695600"/>
            <a:ext cx="2377440" cy="684720"/>
          </a:xfrm>
          <a:prstGeom prst="rect">
            <a:avLst/>
          </a:prstGeom>
          <a:noFill/>
          <a:ln>
            <a:noFill/>
          </a:ln>
        </p:spPr>
        <p:txBody>
          <a:bodyPr lIns="90000" rIns="90000" tIns="45000" bIns="45000"/>
          <a:p>
            <a:pPr algn="ctr"/>
            <a:r>
              <a:rPr b="1" lang="en-US" sz="4000" spc="-1" strike="noStrike">
                <a:solidFill>
                  <a:srgbClr val="000000"/>
                </a:solidFill>
                <a:latin typeface="Cambria"/>
                <a:ea typeface="DejaVu Sans"/>
              </a:rPr>
              <a:t>Before</a:t>
            </a:r>
            <a:endParaRPr b="0" lang="en-US" sz="4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Auto</a:t>
            </a:r>
            <a:r>
              <a:rPr b="1" lang="en-US" sz="4800" spc="-1" strike="noStrike">
                <a:solidFill>
                  <a:srgbClr val="000000"/>
                </a:solidFill>
                <a:latin typeface="Cambria"/>
                <a:ea typeface="DejaVu Sans"/>
              </a:rPr>
              <a:t>matic </a:t>
            </a:r>
            <a:r>
              <a:rPr b="1" lang="en-US" sz="4800" spc="-1" strike="noStrike">
                <a:solidFill>
                  <a:srgbClr val="000000"/>
                </a:solidFill>
                <a:latin typeface="Cambria"/>
                <a:ea typeface="DejaVu Sans"/>
              </a:rPr>
              <a:t>Depl</a:t>
            </a:r>
            <a:r>
              <a:rPr b="1" lang="en-US" sz="4800" spc="-1" strike="noStrike">
                <a:solidFill>
                  <a:srgbClr val="000000"/>
                </a:solidFill>
                <a:latin typeface="Cambria"/>
                <a:ea typeface="DejaVu Sans"/>
              </a:rPr>
              <a:t>oy : </a:t>
            </a:r>
            <a:r>
              <a:rPr b="1" lang="en-US" sz="4800" spc="-1" strike="noStrike">
                <a:solidFill>
                  <a:srgbClr val="000000"/>
                </a:solidFill>
                <a:latin typeface="Cambria"/>
                <a:ea typeface="DejaVu Sans"/>
              </a:rPr>
              <a:t>Githu</a:t>
            </a:r>
            <a:r>
              <a:rPr b="1" lang="en-US" sz="4800" spc="-1" strike="noStrike">
                <a:solidFill>
                  <a:srgbClr val="000000"/>
                </a:solidFill>
                <a:latin typeface="Cambria"/>
                <a:ea typeface="DejaVu Sans"/>
              </a:rPr>
              <a:t>b + </a:t>
            </a:r>
            <a:r>
              <a:rPr b="1" lang="en-US" sz="4800" spc="-1" strike="noStrike">
                <a:solidFill>
                  <a:srgbClr val="000000"/>
                </a:solidFill>
                <a:latin typeface="Cambria"/>
                <a:ea typeface="DejaVu Sans"/>
              </a:rPr>
              <a:t>Travi</a:t>
            </a:r>
            <a:r>
              <a:rPr b="1" lang="en-US" sz="4800" spc="-1" strike="noStrike">
                <a:solidFill>
                  <a:srgbClr val="000000"/>
                </a:solidFill>
                <a:latin typeface="Cambria"/>
                <a:ea typeface="DejaVu Sans"/>
              </a:rPr>
              <a:t>s</a:t>
            </a:r>
            <a:endParaRPr b="0" lang="en-US" sz="4800" spc="-1" strike="noStrike">
              <a:latin typeface="Arial"/>
            </a:endParaRPr>
          </a:p>
        </p:txBody>
      </p:sp>
      <p:sp>
        <p:nvSpPr>
          <p:cNvPr id="142"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E8B4DCE4-ECB3-43AE-972D-387BA7BB5EE1}"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43"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sp>
        <p:nvSpPr>
          <p:cNvPr id="144" name="CustomShape 4"/>
          <p:cNvSpPr/>
          <p:nvPr/>
        </p:nvSpPr>
        <p:spPr>
          <a:xfrm>
            <a:off x="2194560" y="3642120"/>
            <a:ext cx="1920240" cy="849960"/>
          </a:xfrm>
          <a:prstGeom prst="curvedConnector3">
            <a:avLst>
              <a:gd name="adj1" fmla="val 50000"/>
            </a:avLst>
          </a:prstGeom>
          <a:noFill/>
          <a:ln>
            <a:solidFill>
              <a:srgbClr val="000000"/>
            </a:solidFill>
            <a:tailEnd len="med" type="triangle" w="med"/>
          </a:ln>
        </p:spPr>
        <p:style>
          <a:lnRef idx="0"/>
          <a:fillRef idx="0"/>
          <a:effectRef idx="0"/>
          <a:fontRef idx="minor"/>
        </p:style>
      </p:sp>
      <p:grpSp>
        <p:nvGrpSpPr>
          <p:cNvPr id="145" name="Group 5"/>
          <p:cNvGrpSpPr/>
          <p:nvPr/>
        </p:nvGrpSpPr>
        <p:grpSpPr>
          <a:xfrm>
            <a:off x="822960" y="2103120"/>
            <a:ext cx="10915200" cy="4023000"/>
            <a:chOff x="822960" y="2103120"/>
            <a:chExt cx="10915200" cy="4023000"/>
          </a:xfrm>
        </p:grpSpPr>
        <p:grpSp>
          <p:nvGrpSpPr>
            <p:cNvPr id="146" name="Group 6"/>
            <p:cNvGrpSpPr/>
            <p:nvPr/>
          </p:nvGrpSpPr>
          <p:grpSpPr>
            <a:xfrm>
              <a:off x="1371600" y="2179080"/>
              <a:ext cx="9692280" cy="3322440"/>
              <a:chOff x="1371600" y="2179080"/>
              <a:chExt cx="9692280" cy="3322440"/>
            </a:xfrm>
          </p:grpSpPr>
          <p:sp>
            <p:nvSpPr>
              <p:cNvPr id="147" name="CustomShape 7"/>
              <p:cNvSpPr/>
              <p:nvPr/>
            </p:nvSpPr>
            <p:spPr>
              <a:xfrm>
                <a:off x="8412480" y="5196600"/>
                <a:ext cx="2651400" cy="30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latin typeface="Arial"/>
                  </a:rPr>
                  <a:t>Github.io</a:t>
                </a:r>
                <a:endParaRPr b="0" lang="en-US" sz="1800" spc="-1" strike="noStrike">
                  <a:latin typeface="Arial"/>
                </a:endParaRPr>
              </a:p>
            </p:txBody>
          </p:sp>
          <p:grpSp>
            <p:nvGrpSpPr>
              <p:cNvPr id="148" name="Group 8"/>
              <p:cNvGrpSpPr/>
              <p:nvPr/>
            </p:nvGrpSpPr>
            <p:grpSpPr>
              <a:xfrm>
                <a:off x="1371600" y="2179080"/>
                <a:ext cx="9600840" cy="3200040"/>
                <a:chOff x="1371600" y="2179080"/>
                <a:chExt cx="9600840" cy="3200040"/>
              </a:xfrm>
            </p:grpSpPr>
            <p:sp>
              <p:nvSpPr>
                <p:cNvPr id="149" name="CustomShape 9"/>
                <p:cNvSpPr/>
                <p:nvPr/>
              </p:nvSpPr>
              <p:spPr>
                <a:xfrm>
                  <a:off x="1371600" y="3002040"/>
                  <a:ext cx="822600" cy="1279800"/>
                </a:xfrm>
                <a:prstGeom prst="flowChartMagneticDisk">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Github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repo</a:t>
                  </a:r>
                  <a:endParaRPr b="0" lang="en-US" sz="1800" spc="-1" strike="noStrike">
                    <a:latin typeface="Arial"/>
                  </a:endParaRPr>
                </a:p>
              </p:txBody>
            </p:sp>
            <p:sp>
              <p:nvSpPr>
                <p:cNvPr id="150" name="Line 10"/>
                <p:cNvSpPr/>
                <p:nvPr/>
              </p:nvSpPr>
              <p:spPr>
                <a:xfrm>
                  <a:off x="1809000" y="4373640"/>
                  <a:ext cx="360" cy="822960"/>
                </a:xfrm>
                <a:prstGeom prst="line">
                  <a:avLst/>
                </a:prstGeom>
                <a:ln>
                  <a:solidFill>
                    <a:srgbClr val="000000"/>
                  </a:solidFill>
                  <a:headEnd len="med" type="triangle" w="med"/>
                </a:ln>
              </p:spPr>
              <p:style>
                <a:lnRef idx="0"/>
                <a:fillRef idx="0"/>
                <a:effectRef idx="0"/>
                <a:fontRef idx="minor"/>
              </p:style>
            </p:sp>
            <p:sp>
              <p:nvSpPr>
                <p:cNvPr id="151" name="CustomShape 11"/>
                <p:cNvSpPr/>
                <p:nvPr/>
              </p:nvSpPr>
              <p:spPr>
                <a:xfrm>
                  <a:off x="1828800" y="4732560"/>
                  <a:ext cx="1005480" cy="28080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latin typeface="Arial"/>
                    </a:rPr>
                    <a:t>commit</a:t>
                  </a:r>
                  <a:endParaRPr b="0" lang="en-US" sz="1600" spc="-1" strike="noStrike">
                    <a:latin typeface="Arial"/>
                  </a:endParaRPr>
                </a:p>
              </p:txBody>
            </p:sp>
            <p:sp>
              <p:nvSpPr>
                <p:cNvPr id="152" name="CustomShape 12"/>
                <p:cNvSpPr/>
                <p:nvPr/>
              </p:nvSpPr>
              <p:spPr>
                <a:xfrm>
                  <a:off x="4114800" y="3605040"/>
                  <a:ext cx="1774080" cy="1774080"/>
                </a:xfrm>
                <a:prstGeom prst="rect">
                  <a:avLst/>
                </a:prstGeom>
                <a:blipFill rotWithShape="0">
                  <a:blip r:embed="rId1"/>
                  <a:stretch>
                    <a:fillRect/>
                  </a:stretch>
                </a:blipFill>
                <a:ln>
                  <a:noFill/>
                </a:ln>
              </p:spPr>
              <p:style>
                <a:lnRef idx="0"/>
                <a:fillRef idx="0"/>
                <a:effectRef idx="0"/>
                <a:fontRef idx="minor"/>
              </p:style>
              <p:txBody>
                <a:bodyPr lIns="90000" rIns="90000" tIns="45000" bIns="45000" anchor="ctr"/>
                <a:p>
                  <a:pPr algn="ctr">
                    <a:lnSpc>
                      <a:spcPct val="100000"/>
                    </a:lnSpc>
                  </a:pPr>
                  <a:r>
                    <a:rPr b="0" lang="en-US" sz="1800" spc="-1" strike="noStrike">
                      <a:latin typeface="Arial"/>
                    </a:rPr>
                    <a:t>site</a:t>
                  </a:r>
                  <a:endParaRPr b="0" lang="en-US" sz="1800" spc="-1" strike="noStrike">
                    <a:latin typeface="Arial"/>
                  </a:endParaRPr>
                </a:p>
              </p:txBody>
            </p:sp>
            <p:sp>
              <p:nvSpPr>
                <p:cNvPr id="153" name="CustomShape 13"/>
                <p:cNvSpPr/>
                <p:nvPr/>
              </p:nvSpPr>
              <p:spPr>
                <a:xfrm>
                  <a:off x="8067960" y="2179080"/>
                  <a:ext cx="2904480" cy="2980440"/>
                </a:xfrm>
                <a:prstGeom prst="rect">
                  <a:avLst/>
                </a:prstGeom>
                <a:blipFill rotWithShape="0">
                  <a:blip r:embed="rId2"/>
                  <a:stretch>
                    <a:fillRect/>
                  </a:stretch>
                </a:blipFill>
                <a:ln>
                  <a:noFill/>
                </a:ln>
              </p:spPr>
              <p:style>
                <a:lnRef idx="0"/>
                <a:fillRef idx="0"/>
                <a:effectRef idx="0"/>
                <a:fontRef idx="minor"/>
              </p:style>
              <p:txBody>
                <a:bodyPr lIns="90000" rIns="90000" tIns="45000" bIns="45000" anchor="ctr"/>
                <a:p>
                  <a:pPr algn="ctr">
                    <a:lnSpc>
                      <a:spcPct val="100000"/>
                    </a:lnSpc>
                  </a:pPr>
                  <a:r>
                    <a:rPr b="0" lang="en-US" sz="2200" spc="-1" strike="noStrike">
                      <a:latin typeface="Arial"/>
                    </a:rPr>
                    <a:t>Html</a:t>
                  </a:r>
                  <a:endParaRPr b="0" lang="en-US" sz="2200" spc="-1" strike="noStrike">
                    <a:latin typeface="Arial"/>
                  </a:endParaRPr>
                </a:p>
              </p:txBody>
            </p:sp>
            <p:sp>
              <p:nvSpPr>
                <p:cNvPr id="154" name="CustomShape 14"/>
                <p:cNvSpPr/>
                <p:nvPr/>
              </p:nvSpPr>
              <p:spPr>
                <a:xfrm flipV="1">
                  <a:off x="5889240" y="2846160"/>
                  <a:ext cx="2178720" cy="82260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55" name="CustomShape 15"/>
                <p:cNvSpPr/>
                <p:nvPr/>
              </p:nvSpPr>
              <p:spPr>
                <a:xfrm>
                  <a:off x="2834640" y="3550680"/>
                  <a:ext cx="914040" cy="304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build</a:t>
                  </a:r>
                  <a:endParaRPr b="0" lang="en-US" sz="1800" spc="-1" strike="noStrike">
                    <a:latin typeface="Arial"/>
                  </a:endParaRPr>
                </a:p>
              </p:txBody>
            </p:sp>
            <p:sp>
              <p:nvSpPr>
                <p:cNvPr id="156" name="CustomShape 16"/>
                <p:cNvSpPr/>
                <p:nvPr/>
              </p:nvSpPr>
              <p:spPr>
                <a:xfrm>
                  <a:off x="6217920" y="3642120"/>
                  <a:ext cx="914040" cy="336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deploy</a:t>
                  </a:r>
                  <a:endParaRPr b="0" lang="en-US" sz="1800" spc="-1" strike="noStrike">
                    <a:latin typeface="Arial"/>
                  </a:endParaRPr>
                </a:p>
              </p:txBody>
            </p:sp>
          </p:grpSp>
        </p:grpSp>
        <p:sp>
          <p:nvSpPr>
            <p:cNvPr id="157" name="CustomShape 17"/>
            <p:cNvSpPr/>
            <p:nvPr/>
          </p:nvSpPr>
          <p:spPr>
            <a:xfrm>
              <a:off x="822960" y="2103120"/>
              <a:ext cx="10915200" cy="4023000"/>
            </a:xfrm>
            <a:prstGeom prst="rect">
              <a:avLst/>
            </a:prstGeom>
            <a:noFill/>
            <a:ln>
              <a:solidFill>
                <a:srgbClr val="0066b3"/>
              </a:solidFill>
            </a:ln>
          </p:spPr>
          <p:style>
            <a:lnRef idx="0"/>
            <a:fillRef idx="0"/>
            <a:effectRef idx="0"/>
            <a:fontRef idx="minor"/>
          </p:style>
        </p:sp>
        <p:sp>
          <p:nvSpPr>
            <p:cNvPr id="158" name="CustomShape 18"/>
            <p:cNvSpPr/>
            <p:nvPr/>
          </p:nvSpPr>
          <p:spPr>
            <a:xfrm>
              <a:off x="4188600" y="5740560"/>
              <a:ext cx="5229360" cy="3855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latin typeface="Cambrai"/>
                </a:rPr>
                <a:t>TRAVI</a:t>
              </a:r>
              <a:r>
                <a:rPr b="1" lang="en-US" sz="2000" spc="-1" strike="noStrike">
                  <a:latin typeface="Cambrai"/>
                </a:rPr>
                <a:t>S </a:t>
              </a:r>
              <a:r>
                <a:rPr b="1" lang="en-US" sz="2000" spc="-1" strike="noStrike">
                  <a:latin typeface="Cambrai"/>
                </a:rPr>
                <a:t>CONT</a:t>
              </a:r>
              <a:r>
                <a:rPr b="1" lang="en-US" sz="2000" spc="-1" strike="noStrike">
                  <a:latin typeface="Cambrai"/>
                </a:rPr>
                <a:t>INUO</a:t>
              </a:r>
              <a:r>
                <a:rPr b="1" lang="en-US" sz="2000" spc="-1" strike="noStrike">
                  <a:latin typeface="Cambrai"/>
                </a:rPr>
                <a:t>US </a:t>
              </a:r>
              <a:r>
                <a:rPr b="1" lang="en-US" sz="2000" spc="-1" strike="noStrike">
                  <a:latin typeface="Cambrai"/>
                </a:rPr>
                <a:t>INTEG</a:t>
              </a:r>
              <a:r>
                <a:rPr b="1" lang="en-US" sz="2000" spc="-1" strike="noStrike">
                  <a:latin typeface="Cambrai"/>
                </a:rPr>
                <a:t>RATIO</a:t>
              </a:r>
              <a:r>
                <a:rPr b="1" lang="en-US" sz="2000" spc="-1" strike="noStrike">
                  <a:latin typeface="Cambrai"/>
                </a:rPr>
                <a:t>N</a:t>
              </a:r>
              <a:endParaRPr b="0" lang="en-US" sz="2000" spc="-1" strike="noStrike">
                <a:latin typeface="Arial"/>
              </a:endParaRPr>
            </a:p>
          </p:txBody>
        </p:sp>
      </p:grpSp>
      <p:sp>
        <p:nvSpPr>
          <p:cNvPr id="159" name="TextShape 19"/>
          <p:cNvSpPr txBox="1"/>
          <p:nvPr/>
        </p:nvSpPr>
        <p:spPr>
          <a:xfrm>
            <a:off x="5212080" y="1737360"/>
            <a:ext cx="2103120" cy="684720"/>
          </a:xfrm>
          <a:prstGeom prst="rect">
            <a:avLst/>
          </a:prstGeom>
          <a:noFill/>
          <a:ln>
            <a:noFill/>
          </a:ln>
        </p:spPr>
        <p:txBody>
          <a:bodyPr lIns="90000" rIns="90000" tIns="45000" bIns="45000"/>
          <a:p>
            <a:pPr algn="ctr"/>
            <a:r>
              <a:rPr b="1" lang="en-US" sz="4000" spc="-1" strike="noStrike">
                <a:solidFill>
                  <a:srgbClr val="000000"/>
                </a:solidFill>
                <a:latin typeface="Cambria"/>
                <a:ea typeface="DejaVu Sans"/>
              </a:rPr>
              <a:t>N</a:t>
            </a:r>
            <a:r>
              <a:rPr b="1" lang="en-US" sz="4000" spc="-1" strike="noStrike">
                <a:solidFill>
                  <a:srgbClr val="000000"/>
                </a:solidFill>
                <a:latin typeface="Cambria"/>
                <a:ea typeface="DejaVu Sans"/>
              </a:rPr>
              <a:t>o</a:t>
            </a:r>
            <a:r>
              <a:rPr b="1" lang="en-US" sz="4000" spc="-1" strike="noStrike">
                <a:solidFill>
                  <a:srgbClr val="000000"/>
                </a:solidFill>
                <a:latin typeface="Cambria"/>
                <a:ea typeface="DejaVu Sans"/>
              </a:rPr>
              <a:t>w</a:t>
            </a:r>
            <a:endParaRPr b="0" lang="en-US" sz="4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Next Steps</a:t>
            </a:r>
            <a:endParaRPr b="0" lang="en-US" sz="4800" spc="-1" strike="noStrike">
              <a:latin typeface="Arial"/>
            </a:endParaRPr>
          </a:p>
        </p:txBody>
      </p:sp>
      <p:sp>
        <p:nvSpPr>
          <p:cNvPr id="161" name="CustomShape 2"/>
          <p:cNvSpPr/>
          <p:nvPr/>
        </p:nvSpPr>
        <p:spPr>
          <a:xfrm>
            <a:off x="480240" y="2227320"/>
            <a:ext cx="10899360" cy="4363560"/>
          </a:xfrm>
          <a:prstGeom prst="rect">
            <a:avLst/>
          </a:prstGeom>
          <a:noFill/>
          <a:ln>
            <a:noFill/>
          </a:ln>
        </p:spPr>
        <p:style>
          <a:lnRef idx="0"/>
          <a:fillRef idx="0"/>
          <a:effectRef idx="0"/>
          <a:fontRef idx="minor"/>
        </p:style>
        <p:txBody>
          <a:bodyPr lIns="90000" rIns="90000" tIns="45000" bIns="45000" anchor="ctr"/>
          <a:p>
            <a:pPr marL="514440" indent="-512640">
              <a:lnSpc>
                <a:spcPct val="100000"/>
              </a:lnSpc>
              <a:buClr>
                <a:srgbClr val="00c6bb"/>
              </a:buClr>
              <a:buFont typeface="Wingdings" charset="2"/>
              <a:buChar char=""/>
            </a:pPr>
            <a:r>
              <a:rPr b="0" lang="en-US" sz="2800" spc="-1" strike="noStrike">
                <a:solidFill>
                  <a:srgbClr val="000000"/>
                </a:solidFill>
                <a:latin typeface="Cambria"/>
                <a:ea typeface="DejaVu Sans"/>
              </a:rPr>
              <a:t>Blogging Plugin for personal sites </a:t>
            </a:r>
            <a:endParaRPr b="0" lang="en-US" sz="2800" spc="-1" strike="noStrike">
              <a:latin typeface="Arial"/>
            </a:endParaRPr>
          </a:p>
          <a:p>
            <a:pPr marL="514440" indent="-512640">
              <a:lnSpc>
                <a:spcPct val="100000"/>
              </a:lnSpc>
              <a:buClr>
                <a:srgbClr val="00c6bb"/>
              </a:buClr>
              <a:buFont typeface="Wingdings" charset="2"/>
              <a:buChar char=""/>
            </a:pPr>
            <a:r>
              <a:rPr b="0" lang="en-US" sz="2800" spc="-1" strike="noStrike">
                <a:solidFill>
                  <a:srgbClr val="000000"/>
                </a:solidFill>
                <a:latin typeface="Cambria"/>
                <a:ea typeface="DejaVu Sans"/>
              </a:rPr>
              <a:t>New system of compilation</a:t>
            </a:r>
            <a:endParaRPr b="0" lang="en-US" sz="2800" spc="-1" strike="noStrike">
              <a:latin typeface="Arial"/>
            </a:endParaRPr>
          </a:p>
          <a:p>
            <a:pPr marL="514440" indent="-512640">
              <a:lnSpc>
                <a:spcPct val="100000"/>
              </a:lnSpc>
              <a:buClr>
                <a:srgbClr val="00c6bb"/>
              </a:buClr>
              <a:buFont typeface="Wingdings" charset="2"/>
              <a:buChar char=""/>
            </a:pPr>
            <a:r>
              <a:rPr b="0" lang="en-US" sz="2800" spc="-1" strike="noStrike">
                <a:solidFill>
                  <a:srgbClr val="000000"/>
                </a:solidFill>
                <a:latin typeface="Cambria"/>
                <a:ea typeface="DejaVu Sans"/>
              </a:rPr>
              <a:t>Review the way warnings and errors are reported</a:t>
            </a:r>
            <a:endParaRPr b="0" lang="en-US" sz="2800" spc="-1" strike="noStrike">
              <a:latin typeface="Arial"/>
            </a:endParaRPr>
          </a:p>
          <a:p>
            <a:pPr>
              <a:lnSpc>
                <a:spcPct val="100000"/>
              </a:lnSpc>
            </a:pPr>
            <a:endParaRPr b="0" lang="en-US" sz="2800" spc="-1" strike="noStrike">
              <a:latin typeface="Arial"/>
            </a:endParaRPr>
          </a:p>
        </p:txBody>
      </p:sp>
      <p:sp>
        <p:nvSpPr>
          <p:cNvPr id="162" name="CustomShape 3"/>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CFEFFE62-AD7F-4FA2-AB8B-2923E3F0619B}"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63" name="TextShape 4"/>
          <p:cNvSpPr txBox="1"/>
          <p:nvPr/>
        </p:nvSpPr>
        <p:spPr>
          <a:xfrm>
            <a:off x="5029200" y="2558520"/>
            <a:ext cx="6583680" cy="550440"/>
          </a:xfrm>
          <a:prstGeom prst="rect">
            <a:avLst/>
          </a:prstGeom>
          <a:noFill/>
          <a:ln>
            <a:noFill/>
          </a:ln>
        </p:spPr>
        <p:txBody>
          <a:bodyPr lIns="90000" rIns="90000" tIns="45000" bIns="45000"/>
          <a:p>
            <a:r>
              <a:rPr b="0" lang="en-US" sz="2800" spc="-1" strike="noStrike">
                <a:solidFill>
                  <a:srgbClr val="000000"/>
                </a:solidFill>
                <a:latin typeface="Cambria"/>
                <a:ea typeface="DejaVu Sans"/>
              </a:rPr>
              <a:t>${docList:path=blogs|limit=5|sort=date}$</a:t>
            </a:r>
            <a:endParaRPr b="0" lang="en-US" sz="2800" spc="-1" strike="noStrike">
              <a:latin typeface="Cambra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Conclusion</a:t>
            </a:r>
            <a:endParaRPr b="0" lang="en-US" sz="4800" spc="-1" strike="noStrike">
              <a:latin typeface="Arial"/>
            </a:endParaRPr>
          </a:p>
        </p:txBody>
      </p:sp>
      <p:sp>
        <p:nvSpPr>
          <p:cNvPr id="165"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822367EB-983F-4486-B289-EBF701AF64B7}" type="slidenum">
              <a:rPr b="0" lang="en-US" sz="2000" spc="-1" strike="noStrike">
                <a:solidFill>
                  <a:srgbClr val="00c6bb"/>
                </a:solidFill>
                <a:latin typeface="Century Gothic"/>
                <a:ea typeface="DejaVu Sans"/>
              </a:rPr>
              <a:t>1</a:t>
            </a:fld>
            <a:endParaRPr b="0" lang="en-US" sz="2000" spc="-1" strike="noStrike">
              <a:latin typeface="Arial"/>
            </a:endParaRPr>
          </a:p>
        </p:txBody>
      </p:sp>
      <p:pic>
        <p:nvPicPr>
          <p:cNvPr id="166" name="" descr=""/>
          <p:cNvPicPr/>
          <p:nvPr/>
        </p:nvPicPr>
        <p:blipFill>
          <a:blip r:embed="rId1"/>
          <a:stretch/>
        </p:blipFill>
        <p:spPr>
          <a:xfrm>
            <a:off x="5303520" y="4114800"/>
            <a:ext cx="7768440" cy="3840120"/>
          </a:xfrm>
          <a:prstGeom prst="rect">
            <a:avLst/>
          </a:prstGeom>
          <a:ln>
            <a:noFill/>
          </a:ln>
          <a:effectLst>
            <a:outerShdw dir="2700000" dist="101823">
              <a:srgbClr val="808080"/>
            </a:outerShdw>
          </a:effectLst>
        </p:spPr>
      </p:pic>
      <p:pic>
        <p:nvPicPr>
          <p:cNvPr id="167" name="" descr=""/>
          <p:cNvPicPr/>
          <p:nvPr/>
        </p:nvPicPr>
        <p:blipFill>
          <a:blip r:embed="rId2"/>
          <a:stretch/>
        </p:blipFill>
        <p:spPr>
          <a:xfrm>
            <a:off x="-2286000" y="2468880"/>
            <a:ext cx="7076520" cy="3291120"/>
          </a:xfrm>
          <a:prstGeom prst="rect">
            <a:avLst/>
          </a:prstGeom>
          <a:ln>
            <a:noFill/>
          </a:ln>
          <a:effectLst>
            <a:outerShdw dir="2700000" dist="101823">
              <a:srgbClr val="808080"/>
            </a:outerShdw>
          </a:effectLst>
        </p:spPr>
      </p:pic>
      <p:sp>
        <p:nvSpPr>
          <p:cNvPr id="168" name="CustomShape 3"/>
          <p:cNvSpPr/>
          <p:nvPr/>
        </p:nvSpPr>
        <p:spPr>
          <a:xfrm>
            <a:off x="5943600" y="2103120"/>
            <a:ext cx="639720" cy="822600"/>
          </a:xfrm>
          <a:prstGeom prst="flowChartMagneticDisk">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300" spc="-1" strike="noStrike">
                <a:solidFill>
                  <a:srgbClr val="000000"/>
                </a:solidFill>
                <a:latin typeface="Arial"/>
                <a:ea typeface="DejaVu Sans"/>
              </a:rPr>
              <a:t>Github</a:t>
            </a:r>
            <a:endParaRPr b="0" lang="en-US" sz="1300" spc="-1" strike="noStrike">
              <a:latin typeface="Arial"/>
            </a:endParaRPr>
          </a:p>
          <a:p>
            <a:pPr algn="ctr">
              <a:lnSpc>
                <a:spcPct val="100000"/>
              </a:lnSpc>
            </a:pPr>
            <a:r>
              <a:rPr b="0" lang="en-US" sz="1300" spc="-1" strike="noStrike">
                <a:solidFill>
                  <a:srgbClr val="000000"/>
                </a:solidFill>
                <a:latin typeface="Arial"/>
                <a:ea typeface="DejaVu Sans"/>
              </a:rPr>
              <a:t>repo</a:t>
            </a:r>
            <a:endParaRPr b="0" lang="en-US" sz="1300" spc="-1" strike="noStrike">
              <a:latin typeface="Arial"/>
            </a:endParaRPr>
          </a:p>
        </p:txBody>
      </p:sp>
      <p:sp>
        <p:nvSpPr>
          <p:cNvPr id="169" name="Line 4"/>
          <p:cNvSpPr/>
          <p:nvPr/>
        </p:nvSpPr>
        <p:spPr>
          <a:xfrm>
            <a:off x="6309360" y="2926080"/>
            <a:ext cx="360" cy="640080"/>
          </a:xfrm>
          <a:prstGeom prst="line">
            <a:avLst/>
          </a:prstGeom>
          <a:ln>
            <a:solidFill>
              <a:srgbClr val="000000"/>
            </a:solidFill>
            <a:headEnd len="med" type="triangle" w="med"/>
          </a:ln>
        </p:spPr>
        <p:style>
          <a:lnRef idx="0"/>
          <a:fillRef idx="0"/>
          <a:effectRef idx="0"/>
          <a:fontRef idx="minor"/>
        </p:style>
      </p:sp>
      <p:sp>
        <p:nvSpPr>
          <p:cNvPr id="170" name="CustomShape 5"/>
          <p:cNvSpPr/>
          <p:nvPr/>
        </p:nvSpPr>
        <p:spPr>
          <a:xfrm>
            <a:off x="6309360" y="3200400"/>
            <a:ext cx="1096920" cy="273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latin typeface="Cambrai"/>
              </a:rPr>
              <a:t>commit</a:t>
            </a:r>
            <a:endParaRPr b="0" lang="en-US" sz="1200" spc="-1" strike="noStrike">
              <a:latin typeface="Arial"/>
            </a:endParaRPr>
          </a:p>
        </p:txBody>
      </p:sp>
      <p:sp>
        <p:nvSpPr>
          <p:cNvPr id="171" name="CustomShape 6"/>
          <p:cNvSpPr/>
          <p:nvPr/>
        </p:nvSpPr>
        <p:spPr>
          <a:xfrm>
            <a:off x="8379360" y="2600280"/>
            <a:ext cx="914040" cy="1188360"/>
          </a:xfrm>
          <a:prstGeom prst="rect">
            <a:avLst/>
          </a:prstGeom>
          <a:blipFill rotWithShape="0">
            <a:blip r:embed="rId3"/>
            <a:stretch>
              <a:fillRect/>
            </a:stretch>
          </a:blipFill>
          <a:ln>
            <a:noFill/>
          </a:ln>
        </p:spPr>
        <p:style>
          <a:lnRef idx="0"/>
          <a:fillRef idx="0"/>
          <a:effectRef idx="0"/>
          <a:fontRef idx="minor"/>
        </p:style>
        <p:txBody>
          <a:bodyPr lIns="90000" rIns="90000" tIns="45000" bIns="45000" anchor="ctr"/>
          <a:p>
            <a:pPr algn="ctr">
              <a:lnSpc>
                <a:spcPct val="100000"/>
              </a:lnSpc>
            </a:pPr>
            <a:r>
              <a:rPr b="0" lang="en-US" sz="1300" spc="-1" strike="noStrike">
                <a:latin typeface="Arial"/>
              </a:rPr>
              <a:t>site</a:t>
            </a:r>
            <a:endParaRPr b="0" lang="en-US" sz="1300" spc="-1" strike="noStrike">
              <a:latin typeface="Arial"/>
            </a:endParaRPr>
          </a:p>
        </p:txBody>
      </p:sp>
      <p:pic>
        <p:nvPicPr>
          <p:cNvPr id="172" name="" descr=""/>
          <p:cNvPicPr/>
          <p:nvPr/>
        </p:nvPicPr>
        <p:blipFill>
          <a:blip r:embed="rId4"/>
          <a:stretch/>
        </p:blipFill>
        <p:spPr>
          <a:xfrm>
            <a:off x="10149840" y="2031480"/>
            <a:ext cx="1371240" cy="894240"/>
          </a:xfrm>
          <a:prstGeom prst="rect">
            <a:avLst/>
          </a:prstGeom>
          <a:ln>
            <a:noFill/>
          </a:ln>
        </p:spPr>
      </p:pic>
      <p:sp>
        <p:nvSpPr>
          <p:cNvPr id="173" name="CustomShape 7"/>
          <p:cNvSpPr/>
          <p:nvPr/>
        </p:nvSpPr>
        <p:spPr>
          <a:xfrm>
            <a:off x="10149840" y="3017520"/>
            <a:ext cx="1554120" cy="245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300" spc="-1" strike="noStrike">
                <a:latin typeface="Arial"/>
              </a:rPr>
              <a:t>Github.io</a:t>
            </a:r>
            <a:endParaRPr b="0" lang="en-US" sz="1300" spc="-1" strike="noStrike">
              <a:latin typeface="Arial"/>
            </a:endParaRPr>
          </a:p>
        </p:txBody>
      </p:sp>
      <p:sp>
        <p:nvSpPr>
          <p:cNvPr id="174" name="CustomShape 8"/>
          <p:cNvSpPr/>
          <p:nvPr/>
        </p:nvSpPr>
        <p:spPr>
          <a:xfrm>
            <a:off x="6583680" y="2514600"/>
            <a:ext cx="1795680" cy="68004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75" name="CustomShape 9"/>
          <p:cNvSpPr/>
          <p:nvPr/>
        </p:nvSpPr>
        <p:spPr>
          <a:xfrm flipV="1">
            <a:off x="9293760" y="1761840"/>
            <a:ext cx="856080" cy="71604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76" name="CustomShape 10"/>
          <p:cNvSpPr/>
          <p:nvPr/>
        </p:nvSpPr>
        <p:spPr>
          <a:xfrm>
            <a:off x="7406640" y="2514600"/>
            <a:ext cx="639720" cy="22104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latin typeface="Arial"/>
              </a:rPr>
              <a:t>build</a:t>
            </a:r>
            <a:endParaRPr b="0" lang="en-US" sz="1100" spc="-1" strike="noStrike">
              <a:latin typeface="Arial"/>
            </a:endParaRPr>
          </a:p>
        </p:txBody>
      </p:sp>
      <p:sp>
        <p:nvSpPr>
          <p:cNvPr id="177" name="CustomShape 11"/>
          <p:cNvSpPr/>
          <p:nvPr/>
        </p:nvSpPr>
        <p:spPr>
          <a:xfrm>
            <a:off x="9144000" y="2521800"/>
            <a:ext cx="639720" cy="22104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latin typeface="Arial"/>
              </a:rPr>
              <a:t>deploy</a:t>
            </a:r>
            <a:endParaRPr b="0" lang="en-US" sz="1100" spc="-1" strike="noStrike">
              <a:latin typeface="Arial"/>
            </a:endParaRPr>
          </a:p>
        </p:txBody>
      </p:sp>
      <p:sp>
        <p:nvSpPr>
          <p:cNvPr id="178" name="CustomShape 12"/>
          <p:cNvSpPr/>
          <p:nvPr/>
        </p:nvSpPr>
        <p:spPr>
          <a:xfrm>
            <a:off x="7223760" y="3657600"/>
            <a:ext cx="4297320" cy="304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TRAVIS CONTINUOUS INTEGRATION</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Demo</a:t>
            </a:r>
            <a:endParaRPr b="0" lang="en-US" sz="4800" spc="-1" strike="noStrike">
              <a:latin typeface="Arial"/>
            </a:endParaRPr>
          </a:p>
        </p:txBody>
      </p:sp>
      <p:sp>
        <p:nvSpPr>
          <p:cNvPr id="180" name="CustomShape 2"/>
          <p:cNvSpPr/>
          <p:nvPr/>
        </p:nvSpPr>
        <p:spPr>
          <a:xfrm>
            <a:off x="480240" y="2227320"/>
            <a:ext cx="10899360" cy="436356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1" name="CustomShape 3"/>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73BA5E68-2905-4AF7-BD31-6F327684CAA6}" type="slidenum">
              <a:rPr b="0" lang="en-US" sz="2000" spc="-1" strike="noStrike">
                <a:solidFill>
                  <a:srgbClr val="00c6bb"/>
                </a:solidFill>
                <a:latin typeface="Century Gothic"/>
                <a:ea typeface="DejaVu Sans"/>
              </a:rPr>
              <a:t>1</a:t>
            </a:fld>
            <a:endParaRPr b="0" lang="en-US" sz="2000" spc="-1" strike="noStrike">
              <a:latin typeface="Arial"/>
            </a:endParaRPr>
          </a:p>
        </p:txBody>
      </p:sp>
      <p:pic>
        <p:nvPicPr>
          <p:cNvPr id="182" name="" descr=""/>
          <p:cNvPicPr/>
          <p:nvPr/>
        </p:nvPicPr>
        <p:blipFill>
          <a:blip r:embed="rId1"/>
          <a:stretch/>
        </p:blipFill>
        <p:spPr>
          <a:xfrm>
            <a:off x="4317120" y="2834640"/>
            <a:ext cx="2814120" cy="23853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Toc Visit</a:t>
            </a:r>
            <a:endParaRPr b="0" lang="en-US" sz="4800" spc="-1" strike="noStrike">
              <a:latin typeface="Arial"/>
            </a:endParaRPr>
          </a:p>
        </p:txBody>
      </p:sp>
      <p:sp>
        <p:nvSpPr>
          <p:cNvPr id="184"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AA4458A2-A569-404B-AEC0-9656080BF231}"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85"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86" name="" descr=""/>
          <p:cNvPicPr/>
          <p:nvPr/>
        </p:nvPicPr>
        <p:blipFill>
          <a:blip r:embed="rId1"/>
          <a:stretch/>
        </p:blipFill>
        <p:spPr>
          <a:xfrm>
            <a:off x="276120" y="1556640"/>
            <a:ext cx="11647080" cy="57567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Toc Tests</a:t>
            </a:r>
            <a:endParaRPr b="0" lang="en-US" sz="4800" spc="-1" strike="noStrike">
              <a:latin typeface="Arial"/>
            </a:endParaRPr>
          </a:p>
        </p:txBody>
      </p:sp>
      <p:sp>
        <p:nvSpPr>
          <p:cNvPr id="188"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C2A42F26-D850-4437-AF98-3799E3E3922F}"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89"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90" name="" descr=""/>
          <p:cNvPicPr/>
          <p:nvPr/>
        </p:nvPicPr>
        <p:blipFill>
          <a:blip r:embed="rId1"/>
          <a:stretch/>
        </p:blipFill>
        <p:spPr>
          <a:xfrm>
            <a:off x="275040" y="1555560"/>
            <a:ext cx="11649600" cy="57589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Travis config</a:t>
            </a:r>
            <a:endParaRPr b="0" lang="en-US" sz="4800" spc="-1" strike="noStrike">
              <a:latin typeface="Arial"/>
            </a:endParaRPr>
          </a:p>
        </p:txBody>
      </p:sp>
      <p:sp>
        <p:nvSpPr>
          <p:cNvPr id="192"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2B58E9B4-A788-41C8-8C39-8EE386679904}"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93"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94" name="" descr=""/>
          <p:cNvPicPr/>
          <p:nvPr/>
        </p:nvPicPr>
        <p:blipFill>
          <a:blip r:embed="rId1"/>
          <a:stretch/>
        </p:blipFill>
        <p:spPr>
          <a:xfrm>
            <a:off x="275400" y="1555920"/>
            <a:ext cx="11648520" cy="57582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Mustache template New archetype</a:t>
            </a:r>
            <a:endParaRPr b="0" lang="en-US" sz="4800" spc="-1" strike="noStrike">
              <a:latin typeface="Arial"/>
            </a:endParaRPr>
          </a:p>
        </p:txBody>
      </p:sp>
      <p:sp>
        <p:nvSpPr>
          <p:cNvPr id="196"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47736E0F-D75F-4962-88A6-3542582839C3}"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97"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98" name="" descr=""/>
          <p:cNvPicPr/>
          <p:nvPr/>
        </p:nvPicPr>
        <p:blipFill>
          <a:blip r:embed="rId1"/>
          <a:stretch/>
        </p:blipFill>
        <p:spPr>
          <a:xfrm>
            <a:off x="275760" y="1556280"/>
            <a:ext cx="11647440" cy="57574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Plan</a:t>
            </a:r>
            <a:endParaRPr b="0" lang="en-US" sz="4800" spc="-1" strike="noStrike">
              <a:latin typeface="Arial"/>
            </a:endParaRPr>
          </a:p>
        </p:txBody>
      </p:sp>
      <p:sp>
        <p:nvSpPr>
          <p:cNvPr id="90" name="CustomShape 2"/>
          <p:cNvSpPr/>
          <p:nvPr/>
        </p:nvSpPr>
        <p:spPr>
          <a:xfrm>
            <a:off x="480240" y="2227320"/>
            <a:ext cx="10899360" cy="4363560"/>
          </a:xfrm>
          <a:prstGeom prst="rect">
            <a:avLst/>
          </a:prstGeom>
          <a:noFill/>
          <a:ln>
            <a:noFill/>
          </a:ln>
        </p:spPr>
        <p:style>
          <a:lnRef idx="0"/>
          <a:fillRef idx="0"/>
          <a:effectRef idx="0"/>
          <a:fontRef idx="minor"/>
        </p:style>
        <p:txBody>
          <a:bodyPr lIns="90000" rIns="90000" tIns="45000" bIns="45000" anchor="ctr"/>
          <a:p>
            <a:pPr marL="514440" indent="-512640">
              <a:lnSpc>
                <a:spcPct val="100000"/>
              </a:lnSpc>
              <a:buClr>
                <a:srgbClr val="00c6bb"/>
              </a:buClr>
              <a:buFont typeface="Wingdings" charset="2"/>
              <a:buChar char=""/>
            </a:pPr>
            <a:r>
              <a:rPr b="0" lang="en-US" sz="2800" spc="-1" strike="noStrike">
                <a:solidFill>
                  <a:srgbClr val="000000"/>
                </a:solidFill>
                <a:latin typeface="Cambria"/>
                <a:ea typeface="DejaVu Sans"/>
              </a:rPr>
              <a:t>Context</a:t>
            </a:r>
            <a:endParaRPr b="0" lang="en-US" sz="2800" spc="-1" strike="noStrike">
              <a:latin typeface="Arial"/>
            </a:endParaRPr>
          </a:p>
          <a:p>
            <a:pPr marL="514440" indent="-512640">
              <a:lnSpc>
                <a:spcPct val="100000"/>
              </a:lnSpc>
              <a:buClr>
                <a:srgbClr val="00c6bb"/>
              </a:buClr>
              <a:buFont typeface="Wingdings" charset="2"/>
              <a:buChar char=""/>
            </a:pPr>
            <a:r>
              <a:rPr b="0" lang="en-US" sz="2800" spc="-1" strike="noStrike">
                <a:solidFill>
                  <a:srgbClr val="000000"/>
                </a:solidFill>
                <a:latin typeface="Cambria"/>
                <a:ea typeface="DejaVu Sans"/>
              </a:rPr>
              <a:t>Problems</a:t>
            </a:r>
            <a:endParaRPr b="0" lang="en-US" sz="2800" spc="-1" strike="noStrike">
              <a:latin typeface="Arial"/>
            </a:endParaRPr>
          </a:p>
          <a:p>
            <a:pPr marL="514440" indent="-512640">
              <a:lnSpc>
                <a:spcPct val="100000"/>
              </a:lnSpc>
              <a:buClr>
                <a:srgbClr val="00c6bb"/>
              </a:buClr>
              <a:buFont typeface="Wingdings" charset="2"/>
              <a:buChar char=""/>
            </a:pPr>
            <a:r>
              <a:rPr b="0" lang="en-US" sz="2800" spc="-1" strike="noStrike">
                <a:solidFill>
                  <a:srgbClr val="000000"/>
                </a:solidFill>
                <a:latin typeface="Cambria"/>
                <a:ea typeface="DejaVu Sans"/>
              </a:rPr>
              <a:t>Solutions</a:t>
            </a:r>
            <a:endParaRPr b="0" lang="en-US" sz="2800" spc="-1" strike="noStrike">
              <a:latin typeface="Arial"/>
            </a:endParaRPr>
          </a:p>
          <a:p>
            <a:pPr marL="514440" indent="-512640">
              <a:lnSpc>
                <a:spcPct val="100000"/>
              </a:lnSpc>
              <a:buClr>
                <a:srgbClr val="00c6bb"/>
              </a:buClr>
              <a:buFont typeface="Wingdings" charset="2"/>
              <a:buChar char=""/>
            </a:pPr>
            <a:r>
              <a:rPr b="0" lang="en-US" sz="2800" spc="-1" strike="noStrike">
                <a:solidFill>
                  <a:srgbClr val="000000"/>
                </a:solidFill>
                <a:latin typeface="Cambria"/>
                <a:ea typeface="DejaVu Sans"/>
              </a:rPr>
              <a:t>Next Steps</a:t>
            </a:r>
            <a:endParaRPr b="0" lang="en-US" sz="2800" spc="-1" strike="noStrike">
              <a:latin typeface="Arial"/>
            </a:endParaRPr>
          </a:p>
          <a:p>
            <a:pPr>
              <a:lnSpc>
                <a:spcPct val="100000"/>
              </a:lnSpc>
            </a:pPr>
            <a:endParaRPr b="0" lang="en-US" sz="2800" spc="-1" strike="noStrike">
              <a:latin typeface="Arial"/>
            </a:endParaRPr>
          </a:p>
        </p:txBody>
      </p:sp>
      <p:sp>
        <p:nvSpPr>
          <p:cNvPr id="91" name="CustomShape 3"/>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813F57A3-7C1C-4BD8-A2AE-3128E2C59D20}" type="slidenum">
              <a:rPr b="0" lang="en-US" sz="2000" spc="-1" strike="noStrike">
                <a:solidFill>
                  <a:srgbClr val="00c6bb"/>
                </a:solidFill>
                <a:latin typeface="Century Gothic"/>
                <a:ea typeface="DejaVu Sans"/>
              </a:rPr>
              <a:t>1</a:t>
            </a:fld>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Archetype architecture</a:t>
            </a:r>
            <a:endParaRPr b="0" lang="en-US" sz="4800" spc="-1" strike="noStrike">
              <a:latin typeface="Arial"/>
            </a:endParaRPr>
          </a:p>
        </p:txBody>
      </p:sp>
      <p:sp>
        <p:nvSpPr>
          <p:cNvPr id="200"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86801B05-E085-4332-8540-DF6EB0F75F9B}"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201"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202" name="" descr=""/>
          <p:cNvPicPr/>
          <p:nvPr/>
        </p:nvPicPr>
        <p:blipFill>
          <a:blip r:embed="rId1"/>
          <a:stretch/>
        </p:blipFill>
        <p:spPr>
          <a:xfrm>
            <a:off x="276840" y="1557000"/>
            <a:ext cx="11644920" cy="57556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Pillar syntax</a:t>
            </a:r>
            <a:endParaRPr b="0" lang="en-US" sz="4800" spc="-1" strike="noStrike">
              <a:latin typeface="Arial"/>
            </a:endParaRPr>
          </a:p>
        </p:txBody>
      </p:sp>
      <p:sp>
        <p:nvSpPr>
          <p:cNvPr id="204"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36EBBC60-E3AC-4BFD-8B1C-06478B1BE118}"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205"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206" name="" descr=""/>
          <p:cNvPicPr/>
          <p:nvPr/>
        </p:nvPicPr>
        <p:blipFill>
          <a:blip r:embed="rId1"/>
          <a:stretch/>
        </p:blipFill>
        <p:spPr>
          <a:xfrm>
            <a:off x="277200" y="1557360"/>
            <a:ext cx="11644200" cy="575496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Context</a:t>
            </a:r>
            <a:endParaRPr b="0" lang="en-US" sz="4800" spc="-1" strike="noStrike">
              <a:latin typeface="Arial"/>
            </a:endParaRPr>
          </a:p>
        </p:txBody>
      </p:sp>
      <p:sp>
        <p:nvSpPr>
          <p:cNvPr id="93"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0A2961CD-97E8-4394-8474-612134D5C8E8}"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94" name="CustomShape 3"/>
          <p:cNvSpPr/>
          <p:nvPr/>
        </p:nvSpPr>
        <p:spPr>
          <a:xfrm>
            <a:off x="1463040" y="3566160"/>
            <a:ext cx="914040" cy="1096920"/>
          </a:xfrm>
          <a:prstGeom prst="foldedCorner">
            <a:avLst>
              <a:gd name="adj" fmla="val 12500"/>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Doc.</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pillar</a:t>
            </a:r>
            <a:endParaRPr b="0" lang="en-US" sz="1800" spc="-1" strike="noStrike">
              <a:latin typeface="Arial"/>
            </a:endParaRPr>
          </a:p>
        </p:txBody>
      </p:sp>
      <p:sp>
        <p:nvSpPr>
          <p:cNvPr id="95" name="CustomShape 4"/>
          <p:cNvSpPr/>
          <p:nvPr/>
        </p:nvSpPr>
        <p:spPr>
          <a:xfrm>
            <a:off x="9326880" y="2103120"/>
            <a:ext cx="822600" cy="1096920"/>
          </a:xfrm>
          <a:prstGeom prst="foldedCorner">
            <a:avLst>
              <a:gd name="adj" fmla="val 12500"/>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Cambrai"/>
                <a:ea typeface="DejaVu Sans"/>
              </a:rPr>
              <a:t>Pdf</a:t>
            </a:r>
            <a:endParaRPr b="0" lang="en-US" sz="1800" spc="-1" strike="noStrike">
              <a:latin typeface="Arial"/>
            </a:endParaRPr>
          </a:p>
        </p:txBody>
      </p:sp>
      <p:sp>
        <p:nvSpPr>
          <p:cNvPr id="96" name="CustomShape 5"/>
          <p:cNvSpPr/>
          <p:nvPr/>
        </p:nvSpPr>
        <p:spPr>
          <a:xfrm>
            <a:off x="9326880" y="3566160"/>
            <a:ext cx="822600" cy="1096920"/>
          </a:xfrm>
          <a:prstGeom prst="foldedCorner">
            <a:avLst>
              <a:gd name="adj" fmla="val 12500"/>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Cambrai"/>
                <a:ea typeface="DejaVu Sans"/>
              </a:rPr>
              <a:t>Epub</a:t>
            </a:r>
            <a:endParaRPr b="0" lang="en-US" sz="1800" spc="-1" strike="noStrike">
              <a:latin typeface="Arial"/>
            </a:endParaRPr>
          </a:p>
        </p:txBody>
      </p:sp>
      <p:sp>
        <p:nvSpPr>
          <p:cNvPr id="97" name="CustomShape 6"/>
          <p:cNvSpPr/>
          <p:nvPr/>
        </p:nvSpPr>
        <p:spPr>
          <a:xfrm>
            <a:off x="9326880" y="4937760"/>
            <a:ext cx="822600" cy="1096920"/>
          </a:xfrm>
          <a:prstGeom prst="foldedCorner">
            <a:avLst>
              <a:gd name="adj" fmla="val 12500"/>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Cambrai"/>
                <a:ea typeface="DejaVu Sans"/>
              </a:rPr>
              <a:t>Html</a:t>
            </a:r>
            <a:endParaRPr b="0" lang="en-US" sz="1800" spc="-1" strike="noStrike">
              <a:latin typeface="Arial"/>
            </a:endParaRPr>
          </a:p>
        </p:txBody>
      </p:sp>
      <p:sp>
        <p:nvSpPr>
          <p:cNvPr id="98" name="CustomShape 7"/>
          <p:cNvSpPr/>
          <p:nvPr/>
        </p:nvSpPr>
        <p:spPr>
          <a:xfrm rot="5400000">
            <a:off x="1737720" y="4114800"/>
            <a:ext cx="273960" cy="1554120"/>
          </a:xfrm>
          <a:custGeom>
            <a:avLst/>
            <a:gdLst/>
            <a:ahLst/>
            <a:rect l="l" t="t" r="r" b="b"/>
            <a:pathLst>
              <a:path w="764" h="4320">
                <a:moveTo>
                  <a:pt x="763" y="0"/>
                </a:moveTo>
                <a:cubicBezTo>
                  <a:pt x="572" y="0"/>
                  <a:pt x="381" y="179"/>
                  <a:pt x="381" y="359"/>
                </a:cubicBezTo>
                <a:lnTo>
                  <a:pt x="381" y="1799"/>
                </a:lnTo>
                <a:cubicBezTo>
                  <a:pt x="381" y="1979"/>
                  <a:pt x="190" y="2159"/>
                  <a:pt x="0" y="2159"/>
                </a:cubicBezTo>
                <a:cubicBezTo>
                  <a:pt x="190" y="2159"/>
                  <a:pt x="381" y="2339"/>
                  <a:pt x="381" y="2519"/>
                </a:cubicBezTo>
                <a:lnTo>
                  <a:pt x="381" y="3959"/>
                </a:lnTo>
                <a:cubicBezTo>
                  <a:pt x="381" y="4139"/>
                  <a:pt x="572" y="4319"/>
                  <a:pt x="763" y="4319"/>
                </a:cubicBezTo>
              </a:path>
            </a:pathLst>
          </a:custGeom>
          <a:noFill/>
          <a:ln>
            <a:solidFill>
              <a:srgbClr val="000000"/>
            </a:solidFill>
          </a:ln>
        </p:spPr>
        <p:style>
          <a:lnRef idx="0"/>
          <a:fillRef idx="0"/>
          <a:effectRef idx="0"/>
          <a:fontRef idx="minor"/>
        </p:style>
      </p:sp>
      <p:sp>
        <p:nvSpPr>
          <p:cNvPr id="99" name="CustomShape 8"/>
          <p:cNvSpPr/>
          <p:nvPr/>
        </p:nvSpPr>
        <p:spPr>
          <a:xfrm>
            <a:off x="-91440" y="5029200"/>
            <a:ext cx="4023000" cy="18093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latin typeface="Arial"/>
              </a:rPr>
              <a:t>!! title</a:t>
            </a:r>
            <a:endParaRPr b="0" lang="en-US" sz="1800" spc="-1" strike="noStrike">
              <a:latin typeface="Arial"/>
            </a:endParaRPr>
          </a:p>
          <a:p>
            <a:pPr algn="ctr">
              <a:lnSpc>
                <a:spcPct val="100000"/>
              </a:lnSpc>
            </a:pPr>
            <a:r>
              <a:rPr b="0" lang="en-US" sz="1800" spc="-1" strike="noStrike">
                <a:latin typeface="Arial"/>
              </a:rPr>
              <a:t>- list element 1</a:t>
            </a:r>
            <a:endParaRPr b="0" lang="en-US" sz="1800" spc="-1" strike="noStrike">
              <a:latin typeface="Arial"/>
            </a:endParaRPr>
          </a:p>
          <a:p>
            <a:pPr algn="ctr">
              <a:lnSpc>
                <a:spcPct val="100000"/>
              </a:lnSpc>
            </a:pPr>
            <a:r>
              <a:rPr b="0" lang="en-US" sz="1800" spc="-1" strike="noStrike">
                <a:latin typeface="Arial"/>
              </a:rPr>
              <a:t>- list element 2</a:t>
            </a:r>
            <a:endParaRPr b="0" lang="en-US" sz="1800" spc="-1" strike="noStrike">
              <a:latin typeface="Arial"/>
            </a:endParaRPr>
          </a:p>
          <a:p>
            <a:pPr algn="ctr">
              <a:lnSpc>
                <a:spcPct val="100000"/>
              </a:lnSpc>
            </a:pPr>
            <a:r>
              <a:rPr b="0" lang="en-US" sz="1800" spc="-1" strike="noStrike">
                <a:latin typeface="Arial"/>
              </a:rPr>
              <a:t>__underlined__</a:t>
            </a:r>
            <a:endParaRPr b="0" lang="en-US" sz="1800" spc="-1" strike="noStrike">
              <a:latin typeface="Arial"/>
            </a:endParaRPr>
          </a:p>
          <a:p>
            <a:pPr algn="ctr">
              <a:lnSpc>
                <a:spcPct val="100000"/>
              </a:lnSpc>
            </a:pPr>
            <a:r>
              <a:rPr b="0" lang="en-US" sz="1800" spc="-1" strike="noStrike" u="sng">
                <a:solidFill>
                  <a:srgbClr val="0000ff"/>
                </a:solidFill>
                <a:uFillTx/>
                <a:latin typeface="Arial"/>
                <a:hlinkClick r:id="rId1"/>
              </a:rPr>
              <a:t>*@Internal</a:t>
            </a:r>
            <a:r>
              <a:rPr b="0" lang="en-US" sz="1800" spc="-1" strike="noStrike">
                <a:solidFill>
                  <a:srgbClr val="0000ff"/>
                </a:solidFill>
                <a:latin typeface="Arial"/>
              </a:rPr>
              <a:t> Link*</a:t>
            </a:r>
            <a:endParaRPr b="0" lang="en-US" sz="1800" spc="-1" strike="noStrike">
              <a:latin typeface="Arial"/>
            </a:endParaRPr>
          </a:p>
          <a:p>
            <a:pPr algn="ctr">
              <a:lnSpc>
                <a:spcPct val="100000"/>
              </a:lnSpc>
            </a:pPr>
            <a:r>
              <a:rPr b="0" lang="en-US" sz="1800" spc="-1" strike="noStrike">
                <a:solidFill>
                  <a:srgbClr val="0000ff"/>
                </a:solidFill>
                <a:latin typeface="Arial"/>
              </a:rPr>
              <a:t>${inputFile:path=MonRapport.pillar}$</a:t>
            </a:r>
            <a:endParaRPr b="0" lang="en-US" sz="1800" spc="-1" strike="noStrike">
              <a:latin typeface="Arial"/>
            </a:endParaRPr>
          </a:p>
        </p:txBody>
      </p:sp>
      <p:sp>
        <p:nvSpPr>
          <p:cNvPr id="100" name="Line 9"/>
          <p:cNvSpPr/>
          <p:nvPr/>
        </p:nvSpPr>
        <p:spPr>
          <a:xfrm flipV="1">
            <a:off x="2377440" y="4103280"/>
            <a:ext cx="4216680" cy="11520"/>
          </a:xfrm>
          <a:prstGeom prst="line">
            <a:avLst/>
          </a:prstGeom>
          <a:ln>
            <a:solidFill>
              <a:srgbClr val="000000"/>
            </a:solidFill>
          </a:ln>
        </p:spPr>
        <p:style>
          <a:lnRef idx="0"/>
          <a:fillRef idx="0"/>
          <a:effectRef idx="0"/>
          <a:fontRef idx="minor"/>
        </p:style>
      </p:sp>
      <p:sp>
        <p:nvSpPr>
          <p:cNvPr id="101" name="CustomShape 10"/>
          <p:cNvSpPr/>
          <p:nvPr/>
        </p:nvSpPr>
        <p:spPr>
          <a:xfrm flipV="1">
            <a:off x="6714000" y="1193760"/>
            <a:ext cx="2612880" cy="145800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02" name="CustomShape 11"/>
          <p:cNvSpPr/>
          <p:nvPr/>
        </p:nvSpPr>
        <p:spPr>
          <a:xfrm>
            <a:off x="6514200" y="4109760"/>
            <a:ext cx="2812680" cy="504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03" name="CustomShape 12"/>
          <p:cNvSpPr/>
          <p:nvPr/>
        </p:nvSpPr>
        <p:spPr>
          <a:xfrm>
            <a:off x="6594120" y="4103280"/>
            <a:ext cx="2732760" cy="138312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04" name="CustomShape 13"/>
          <p:cNvSpPr/>
          <p:nvPr/>
        </p:nvSpPr>
        <p:spPr>
          <a:xfrm>
            <a:off x="3657600" y="3200400"/>
            <a:ext cx="2834280" cy="19198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ffffff"/>
          </a:solidFill>
          <a:ln>
            <a:solidFill>
              <a:srgbClr val="000000"/>
            </a:solidFill>
          </a:ln>
        </p:spPr>
        <p:style>
          <a:lnRef idx="0"/>
          <a:fillRef idx="0"/>
          <a:effectRef idx="0"/>
          <a:fontRef idx="minor"/>
        </p:style>
      </p:sp>
      <p:sp>
        <p:nvSpPr>
          <p:cNvPr id="105" name="CustomShape 14"/>
          <p:cNvSpPr/>
          <p:nvPr/>
        </p:nvSpPr>
        <p:spPr>
          <a:xfrm>
            <a:off x="4480560" y="3657600"/>
            <a:ext cx="1188360" cy="355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latin typeface="Cambrai"/>
              </a:rPr>
              <a:t>Pillar</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Problems</a:t>
            </a:r>
            <a:endParaRPr b="0" lang="en-US" sz="4800" spc="-1" strike="noStrike">
              <a:latin typeface="Arial"/>
            </a:endParaRPr>
          </a:p>
        </p:txBody>
      </p:sp>
      <p:sp>
        <p:nvSpPr>
          <p:cNvPr id="107" name="CustomShape 2"/>
          <p:cNvSpPr/>
          <p:nvPr/>
        </p:nvSpPr>
        <p:spPr>
          <a:xfrm>
            <a:off x="809640" y="2350080"/>
            <a:ext cx="10410480" cy="4226040"/>
          </a:xfrm>
          <a:prstGeom prst="rect">
            <a:avLst/>
          </a:prstGeom>
          <a:noFill/>
          <a:ln>
            <a:noFill/>
          </a:ln>
        </p:spPr>
        <p:style>
          <a:lnRef idx="0"/>
          <a:fillRef idx="0"/>
          <a:effectRef idx="0"/>
          <a:fontRef idx="minor"/>
        </p:style>
        <p:txBody>
          <a:bodyPr lIns="90000" rIns="90000" tIns="45000" bIns="45000" anchor="ctr"/>
          <a:p>
            <a:pPr marL="343080" indent="-341280">
              <a:lnSpc>
                <a:spcPct val="100000"/>
              </a:lnSpc>
              <a:spcBef>
                <a:spcPts val="850"/>
              </a:spcBef>
              <a:spcAft>
                <a:spcPts val="850"/>
              </a:spcAft>
              <a:buClr>
                <a:srgbClr val="00c6bb"/>
              </a:buClr>
              <a:buFont typeface="Wingdings" charset="2"/>
              <a:buChar char=""/>
            </a:pPr>
            <a:r>
              <a:rPr b="0" lang="en-US" sz="2400" spc="-1" strike="noStrike">
                <a:solidFill>
                  <a:srgbClr val="000000"/>
                </a:solidFill>
                <a:latin typeface="Cambria"/>
                <a:ea typeface="DejaVu Sans"/>
              </a:rPr>
              <a:t>Html templates were not in good state</a:t>
            </a:r>
            <a:endParaRPr b="0" lang="en-US" sz="2400" spc="-1" strike="noStrike">
              <a:latin typeface="Arial"/>
            </a:endParaRPr>
          </a:p>
          <a:p>
            <a:pPr marL="343080" indent="-341280">
              <a:lnSpc>
                <a:spcPct val="100000"/>
              </a:lnSpc>
              <a:spcBef>
                <a:spcPts val="850"/>
              </a:spcBef>
              <a:spcAft>
                <a:spcPts val="850"/>
              </a:spcAft>
              <a:buClr>
                <a:srgbClr val="00c6bb"/>
              </a:buClr>
              <a:buFont typeface="Wingdings" charset="2"/>
              <a:buChar char=""/>
            </a:pPr>
            <a:r>
              <a:rPr b="0" lang="en-US" sz="2400" spc="-1" strike="noStrike">
                <a:solidFill>
                  <a:srgbClr val="000000"/>
                </a:solidFill>
                <a:latin typeface="Cambria"/>
                <a:ea typeface="DejaVu Sans"/>
              </a:rPr>
              <a:t>No Easy Hosting</a:t>
            </a:r>
            <a:endParaRPr b="0" lang="en-US" sz="2400" spc="-1" strike="noStrike">
              <a:latin typeface="Arial"/>
            </a:endParaRPr>
          </a:p>
          <a:p>
            <a:pPr marL="343080" indent="-341280">
              <a:lnSpc>
                <a:spcPct val="100000"/>
              </a:lnSpc>
              <a:spcBef>
                <a:spcPts val="850"/>
              </a:spcBef>
              <a:spcAft>
                <a:spcPts val="850"/>
              </a:spcAft>
              <a:buClr>
                <a:srgbClr val="00c6bb"/>
              </a:buClr>
              <a:buFont typeface="Wingdings" charset="2"/>
              <a:buChar char=""/>
            </a:pPr>
            <a:r>
              <a:rPr b="0" lang="en-US" sz="2400" spc="-1" strike="noStrike">
                <a:solidFill>
                  <a:srgbClr val="000000"/>
                </a:solidFill>
                <a:latin typeface="Cambria"/>
                <a:ea typeface="DejaVu Sans"/>
              </a:rPr>
              <a:t>Compilation was not efficient</a:t>
            </a:r>
            <a:endParaRPr b="0" lang="en-US" sz="2400" spc="-1" strike="noStrike">
              <a:latin typeface="Arial"/>
            </a:endParaRPr>
          </a:p>
          <a:p>
            <a:pPr marL="343080" indent="-341280">
              <a:lnSpc>
                <a:spcPct val="100000"/>
              </a:lnSpc>
              <a:spcBef>
                <a:spcPts val="850"/>
              </a:spcBef>
              <a:spcAft>
                <a:spcPts val="850"/>
              </a:spcAft>
              <a:buClr>
                <a:srgbClr val="00c6bb"/>
              </a:buClr>
              <a:buFont typeface="Wingdings" charset="2"/>
              <a:buChar char=""/>
            </a:pPr>
            <a:r>
              <a:rPr b="0" lang="en-US" sz="2400" spc="-1" strike="noStrike">
                <a:solidFill>
                  <a:srgbClr val="000000"/>
                </a:solidFill>
                <a:latin typeface="Cambria"/>
                <a:ea typeface="DejaVu Sans"/>
              </a:rPr>
              <a:t>Errors Handling and Reporting were not good</a:t>
            </a:r>
            <a:endParaRPr b="0" lang="en-US" sz="2400" spc="-1" strike="noStrike">
              <a:latin typeface="Arial"/>
            </a:endParaRPr>
          </a:p>
        </p:txBody>
      </p:sp>
      <p:sp>
        <p:nvSpPr>
          <p:cNvPr id="108" name="CustomShape 3"/>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773921FF-D7B8-4D5A-80BB-ED5CF01F348D}" type="slidenum">
              <a:rPr b="0" lang="en-US" sz="2000" spc="-1" strike="noStrike">
                <a:solidFill>
                  <a:srgbClr val="00c6bb"/>
                </a:solidFill>
                <a:latin typeface="Century Gothic"/>
                <a:ea typeface="DejaVu Sans"/>
              </a:rPr>
              <a:t>1</a:t>
            </a:fld>
            <a:endParaRPr b="0" lang="en-US" sz="2000" spc="-1" strike="noStrike">
              <a:latin typeface="Arial"/>
            </a:endParaRPr>
          </a:p>
        </p:txBody>
      </p:sp>
      <p:pic>
        <p:nvPicPr>
          <p:cNvPr id="109" name="" descr=""/>
          <p:cNvPicPr/>
          <p:nvPr/>
        </p:nvPicPr>
        <p:blipFill>
          <a:blip r:embed="rId1"/>
          <a:stretch/>
        </p:blipFill>
        <p:spPr>
          <a:xfrm>
            <a:off x="6949440" y="2011680"/>
            <a:ext cx="4762800" cy="32004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My Main Contributions</a:t>
            </a:r>
            <a:endParaRPr b="0" lang="en-US" sz="4800" spc="-1" strike="noStrike">
              <a:latin typeface="Arial"/>
            </a:endParaRPr>
          </a:p>
        </p:txBody>
      </p:sp>
      <p:sp>
        <p:nvSpPr>
          <p:cNvPr id="111" name="CustomShape 2"/>
          <p:cNvSpPr/>
          <p:nvPr/>
        </p:nvSpPr>
        <p:spPr>
          <a:xfrm>
            <a:off x="809640" y="2178720"/>
            <a:ext cx="10368720" cy="4226040"/>
          </a:xfrm>
          <a:prstGeom prst="rect">
            <a:avLst/>
          </a:prstGeom>
          <a:noFill/>
          <a:ln>
            <a:noFill/>
          </a:ln>
        </p:spPr>
        <p:style>
          <a:lnRef idx="0"/>
          <a:fillRef idx="0"/>
          <a:effectRef idx="0"/>
          <a:fontRef idx="minor"/>
        </p:style>
        <p:txBody>
          <a:bodyPr lIns="90000" rIns="90000" tIns="45000" bIns="45000" anchor="ctr"/>
          <a:p>
            <a:pPr marL="343080" indent="-341280" algn="just">
              <a:lnSpc>
                <a:spcPct val="150000"/>
              </a:lnSpc>
              <a:buClr>
                <a:srgbClr val="00c6bb"/>
              </a:buClr>
              <a:buFont typeface="Wingdings" charset="2"/>
              <a:buChar char=""/>
            </a:pPr>
            <a:r>
              <a:rPr b="0" lang="en-US" sz="2800" spc="-1" strike="noStrike">
                <a:solidFill>
                  <a:srgbClr val="000000"/>
                </a:solidFill>
                <a:latin typeface="Cambria"/>
                <a:ea typeface="DejaVu Sans"/>
              </a:rPr>
              <a:t>Propose new archetypes for books and personal websites</a:t>
            </a:r>
            <a:endParaRPr b="0" lang="en-US" sz="2800" spc="-1" strike="noStrike">
              <a:latin typeface="Arial"/>
            </a:endParaRPr>
          </a:p>
          <a:p>
            <a:pPr marL="343080" indent="-341280" algn="just">
              <a:lnSpc>
                <a:spcPct val="150000"/>
              </a:lnSpc>
              <a:buClr>
                <a:srgbClr val="00c6bb"/>
              </a:buClr>
              <a:buFont typeface="Wingdings" charset="2"/>
              <a:buChar char=""/>
            </a:pPr>
            <a:r>
              <a:rPr b="0" lang="en-US" sz="2800" spc="-1" strike="noStrike">
                <a:solidFill>
                  <a:srgbClr val="000000"/>
                </a:solidFill>
                <a:latin typeface="Cambria"/>
                <a:ea typeface="DejaVu Sans"/>
              </a:rPr>
              <a:t>Implement a pillar module to generate table of contents</a:t>
            </a:r>
            <a:endParaRPr b="0" lang="en-US" sz="2800" spc="-1" strike="noStrike">
              <a:latin typeface="Arial"/>
            </a:endParaRPr>
          </a:p>
          <a:p>
            <a:pPr marL="343080" indent="-341280" algn="just">
              <a:lnSpc>
                <a:spcPct val="150000"/>
              </a:lnSpc>
              <a:buClr>
                <a:srgbClr val="00c6bb"/>
              </a:buClr>
              <a:buFont typeface="Wingdings" charset="2"/>
              <a:buChar char=""/>
            </a:pPr>
            <a:r>
              <a:rPr b="0" lang="en-US" sz="2800" spc="-1" strike="noStrike">
                <a:solidFill>
                  <a:srgbClr val="000000"/>
                </a:solidFill>
                <a:latin typeface="Cambria"/>
                <a:ea typeface="DejaVu Sans"/>
              </a:rPr>
              <a:t>Automatic deploy platform using Continuous Integration</a:t>
            </a:r>
            <a:endParaRPr b="0" lang="en-US" sz="2800" spc="-1" strike="noStrike">
              <a:latin typeface="Arial"/>
            </a:endParaRPr>
          </a:p>
          <a:p>
            <a:pPr marL="343080" indent="-341280" algn="just">
              <a:lnSpc>
                <a:spcPct val="150000"/>
              </a:lnSpc>
              <a:buClr>
                <a:srgbClr val="00c6bb"/>
              </a:buClr>
              <a:buFont typeface="Wingdings" charset="2"/>
              <a:buChar char=""/>
            </a:pPr>
            <a:r>
              <a:rPr b="0" lang="en-US" sz="2800" spc="-1" strike="noStrike">
                <a:solidFill>
                  <a:srgbClr val="000000"/>
                </a:solidFill>
                <a:latin typeface="Cambria"/>
                <a:ea typeface="DejaVu Sans"/>
              </a:rPr>
              <a:t>Blogging / News list components</a:t>
            </a:r>
            <a:endParaRPr b="0" lang="en-US" sz="2800" spc="-1" strike="noStrike">
              <a:latin typeface="Arial"/>
            </a:endParaRPr>
          </a:p>
        </p:txBody>
      </p:sp>
      <p:sp>
        <p:nvSpPr>
          <p:cNvPr id="112" name="CustomShape 3"/>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DDC9E8AD-414B-4848-B0D9-76441A3AD613}" type="slidenum">
              <a:rPr b="0" lang="en-US" sz="2000" spc="-1" strike="noStrike">
                <a:solidFill>
                  <a:srgbClr val="00c6bb"/>
                </a:solidFill>
                <a:latin typeface="Century Gothic"/>
                <a:ea typeface="DejaVu Sans"/>
              </a:rPr>
              <a:t>1</a:t>
            </a:fld>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A new archetype for Html</a:t>
            </a:r>
            <a:endParaRPr b="0" lang="en-US" sz="4800" spc="-1" strike="noStrike">
              <a:latin typeface="Arial"/>
            </a:endParaRPr>
          </a:p>
        </p:txBody>
      </p:sp>
      <p:sp>
        <p:nvSpPr>
          <p:cNvPr id="114" name="CustomShape 2"/>
          <p:cNvSpPr/>
          <p:nvPr/>
        </p:nvSpPr>
        <p:spPr>
          <a:xfrm>
            <a:off x="809640" y="2178720"/>
            <a:ext cx="10368720" cy="4226040"/>
          </a:xfrm>
          <a:prstGeom prst="rect">
            <a:avLst/>
          </a:prstGeom>
          <a:noFill/>
          <a:ln>
            <a:noFill/>
          </a:ln>
        </p:spPr>
        <p:style>
          <a:lnRef idx="0"/>
          <a:fillRef idx="0"/>
          <a:effectRef idx="0"/>
          <a:fontRef idx="minor"/>
        </p:style>
        <p:txBody>
          <a:bodyPr lIns="90000" rIns="90000" tIns="45000" bIns="45000" anchor="ctr"/>
          <a:p>
            <a:pPr marL="343080" indent="-341280" algn="just">
              <a:lnSpc>
                <a:spcPct val="150000"/>
              </a:lnSpc>
              <a:buClr>
                <a:srgbClr val="00c6bb"/>
              </a:buClr>
              <a:buFont typeface="Wingdings" charset="2"/>
              <a:buChar char=""/>
            </a:pPr>
            <a:r>
              <a:rPr b="0" lang="en-US" sz="2800" spc="-1" strike="noStrike">
                <a:solidFill>
                  <a:srgbClr val="000000"/>
                </a:solidFill>
                <a:latin typeface="Cambria"/>
                <a:ea typeface="DejaVu Sans"/>
              </a:rPr>
              <a:t>Get some existing templates from another template engine</a:t>
            </a:r>
            <a:endParaRPr b="0" lang="en-US" sz="2800" spc="-1" strike="noStrike">
              <a:latin typeface="Arial"/>
            </a:endParaRPr>
          </a:p>
          <a:p>
            <a:pPr marL="343080" indent="-341280" algn="just">
              <a:lnSpc>
                <a:spcPct val="150000"/>
              </a:lnSpc>
              <a:buClr>
                <a:srgbClr val="00c6bb"/>
              </a:buClr>
              <a:buFont typeface="Wingdings" charset="2"/>
              <a:buChar char=""/>
            </a:pPr>
            <a:r>
              <a:rPr b="0" lang="en-US" sz="2800" spc="-1" strike="noStrike">
                <a:solidFill>
                  <a:srgbClr val="000000"/>
                </a:solidFill>
                <a:latin typeface="Cambria"/>
                <a:ea typeface="DejaVu Sans"/>
              </a:rPr>
              <a:t>Adapt templates to the template engine of Pillar</a:t>
            </a:r>
            <a:endParaRPr b="0" lang="en-US" sz="2800" spc="-1" strike="noStrike">
              <a:latin typeface="Arial"/>
            </a:endParaRPr>
          </a:p>
          <a:p>
            <a:pPr marL="343080" indent="-341280" algn="just">
              <a:lnSpc>
                <a:spcPct val="150000"/>
              </a:lnSpc>
              <a:buClr>
                <a:srgbClr val="00c6bb"/>
              </a:buClr>
              <a:buFont typeface="Wingdings" charset="2"/>
              <a:buChar char=""/>
            </a:pPr>
            <a:r>
              <a:rPr b="0" lang="en-US" sz="2800" spc="-1" strike="noStrike">
                <a:solidFill>
                  <a:srgbClr val="000000"/>
                </a:solidFill>
                <a:latin typeface="Cambria"/>
                <a:ea typeface="DejaVu Sans"/>
              </a:rPr>
              <a:t>Manage support files (css, img, js ...) to have an archetype</a:t>
            </a:r>
            <a:endParaRPr b="0" lang="en-US" sz="2800" spc="-1" strike="noStrike">
              <a:latin typeface="Arial"/>
            </a:endParaRPr>
          </a:p>
        </p:txBody>
      </p:sp>
      <p:sp>
        <p:nvSpPr>
          <p:cNvPr id="115" name="CustomShape 3"/>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8756B0CF-D780-481B-A4E6-5586D7B619FE}" type="slidenum">
              <a:rPr b="0" lang="en-US" sz="2000" spc="-1" strike="noStrike">
                <a:solidFill>
                  <a:srgbClr val="00c6bb"/>
                </a:solidFill>
                <a:latin typeface="Century Gothic"/>
                <a:ea typeface="DejaVu Sans"/>
              </a:rPr>
              <a:t>1</a:t>
            </a:fld>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New Book Archetype Example</a:t>
            </a:r>
            <a:endParaRPr b="0" lang="en-US" sz="4800" spc="-1" strike="noStrike">
              <a:latin typeface="Arial"/>
            </a:endParaRPr>
          </a:p>
        </p:txBody>
      </p:sp>
      <p:sp>
        <p:nvSpPr>
          <p:cNvPr id="117"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61EB596D-5209-46FC-A74A-3AD7F2172077}"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18"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19" name="" descr=""/>
          <p:cNvPicPr/>
          <p:nvPr/>
        </p:nvPicPr>
        <p:blipFill>
          <a:blip r:embed="rId1"/>
          <a:stretch/>
        </p:blipFill>
        <p:spPr>
          <a:xfrm>
            <a:off x="274320" y="1555200"/>
            <a:ext cx="11651400" cy="57596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Pe</a:t>
            </a:r>
            <a:r>
              <a:rPr b="1" lang="en-US" sz="4800" spc="-1" strike="noStrike">
                <a:solidFill>
                  <a:srgbClr val="000000"/>
                </a:solidFill>
                <a:latin typeface="Cambria"/>
                <a:ea typeface="DejaVu Sans"/>
              </a:rPr>
              <a:t>rso</a:t>
            </a:r>
            <a:r>
              <a:rPr b="1" lang="en-US" sz="4800" spc="-1" strike="noStrike">
                <a:solidFill>
                  <a:srgbClr val="000000"/>
                </a:solidFill>
                <a:latin typeface="Cambria"/>
                <a:ea typeface="DejaVu Sans"/>
              </a:rPr>
              <a:t>nal </a:t>
            </a:r>
            <a:r>
              <a:rPr b="1" lang="en-US" sz="4800" spc="-1" strike="noStrike">
                <a:solidFill>
                  <a:srgbClr val="000000"/>
                </a:solidFill>
                <a:latin typeface="Cambria"/>
                <a:ea typeface="DejaVu Sans"/>
              </a:rPr>
              <a:t>Sit</a:t>
            </a:r>
            <a:r>
              <a:rPr b="1" lang="en-US" sz="4800" spc="-1" strike="noStrike">
                <a:solidFill>
                  <a:srgbClr val="000000"/>
                </a:solidFill>
                <a:latin typeface="Cambria"/>
                <a:ea typeface="DejaVu Sans"/>
              </a:rPr>
              <a:t>es </a:t>
            </a:r>
            <a:r>
              <a:rPr b="1" lang="en-US" sz="4800" spc="-1" strike="noStrike">
                <a:solidFill>
                  <a:srgbClr val="000000"/>
                </a:solidFill>
                <a:latin typeface="Cambria"/>
                <a:ea typeface="DejaVu Sans"/>
              </a:rPr>
              <a:t>Ar</a:t>
            </a:r>
            <a:r>
              <a:rPr b="1" lang="en-US" sz="4800" spc="-1" strike="noStrike">
                <a:solidFill>
                  <a:srgbClr val="000000"/>
                </a:solidFill>
                <a:latin typeface="Cambria"/>
                <a:ea typeface="DejaVu Sans"/>
              </a:rPr>
              <a:t>ch</a:t>
            </a:r>
            <a:r>
              <a:rPr b="1" lang="en-US" sz="4800" spc="-1" strike="noStrike">
                <a:solidFill>
                  <a:srgbClr val="000000"/>
                </a:solidFill>
                <a:latin typeface="Cambria"/>
                <a:ea typeface="DejaVu Sans"/>
              </a:rPr>
              <a:t>ety</a:t>
            </a:r>
            <a:r>
              <a:rPr b="1" lang="en-US" sz="4800" spc="-1" strike="noStrike">
                <a:solidFill>
                  <a:srgbClr val="000000"/>
                </a:solidFill>
                <a:latin typeface="Cambria"/>
                <a:ea typeface="DejaVu Sans"/>
              </a:rPr>
              <a:t>pe </a:t>
            </a:r>
            <a:r>
              <a:rPr b="1" lang="en-US" sz="4800" spc="-1" strike="noStrike">
                <a:solidFill>
                  <a:srgbClr val="000000"/>
                </a:solidFill>
                <a:latin typeface="Cambria"/>
                <a:ea typeface="DejaVu Sans"/>
              </a:rPr>
              <a:t>Ex</a:t>
            </a:r>
            <a:r>
              <a:rPr b="1" lang="en-US" sz="4800" spc="-1" strike="noStrike">
                <a:solidFill>
                  <a:srgbClr val="000000"/>
                </a:solidFill>
                <a:latin typeface="Cambria"/>
                <a:ea typeface="DejaVu Sans"/>
              </a:rPr>
              <a:t>am</a:t>
            </a:r>
            <a:r>
              <a:rPr b="1" lang="en-US" sz="4800" spc="-1" strike="noStrike">
                <a:solidFill>
                  <a:srgbClr val="000000"/>
                </a:solidFill>
                <a:latin typeface="Cambria"/>
                <a:ea typeface="DejaVu Sans"/>
              </a:rPr>
              <a:t>ple</a:t>
            </a:r>
            <a:endParaRPr b="0" lang="en-US" sz="4800" spc="-1" strike="noStrike">
              <a:latin typeface="Arial"/>
            </a:endParaRPr>
          </a:p>
        </p:txBody>
      </p:sp>
      <p:sp>
        <p:nvSpPr>
          <p:cNvPr id="121"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DE7263AE-EF1D-4484-AEE4-A91678F2B812}"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22"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23" name="" descr=""/>
          <p:cNvPicPr/>
          <p:nvPr/>
        </p:nvPicPr>
        <p:blipFill>
          <a:blip r:embed="rId1"/>
          <a:stretch/>
        </p:blipFill>
        <p:spPr>
          <a:xfrm>
            <a:off x="-2743200" y="2221200"/>
            <a:ext cx="17244360" cy="80200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274320" y="2195640"/>
            <a:ext cx="6582600" cy="4022280"/>
          </a:xfrm>
          <a:prstGeom prst="rect">
            <a:avLst/>
          </a:prstGeom>
          <a:ln>
            <a:noFill/>
          </a:ln>
        </p:spPr>
      </p:pic>
      <p:sp>
        <p:nvSpPr>
          <p:cNvPr id="125" name="CustomShape 1"/>
          <p:cNvSpPr/>
          <p:nvPr/>
        </p:nvSpPr>
        <p:spPr>
          <a:xfrm>
            <a:off x="809640" y="447120"/>
            <a:ext cx="10570320" cy="9687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Pillar Toc module</a:t>
            </a:r>
            <a:endParaRPr b="0" lang="en-US" sz="4800" spc="-1" strike="noStrike">
              <a:latin typeface="Arial"/>
            </a:endParaRPr>
          </a:p>
        </p:txBody>
      </p:sp>
      <p:sp>
        <p:nvSpPr>
          <p:cNvPr id="126" name="CustomShape 2"/>
          <p:cNvSpPr/>
          <p:nvPr/>
        </p:nvSpPr>
        <p:spPr>
          <a:xfrm>
            <a:off x="10677960" y="5915880"/>
            <a:ext cx="1060200" cy="488880"/>
          </a:xfrm>
          <a:prstGeom prst="rect">
            <a:avLst/>
          </a:prstGeom>
          <a:noFill/>
          <a:ln>
            <a:noFill/>
          </a:ln>
        </p:spPr>
        <p:style>
          <a:lnRef idx="0"/>
          <a:fillRef idx="0"/>
          <a:effectRef idx="0"/>
          <a:fontRef idx="minor"/>
        </p:style>
        <p:txBody>
          <a:bodyPr lIns="90000" rIns="90000" tIns="45000" bIns="10800" anchor="b"/>
          <a:p>
            <a:pPr algn="r">
              <a:lnSpc>
                <a:spcPct val="100000"/>
              </a:lnSpc>
            </a:pPr>
            <a:fld id="{104D66AA-FC05-4F75-B909-8E310ECBCC81}"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27" name="CustomShape 3"/>
          <p:cNvSpPr/>
          <p:nvPr/>
        </p:nvSpPr>
        <p:spPr>
          <a:xfrm>
            <a:off x="809640" y="2179080"/>
            <a:ext cx="10368720" cy="422604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sp>
        <p:nvSpPr>
          <p:cNvPr id="128" name="CustomShape 4"/>
          <p:cNvSpPr/>
          <p:nvPr/>
        </p:nvSpPr>
        <p:spPr>
          <a:xfrm>
            <a:off x="5852520" y="2067840"/>
            <a:ext cx="2102760" cy="4147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ef413d"/>
                </a:solidFill>
                <a:latin typeface="Cambrai"/>
              </a:rPr>
              <a:t>Toc module</a:t>
            </a:r>
            <a:endParaRPr b="0" lang="en-US" sz="2200" spc="-1" strike="noStrike">
              <a:latin typeface="Arial"/>
            </a:endParaRPr>
          </a:p>
        </p:txBody>
      </p:sp>
      <p:sp>
        <p:nvSpPr>
          <p:cNvPr id="129" name="CustomShape 5"/>
          <p:cNvSpPr/>
          <p:nvPr/>
        </p:nvSpPr>
        <p:spPr>
          <a:xfrm>
            <a:off x="3252240" y="2482560"/>
            <a:ext cx="3840120" cy="3474360"/>
          </a:xfrm>
          <a:prstGeom prst="rect">
            <a:avLst/>
          </a:prstGeom>
          <a:noFill/>
          <a:ln cap="rnd" w="38160">
            <a:solidFill>
              <a:srgbClr val="ef413d"/>
            </a:solidFill>
            <a:custDash>
              <a:ds d="100000" sp="100000"/>
            </a:custDash>
            <a:round/>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TM03457503[[fn=Concis]]</Template>
  <TotalTime>1826</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2017-03-10T12:05:21Z</dcterms:created>
  <dc:creator>BIYALOU-SAMA Asbathou</dc:creator>
  <dc:description/>
  <dc:language>en-US</dc:language>
  <cp:lastModifiedBy/>
  <dcterms:modified xsi:type="dcterms:W3CDTF">2018-06-22T17:17:58Z</dcterms:modified>
  <cp:revision>226</cp:revision>
  <dc:subject/>
  <dc:title>SOUTENANCE DE MEMOIRE POUR L’OBTENTION DE LA LICENCE PROFESSIONNELLE DOMAINE : SCIENCES ET TECHNOLOGIES MENTION : INFORMATIQUE SPECIALITE : GENIE LOGICIEL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