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7.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4"/>
    <p:sldMasterId id="2147483676" r:id="rId5"/>
    <p:sldMasterId id="2147483688" r:id="rId6"/>
    <p:sldMasterId id="2147483700" r:id="rId7"/>
    <p:sldMasterId id="2147483712" r:id="rId8"/>
    <p:sldMasterId id="2147483725" r:id="rId9"/>
    <p:sldMasterId id="2147483747" r:id="rId10"/>
    <p:sldMasterId id="2147483768" r:id="rId11"/>
  </p:sldMasterIdLst>
  <p:notesMasterIdLst>
    <p:notesMasterId r:id="rId30"/>
  </p:notesMasterIdLst>
  <p:sldIdLst>
    <p:sldId id="258" r:id="rId12"/>
    <p:sldId id="917" r:id="rId13"/>
    <p:sldId id="2032092782" r:id="rId14"/>
    <p:sldId id="2076136448" r:id="rId15"/>
    <p:sldId id="1070" r:id="rId16"/>
    <p:sldId id="2076136413" r:id="rId17"/>
    <p:sldId id="534" r:id="rId18"/>
    <p:sldId id="2076136430" r:id="rId19"/>
    <p:sldId id="2076136427" r:id="rId20"/>
    <p:sldId id="2076136428" r:id="rId21"/>
    <p:sldId id="2076136429" r:id="rId22"/>
    <p:sldId id="2076136447" r:id="rId23"/>
    <p:sldId id="2076136441" r:id="rId24"/>
    <p:sldId id="2076136442" r:id="rId25"/>
    <p:sldId id="2076136443" r:id="rId26"/>
    <p:sldId id="2076136444" r:id="rId27"/>
    <p:sldId id="2076136445" r:id="rId28"/>
    <p:sldId id="2032092734" r:id="rId29"/>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A78EBC0-16E9-46A4-8EFB-F65695163699}">
          <p14:sldIdLst>
            <p14:sldId id="258"/>
            <p14:sldId id="917"/>
            <p14:sldId id="2032092782"/>
            <p14:sldId id="2076136448"/>
            <p14:sldId id="1070"/>
            <p14:sldId id="2076136413"/>
            <p14:sldId id="534"/>
            <p14:sldId id="2076136430"/>
            <p14:sldId id="2076136427"/>
            <p14:sldId id="2076136428"/>
            <p14:sldId id="2076136429"/>
            <p14:sldId id="2076136447"/>
          </p14:sldIdLst>
        </p14:section>
        <p14:section name="Appendix" id="{DC46E6E9-559F-45E0-B1E1-DB4435643C7C}">
          <p14:sldIdLst>
            <p14:sldId id="2076136441"/>
            <p14:sldId id="2076136442"/>
            <p14:sldId id="2076136443"/>
            <p14:sldId id="2076136444"/>
            <p14:sldId id="2076136445"/>
          </p14:sldIdLst>
        </p14:section>
        <p14:section name="Delete this after" id="{7AF42674-F301-498E-9B2D-2494494E7A2C}">
          <p14:sldIdLst>
            <p14:sldId id="2032092734"/>
          </p14:sldIdLst>
        </p14:section>
      </p14:sectionLst>
    </p:ext>
    <p:ext uri="{EFAFB233-063F-42B5-8137-9DF3F51BA10A}">
      <p15:sldGuideLst xmlns:p15="http://schemas.microsoft.com/office/powerpoint/2012/main">
        <p15:guide id="2" pos="128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rachi Goel" initials="PG" lastIdx="1" clrIdx="6">
    <p:extLst>
      <p:ext uri="{19B8F6BF-5375-455C-9EA6-DF929625EA0E}">
        <p15:presenceInfo xmlns:p15="http://schemas.microsoft.com/office/powerpoint/2012/main" userId="S-1-5-21-2460924596-1293597354-2123413825-169274" providerId="AD"/>
      </p:ext>
    </p:extLst>
  </p:cmAuthor>
  <p:cmAuthor id="1" name="Arushi Chawla" initials="" lastIdx="3" clrIdx="0"/>
  <p:cmAuthor id="8" name="" initials="" lastIdx="1" clrIdx="7"/>
  <p:cmAuthor id="2" name="Arushi Chawla" initials="AC" lastIdx="41" clrIdx="1">
    <p:extLst>
      <p:ext uri="{19B8F6BF-5375-455C-9EA6-DF929625EA0E}">
        <p15:presenceInfo xmlns:p15="http://schemas.microsoft.com/office/powerpoint/2012/main" userId="S-1-5-21-2460924596-1293597354-2123413825-153696" providerId="AD"/>
      </p:ext>
    </p:extLst>
  </p:cmAuthor>
  <p:cmAuthor id="9" name="Aditya Sharma (ZS ASSOCIATES INC)" initials="AS(AI" lastIdx="1" clrIdx="8">
    <p:extLst>
      <p:ext uri="{19B8F6BF-5375-455C-9EA6-DF929625EA0E}">
        <p15:presenceInfo xmlns:p15="http://schemas.microsoft.com/office/powerpoint/2012/main" userId="Aditya Sharma (ZS ASSOCIATES INC)" providerId="None"/>
      </p:ext>
    </p:extLst>
  </p:cmAuthor>
  <p:cmAuthor id="3" name="Anshik Anshik" initials="AA" lastIdx="1" clrIdx="2">
    <p:extLst>
      <p:ext uri="{19B8F6BF-5375-455C-9EA6-DF929625EA0E}">
        <p15:presenceInfo xmlns:p15="http://schemas.microsoft.com/office/powerpoint/2012/main" userId="S-1-5-21-2460924596-1293597354-2123413825-172341" providerId="AD"/>
      </p:ext>
    </p:extLst>
  </p:cmAuthor>
  <p:cmAuthor id="4" name="Arun Shastri" initials="AS" lastIdx="10" clrIdx="3">
    <p:extLst>
      <p:ext uri="{19B8F6BF-5375-455C-9EA6-DF929625EA0E}">
        <p15:presenceInfo xmlns:p15="http://schemas.microsoft.com/office/powerpoint/2012/main" userId="S-1-5-21-2460924596-1293597354-2123413825-127635" providerId="AD"/>
      </p:ext>
    </p:extLst>
  </p:cmAuthor>
  <p:cmAuthor id="5" name="Nishant Gupta" initials="NG" lastIdx="7" clrIdx="4">
    <p:extLst>
      <p:ext uri="{19B8F6BF-5375-455C-9EA6-DF929625EA0E}">
        <p15:presenceInfo xmlns:p15="http://schemas.microsoft.com/office/powerpoint/2012/main" userId="S-1-5-21-2460924596-1293597354-2123413825-84721" providerId="AD"/>
      </p:ext>
    </p:extLst>
  </p:cmAuthor>
  <p:cmAuthor id="6" name="Nishant Gupta" initials="NG [2]" lastIdx="4" clrIdx="5">
    <p:extLst>
      <p:ext uri="{19B8F6BF-5375-455C-9EA6-DF929625EA0E}">
        <p15:presenceInfo xmlns:p15="http://schemas.microsoft.com/office/powerpoint/2012/main" userId="S::v-nisgu@microsoft.com::2e6519fe-3c5c-49ae-9c07-5144e9c1e2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9B"/>
    <a:srgbClr val="008000"/>
    <a:srgbClr val="FFC000"/>
    <a:srgbClr val="A7A2C3"/>
    <a:srgbClr val="FF7F7F"/>
    <a:srgbClr val="267A74"/>
    <a:srgbClr val="96999E"/>
    <a:srgbClr val="33CC33"/>
    <a:srgbClr val="F77E71"/>
    <a:srgbClr val="FF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59" autoAdjust="0"/>
    <p:restoredTop sz="94479" autoAdjust="0"/>
  </p:normalViewPr>
  <p:slideViewPr>
    <p:cSldViewPr snapToGrid="0">
      <p:cViewPr varScale="1">
        <p:scale>
          <a:sx n="91" d="100"/>
          <a:sy n="91" d="100"/>
        </p:scale>
        <p:origin x="180" y="84"/>
      </p:cViewPr>
      <p:guideLst>
        <p:guide pos="12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9" y="1"/>
            <a:ext cx="3038475" cy="466725"/>
          </a:xfrm>
          <a:prstGeom prst="rect">
            <a:avLst/>
          </a:prstGeom>
        </p:spPr>
        <p:txBody>
          <a:bodyPr vert="horz" lIns="91440" tIns="45720" rIns="91440" bIns="45720" rtlCol="0"/>
          <a:lstStyle>
            <a:lvl1pPr algn="r">
              <a:defRPr sz="1200"/>
            </a:lvl1pPr>
          </a:lstStyle>
          <a:p>
            <a:fld id="{C0058F1A-A0C1-4E29-AA97-521BD9F1184B}" type="datetimeFigureOut">
              <a:rPr lang="en-US" smtClean="0"/>
              <a:t>8/18/2021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6" y="4473576"/>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9" y="8829676"/>
            <a:ext cx="3038475" cy="466725"/>
          </a:xfrm>
          <a:prstGeom prst="rect">
            <a:avLst/>
          </a:prstGeom>
        </p:spPr>
        <p:txBody>
          <a:bodyPr vert="horz" lIns="91440" tIns="45720" rIns="91440" bIns="45720" rtlCol="0" anchor="b"/>
          <a:lstStyle>
            <a:lvl1pPr algn="r">
              <a:defRPr sz="1200"/>
            </a:lvl1pPr>
          </a:lstStyle>
          <a:p>
            <a:fld id="{EE95CD27-1162-48AE-ADB4-9FB190419A2B}" type="slidenum">
              <a:rPr lang="en-US" smtClean="0"/>
              <a:t>‹#›</a:t>
            </a:fld>
            <a:endParaRPr lang="en-US" dirty="0"/>
          </a:p>
        </p:txBody>
      </p:sp>
    </p:spTree>
    <p:extLst>
      <p:ext uri="{BB962C8B-B14F-4D97-AF65-F5344CB8AC3E}">
        <p14:creationId xmlns:p14="http://schemas.microsoft.com/office/powerpoint/2010/main" val="17181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4.em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7.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4.emf"/></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8.xml"/><Relationship Id="rId4" Type="http://schemas.openxmlformats.org/officeDocument/2006/relationships/image" Target="../media/image6.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sp>
        <p:nvSpPr>
          <p:cNvPr id="14" name="titlemaster_clientlogo"/>
          <p:cNvSpPr txBox="1">
            <a:spLocks noChangeArrowheads="1"/>
          </p:cNvSpPr>
          <p:nvPr/>
        </p:nvSpPr>
        <p:spPr bwMode="auto">
          <a:xfrm>
            <a:off x="9736667" y="611190"/>
            <a:ext cx="2023535"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793" y="0"/>
            <a:ext cx="4267209" cy="5943612"/>
          </a:xfrm>
          <a:prstGeom prst="rect">
            <a:avLst/>
          </a:prstGeom>
        </p:spPr>
      </p:pic>
      <p:sp>
        <p:nvSpPr>
          <p:cNvPr id="45110" name="titlemaster_clientname"/>
          <p:cNvSpPr>
            <a:spLocks noGrp="1" noChangeArrowheads="1"/>
          </p:cNvSpPr>
          <p:nvPr>
            <p:ph type="ctrTitle"/>
          </p:nvPr>
        </p:nvSpPr>
        <p:spPr bwMode="gray">
          <a:xfrm>
            <a:off x="1743457" y="3390755"/>
            <a:ext cx="8051801" cy="461665"/>
          </a:xfrm>
          <a:ln>
            <a:noFill/>
          </a:ln>
        </p:spPr>
        <p:txBody>
          <a:bodyPr anchor="b"/>
          <a:lstStyle>
            <a:lvl1pPr>
              <a:defRPr sz="3000" baseline="0">
                <a:solidFill>
                  <a:schemeClr val="bg2"/>
                </a:solidFill>
              </a:defRPr>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1743457"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59" y="998427"/>
            <a:ext cx="2287375" cy="137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0994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945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6691720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401951046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25059562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180538047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Submission Guidelines for Hackathon 2021 (002)</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906673"/>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Submission Guidelines for Hackathon 2021 (002)</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107510"/>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1615286476"/>
      </p:ext>
    </p:extLst>
  </p:cSld>
  <p:clrMapOvr>
    <a:masterClrMapping/>
  </p:clrMapOvr>
  <p:extLst mod="1">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265579692"/>
      </p:ext>
    </p:extLst>
  </p:cSld>
  <p:clrMapOvr>
    <a:masterClrMapping/>
  </p:clrMapOvr>
  <p:extLst mod="1">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7433"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71502" y="379414"/>
            <a:ext cx="8075084"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Submission Guidelines for Hackathon 2021 (002)</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3913547597"/>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Submission Guidelines for Hackathon 2021 (002)</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387446811"/>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4014678774"/>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42132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5692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12831793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20543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14" name="titlemaster_clientlogo"/>
          <p:cNvSpPr txBox="1">
            <a:spLocks noChangeArrowheads="1"/>
          </p:cNvSpPr>
          <p:nvPr/>
        </p:nvSpPr>
        <p:spPr bwMode="auto">
          <a:xfrm>
            <a:off x="9736667" y="611190"/>
            <a:ext cx="2023535"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93" y="0"/>
            <a:ext cx="4267209" cy="5943612"/>
          </a:xfrm>
          <a:prstGeom prst="rect">
            <a:avLst/>
          </a:prstGeom>
        </p:spPr>
      </p:pic>
      <p:sp>
        <p:nvSpPr>
          <p:cNvPr id="45110" name="titlemaster_clientname"/>
          <p:cNvSpPr>
            <a:spLocks noGrp="1" noChangeArrowheads="1"/>
          </p:cNvSpPr>
          <p:nvPr>
            <p:ph type="ctrTitle"/>
          </p:nvPr>
        </p:nvSpPr>
        <p:spPr bwMode="gray">
          <a:xfrm>
            <a:off x="1743457" y="3390755"/>
            <a:ext cx="8051801" cy="461665"/>
          </a:xfrm>
          <a:ln>
            <a:noFill/>
          </a:ln>
        </p:spPr>
        <p:txBody>
          <a:bodyPr anchor="b"/>
          <a:lstStyle>
            <a:lvl1pPr>
              <a:defRPr sz="3000" baseline="0">
                <a:solidFill>
                  <a:schemeClr val="bg2"/>
                </a:solidFill>
              </a:defRPr>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1743457"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59" y="998427"/>
            <a:ext cx="2287375" cy="1371553"/>
          </a:xfrm>
          <a:prstGeom prst="rect">
            <a:avLst/>
          </a:prstGeom>
        </p:spPr>
      </p:pic>
    </p:spTree>
    <p:extLst>
      <p:ext uri="{BB962C8B-B14F-4D97-AF65-F5344CB8AC3E}">
        <p14:creationId xmlns:p14="http://schemas.microsoft.com/office/powerpoint/2010/main" val="384817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0268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615553"/>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617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71502" y="1344170"/>
            <a:ext cx="54123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87021" y="1344170"/>
            <a:ext cx="54144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854432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3024" y="365761"/>
            <a:ext cx="10972800" cy="307777"/>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573026" y="134416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026"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9" y="134416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238494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2945189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08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5"/>
            <a:ext cx="4011084" cy="307777"/>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9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2696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8659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7433"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71502" y="379414"/>
            <a:ext cx="8075084"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390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14" name="titlemaster_clientlogo"/>
          <p:cNvSpPr txBox="1">
            <a:spLocks noChangeArrowheads="1"/>
          </p:cNvSpPr>
          <p:nvPr/>
        </p:nvSpPr>
        <p:spPr bwMode="auto">
          <a:xfrm>
            <a:off x="9736667" y="611190"/>
            <a:ext cx="2023535"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93" y="0"/>
            <a:ext cx="4267209" cy="5943612"/>
          </a:xfrm>
          <a:prstGeom prst="rect">
            <a:avLst/>
          </a:prstGeom>
        </p:spPr>
      </p:pic>
      <p:sp>
        <p:nvSpPr>
          <p:cNvPr id="45110" name="titlemaster_clientname"/>
          <p:cNvSpPr>
            <a:spLocks noGrp="1" noChangeArrowheads="1"/>
          </p:cNvSpPr>
          <p:nvPr>
            <p:ph type="ctrTitle"/>
          </p:nvPr>
        </p:nvSpPr>
        <p:spPr bwMode="gray">
          <a:xfrm>
            <a:off x="1743457" y="3390755"/>
            <a:ext cx="8051801" cy="461665"/>
          </a:xfrm>
          <a:ln>
            <a:noFill/>
          </a:ln>
        </p:spPr>
        <p:txBody>
          <a:bodyPr anchor="b"/>
          <a:lstStyle>
            <a:lvl1pPr>
              <a:defRPr sz="3000" baseline="0">
                <a:solidFill>
                  <a:schemeClr val="bg2"/>
                </a:solidFill>
              </a:defRPr>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1743457"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59" y="998427"/>
            <a:ext cx="2287375" cy="1371553"/>
          </a:xfrm>
          <a:prstGeom prst="rect">
            <a:avLst/>
          </a:prstGeom>
        </p:spPr>
      </p:pic>
    </p:spTree>
    <p:extLst>
      <p:ext uri="{BB962C8B-B14F-4D97-AF65-F5344CB8AC3E}">
        <p14:creationId xmlns:p14="http://schemas.microsoft.com/office/powerpoint/2010/main" val="18409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368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615553"/>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8483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71502" y="1344170"/>
            <a:ext cx="54123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87021" y="1344170"/>
            <a:ext cx="54144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089424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3024" y="365761"/>
            <a:ext cx="10972800" cy="307777"/>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573026" y="134416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026"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9" y="134416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956154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3100582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58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615553"/>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5"/>
            <a:ext cx="4011084" cy="307777"/>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3930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27718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32534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7433"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71502" y="379414"/>
            <a:ext cx="8075084"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316584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14" name="titlemaster_clientlogo"/>
          <p:cNvSpPr txBox="1">
            <a:spLocks noChangeArrowheads="1"/>
          </p:cNvSpPr>
          <p:nvPr/>
        </p:nvSpPr>
        <p:spPr bwMode="auto">
          <a:xfrm>
            <a:off x="9736667" y="611190"/>
            <a:ext cx="2023535"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93" y="0"/>
            <a:ext cx="4267209" cy="5943612"/>
          </a:xfrm>
          <a:prstGeom prst="rect">
            <a:avLst/>
          </a:prstGeom>
        </p:spPr>
      </p:pic>
      <p:sp>
        <p:nvSpPr>
          <p:cNvPr id="45110" name="titlemaster_clientname"/>
          <p:cNvSpPr>
            <a:spLocks noGrp="1" noChangeArrowheads="1"/>
          </p:cNvSpPr>
          <p:nvPr>
            <p:ph type="ctrTitle"/>
          </p:nvPr>
        </p:nvSpPr>
        <p:spPr bwMode="gray">
          <a:xfrm>
            <a:off x="1743457" y="3390755"/>
            <a:ext cx="8051801" cy="461665"/>
          </a:xfrm>
          <a:ln>
            <a:noFill/>
          </a:ln>
        </p:spPr>
        <p:txBody>
          <a:bodyPr anchor="b"/>
          <a:lstStyle>
            <a:lvl1pPr>
              <a:defRPr sz="3000" baseline="0">
                <a:solidFill>
                  <a:schemeClr val="bg2"/>
                </a:solidFill>
              </a:defRPr>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1743457"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59" y="998427"/>
            <a:ext cx="2287375" cy="1371553"/>
          </a:xfrm>
          <a:prstGeom prst="rect">
            <a:avLst/>
          </a:prstGeom>
        </p:spPr>
      </p:pic>
    </p:spTree>
    <p:extLst>
      <p:ext uri="{BB962C8B-B14F-4D97-AF65-F5344CB8AC3E}">
        <p14:creationId xmlns:p14="http://schemas.microsoft.com/office/powerpoint/2010/main" val="112907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2732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615553"/>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30623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71502" y="1344170"/>
            <a:ext cx="54123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87021" y="1344170"/>
            <a:ext cx="54144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0640200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3024" y="365761"/>
            <a:ext cx="10972800" cy="307777"/>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573026" y="134416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026"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9" y="134416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87116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669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71502" y="1344170"/>
            <a:ext cx="54123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87021" y="1344170"/>
            <a:ext cx="54144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976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5"/>
            <a:ext cx="4011084" cy="307777"/>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53814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7732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528250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7433"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71502" y="379414"/>
            <a:ext cx="8075084"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26366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14" name="titlemaster_clientlogo"/>
          <p:cNvSpPr txBox="1">
            <a:spLocks noChangeArrowheads="1"/>
          </p:cNvSpPr>
          <p:nvPr/>
        </p:nvSpPr>
        <p:spPr bwMode="auto">
          <a:xfrm>
            <a:off x="9736667" y="611190"/>
            <a:ext cx="2023535"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93" y="0"/>
            <a:ext cx="4267209" cy="5943612"/>
          </a:xfrm>
          <a:prstGeom prst="rect">
            <a:avLst/>
          </a:prstGeom>
        </p:spPr>
      </p:pic>
      <p:sp>
        <p:nvSpPr>
          <p:cNvPr id="45110" name="titlemaster_clientname"/>
          <p:cNvSpPr>
            <a:spLocks noGrp="1" noChangeArrowheads="1"/>
          </p:cNvSpPr>
          <p:nvPr>
            <p:ph type="ctrTitle"/>
          </p:nvPr>
        </p:nvSpPr>
        <p:spPr bwMode="gray">
          <a:xfrm>
            <a:off x="1743457" y="3390755"/>
            <a:ext cx="8051801" cy="461665"/>
          </a:xfrm>
          <a:ln>
            <a:noFill/>
          </a:ln>
        </p:spPr>
        <p:txBody>
          <a:bodyPr anchor="b"/>
          <a:lstStyle>
            <a:lvl1pPr>
              <a:defRPr sz="3000" baseline="0">
                <a:solidFill>
                  <a:schemeClr val="bg2"/>
                </a:solidFill>
              </a:defRPr>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1743457"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59" y="998427"/>
            <a:ext cx="2287375" cy="1371553"/>
          </a:xfrm>
          <a:prstGeom prst="rect">
            <a:avLst/>
          </a:prstGeom>
        </p:spPr>
      </p:pic>
    </p:spTree>
    <p:extLst>
      <p:ext uri="{BB962C8B-B14F-4D97-AF65-F5344CB8AC3E}">
        <p14:creationId xmlns:p14="http://schemas.microsoft.com/office/powerpoint/2010/main" val="227830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3317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615553"/>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39711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71502" y="1344170"/>
            <a:ext cx="54123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87021" y="1344170"/>
            <a:ext cx="54144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659598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3024" y="365761"/>
            <a:ext cx="10972800" cy="307777"/>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573026" y="134416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026"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9" y="134416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86000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3024" y="365761"/>
            <a:ext cx="10972800" cy="307777"/>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573026" y="134416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026"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9" y="134416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42916016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623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5"/>
            <a:ext cx="4011084" cy="307777"/>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639538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4287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6317435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7433"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71502" y="379414"/>
            <a:ext cx="8075084"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20759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a:t>Project name</a:t>
            </a:r>
            <a:br>
              <a:rPr lang="en-US"/>
            </a:br>
            <a:r>
              <a:rPr lang="en-US"/>
              <a:t>Presentation title </a:t>
            </a:r>
            <a:br>
              <a:rPr lang="en-US"/>
            </a:br>
            <a:r>
              <a:rPr lang="en-US"/>
              <a:t>(Times New Roman 36 </a:t>
            </a:r>
            <a:r>
              <a:rPr lang="en-US" err="1"/>
              <a:t>pt</a:t>
            </a:r>
            <a:r>
              <a:rPr lang="en-US"/>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Prepared for Client Name (Arial 18 </a:t>
            </a:r>
            <a:r>
              <a:rPr lang="en-US" err="1"/>
              <a:t>pt</a:t>
            </a:r>
            <a:r>
              <a:rPr lang="en-US"/>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371413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a:solidFill>
                  <a:srgbClr val="1A1628"/>
                </a:solidFill>
                <a:latin typeface="Arial" panose="020B0604020202020204" pitchFamily="34" charset="0"/>
              </a:rPr>
              <a:t>Click to add text (Arial 18 </a:t>
            </a:r>
            <a:r>
              <a:rPr lang="en-US" b="0" i="0" u="none" strike="noStrike" kern="1200" baseline="0" err="1">
                <a:solidFill>
                  <a:srgbClr val="1A1628"/>
                </a:solidFill>
                <a:latin typeface="Arial" panose="020B0604020202020204" pitchFamily="34" charset="0"/>
              </a:rPr>
              <a:t>pt</a:t>
            </a:r>
            <a:r>
              <a:rPr lang="en-US" b="0" i="0" u="none" strike="noStrike" kern="1200" baseline="0">
                <a:solidFill>
                  <a:srgbClr val="1A1628"/>
                </a:solidFill>
                <a:latin typeface="Arial" panose="020B0604020202020204" pitchFamily="34" charset="0"/>
              </a:rPr>
              <a:t>)</a:t>
            </a:r>
          </a:p>
          <a:p>
            <a:pPr lvl="1"/>
            <a:r>
              <a:rPr lang="en-US"/>
              <a:t>Second level</a:t>
            </a:r>
          </a:p>
          <a:p>
            <a:pPr lvl="2"/>
            <a:r>
              <a:rPr lang="en-US"/>
              <a:t>Third level</a:t>
            </a:r>
          </a:p>
        </p:txBody>
      </p:sp>
    </p:spTree>
    <p:extLst>
      <p:ext uri="{BB962C8B-B14F-4D97-AF65-F5344CB8AC3E}">
        <p14:creationId xmlns:p14="http://schemas.microsoft.com/office/powerpoint/2010/main" val="41975964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a:t>
            </a:r>
            <a:r>
              <a:rPr lang="en-US" err="1"/>
              <a:t>pt</a:t>
            </a:r>
            <a:r>
              <a:rPr lang="en-US"/>
              <a:t>)</a:t>
            </a:r>
          </a:p>
        </p:txBody>
      </p:sp>
    </p:spTree>
    <p:extLst>
      <p:ext uri="{BB962C8B-B14F-4D97-AF65-F5344CB8AC3E}">
        <p14:creationId xmlns:p14="http://schemas.microsoft.com/office/powerpoint/2010/main" val="2574069856"/>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a:t>Click to add section title </a:t>
            </a:r>
            <a:br>
              <a:rPr lang="en-US"/>
            </a:br>
            <a:r>
              <a:rPr lang="en-US"/>
              <a:t>(Times New Roman 36 </a:t>
            </a:r>
            <a:r>
              <a:rPr lang="en-US" err="1"/>
              <a:t>pt</a:t>
            </a:r>
            <a:r>
              <a:rPr lang="en-US"/>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45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a:t>Click to add section title </a:t>
            </a:r>
            <a:br>
              <a:rPr lang="en-US"/>
            </a:br>
            <a:r>
              <a:rPr lang="en-US"/>
              <a:t>(Times New Roman 36 </a:t>
            </a:r>
            <a:r>
              <a:rPr lang="en-US" err="1"/>
              <a:t>pt</a:t>
            </a:r>
            <a:r>
              <a:rPr lang="en-US"/>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8854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Tree>
    <p:extLst>
      <p:ext uri="{BB962C8B-B14F-4D97-AF65-F5344CB8AC3E}">
        <p14:creationId xmlns:p14="http://schemas.microsoft.com/office/powerpoint/2010/main" val="171771700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Tree>
    <p:extLst>
      <p:ext uri="{BB962C8B-B14F-4D97-AF65-F5344CB8AC3E}">
        <p14:creationId xmlns:p14="http://schemas.microsoft.com/office/powerpoint/2010/main" val="11828802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Tree>
    <p:extLst>
      <p:ext uri="{BB962C8B-B14F-4D97-AF65-F5344CB8AC3E}">
        <p14:creationId xmlns:p14="http://schemas.microsoft.com/office/powerpoint/2010/main" val="315434399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Tree>
    <p:extLst>
      <p:ext uri="{BB962C8B-B14F-4D97-AF65-F5344CB8AC3E}">
        <p14:creationId xmlns:p14="http://schemas.microsoft.com/office/powerpoint/2010/main" val="198997569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a:t>Click to add text (Arial 18 pt)</a:t>
            </a:r>
          </a:p>
          <a:p>
            <a:pPr lvl="1"/>
            <a:r>
              <a:rPr lang="en-US"/>
              <a:t>Second level</a:t>
            </a:r>
          </a:p>
          <a:p>
            <a:pPr lvl="2"/>
            <a:r>
              <a:rPr lang="en-US"/>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405705"/>
            <a:ext cx="3200400" cy="2769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20210205 BSC - CE  Territory Optimization - phase 1 output v1.0</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56982"/>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a:t>Click to add text (Arial 18 pt)</a:t>
            </a:r>
          </a:p>
          <a:p>
            <a:pPr lvl="1"/>
            <a:r>
              <a:rPr lang="en-US"/>
              <a:t>Second level</a:t>
            </a:r>
          </a:p>
          <a:p>
            <a:pPr lvl="2"/>
            <a:r>
              <a:rPr lang="en-US"/>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405705"/>
            <a:ext cx="3200400" cy="2769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20210205 BSC - CE  Territory Optimization - phase 1 output v1.0</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466795"/>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a:t>Click to add title (Times New Roman</a:t>
            </a:r>
            <a:br>
              <a:rPr lang="en-US"/>
            </a:br>
            <a:r>
              <a:rPr lang="en-US"/>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a:solidFill>
                  <a:srgbClr val="1A1628"/>
                </a:solidFill>
                <a:latin typeface="Arial" panose="020B0604020202020204" pitchFamily="34" charset="0"/>
              </a:rPr>
              <a:t>Click to add text (Arial 18 pt)</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a:solidFill>
                <a:srgbClr val="A3A1A8"/>
              </a:solidFill>
            </a:endParaRPr>
          </a:p>
        </p:txBody>
      </p:sp>
    </p:spTree>
    <p:extLst>
      <p:ext uri="{BB962C8B-B14F-4D97-AF65-F5344CB8AC3E}">
        <p14:creationId xmlns:p14="http://schemas.microsoft.com/office/powerpoint/2010/main" val="2461697901"/>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a:t>Click to add title (Times New Roman</a:t>
            </a:r>
            <a:br>
              <a:rPr lang="en-US"/>
            </a:br>
            <a:r>
              <a:rPr lang="en-US"/>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a:solidFill>
                  <a:srgbClr val="1A1628"/>
                </a:solidFill>
                <a:latin typeface="Arial" panose="020B0604020202020204" pitchFamily="34" charset="0"/>
              </a:rPr>
              <a:t>Click to add text (Arial 18 pt)</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a:t>Click to add text (Arial 18 </a:t>
            </a:r>
            <a:r>
              <a:rPr lang="en-US" err="1"/>
              <a:t>pt</a:t>
            </a:r>
            <a:r>
              <a:rPr lang="en-US"/>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a:solidFill>
                <a:srgbClr val="A3A1A8"/>
              </a:solidFill>
            </a:endParaRPr>
          </a:p>
        </p:txBody>
      </p:sp>
    </p:spTree>
    <p:extLst>
      <p:ext uri="{BB962C8B-B14F-4D97-AF65-F5344CB8AC3E}">
        <p14:creationId xmlns:p14="http://schemas.microsoft.com/office/powerpoint/2010/main" val="3906735903"/>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405705"/>
            <a:ext cx="3200400" cy="2769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20210205 BSC - CE  Territory Optimization - phase 1 output v1.0</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3087208198"/>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405705"/>
            <a:ext cx="3200400" cy="2769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20210205 BSC - CE  Territory Optimization - phase 1 output v1.0</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44705292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Tree>
    <p:extLst>
      <p:ext uri="{BB962C8B-B14F-4D97-AF65-F5344CB8AC3E}">
        <p14:creationId xmlns:p14="http://schemas.microsoft.com/office/powerpoint/2010/main" val="2393503631"/>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6421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706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Tree>
    <p:extLst>
      <p:ext uri="{BB962C8B-B14F-4D97-AF65-F5344CB8AC3E}">
        <p14:creationId xmlns:p14="http://schemas.microsoft.com/office/powerpoint/2010/main" val="29184224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3335494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Table Placeholder 3"/>
          <p:cNvSpPr>
            <a:spLocks noGrp="1"/>
          </p:cNvSpPr>
          <p:nvPr>
            <p:ph type="tbl" sz="quarter" idx="10"/>
          </p:nvPr>
        </p:nvSpPr>
        <p:spPr>
          <a:xfrm>
            <a:off x="682753" y="1782765"/>
            <a:ext cx="10826496" cy="3857625"/>
          </a:xfrm>
        </p:spPr>
        <p:txBody>
          <a:bodyPr/>
          <a:lstStyle/>
          <a:p>
            <a:pPr lvl="0"/>
            <a:r>
              <a:rPr lang="en-US" noProof="0" dirty="0"/>
              <a:t>Click icon to add table</a:t>
            </a:r>
          </a:p>
        </p:txBody>
      </p:sp>
      <p:sp>
        <p:nvSpPr>
          <p:cNvPr id="6" name="Text Placeholder 6"/>
          <p:cNvSpPr>
            <a:spLocks noGrp="1"/>
          </p:cNvSpPr>
          <p:nvPr>
            <p:ph type="body" sz="quarter" idx="11"/>
          </p:nvPr>
        </p:nvSpPr>
        <p:spPr>
          <a:xfrm>
            <a:off x="683684" y="1280162"/>
            <a:ext cx="10826749"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4437335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a:t>Project name</a:t>
            </a:r>
            <a:br>
              <a:rPr lang="en-US"/>
            </a:br>
            <a:r>
              <a:rPr lang="en-US"/>
              <a:t>Presentation title </a:t>
            </a:r>
            <a:br>
              <a:rPr lang="en-US"/>
            </a:br>
            <a:r>
              <a:rPr lang="en-US"/>
              <a:t>(Times New Roman 36 </a:t>
            </a:r>
            <a:r>
              <a:rPr lang="en-US" err="1"/>
              <a:t>pt</a:t>
            </a:r>
            <a:r>
              <a:rPr lang="en-US"/>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Prepared for client name (Arial 18 </a:t>
            </a:r>
            <a:r>
              <a:rPr lang="en-US" err="1"/>
              <a:t>pt</a:t>
            </a:r>
            <a:r>
              <a:rPr lang="en-US"/>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8582613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a:solidFill>
                  <a:srgbClr val="1A1628"/>
                </a:solidFill>
                <a:latin typeface="Arial" panose="020B0604020202020204" pitchFamily="34" charset="0"/>
              </a:rPr>
              <a:t>Click to add text (Arial 18 </a:t>
            </a:r>
            <a:r>
              <a:rPr lang="en-US" b="0" i="0" u="none" strike="noStrike" kern="1200" baseline="0" err="1">
                <a:solidFill>
                  <a:srgbClr val="1A1628"/>
                </a:solidFill>
                <a:latin typeface="Arial" panose="020B0604020202020204" pitchFamily="34" charset="0"/>
              </a:rPr>
              <a:t>pt</a:t>
            </a:r>
            <a:r>
              <a:rPr lang="en-US" b="0" i="0" u="none" strike="noStrike" kern="1200" baseline="0">
                <a:solidFill>
                  <a:srgbClr val="1A1628"/>
                </a:solidFill>
                <a:latin typeface="Arial" panose="020B0604020202020204" pitchFamily="34" charset="0"/>
              </a:rPr>
              <a:t>)</a:t>
            </a:r>
          </a:p>
          <a:p>
            <a:pPr lvl="1"/>
            <a:r>
              <a:rPr lang="en-US"/>
              <a:t>Second level</a:t>
            </a:r>
          </a:p>
          <a:p>
            <a:pPr lvl="2"/>
            <a:r>
              <a:rPr lang="en-US"/>
              <a:t>Third level</a:t>
            </a:r>
          </a:p>
        </p:txBody>
      </p:sp>
    </p:spTree>
    <p:extLst>
      <p:ext uri="{BB962C8B-B14F-4D97-AF65-F5344CB8AC3E}">
        <p14:creationId xmlns:p14="http://schemas.microsoft.com/office/powerpoint/2010/main" val="803694274"/>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a:t>
            </a:r>
            <a:r>
              <a:rPr lang="en-US" err="1"/>
              <a:t>pt</a:t>
            </a:r>
            <a:r>
              <a:rPr lang="en-US"/>
              <a:t>)</a:t>
            </a:r>
          </a:p>
        </p:txBody>
      </p:sp>
    </p:spTree>
    <p:extLst>
      <p:ext uri="{BB962C8B-B14F-4D97-AF65-F5344CB8AC3E}">
        <p14:creationId xmlns:p14="http://schemas.microsoft.com/office/powerpoint/2010/main" val="3475635943"/>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5"/>
            <a:ext cx="4011084" cy="307777"/>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a:t>Click to add section title </a:t>
            </a:r>
            <a:br>
              <a:rPr lang="en-US"/>
            </a:br>
            <a:r>
              <a:rPr lang="en-US"/>
              <a:t>(Times New Roman 36 </a:t>
            </a:r>
            <a:r>
              <a:rPr lang="en-US" err="1"/>
              <a:t>pt</a:t>
            </a:r>
            <a:r>
              <a:rPr lang="en-US"/>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7892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a:t>Click to add section title </a:t>
            </a:r>
            <a:br>
              <a:rPr lang="en-US"/>
            </a:br>
            <a:r>
              <a:rPr lang="en-US"/>
              <a:t>(Times New Roman 36 </a:t>
            </a:r>
            <a:r>
              <a:rPr lang="en-US" err="1"/>
              <a:t>pt</a:t>
            </a:r>
            <a:r>
              <a:rPr lang="en-US"/>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057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Tree>
    <p:extLst>
      <p:ext uri="{BB962C8B-B14F-4D97-AF65-F5344CB8AC3E}">
        <p14:creationId xmlns:p14="http://schemas.microsoft.com/office/powerpoint/2010/main" val="2220104925"/>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a:t>Click to add text</a:t>
            </a:r>
            <a:br>
              <a:rPr lang="en-US"/>
            </a:br>
            <a:r>
              <a:rPr lang="en-US"/>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a:t>Click to add text (Arial 18 pt)</a:t>
            </a:r>
          </a:p>
          <a:p>
            <a:pPr lvl="1"/>
            <a:r>
              <a:rPr lang="en-US"/>
              <a:t>Second level</a:t>
            </a:r>
          </a:p>
          <a:p>
            <a:pPr lvl="2"/>
            <a:r>
              <a:rPr lang="en-US"/>
              <a:t>Third level</a:t>
            </a:r>
          </a:p>
        </p:txBody>
      </p:sp>
    </p:spTree>
    <p:extLst>
      <p:ext uri="{BB962C8B-B14F-4D97-AF65-F5344CB8AC3E}">
        <p14:creationId xmlns:p14="http://schemas.microsoft.com/office/powerpoint/2010/main" val="408773756"/>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a:t>
            </a:r>
            <a:r>
              <a:rPr lang="en-US" err="1"/>
              <a:t>pt</a:t>
            </a:r>
            <a:r>
              <a:rPr lang="en-US"/>
              <a:t>)</a:t>
            </a:r>
          </a:p>
          <a:p>
            <a:pPr lvl="1"/>
            <a:r>
              <a:rPr lang="en-US"/>
              <a:t>Second level</a:t>
            </a:r>
          </a:p>
          <a:p>
            <a:pPr lvl="2"/>
            <a:r>
              <a:rPr lang="en-US"/>
              <a:t>Third level</a:t>
            </a:r>
          </a:p>
        </p:txBody>
      </p:sp>
    </p:spTree>
    <p:extLst>
      <p:ext uri="{BB962C8B-B14F-4D97-AF65-F5344CB8AC3E}">
        <p14:creationId xmlns:p14="http://schemas.microsoft.com/office/powerpoint/2010/main" val="1605409896"/>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 Colum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a:t>Click to add text</a:t>
            </a:r>
            <a:br>
              <a:rPr lang="en-US"/>
            </a:br>
            <a:r>
              <a:rPr lang="en-US"/>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a:t>Click to add text (Arial 16 pt)</a:t>
            </a:r>
          </a:p>
          <a:p>
            <a:pPr lvl="1"/>
            <a:r>
              <a:rPr lang="en-US"/>
              <a:t>Second level</a:t>
            </a:r>
          </a:p>
          <a:p>
            <a:pPr lvl="2"/>
            <a:r>
              <a:rPr lang="en-US"/>
              <a:t>Third level</a:t>
            </a:r>
          </a:p>
        </p:txBody>
      </p:sp>
    </p:spTree>
    <p:extLst>
      <p:ext uri="{BB962C8B-B14F-4D97-AF65-F5344CB8AC3E}">
        <p14:creationId xmlns:p14="http://schemas.microsoft.com/office/powerpoint/2010/main" val="1018308640"/>
      </p:ext>
    </p:extLst>
  </p:cSld>
  <p:clrMapOvr>
    <a:masterClrMapping/>
  </p:clrMapOvr>
  <p:extLst mod="1">
    <p:ext uri="{DCECCB84-F9BA-43D5-87BE-67443E8EF086}">
      <p15:sldGuideLst xmlns:p15="http://schemas.microsoft.com/office/powerpoint/2012/main">
        <p15:guide id="1" orient="horz" pos="117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a:t>Click to add text (Arial 18 pt)</a:t>
            </a:r>
          </a:p>
          <a:p>
            <a:pPr lvl="1"/>
            <a:r>
              <a:rPr lang="en-US"/>
              <a:t>Second level</a:t>
            </a:r>
          </a:p>
          <a:p>
            <a:pPr lvl="2"/>
            <a:r>
              <a:rPr lang="en-US"/>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16x9_ZS Slide Library Master file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20200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 Third LHS Light">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a:t>Click to add text (Arial 18 pt)</a:t>
            </a:r>
          </a:p>
          <a:p>
            <a:pPr lvl="1"/>
            <a:r>
              <a:rPr lang="en-US"/>
              <a:t>Second level</a:t>
            </a:r>
          </a:p>
          <a:p>
            <a:pPr lvl="2"/>
            <a:r>
              <a:rPr lang="en-US"/>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16x9_ZS Slide Library Master file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043070"/>
      </p:ext>
    </p:extLst>
  </p:cSld>
  <p:clrMapOvr>
    <a:masterClrMapping/>
  </p:clrMapOvr>
  <p:extLst mod="1">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a:t>Click to add title (Times New Roman</a:t>
            </a:r>
            <a:br>
              <a:rPr lang="en-US"/>
            </a:br>
            <a:r>
              <a:rPr lang="en-US"/>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a:solidFill>
                  <a:srgbClr val="1A1628"/>
                </a:solidFill>
                <a:latin typeface="Arial" panose="020B0604020202020204" pitchFamily="34" charset="0"/>
              </a:rPr>
              <a:t>Click to add text (Arial 18 pt)</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sp>
        <p:nvSpPr>
          <p:cNvPr id="12" name="Footer Placeholder 4">
            <a:extLst>
              <a:ext uri="{FF2B5EF4-FFF2-40B4-BE49-F238E27FC236}">
                <a16:creationId xmlns:a16="http://schemas.microsoft.com/office/drawing/2014/main" id="{9066880D-E1FF-4B8F-B90F-4987878CF4E5}"/>
              </a:ext>
            </a:extLst>
          </p:cNvPr>
          <p:cNvSpPr txBox="1">
            <a:spLocks/>
          </p:cNvSpPr>
          <p:nvPr userDrawn="1"/>
        </p:nvSpPr>
        <p:spPr bwMode="black">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fld id="{DA07F8F6-7554-49F2-A940-4760BCDD8FCA}" type="slidenum">
              <a:rPr lang="en-US" sz="900" smtClean="0">
                <a:solidFill>
                  <a:srgbClr val="A3A1A8"/>
                </a:solidFill>
              </a:rPr>
              <a:pPr algn="r">
                <a:spcBef>
                  <a:spcPts val="0"/>
                </a:spcBef>
              </a:pPr>
              <a:t>‹#›</a:t>
            </a:fld>
            <a:endParaRPr lang="en-US" sz="90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532547"/>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One Third RHS Light">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a:t>Click to add title (Times New Roman</a:t>
            </a:r>
            <a:br>
              <a:rPr lang="en-US"/>
            </a:br>
            <a:r>
              <a:rPr lang="en-US"/>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a:solidFill>
                  <a:srgbClr val="1A1628"/>
                </a:solidFill>
                <a:latin typeface="Arial" panose="020B0604020202020204" pitchFamily="34" charset="0"/>
              </a:rPr>
              <a:t>Click to add text (Arial 18 pt)</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a:t>Click to add text (Arial 18 </a:t>
            </a:r>
            <a:r>
              <a:rPr lang="en-US" err="1"/>
              <a:t>pt</a:t>
            </a:r>
            <a:r>
              <a:rPr lang="en-US"/>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sp>
        <p:nvSpPr>
          <p:cNvPr id="12" name="Footer Placeholder 4">
            <a:extLst>
              <a:ext uri="{FF2B5EF4-FFF2-40B4-BE49-F238E27FC236}">
                <a16:creationId xmlns:a16="http://schemas.microsoft.com/office/drawing/2014/main" id="{97450772-E2A9-4D74-98CC-060BCA54140B}"/>
              </a:ext>
            </a:extLst>
          </p:cNvPr>
          <p:cNvSpPr txBox="1">
            <a:spLocks/>
          </p:cNvSpPr>
          <p:nvPr userDrawn="1"/>
        </p:nvSpPr>
        <p:spPr bwMode="black">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fld id="{DA07F8F6-7554-49F2-A940-4760BCDD8FCA}" type="slidenum">
              <a:rPr lang="en-US" sz="900" smtClean="0">
                <a:solidFill>
                  <a:srgbClr val="A3A1A8"/>
                </a:solidFill>
              </a:rPr>
              <a:pPr algn="r">
                <a:spcBef>
                  <a:spcPts val="0"/>
                </a:spcBef>
              </a:pPr>
              <a:t>‹#›</a:t>
            </a:fld>
            <a:endParaRPr lang="en-US" sz="90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03048"/>
      </p:ext>
    </p:extLst>
  </p:cSld>
  <p:clrMapOvr>
    <a:masterClrMapping/>
  </p:clrMapOvr>
  <p:extLst mod="1">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16x9_ZS Slide Library Master file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1683931879"/>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16x9_ZS Slide Library Master file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016071811"/>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ull Image">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a:br>
            <a:br>
              <a:rPr lang="en-US"/>
            </a:br>
            <a:r>
              <a:rPr lang="en-US"/>
              <a:t>Click icon to add picture</a:t>
            </a:r>
          </a:p>
        </p:txBody>
      </p:sp>
    </p:spTree>
    <p:extLst>
      <p:ext uri="{BB962C8B-B14F-4D97-AF65-F5344CB8AC3E}">
        <p14:creationId xmlns:p14="http://schemas.microsoft.com/office/powerpoint/2010/main" val="2695294650"/>
      </p:ext>
    </p:extLst>
  </p:cSld>
  <p:clrMapOvr>
    <a:masterClrMapping/>
  </p:clrMapOvr>
  <p:extLst mod="1">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9836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9510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esen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a:t>Title</a:t>
            </a:r>
            <a:br>
              <a:rPr lang="en-US"/>
            </a:br>
            <a:r>
              <a:rPr lang="en-US"/>
              <a:t>Email</a:t>
            </a:r>
          </a:p>
        </p:txBody>
      </p:sp>
    </p:spTree>
    <p:extLst>
      <p:ext uri="{BB962C8B-B14F-4D97-AF65-F5344CB8AC3E}">
        <p14:creationId xmlns:p14="http://schemas.microsoft.com/office/powerpoint/2010/main" val="38532567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2493038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26259132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86967607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221461405"/>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theme" Target="../theme/theme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3" Type="http://schemas.openxmlformats.org/officeDocument/2006/relationships/slideLayout" Target="../slideLayouts/slideLayout99.xml"/><Relationship Id="rId21" Type="http://schemas.openxmlformats.org/officeDocument/2006/relationships/theme" Target="../theme/theme8.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40" name="slidemaster_title"/>
          <p:cNvSpPr>
            <a:spLocks noGrp="1" noChangeArrowheads="1"/>
          </p:cNvSpPr>
          <p:nvPr>
            <p:ph type="title"/>
          </p:nvPr>
        </p:nvSpPr>
        <p:spPr bwMode="black">
          <a:xfrm>
            <a:off x="609601" y="69494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a:t>Heading Text </a:t>
            </a:r>
          </a:p>
        </p:txBody>
      </p:sp>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1" y="1353312"/>
            <a:ext cx="10966871"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a:p>
            <a:pPr lvl="5"/>
            <a:endParaRPr lang="en-CA"/>
          </a:p>
          <a:p>
            <a:pPr lvl="5"/>
            <a:endParaRPr lang="en-CA"/>
          </a:p>
          <a:p>
            <a:pPr lvl="5"/>
            <a:endParaRPr lang="en-CA"/>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304802" y="6657977"/>
            <a:ext cx="2899833"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2018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8985251" y="6714077"/>
            <a:ext cx="2901951"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a:solidFill>
                  <a:schemeClr val="bg1"/>
                </a:solidFill>
              </a:rPr>
              <a:t>Rajesh_Kumar_Case_presentation</a:t>
            </a:r>
            <a:endParaRPr lang="en-US" sz="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43040" name="slidemaster_title"/>
          <p:cNvSpPr>
            <a:spLocks noGrp="1" noChangeArrowheads="1"/>
          </p:cNvSpPr>
          <p:nvPr>
            <p:ph type="title"/>
          </p:nvPr>
        </p:nvSpPr>
        <p:spPr bwMode="black">
          <a:xfrm>
            <a:off x="609601" y="69494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a:t>Heading Text </a:t>
            </a:r>
          </a:p>
        </p:txBody>
      </p:sp>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1" y="1353312"/>
            <a:ext cx="10966871"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a:p>
            <a:pPr lvl="5"/>
            <a:endParaRPr lang="en-CA"/>
          </a:p>
          <a:p>
            <a:pPr lvl="5"/>
            <a:endParaRPr lang="en-CA"/>
          </a:p>
          <a:p>
            <a:pPr lvl="5"/>
            <a:endParaRPr lang="en-CA"/>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304802" y="6657977"/>
            <a:ext cx="2899833"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2018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8985251" y="6714077"/>
            <a:ext cx="2901951"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dirty="0">
                <a:solidFill>
                  <a:schemeClr val="bg1"/>
                </a:solidFill>
              </a:rPr>
              <a:t>slide1</a:t>
            </a:r>
          </a:p>
        </p:txBody>
      </p:sp>
    </p:spTree>
    <p:extLst>
      <p:ext uri="{BB962C8B-B14F-4D97-AF65-F5344CB8AC3E}">
        <p14:creationId xmlns:p14="http://schemas.microsoft.com/office/powerpoint/2010/main" val="384734905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43040" name="slidemaster_title"/>
          <p:cNvSpPr>
            <a:spLocks noGrp="1" noChangeArrowheads="1"/>
          </p:cNvSpPr>
          <p:nvPr>
            <p:ph type="title"/>
          </p:nvPr>
        </p:nvSpPr>
        <p:spPr bwMode="black">
          <a:xfrm>
            <a:off x="609601" y="69494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a:t>Heading Text </a:t>
            </a:r>
          </a:p>
        </p:txBody>
      </p:sp>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1" y="1353312"/>
            <a:ext cx="10966871"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a:p>
            <a:pPr lvl="5"/>
            <a:endParaRPr lang="en-CA"/>
          </a:p>
          <a:p>
            <a:pPr lvl="5"/>
            <a:endParaRPr lang="en-CA"/>
          </a:p>
          <a:p>
            <a:pPr lvl="5"/>
            <a:endParaRPr lang="en-CA"/>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304802" y="6657977"/>
            <a:ext cx="2899833"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2018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8985251" y="6714077"/>
            <a:ext cx="2901951"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dirty="0">
                <a:solidFill>
                  <a:schemeClr val="bg1"/>
                </a:solidFill>
              </a:rPr>
              <a:t>2019-11-25 MSFT 1GDC - LO model feature rationalization v0.2ab</a:t>
            </a:r>
          </a:p>
        </p:txBody>
      </p:sp>
    </p:spTree>
    <p:extLst>
      <p:ext uri="{BB962C8B-B14F-4D97-AF65-F5344CB8AC3E}">
        <p14:creationId xmlns:p14="http://schemas.microsoft.com/office/powerpoint/2010/main" val="339333467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43040" name="slidemaster_title"/>
          <p:cNvSpPr>
            <a:spLocks noGrp="1" noChangeArrowheads="1"/>
          </p:cNvSpPr>
          <p:nvPr>
            <p:ph type="title"/>
          </p:nvPr>
        </p:nvSpPr>
        <p:spPr bwMode="black">
          <a:xfrm>
            <a:off x="609601" y="69494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a:t>Heading Text </a:t>
            </a:r>
          </a:p>
        </p:txBody>
      </p:sp>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1" y="1353312"/>
            <a:ext cx="10966871"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a:p>
            <a:pPr lvl="5"/>
            <a:endParaRPr lang="en-CA"/>
          </a:p>
          <a:p>
            <a:pPr lvl="5"/>
            <a:endParaRPr lang="en-CA"/>
          </a:p>
          <a:p>
            <a:pPr lvl="5"/>
            <a:endParaRPr lang="en-CA"/>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304802" y="6657977"/>
            <a:ext cx="2899833"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2018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8985251" y="6714078"/>
            <a:ext cx="2901951"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dirty="0">
                <a:solidFill>
                  <a:schemeClr val="bg1"/>
                </a:solidFill>
              </a:rPr>
              <a:t>2019-12-12 CSP AUROC Analysis and Impact Assessment v0.3ab</a:t>
            </a:r>
          </a:p>
        </p:txBody>
      </p:sp>
    </p:spTree>
    <p:extLst>
      <p:ext uri="{BB962C8B-B14F-4D97-AF65-F5344CB8AC3E}">
        <p14:creationId xmlns:p14="http://schemas.microsoft.com/office/powerpoint/2010/main" val="852558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12192000" cy="228600"/>
          </a:xfrm>
          <a:prstGeom prst="rect">
            <a:avLst/>
          </a:prstGeom>
        </p:spPr>
      </p:pic>
      <p:sp>
        <p:nvSpPr>
          <p:cNvPr id="43040" name="slidemaster_title"/>
          <p:cNvSpPr>
            <a:spLocks noGrp="1" noChangeArrowheads="1"/>
          </p:cNvSpPr>
          <p:nvPr>
            <p:ph type="title"/>
          </p:nvPr>
        </p:nvSpPr>
        <p:spPr bwMode="black">
          <a:xfrm>
            <a:off x="609601" y="69494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a:t>Heading Text </a:t>
            </a:r>
          </a:p>
        </p:txBody>
      </p:sp>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1" y="1353312"/>
            <a:ext cx="10966871"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a:p>
            <a:pPr lvl="5"/>
            <a:endParaRPr lang="en-CA"/>
          </a:p>
          <a:p>
            <a:pPr lvl="5"/>
            <a:endParaRPr lang="en-CA"/>
          </a:p>
          <a:p>
            <a:pPr lvl="5"/>
            <a:endParaRPr lang="en-CA"/>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304802" y="6657977"/>
            <a:ext cx="2899833" cy="128587"/>
          </a:xfrm>
          <a:prstGeom prst="rect">
            <a:avLst/>
          </a:prstGeom>
          <a:noFill/>
          <a:ln w="9525">
            <a:noFill/>
            <a:miter lim="800000"/>
            <a:headEnd/>
            <a:tailEnd/>
          </a:ln>
          <a:effectLst/>
        </p:spPr>
        <p:txBody>
          <a:bodyPr wrap="none" lIns="0" tIns="0" rIns="0" bIns="0" anchor="b"/>
          <a:lstStyle/>
          <a:p>
            <a:r>
              <a:rPr lang="en-US" sz="600" dirty="0">
                <a:solidFill>
                  <a:schemeClr val="bg1"/>
                </a:solidFill>
              </a:rPr>
              <a:t>© 2018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8985251" y="6714077"/>
            <a:ext cx="2901951"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dirty="0">
                <a:solidFill>
                  <a:schemeClr val="bg1"/>
                </a:solidFill>
              </a:rPr>
              <a:t>2019-09-26 Impact Assessment CDVS features V0.2as</a:t>
            </a:r>
          </a:p>
        </p:txBody>
      </p:sp>
    </p:spTree>
    <p:extLst>
      <p:ext uri="{BB962C8B-B14F-4D97-AF65-F5344CB8AC3E}">
        <p14:creationId xmlns:p14="http://schemas.microsoft.com/office/powerpoint/2010/main" val="318396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a:t>Click to add text (Arial 18 </a:t>
            </a:r>
            <a:r>
              <a:rPr lang="en-US" err="1"/>
              <a:t>pt</a:t>
            </a:r>
            <a:r>
              <a:rPr lang="en-US"/>
              <a:t>)</a:t>
            </a:r>
          </a:p>
          <a:p>
            <a:pPr lvl="1"/>
            <a:r>
              <a:rPr lang="en-US"/>
              <a:t>Second level</a:t>
            </a:r>
          </a:p>
          <a:p>
            <a:pPr lvl="2"/>
            <a:r>
              <a:rPr lang="en-US"/>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405705"/>
            <a:ext cx="3200400" cy="2769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20210205 BSC - CE  Territory Optimization - phase 1 output v1.0</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113281346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p15:clr>
            <a:srgbClr val="F26B43"/>
          </p15:clr>
        </p15:guide>
        <p15:guide id="2" pos="7334">
          <p15:clr>
            <a:srgbClr val="F26B43"/>
          </p15:clr>
        </p15:guide>
        <p15:guide id="3" orient="horz" pos="346">
          <p15:clr>
            <a:srgbClr val="F26B43"/>
          </p15:clr>
        </p15:guide>
        <p15:guide id="4" orient="horz" pos="397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a:t>Click to add text (Arial 18 </a:t>
            </a:r>
            <a:r>
              <a:rPr lang="en-US" err="1"/>
              <a:t>pt</a:t>
            </a:r>
            <a:r>
              <a:rPr lang="en-US"/>
              <a:t>)</a:t>
            </a:r>
          </a:p>
          <a:p>
            <a:pPr lvl="1"/>
            <a:r>
              <a:rPr lang="en-US"/>
              <a:t>Second level</a:t>
            </a:r>
          </a:p>
          <a:p>
            <a:pPr lvl="2"/>
            <a:r>
              <a:rPr lang="en-US"/>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16x9_ZS Slide Library Master file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4778665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46">
          <p15:clr>
            <a:srgbClr val="F26B43"/>
          </p15:clr>
        </p15:guide>
        <p15:guide id="2" pos="7334">
          <p15:clr>
            <a:srgbClr val="F26B43"/>
          </p15:clr>
        </p15:guide>
        <p15:guide id="3" orient="horz" pos="346">
          <p15:clr>
            <a:srgbClr val="F26B43"/>
          </p15:clr>
        </p15:guide>
        <p15:guide id="4" orient="horz" pos="397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Submission Guidelines for Hackathon 2021 (002)</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2217778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46">
          <p15:clr>
            <a:srgbClr val="F26B43"/>
          </p15:clr>
        </p15:guide>
        <p15:guide id="2" pos="7334">
          <p15:clr>
            <a:srgbClr val="F26B43"/>
          </p15:clr>
        </p15:guide>
        <p15:guide id="3" orient="horz" pos="346">
          <p15:clr>
            <a:srgbClr val="F26B43"/>
          </p15:clr>
        </p15:guide>
        <p15:guide id="4"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9.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8.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a:xfrm>
            <a:off x="548640" y="1854010"/>
            <a:ext cx="8098403" cy="1661993"/>
          </a:xfrm>
        </p:spPr>
        <p:txBody>
          <a:bodyPr/>
          <a:lstStyle/>
          <a:p>
            <a:r>
              <a:rPr lang="en-US" dirty="0"/>
              <a:t>Hackathon:  Hierarchical Classification of Business Products</a:t>
            </a:r>
          </a:p>
        </p:txBody>
      </p:sp>
      <p:sp>
        <p:nvSpPr>
          <p:cNvPr id="3" name="slide_clientName">
            <a:extLst>
              <a:ext uri="{FF2B5EF4-FFF2-40B4-BE49-F238E27FC236}">
                <a16:creationId xmlns:a16="http://schemas.microsoft.com/office/drawing/2014/main" id="{6192AE26-A286-4205-BD6D-9A3F80C42B58}"/>
              </a:ext>
            </a:extLst>
          </p:cNvPr>
          <p:cNvSpPr>
            <a:spLocks noGrp="1"/>
          </p:cNvSpPr>
          <p:nvPr>
            <p:ph type="subTitle" idx="1"/>
          </p:nvPr>
        </p:nvSpPr>
        <p:spPr/>
        <p:txBody>
          <a:bodyPr/>
          <a:lstStyle/>
          <a:p>
            <a:pPr eaLnBrk="0" hangingPunct="0">
              <a:buSzPct val="110000"/>
            </a:pPr>
            <a:r>
              <a:rPr lang="en-US" dirty="0"/>
              <a:t>19</a:t>
            </a:r>
            <a:r>
              <a:rPr lang="en-US" baseline="30000" dirty="0"/>
              <a:t>th</a:t>
            </a:r>
            <a:r>
              <a:rPr lang="en-US" dirty="0"/>
              <a:t> June, 2021</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8C43E-1C95-4E41-B38E-D4976B4FFAB4}"/>
              </a:ext>
            </a:extLst>
          </p:cNvPr>
          <p:cNvPicPr>
            <a:picLocks noChangeAspect="1"/>
          </p:cNvPicPr>
          <p:nvPr/>
        </p:nvPicPr>
        <p:blipFill>
          <a:blip r:embed="rId2"/>
          <a:stretch>
            <a:fillRect/>
          </a:stretch>
        </p:blipFill>
        <p:spPr>
          <a:xfrm>
            <a:off x="2600995" y="2425624"/>
            <a:ext cx="5883965" cy="2394854"/>
          </a:xfrm>
          <a:prstGeom prst="rect">
            <a:avLst/>
          </a:prstGeom>
        </p:spPr>
      </p:pic>
      <p:sp>
        <p:nvSpPr>
          <p:cNvPr id="2" name="Title 1">
            <a:extLst>
              <a:ext uri="{FF2B5EF4-FFF2-40B4-BE49-F238E27FC236}">
                <a16:creationId xmlns:a16="http://schemas.microsoft.com/office/drawing/2014/main" id="{D2AA28C0-0A2B-4560-9024-C94FF56A14AF}"/>
              </a:ext>
            </a:extLst>
          </p:cNvPr>
          <p:cNvSpPr>
            <a:spLocks noGrp="1"/>
          </p:cNvSpPr>
          <p:nvPr>
            <p:ph type="title"/>
          </p:nvPr>
        </p:nvSpPr>
        <p:spPr/>
        <p:txBody>
          <a:bodyPr/>
          <a:lstStyle/>
          <a:p>
            <a:r>
              <a:rPr lang="en-US" b="1" dirty="0"/>
              <a:t>Best Model : Model Building 2 : </a:t>
            </a:r>
            <a:r>
              <a:rPr lang="en-US" dirty="0"/>
              <a:t>Approaches for Model Building (Cont.)</a:t>
            </a:r>
          </a:p>
        </p:txBody>
      </p:sp>
      <p:grpSp>
        <p:nvGrpSpPr>
          <p:cNvPr id="19" name="Group 18">
            <a:extLst>
              <a:ext uri="{FF2B5EF4-FFF2-40B4-BE49-F238E27FC236}">
                <a16:creationId xmlns:a16="http://schemas.microsoft.com/office/drawing/2014/main" id="{CC5FAE85-8EB6-4017-B544-A6DD05A8F32B}"/>
              </a:ext>
            </a:extLst>
          </p:cNvPr>
          <p:cNvGrpSpPr/>
          <p:nvPr/>
        </p:nvGrpSpPr>
        <p:grpSpPr>
          <a:xfrm>
            <a:off x="1470989" y="1123122"/>
            <a:ext cx="9250022" cy="5371848"/>
            <a:chOff x="597574" y="1218783"/>
            <a:chExt cx="1507409" cy="5492248"/>
          </a:xfrm>
        </p:grpSpPr>
        <p:sp>
          <p:nvSpPr>
            <p:cNvPr id="4" name="Text Placeholder 2">
              <a:extLst>
                <a:ext uri="{FF2B5EF4-FFF2-40B4-BE49-F238E27FC236}">
                  <a16:creationId xmlns:a16="http://schemas.microsoft.com/office/drawing/2014/main" id="{1B3D8A91-14AD-4D67-A9A1-FF3F45E5802F}"/>
                </a:ext>
              </a:extLst>
            </p:cNvPr>
            <p:cNvSpPr txBox="1">
              <a:spLocks/>
            </p:cNvSpPr>
            <p:nvPr/>
          </p:nvSpPr>
          <p:spPr>
            <a:xfrm>
              <a:off x="597575" y="1218783"/>
              <a:ext cx="1507408" cy="508000"/>
            </a:xfrm>
            <a:prstGeom prst="rect">
              <a:avLst/>
            </a:prstGeom>
            <a:solidFill>
              <a:srgbClr val="00B050"/>
            </a:solidFill>
            <a:ln cmpd="sng">
              <a:solidFill>
                <a:schemeClr val="tx2"/>
              </a:solidFill>
            </a:ln>
          </p:spPr>
          <p:txBody>
            <a:bodyPr vert="horz" wrap="square" lIns="91440" tIns="45720" rIns="91440" bIns="45720" rtlCol="0" anchor="ctr">
              <a:noAutofit/>
            </a:bodyPr>
            <a:lstStyle>
              <a:defPPr>
                <a:defRPr lang="en-CA"/>
              </a:defPPr>
              <a:lvl1pPr marL="346075" indent="-346075" eaLnBrk="0" hangingPunct="0">
                <a:buFont typeface="Wingdings" panose="05000000000000000000" pitchFamily="2" charset="2"/>
                <a:buNone/>
                <a:defRPr sz="1600" b="1">
                  <a:solidFill>
                    <a:schemeClr val="bg1"/>
                  </a:solidFill>
                  <a:latin typeface="+mn-lt"/>
                  <a:ea typeface="MS PGothic" panose="020B0600070205080204" pitchFamily="34" charset="-128"/>
                  <a:cs typeface="Arial" panose="020B0604020202020204" pitchFamily="34" charset="0"/>
                </a:defRPr>
              </a:lvl1pPr>
              <a:lvl2pPr marL="803275" indent="-346075"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2pPr>
              <a:lvl3pPr marL="12573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3pPr>
              <a:lvl4pPr marL="1714500" indent="-342900"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4pPr>
              <a:lvl5pPr marL="21717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0" indent="0" algn="ctr"/>
              <a:r>
                <a:rPr lang="en-US" dirty="0"/>
                <a:t>Hierarchical Classification Model</a:t>
              </a:r>
            </a:p>
          </p:txBody>
        </p:sp>
        <p:sp>
          <p:nvSpPr>
            <p:cNvPr id="5" name="Text Placeholder 2">
              <a:extLst>
                <a:ext uri="{FF2B5EF4-FFF2-40B4-BE49-F238E27FC236}">
                  <a16:creationId xmlns:a16="http://schemas.microsoft.com/office/drawing/2014/main" id="{7A18D5D5-664B-412F-B317-D0DC6026DA2F}"/>
                </a:ext>
              </a:extLst>
            </p:cNvPr>
            <p:cNvSpPr txBox="1">
              <a:spLocks/>
            </p:cNvSpPr>
            <p:nvPr/>
          </p:nvSpPr>
          <p:spPr>
            <a:xfrm>
              <a:off x="597574" y="1726783"/>
              <a:ext cx="1507408" cy="4984248"/>
            </a:xfrm>
            <a:prstGeom prst="rect">
              <a:avLst/>
            </a:prstGeom>
            <a:ln cmpd="sng">
              <a:solidFill>
                <a:schemeClr val="tx2"/>
              </a:solidFill>
            </a:ln>
          </p:spPr>
          <p:txBody>
            <a:bodyPr vert="horz" wrap="square" lIns="91440" tIns="45720" rIns="91440" bIns="45720" rtlCol="0">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b="1" dirty="0">
                  <a:solidFill>
                    <a:schemeClr val="accent3"/>
                  </a:solidFill>
                </a:rPr>
                <a:t>One Classifier at Industry Level, 5 different  Local Classifier at each Type level and 1 classifier at Product Level  </a:t>
              </a:r>
            </a:p>
            <a:p>
              <a:pPr marL="171450" indent="-171450"/>
              <a:r>
                <a:rPr lang="en-US" dirty="0">
                  <a:solidFill>
                    <a:schemeClr val="accent3"/>
                  </a:solidFill>
                </a:rPr>
                <a:t>Additional Ensemble : Concatenated the 3 target variables in a single classifiers and ran a multi class classification </a:t>
              </a:r>
            </a:p>
            <a:p>
              <a:pPr marL="0" indent="0">
                <a:buNone/>
              </a:pPr>
              <a:endParaRPr lang="en-US" b="1" dirty="0">
                <a:solidFill>
                  <a:schemeClr val="tx1"/>
                </a:solidFill>
              </a:endParaRPr>
            </a:p>
            <a:p>
              <a:pPr marL="171450" indent="-171450"/>
              <a:endParaRPr lang="en-US" dirty="0">
                <a:solidFill>
                  <a:schemeClr val="tx1"/>
                </a:solidFill>
              </a:endParaRPr>
            </a:p>
            <a:p>
              <a:pPr marL="171450" indent="-171450"/>
              <a:endParaRPr lang="en-US"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r>
                <a:rPr lang="en-US" b="1" dirty="0">
                  <a:solidFill>
                    <a:schemeClr val="tx1"/>
                  </a:solidFill>
                </a:rPr>
                <a:t>Why?</a:t>
              </a:r>
            </a:p>
            <a:p>
              <a:pPr marL="171450" indent="-171450"/>
              <a:r>
                <a:rPr lang="en-US" sz="1400" dirty="0">
                  <a:solidFill>
                    <a:schemeClr val="accent3"/>
                  </a:solidFill>
                </a:rPr>
                <a:t>The local classifiers approach is highly intuitive</a:t>
              </a:r>
            </a:p>
            <a:p>
              <a:pPr marL="171450" indent="-171450"/>
              <a:r>
                <a:rPr lang="en-US" sz="1400" dirty="0">
                  <a:solidFill>
                    <a:schemeClr val="accent3"/>
                  </a:solidFill>
                </a:rPr>
                <a:t>Uses the hierarchy information in the data while retaining simplicity and generality</a:t>
              </a:r>
            </a:p>
            <a:p>
              <a:pPr marL="171450" indent="-171450"/>
              <a:r>
                <a:rPr lang="en-US" b="1" dirty="0">
                  <a:solidFill>
                    <a:schemeClr val="tx1"/>
                  </a:solidFill>
                </a:rPr>
                <a:t>Disadvantage: </a:t>
              </a:r>
            </a:p>
            <a:p>
              <a:pPr marL="171450" indent="-171450"/>
              <a:r>
                <a:rPr lang="en-US" sz="1400" b="1" dirty="0">
                  <a:solidFill>
                    <a:schemeClr val="accent3"/>
                  </a:solidFill>
                </a:rPr>
                <a:t>Error propagation</a:t>
              </a:r>
              <a:r>
                <a:rPr lang="en-US" sz="1400" dirty="0">
                  <a:solidFill>
                    <a:schemeClr val="accent3"/>
                  </a:solidFill>
                </a:rPr>
                <a:t>, where an error at one level could affect all of the following ones</a:t>
              </a:r>
              <a:r>
                <a:rPr lang="en-US" dirty="0">
                  <a:solidFill>
                    <a:schemeClr val="accent3"/>
                  </a:solidFill>
                </a:rPr>
                <a:t>.</a:t>
              </a:r>
              <a:endParaRPr lang="en-US" sz="1400" dirty="0">
                <a:solidFill>
                  <a:schemeClr val="accent3"/>
                </a:solidFill>
              </a:endParaRPr>
            </a:p>
            <a:p>
              <a:pPr marL="171450" indent="-171450"/>
              <a:r>
                <a:rPr lang="en-US" b="1" dirty="0">
                  <a:solidFill>
                    <a:srgbClr val="00B050"/>
                  </a:solidFill>
                </a:rPr>
                <a:t>Best Score: 77.04 </a:t>
              </a:r>
              <a:endParaRPr lang="en-US" dirty="0">
                <a:solidFill>
                  <a:srgbClr val="00B050"/>
                </a:solidFill>
              </a:endParaRPr>
            </a:p>
          </p:txBody>
        </p:sp>
      </p:grpSp>
      <p:sp>
        <p:nvSpPr>
          <p:cNvPr id="13" name="Rectangle 12">
            <a:extLst>
              <a:ext uri="{FF2B5EF4-FFF2-40B4-BE49-F238E27FC236}">
                <a16:creationId xmlns:a16="http://schemas.microsoft.com/office/drawing/2014/main" id="{02F7B1D0-69AB-48B9-A13C-EE85CECB8920}"/>
              </a:ext>
            </a:extLst>
          </p:cNvPr>
          <p:cNvSpPr/>
          <p:nvPr/>
        </p:nvSpPr>
        <p:spPr bwMode="auto">
          <a:xfrm>
            <a:off x="4035287" y="2539861"/>
            <a:ext cx="2693504" cy="461756"/>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8" name="Rectangle 7">
            <a:extLst>
              <a:ext uri="{FF2B5EF4-FFF2-40B4-BE49-F238E27FC236}">
                <a16:creationId xmlns:a16="http://schemas.microsoft.com/office/drawing/2014/main" id="{CEA4E424-8E2D-4015-B95B-9D10641C659E}"/>
              </a:ext>
            </a:extLst>
          </p:cNvPr>
          <p:cNvSpPr/>
          <p:nvPr/>
        </p:nvSpPr>
        <p:spPr bwMode="auto">
          <a:xfrm>
            <a:off x="2773016" y="3389595"/>
            <a:ext cx="1414671" cy="461756"/>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9" name="Rectangle 8">
            <a:extLst>
              <a:ext uri="{FF2B5EF4-FFF2-40B4-BE49-F238E27FC236}">
                <a16:creationId xmlns:a16="http://schemas.microsoft.com/office/drawing/2014/main" id="{FDA320FA-30C6-4063-93D3-41DF293C2822}"/>
              </a:ext>
            </a:extLst>
          </p:cNvPr>
          <p:cNvSpPr/>
          <p:nvPr/>
        </p:nvSpPr>
        <p:spPr bwMode="auto">
          <a:xfrm>
            <a:off x="4810539" y="3422374"/>
            <a:ext cx="1285461" cy="461756"/>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0" name="Rectangle 9">
            <a:extLst>
              <a:ext uri="{FF2B5EF4-FFF2-40B4-BE49-F238E27FC236}">
                <a16:creationId xmlns:a16="http://schemas.microsoft.com/office/drawing/2014/main" id="{2FA16B3B-FDA4-498D-B8CB-239CBF422F45}"/>
              </a:ext>
            </a:extLst>
          </p:cNvPr>
          <p:cNvSpPr/>
          <p:nvPr/>
        </p:nvSpPr>
        <p:spPr bwMode="auto">
          <a:xfrm>
            <a:off x="6728791" y="3389595"/>
            <a:ext cx="1285461" cy="461756"/>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1" name="Speech Bubble: Rectangle 10">
            <a:extLst>
              <a:ext uri="{FF2B5EF4-FFF2-40B4-BE49-F238E27FC236}">
                <a16:creationId xmlns:a16="http://schemas.microsoft.com/office/drawing/2014/main" id="{B8645ECA-309C-4D42-9D59-165831C6FCCB}"/>
              </a:ext>
            </a:extLst>
          </p:cNvPr>
          <p:cNvSpPr/>
          <p:nvPr/>
        </p:nvSpPr>
        <p:spPr bwMode="auto">
          <a:xfrm>
            <a:off x="8938335" y="2510252"/>
            <a:ext cx="2673626" cy="1143000"/>
          </a:xfrm>
          <a:prstGeom prst="wedgeRectCallout">
            <a:avLst>
              <a:gd name="adj1" fmla="val -73249"/>
              <a:gd name="adj2" fmla="val 41630"/>
            </a:avLst>
          </a:prstGeom>
          <a:noFill/>
          <a:ln w="38100" cap="flat" cmpd="sng" algn="ctr">
            <a:solidFill>
              <a:schemeClr val="accent3">
                <a:lumMod val="20000"/>
                <a:lumOff val="80000"/>
              </a:schemeClr>
            </a:solidFill>
            <a:prstDash val="lg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r>
              <a:rPr lang="en-US" b="1" dirty="0">
                <a:solidFill>
                  <a:schemeClr val="accent3"/>
                </a:solidFill>
              </a:rPr>
              <a:t>Different Classifier Used at each level : Naive Bayes and </a:t>
            </a:r>
            <a:r>
              <a:rPr lang="en-US" b="1" dirty="0" err="1">
                <a:solidFill>
                  <a:schemeClr val="accent3"/>
                </a:solidFill>
              </a:rPr>
              <a:t>XGBoost</a:t>
            </a:r>
            <a:r>
              <a:rPr lang="en-US" b="1" dirty="0">
                <a:solidFill>
                  <a:schemeClr val="accent3"/>
                </a:solidFill>
              </a:rPr>
              <a:t>)</a:t>
            </a:r>
          </a:p>
        </p:txBody>
      </p:sp>
      <p:sp>
        <p:nvSpPr>
          <p:cNvPr id="12" name="Rectangle 11">
            <a:extLst>
              <a:ext uri="{FF2B5EF4-FFF2-40B4-BE49-F238E27FC236}">
                <a16:creationId xmlns:a16="http://schemas.microsoft.com/office/drawing/2014/main" id="{9CB47606-80E0-4F0E-85AB-BF6E4081999F}"/>
              </a:ext>
            </a:extLst>
          </p:cNvPr>
          <p:cNvSpPr/>
          <p:nvPr/>
        </p:nvSpPr>
        <p:spPr bwMode="auto">
          <a:xfrm>
            <a:off x="2239616" y="4161252"/>
            <a:ext cx="6245343" cy="654070"/>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pic>
        <p:nvPicPr>
          <p:cNvPr id="7" name="Graphic 6" descr="Ribbon">
            <a:extLst>
              <a:ext uri="{FF2B5EF4-FFF2-40B4-BE49-F238E27FC236}">
                <a16:creationId xmlns:a16="http://schemas.microsoft.com/office/drawing/2014/main" id="{7C041BFC-E5AA-4BAD-9F66-91E4C5E97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6478" y="411965"/>
            <a:ext cx="914400" cy="914400"/>
          </a:xfrm>
          <a:prstGeom prst="rect">
            <a:avLst/>
          </a:prstGeom>
        </p:spPr>
      </p:pic>
    </p:spTree>
    <p:extLst>
      <p:ext uri="{BB962C8B-B14F-4D97-AF65-F5344CB8AC3E}">
        <p14:creationId xmlns:p14="http://schemas.microsoft.com/office/powerpoint/2010/main" val="219090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28C0-0A2B-4560-9024-C94FF56A14AF}"/>
              </a:ext>
            </a:extLst>
          </p:cNvPr>
          <p:cNvSpPr>
            <a:spLocks noGrp="1"/>
          </p:cNvSpPr>
          <p:nvPr>
            <p:ph type="title"/>
          </p:nvPr>
        </p:nvSpPr>
        <p:spPr/>
        <p:txBody>
          <a:bodyPr/>
          <a:lstStyle/>
          <a:p>
            <a:r>
              <a:rPr lang="en-US" b="1" dirty="0"/>
              <a:t>Model Building 3 : </a:t>
            </a:r>
            <a:r>
              <a:rPr lang="en-US" dirty="0"/>
              <a:t>Approaches for Model Building (Cont.) – Only Used for EDA</a:t>
            </a:r>
          </a:p>
        </p:txBody>
      </p:sp>
      <p:grpSp>
        <p:nvGrpSpPr>
          <p:cNvPr id="14" name="Group 13">
            <a:extLst>
              <a:ext uri="{FF2B5EF4-FFF2-40B4-BE49-F238E27FC236}">
                <a16:creationId xmlns:a16="http://schemas.microsoft.com/office/drawing/2014/main" id="{5C4E0A55-75C4-4355-AA6A-34DAAAECEA9B}"/>
              </a:ext>
            </a:extLst>
          </p:cNvPr>
          <p:cNvGrpSpPr/>
          <p:nvPr/>
        </p:nvGrpSpPr>
        <p:grpSpPr>
          <a:xfrm>
            <a:off x="1470989" y="1123122"/>
            <a:ext cx="9250022" cy="5371848"/>
            <a:chOff x="597574" y="1218783"/>
            <a:chExt cx="1507409" cy="5492248"/>
          </a:xfrm>
        </p:grpSpPr>
        <p:sp>
          <p:nvSpPr>
            <p:cNvPr id="15" name="Text Placeholder 2">
              <a:extLst>
                <a:ext uri="{FF2B5EF4-FFF2-40B4-BE49-F238E27FC236}">
                  <a16:creationId xmlns:a16="http://schemas.microsoft.com/office/drawing/2014/main" id="{A7D8AF78-6652-4C16-9381-E2EAEA716AA5}"/>
                </a:ext>
              </a:extLst>
            </p:cNvPr>
            <p:cNvSpPr txBox="1">
              <a:spLocks/>
            </p:cNvSpPr>
            <p:nvPr/>
          </p:nvSpPr>
          <p:spPr>
            <a:xfrm>
              <a:off x="597575" y="1218783"/>
              <a:ext cx="1507408" cy="508000"/>
            </a:xfrm>
            <a:prstGeom prst="rect">
              <a:avLst/>
            </a:prstGeom>
            <a:solidFill>
              <a:schemeClr val="bg2">
                <a:lumMod val="50000"/>
              </a:schemeClr>
            </a:solidFill>
            <a:ln cmpd="sng">
              <a:solidFill>
                <a:schemeClr val="accent3"/>
              </a:solidFill>
            </a:ln>
          </p:spPr>
          <p:txBody>
            <a:bodyPr vert="horz" wrap="square" lIns="91440" tIns="45720" rIns="91440" bIns="45720" rtlCol="0" anchor="ctr">
              <a:noAutofit/>
            </a:bodyPr>
            <a:lstStyle>
              <a:defPPr>
                <a:defRPr lang="en-CA"/>
              </a:defPPr>
              <a:lvl1pPr marL="346075" indent="-346075" eaLnBrk="0" hangingPunct="0">
                <a:buFont typeface="Wingdings" panose="05000000000000000000" pitchFamily="2" charset="2"/>
                <a:buNone/>
                <a:defRPr sz="1600" b="1">
                  <a:solidFill>
                    <a:schemeClr val="bg1"/>
                  </a:solidFill>
                  <a:latin typeface="+mn-lt"/>
                  <a:ea typeface="MS PGothic" panose="020B0600070205080204" pitchFamily="34" charset="-128"/>
                  <a:cs typeface="Arial" panose="020B0604020202020204" pitchFamily="34" charset="0"/>
                </a:defRPr>
              </a:lvl1pPr>
              <a:lvl2pPr marL="803275" indent="-346075"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2pPr>
              <a:lvl3pPr marL="12573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3pPr>
              <a:lvl4pPr marL="1714500" indent="-342900"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4pPr>
              <a:lvl5pPr marL="21717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0" indent="0" algn="ctr"/>
              <a:r>
                <a:rPr lang="en-US" dirty="0"/>
                <a:t>Topic Modelling</a:t>
              </a:r>
            </a:p>
          </p:txBody>
        </p:sp>
        <p:sp>
          <p:nvSpPr>
            <p:cNvPr id="16" name="Text Placeholder 2">
              <a:extLst>
                <a:ext uri="{FF2B5EF4-FFF2-40B4-BE49-F238E27FC236}">
                  <a16:creationId xmlns:a16="http://schemas.microsoft.com/office/drawing/2014/main" id="{87C2467B-77C6-49DA-A627-31D9436DE09A}"/>
                </a:ext>
              </a:extLst>
            </p:cNvPr>
            <p:cNvSpPr txBox="1">
              <a:spLocks/>
            </p:cNvSpPr>
            <p:nvPr/>
          </p:nvSpPr>
          <p:spPr>
            <a:xfrm>
              <a:off x="597574" y="1726783"/>
              <a:ext cx="1507408" cy="4984248"/>
            </a:xfrm>
            <a:prstGeom prst="rect">
              <a:avLst/>
            </a:prstGeom>
            <a:ln cmpd="sng">
              <a:solidFill>
                <a:schemeClr val="accent3"/>
              </a:solidFill>
            </a:ln>
          </p:spPr>
          <p:txBody>
            <a:bodyPr vert="horz" wrap="square" lIns="91440" tIns="45720" rIns="91440" bIns="45720" rtlCol="0">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b="1" dirty="0" err="1">
                  <a:solidFill>
                    <a:schemeClr val="accent3"/>
                  </a:solidFill>
                </a:rPr>
                <a:t>PyCaret</a:t>
              </a:r>
              <a:r>
                <a:rPr lang="en-US" b="1" dirty="0">
                  <a:solidFill>
                    <a:schemeClr val="accent3"/>
                  </a:solidFill>
                </a:rPr>
                <a:t> </a:t>
              </a:r>
              <a:r>
                <a:rPr lang="en-US" dirty="0">
                  <a:solidFill>
                    <a:schemeClr val="accent3"/>
                  </a:solidFill>
                </a:rPr>
                <a:t>currently supports Topic Modelling embedding techniques only. In this example, we will use the Latent Dirichlet Allocation(LDA) technique for embedding. Therefore, it won’t be an apple to apple comparison</a:t>
              </a:r>
              <a:endParaRPr lang="en-US" b="1" dirty="0">
                <a:solidFill>
                  <a:schemeClr val="tx1"/>
                </a:solidFill>
              </a:endParaRPr>
            </a:p>
            <a:p>
              <a:pPr marL="171450" indent="-171450"/>
              <a:endParaRPr lang="en-US" b="1" dirty="0">
                <a:solidFill>
                  <a:schemeClr val="tx1"/>
                </a:solidFill>
              </a:endParaRPr>
            </a:p>
            <a:p>
              <a:pPr marL="0" indent="0">
                <a:buNone/>
              </a:pPr>
              <a:endParaRPr lang="en-US" b="1" dirty="0">
                <a:solidFill>
                  <a:schemeClr val="tx1"/>
                </a:solidFill>
              </a:endParaRPr>
            </a:p>
            <a:p>
              <a:pPr marL="171450" indent="-171450"/>
              <a:r>
                <a:rPr lang="en-US" b="1" dirty="0">
                  <a:solidFill>
                    <a:schemeClr val="tx1"/>
                  </a:solidFill>
                </a:rPr>
                <a:t>Why?</a:t>
              </a:r>
            </a:p>
            <a:p>
              <a:pPr marL="171450" indent="-171450"/>
              <a:r>
                <a:rPr lang="en-US" sz="1400" dirty="0">
                  <a:solidFill>
                    <a:schemeClr val="accent3"/>
                  </a:solidFill>
                </a:rPr>
                <a:t>Very low lines of code</a:t>
              </a:r>
            </a:p>
            <a:p>
              <a:pPr marL="171450" indent="-171450"/>
              <a:r>
                <a:rPr lang="en-US" sz="1400" dirty="0">
                  <a:solidFill>
                    <a:schemeClr val="accent3"/>
                  </a:solidFill>
                </a:rPr>
                <a:t>More options and functionalities, in much fewer lines of code, and even lesser execution time when compared with the traditional method.</a:t>
              </a:r>
            </a:p>
            <a:p>
              <a:pPr marL="0" indent="0">
                <a:buNone/>
              </a:pPr>
              <a:endParaRPr lang="en-US" sz="1400" dirty="0">
                <a:solidFill>
                  <a:schemeClr val="accent3"/>
                </a:solidFill>
              </a:endParaRPr>
            </a:p>
            <a:p>
              <a:pPr marL="171450" indent="-171450"/>
              <a:r>
                <a:rPr lang="en-US" b="1" dirty="0">
                  <a:solidFill>
                    <a:schemeClr val="tx1"/>
                  </a:solidFill>
                </a:rPr>
                <a:t>Disadvantage: </a:t>
              </a:r>
            </a:p>
            <a:p>
              <a:pPr marL="171450" indent="-171450"/>
              <a:r>
                <a:rPr lang="en-US" sz="1400" b="1" dirty="0">
                  <a:solidFill>
                    <a:schemeClr val="accent3"/>
                  </a:solidFill>
                </a:rPr>
                <a:t>Non Intuitive</a:t>
              </a:r>
            </a:p>
            <a:p>
              <a:pPr marL="171450" indent="-171450"/>
              <a:r>
                <a:rPr lang="en-US" sz="1400" b="1" dirty="0">
                  <a:solidFill>
                    <a:schemeClr val="accent3"/>
                  </a:solidFill>
                </a:rPr>
                <a:t>Very scientific way to determine the optimum number of topics </a:t>
              </a:r>
            </a:p>
            <a:p>
              <a:pPr marL="171450" indent="-171450"/>
              <a:r>
                <a:rPr lang="en-US" sz="1400" b="1" dirty="0">
                  <a:solidFill>
                    <a:schemeClr val="accent3"/>
                  </a:solidFill>
                </a:rPr>
                <a:t>Computationally expensive</a:t>
              </a:r>
            </a:p>
            <a:p>
              <a:pPr marL="0" indent="0">
                <a:buNone/>
              </a:pPr>
              <a:endParaRPr lang="en-US" sz="1400" dirty="0">
                <a:solidFill>
                  <a:schemeClr val="accent3"/>
                </a:solidFill>
              </a:endParaRPr>
            </a:p>
          </p:txBody>
        </p:sp>
      </p:grpSp>
    </p:spTree>
    <p:extLst>
      <p:ext uri="{BB962C8B-B14F-4D97-AF65-F5344CB8AC3E}">
        <p14:creationId xmlns:p14="http://schemas.microsoft.com/office/powerpoint/2010/main" val="147930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6819395-431F-408D-81EB-EFA294647631}"/>
              </a:ext>
            </a:extLst>
          </p:cNvPr>
          <p:cNvSpPr>
            <a:spLocks noGrp="1"/>
          </p:cNvSpPr>
          <p:nvPr>
            <p:ph type="title"/>
          </p:nvPr>
        </p:nvSpPr>
        <p:spPr>
          <a:xfrm>
            <a:off x="522703" y="308020"/>
            <a:ext cx="8229909" cy="307777"/>
          </a:xfrm>
        </p:spPr>
        <p:txBody>
          <a:bodyPr anchor="t"/>
          <a:lstStyle/>
          <a:p>
            <a:pPr defTabSz="685775" fontAlgn="ctr">
              <a:spcBef>
                <a:spcPts val="0"/>
              </a:spcBef>
              <a:spcAft>
                <a:spcPts val="0"/>
              </a:spcAft>
              <a:defRPr/>
            </a:pPr>
            <a:r>
              <a:rPr lang="en-US" kern="1200" dirty="0"/>
              <a:t>Further Steps to Improve Accuracy (Not Used during Hackathon)</a:t>
            </a:r>
          </a:p>
        </p:txBody>
      </p:sp>
      <p:sp>
        <p:nvSpPr>
          <p:cNvPr id="49" name="Rectangle 48">
            <a:extLst>
              <a:ext uri="{FF2B5EF4-FFF2-40B4-BE49-F238E27FC236}">
                <a16:creationId xmlns:a16="http://schemas.microsoft.com/office/drawing/2014/main" id="{5342CBDD-8DBA-42D0-82D7-644509EAEF0F}"/>
              </a:ext>
            </a:extLst>
          </p:cNvPr>
          <p:cNvSpPr/>
          <p:nvPr/>
        </p:nvSpPr>
        <p:spPr bwMode="auto">
          <a:xfrm>
            <a:off x="2041031" y="3730227"/>
            <a:ext cx="9171247" cy="242086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r>
              <a:rPr lang="en-US" dirty="0">
                <a:solidFill>
                  <a:schemeClr val="tx1">
                    <a:lumMod val="50000"/>
                  </a:schemeClr>
                </a:solidFill>
              </a:rPr>
              <a:t>Classes are </a:t>
            </a:r>
            <a:r>
              <a:rPr lang="en-US" b="1" dirty="0">
                <a:solidFill>
                  <a:schemeClr val="tx1">
                    <a:lumMod val="50000"/>
                  </a:schemeClr>
                </a:solidFill>
              </a:rPr>
              <a:t>imbalanced (</a:t>
            </a:r>
            <a:r>
              <a:rPr lang="en-US" dirty="0">
                <a:solidFill>
                  <a:schemeClr val="tx1">
                    <a:lumMod val="50000"/>
                  </a:schemeClr>
                </a:solidFill>
              </a:rPr>
              <a:t>Distribution of product or types across the industries is skewed) : Use SMOTE for models with imbalanced datasets: This can be achieved by simply duplicating examples from the minority class in the training dataset prior to fitting a model.</a:t>
            </a:r>
          </a:p>
          <a:p>
            <a:pPr marL="214313" indent="-214313">
              <a:buFont typeface="Wingdings" panose="05000000000000000000" pitchFamily="2" charset="2"/>
              <a:buChar char="§"/>
              <a:defRPr/>
            </a:pPr>
            <a:r>
              <a:rPr lang="en-US" dirty="0">
                <a:solidFill>
                  <a:schemeClr val="tx1">
                    <a:lumMod val="50000"/>
                  </a:schemeClr>
                </a:solidFill>
              </a:rPr>
              <a:t>Build classification separate models for Products </a:t>
            </a:r>
          </a:p>
          <a:p>
            <a:pPr marL="214313" indent="-214313">
              <a:buFont typeface="Wingdings" panose="05000000000000000000" pitchFamily="2" charset="2"/>
              <a:buChar char="§"/>
              <a:defRPr/>
            </a:pPr>
            <a:r>
              <a:rPr lang="en-US" b="1" dirty="0">
                <a:solidFill>
                  <a:schemeClr val="tx1">
                    <a:lumMod val="50000"/>
                  </a:schemeClr>
                </a:solidFill>
              </a:rPr>
              <a:t>Hyper tune </a:t>
            </a:r>
            <a:r>
              <a:rPr lang="en-US" dirty="0">
                <a:solidFill>
                  <a:schemeClr val="tx1">
                    <a:lumMod val="50000"/>
                  </a:schemeClr>
                </a:solidFill>
              </a:rPr>
              <a:t>each model to get the optimal parameters </a:t>
            </a:r>
          </a:p>
          <a:p>
            <a:pPr marL="214313" indent="-214313">
              <a:buFont typeface="Wingdings" panose="05000000000000000000" pitchFamily="2" charset="2"/>
              <a:buChar char="§"/>
              <a:defRPr/>
            </a:pPr>
            <a:r>
              <a:rPr lang="en-US" dirty="0">
                <a:solidFill>
                  <a:schemeClr val="tx1">
                    <a:lumMod val="50000"/>
                  </a:schemeClr>
                </a:solidFill>
              </a:rPr>
              <a:t>Try various number of topics in Topic Modelling </a:t>
            </a: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rgbClr val="53565A"/>
              </a:solidFill>
            </a:endParaRPr>
          </a:p>
        </p:txBody>
      </p:sp>
      <p:cxnSp>
        <p:nvCxnSpPr>
          <p:cNvPr id="50" name="Straight Connector 49">
            <a:extLst>
              <a:ext uri="{FF2B5EF4-FFF2-40B4-BE49-F238E27FC236}">
                <a16:creationId xmlns:a16="http://schemas.microsoft.com/office/drawing/2014/main" id="{41824F31-443E-4158-9A79-E789AC2F57ED}"/>
              </a:ext>
            </a:extLst>
          </p:cNvPr>
          <p:cNvCxnSpPr>
            <a:cxnSpLocks/>
          </p:cNvCxnSpPr>
          <p:nvPr/>
        </p:nvCxnSpPr>
        <p:spPr>
          <a:xfrm>
            <a:off x="876598" y="3096105"/>
            <a:ext cx="1102691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9BDB697-DB53-4B3A-AC37-00F897D659F0}"/>
              </a:ext>
            </a:extLst>
          </p:cNvPr>
          <p:cNvSpPr txBox="1"/>
          <p:nvPr/>
        </p:nvSpPr>
        <p:spPr>
          <a:xfrm>
            <a:off x="256478" y="6188927"/>
            <a:ext cx="11296185" cy="566309"/>
          </a:xfrm>
          <a:prstGeom prst="rect">
            <a:avLst/>
          </a:prstGeom>
          <a:noFill/>
        </p:spPr>
        <p:txBody>
          <a:bodyPr wrap="square" rtlCol="0">
            <a:spAutoFit/>
          </a:bodyPr>
          <a:lstStyle/>
          <a:p>
            <a:endParaRPr lang="en-US" dirty="0">
              <a:solidFill>
                <a:schemeClr val="tx1">
                  <a:lumMod val="50000"/>
                </a:schemeClr>
              </a:solidFill>
            </a:endParaRPr>
          </a:p>
          <a:p>
            <a:endParaRPr lang="en-US" dirty="0"/>
          </a:p>
        </p:txBody>
      </p:sp>
      <p:sp>
        <p:nvSpPr>
          <p:cNvPr id="4" name="Rectangle 3">
            <a:extLst>
              <a:ext uri="{FF2B5EF4-FFF2-40B4-BE49-F238E27FC236}">
                <a16:creationId xmlns:a16="http://schemas.microsoft.com/office/drawing/2014/main" id="{8ADD1734-9D23-44A1-A8FF-A54E1633AD0A}"/>
              </a:ext>
            </a:extLst>
          </p:cNvPr>
          <p:cNvSpPr/>
          <p:nvPr/>
        </p:nvSpPr>
        <p:spPr>
          <a:xfrm>
            <a:off x="1426267" y="4238306"/>
            <a:ext cx="6096000" cy="307777"/>
          </a:xfrm>
          <a:prstGeom prst="rect">
            <a:avLst/>
          </a:prstGeom>
        </p:spPr>
        <p:txBody>
          <a:bodyPr>
            <a:spAutoFit/>
          </a:bodyPr>
          <a:lstStyle/>
          <a:p>
            <a:endParaRPr lang="en-US" dirty="0"/>
          </a:p>
        </p:txBody>
      </p:sp>
      <p:sp>
        <p:nvSpPr>
          <p:cNvPr id="20" name="Rectangle 19">
            <a:extLst>
              <a:ext uri="{FF2B5EF4-FFF2-40B4-BE49-F238E27FC236}">
                <a16:creationId xmlns:a16="http://schemas.microsoft.com/office/drawing/2014/main" id="{7087A785-93B8-429C-B2DA-B413CB7B6D00}"/>
              </a:ext>
            </a:extLst>
          </p:cNvPr>
          <p:cNvSpPr/>
          <p:nvPr/>
        </p:nvSpPr>
        <p:spPr bwMode="auto">
          <a:xfrm>
            <a:off x="624781" y="4066996"/>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endParaRPr lang="en-US" b="1" dirty="0">
              <a:solidFill>
                <a:schemeClr val="accent3"/>
              </a:solidFill>
            </a:endParaRPr>
          </a:p>
        </p:txBody>
      </p:sp>
      <p:sp>
        <p:nvSpPr>
          <p:cNvPr id="21" name="Rectangle 20">
            <a:extLst>
              <a:ext uri="{FF2B5EF4-FFF2-40B4-BE49-F238E27FC236}">
                <a16:creationId xmlns:a16="http://schemas.microsoft.com/office/drawing/2014/main" id="{8F0580A6-C269-4CC6-A236-07EA317B3BBB}"/>
              </a:ext>
            </a:extLst>
          </p:cNvPr>
          <p:cNvSpPr/>
          <p:nvPr/>
        </p:nvSpPr>
        <p:spPr bwMode="auto">
          <a:xfrm>
            <a:off x="488220" y="5294924"/>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r>
              <a:rPr lang="en-US" b="1" dirty="0">
                <a:solidFill>
                  <a:schemeClr val="accent3"/>
                </a:solidFill>
              </a:rPr>
              <a:t>Improving Models</a:t>
            </a:r>
          </a:p>
        </p:txBody>
      </p:sp>
      <p:cxnSp>
        <p:nvCxnSpPr>
          <p:cNvPr id="15" name="Straight Connector 14">
            <a:extLst>
              <a:ext uri="{FF2B5EF4-FFF2-40B4-BE49-F238E27FC236}">
                <a16:creationId xmlns:a16="http://schemas.microsoft.com/office/drawing/2014/main" id="{8D99D0DD-452F-4977-BBDD-7ADC81E37826}"/>
              </a:ext>
            </a:extLst>
          </p:cNvPr>
          <p:cNvCxnSpPr>
            <a:cxnSpLocks/>
          </p:cNvCxnSpPr>
          <p:nvPr/>
        </p:nvCxnSpPr>
        <p:spPr>
          <a:xfrm>
            <a:off x="391112" y="6341008"/>
            <a:ext cx="1102691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263B8BD-2086-4D89-AC1D-B2B350570FBA}"/>
              </a:ext>
            </a:extLst>
          </p:cNvPr>
          <p:cNvSpPr/>
          <p:nvPr/>
        </p:nvSpPr>
        <p:spPr bwMode="auto">
          <a:xfrm>
            <a:off x="488220" y="2018147"/>
            <a:ext cx="1552811" cy="44383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r>
              <a:rPr lang="en-US" b="1" dirty="0">
                <a:solidFill>
                  <a:schemeClr val="accent3"/>
                </a:solidFill>
              </a:rPr>
              <a:t>Testing more Features</a:t>
            </a:r>
          </a:p>
        </p:txBody>
      </p:sp>
      <p:sp>
        <p:nvSpPr>
          <p:cNvPr id="10" name="Rectangle 9">
            <a:extLst>
              <a:ext uri="{FF2B5EF4-FFF2-40B4-BE49-F238E27FC236}">
                <a16:creationId xmlns:a16="http://schemas.microsoft.com/office/drawing/2014/main" id="{70BAE361-2B46-4BFD-B8B3-3B625D89DC27}"/>
              </a:ext>
            </a:extLst>
          </p:cNvPr>
          <p:cNvSpPr/>
          <p:nvPr/>
        </p:nvSpPr>
        <p:spPr>
          <a:xfrm>
            <a:off x="1975740" y="805814"/>
            <a:ext cx="9566399" cy="1255728"/>
          </a:xfrm>
          <a:prstGeom prst="rect">
            <a:avLst/>
          </a:prstGeom>
        </p:spPr>
        <p:txBody>
          <a:bodyPr wrap="square">
            <a:spAutoFit/>
          </a:bodyPr>
          <a:lstStyle/>
          <a:p>
            <a:pPr>
              <a:defRPr/>
            </a:pPr>
            <a:endParaRPr lang="en-US" dirty="0"/>
          </a:p>
          <a:p>
            <a:pPr marL="214313" indent="-214313">
              <a:buFont typeface="Wingdings" panose="05000000000000000000" pitchFamily="2" charset="2"/>
              <a:buChar char="§"/>
              <a:defRPr/>
            </a:pPr>
            <a:r>
              <a:rPr lang="en-US" b="1" dirty="0"/>
              <a:t>Testing out different Embedding Techniques</a:t>
            </a:r>
            <a:r>
              <a:rPr lang="en-US" dirty="0"/>
              <a:t>: </a:t>
            </a:r>
          </a:p>
          <a:p>
            <a:pPr marL="285750" indent="-285750">
              <a:buFont typeface="Courier New" panose="02070309020205020404" pitchFamily="49" charset="0"/>
              <a:buChar char="o"/>
              <a:defRPr/>
            </a:pPr>
            <a:r>
              <a:rPr lang="en-US" i="1" dirty="0"/>
              <a:t>Term Frequency-Inverse Document Frequency method: This method creates a term document matrix, wherein some weight is applied to each term in the matrix. The weights depend on how common a word occurs in a document and in the entire corpus. </a:t>
            </a:r>
          </a:p>
        </p:txBody>
      </p:sp>
      <p:pic>
        <p:nvPicPr>
          <p:cNvPr id="5" name="Graphic 4" descr="Lightbulb and gear">
            <a:extLst>
              <a:ext uri="{FF2B5EF4-FFF2-40B4-BE49-F238E27FC236}">
                <a16:creationId xmlns:a16="http://schemas.microsoft.com/office/drawing/2014/main" id="{70201980-7BF7-4744-A295-0903DF8A9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425" y="4006104"/>
            <a:ext cx="914400" cy="914400"/>
          </a:xfrm>
          <a:prstGeom prst="rect">
            <a:avLst/>
          </a:prstGeom>
        </p:spPr>
      </p:pic>
      <p:pic>
        <p:nvPicPr>
          <p:cNvPr id="8" name="Graphic 7" descr="Head with gears">
            <a:extLst>
              <a:ext uri="{FF2B5EF4-FFF2-40B4-BE49-F238E27FC236}">
                <a16:creationId xmlns:a16="http://schemas.microsoft.com/office/drawing/2014/main" id="{44C0A3FA-2C43-480C-AF8E-772113B42B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425" y="1057408"/>
            <a:ext cx="914400" cy="914400"/>
          </a:xfrm>
          <a:prstGeom prst="rect">
            <a:avLst/>
          </a:prstGeom>
        </p:spPr>
      </p:pic>
    </p:spTree>
    <p:extLst>
      <p:ext uri="{BB962C8B-B14F-4D97-AF65-F5344CB8AC3E}">
        <p14:creationId xmlns:p14="http://schemas.microsoft.com/office/powerpoint/2010/main" val="269374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5AE9C3CF-36B0-4AA2-8DF5-C87B163778F4}"/>
              </a:ext>
            </a:extLst>
          </p:cNvPr>
          <p:cNvSpPr/>
          <p:nvPr/>
        </p:nvSpPr>
        <p:spPr>
          <a:xfrm>
            <a:off x="1118171" y="3492345"/>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Gaming Hardware</a:t>
            </a:r>
          </a:p>
        </p:txBody>
      </p:sp>
      <p:sp>
        <p:nvSpPr>
          <p:cNvPr id="9" name="Rounded Rectangle 22">
            <a:extLst>
              <a:ext uri="{FF2B5EF4-FFF2-40B4-BE49-F238E27FC236}">
                <a16:creationId xmlns:a16="http://schemas.microsoft.com/office/drawing/2014/main" id="{376301AA-816C-491F-A493-066BBDC979E1}"/>
              </a:ext>
            </a:extLst>
          </p:cNvPr>
          <p:cNvSpPr/>
          <p:nvPr/>
        </p:nvSpPr>
        <p:spPr>
          <a:xfrm>
            <a:off x="3264512" y="912596"/>
            <a:ext cx="5181600" cy="57922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rPr>
              <a:t>Manufacturing Industry</a:t>
            </a:r>
          </a:p>
          <a:p>
            <a:pPr algn="ctr">
              <a:defRPr/>
            </a:pPr>
            <a:r>
              <a:rPr lang="en-US" sz="1600" dirty="0">
                <a:solidFill>
                  <a:schemeClr val="bg1"/>
                </a:solidFill>
              </a:rPr>
              <a:t>(n = 4837)</a:t>
            </a:r>
          </a:p>
        </p:txBody>
      </p:sp>
      <p:sp>
        <p:nvSpPr>
          <p:cNvPr id="10" name="Rounded Rectangle 26">
            <a:extLst>
              <a:ext uri="{FF2B5EF4-FFF2-40B4-BE49-F238E27FC236}">
                <a16:creationId xmlns:a16="http://schemas.microsoft.com/office/drawing/2014/main" id="{3FE9A395-06B1-4506-A12B-6D0B1AFB6C85}"/>
              </a:ext>
            </a:extLst>
          </p:cNvPr>
          <p:cNvSpPr/>
          <p:nvPr/>
        </p:nvSpPr>
        <p:spPr>
          <a:xfrm>
            <a:off x="734046" y="1900759"/>
            <a:ext cx="1920240" cy="62685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Production</a:t>
            </a:r>
          </a:p>
          <a:p>
            <a:pPr algn="ctr"/>
            <a:r>
              <a:rPr lang="en-US" sz="1200" i="1" dirty="0">
                <a:solidFill>
                  <a:schemeClr val="bg1"/>
                </a:solidFill>
              </a:rPr>
              <a:t>(n=1651 (34%))</a:t>
            </a:r>
          </a:p>
        </p:txBody>
      </p:sp>
      <p:sp>
        <p:nvSpPr>
          <p:cNvPr id="11" name="Rounded Rectangle 27">
            <a:extLst>
              <a:ext uri="{FF2B5EF4-FFF2-40B4-BE49-F238E27FC236}">
                <a16:creationId xmlns:a16="http://schemas.microsoft.com/office/drawing/2014/main" id="{3A82241E-7FD4-43C9-AC0C-9B24258A85EE}"/>
              </a:ext>
            </a:extLst>
          </p:cNvPr>
          <p:cNvSpPr/>
          <p:nvPr/>
        </p:nvSpPr>
        <p:spPr>
          <a:xfrm>
            <a:off x="3266173" y="1886747"/>
            <a:ext cx="1920240" cy="624345"/>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Food</a:t>
            </a:r>
          </a:p>
          <a:p>
            <a:pPr lvl="0" algn="ctr"/>
            <a:r>
              <a:rPr lang="en-US" sz="1200" i="1" dirty="0">
                <a:solidFill>
                  <a:schemeClr val="bg1"/>
                </a:solidFill>
              </a:rPr>
              <a:t>(n=1560 (32%)</a:t>
            </a:r>
          </a:p>
        </p:txBody>
      </p:sp>
      <p:sp>
        <p:nvSpPr>
          <p:cNvPr id="14" name="Rounded Rectangle 58">
            <a:extLst>
              <a:ext uri="{FF2B5EF4-FFF2-40B4-BE49-F238E27FC236}">
                <a16:creationId xmlns:a16="http://schemas.microsoft.com/office/drawing/2014/main" id="{94F70516-32EC-4173-A0B0-9E50AD02B30B}"/>
              </a:ext>
            </a:extLst>
          </p:cNvPr>
          <p:cNvSpPr/>
          <p:nvPr/>
        </p:nvSpPr>
        <p:spPr>
          <a:xfrm>
            <a:off x="2189006" y="3492345"/>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Medical Devices</a:t>
            </a:r>
          </a:p>
        </p:txBody>
      </p:sp>
      <p:sp>
        <p:nvSpPr>
          <p:cNvPr id="46" name="Rectangle 45">
            <a:extLst>
              <a:ext uri="{FF2B5EF4-FFF2-40B4-BE49-F238E27FC236}">
                <a16:creationId xmlns:a16="http://schemas.microsoft.com/office/drawing/2014/main" id="{54C8BF4B-AD67-46B0-B25D-414FB20B807D}"/>
              </a:ext>
            </a:extLst>
          </p:cNvPr>
          <p:cNvSpPr/>
          <p:nvPr/>
        </p:nvSpPr>
        <p:spPr bwMode="auto">
          <a:xfrm>
            <a:off x="1056375" y="4322392"/>
            <a:ext cx="989384" cy="400101"/>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558 (34%)</a:t>
            </a:r>
          </a:p>
        </p:txBody>
      </p:sp>
      <p:sp>
        <p:nvSpPr>
          <p:cNvPr id="47" name="Rectangle 46">
            <a:extLst>
              <a:ext uri="{FF2B5EF4-FFF2-40B4-BE49-F238E27FC236}">
                <a16:creationId xmlns:a16="http://schemas.microsoft.com/office/drawing/2014/main" id="{E9A94A7F-82EA-4BAE-91F6-4A546AE1E51E}"/>
              </a:ext>
            </a:extLst>
          </p:cNvPr>
          <p:cNvSpPr/>
          <p:nvPr/>
        </p:nvSpPr>
        <p:spPr bwMode="auto">
          <a:xfrm>
            <a:off x="3386323"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533 (33%)</a:t>
            </a:r>
          </a:p>
        </p:txBody>
      </p:sp>
      <p:sp>
        <p:nvSpPr>
          <p:cNvPr id="48" name="Rectangle 47">
            <a:extLst>
              <a:ext uri="{FF2B5EF4-FFF2-40B4-BE49-F238E27FC236}">
                <a16:creationId xmlns:a16="http://schemas.microsoft.com/office/drawing/2014/main" id="{998027B2-15E5-4B89-9979-7243B976987D}"/>
              </a:ext>
            </a:extLst>
          </p:cNvPr>
          <p:cNvSpPr/>
          <p:nvPr/>
        </p:nvSpPr>
        <p:spPr bwMode="auto">
          <a:xfrm>
            <a:off x="2292940" y="4322392"/>
            <a:ext cx="914292" cy="400101"/>
          </a:xfrm>
          <a:prstGeom prst="rect">
            <a:avLst/>
          </a:prstGeom>
          <a:solidFill>
            <a:schemeClr val="accent6">
              <a:lumMod val="20000"/>
              <a:lumOff val="80000"/>
              <a:alpha val="7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555 (34%)</a:t>
            </a:r>
          </a:p>
        </p:txBody>
      </p:sp>
      <p:sp>
        <p:nvSpPr>
          <p:cNvPr id="50" name="Rectangle 49">
            <a:extLst>
              <a:ext uri="{FF2B5EF4-FFF2-40B4-BE49-F238E27FC236}">
                <a16:creationId xmlns:a16="http://schemas.microsoft.com/office/drawing/2014/main" id="{D3CE6AD2-DB09-4DFB-85EE-62490DF74DAA}"/>
              </a:ext>
            </a:extLst>
          </p:cNvPr>
          <p:cNvSpPr/>
          <p:nvPr/>
        </p:nvSpPr>
        <p:spPr bwMode="auto">
          <a:xfrm>
            <a:off x="4373323" y="4316624"/>
            <a:ext cx="914400" cy="400101"/>
          </a:xfrm>
          <a:prstGeom prst="rect">
            <a:avLst/>
          </a:prstGeom>
          <a:solidFill>
            <a:schemeClr val="accent6">
              <a:lumMod val="20000"/>
              <a:lumOff val="80000"/>
              <a:alpha val="2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 5(0.3%)</a:t>
            </a:r>
          </a:p>
        </p:txBody>
      </p:sp>
      <p:cxnSp>
        <p:nvCxnSpPr>
          <p:cNvPr id="53" name="Elbow Connector 56">
            <a:extLst>
              <a:ext uri="{FF2B5EF4-FFF2-40B4-BE49-F238E27FC236}">
                <a16:creationId xmlns:a16="http://schemas.microsoft.com/office/drawing/2014/main" id="{1198225D-FC40-4548-8893-332931EB71C5}"/>
              </a:ext>
            </a:extLst>
          </p:cNvPr>
          <p:cNvCxnSpPr>
            <a:cxnSpLocks/>
          </p:cNvCxnSpPr>
          <p:nvPr/>
        </p:nvCxnSpPr>
        <p:spPr>
          <a:xfrm rot="5400000">
            <a:off x="3348674" y="13394"/>
            <a:ext cx="424372" cy="3350358"/>
          </a:xfrm>
          <a:prstGeom prst="bentConnector3">
            <a:avLst>
              <a:gd name="adj1" fmla="val 50000"/>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9" name="Rounded Rectangle 58">
            <a:extLst>
              <a:ext uri="{FF2B5EF4-FFF2-40B4-BE49-F238E27FC236}">
                <a16:creationId xmlns:a16="http://schemas.microsoft.com/office/drawing/2014/main" id="{4DC85CDF-0D88-41C2-ABFA-AB354463687F}"/>
              </a:ext>
            </a:extLst>
          </p:cNvPr>
          <p:cNvSpPr/>
          <p:nvPr/>
        </p:nvSpPr>
        <p:spPr>
          <a:xfrm>
            <a:off x="3255034" y="3487100"/>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Bike</a:t>
            </a:r>
          </a:p>
        </p:txBody>
      </p:sp>
      <p:sp>
        <p:nvSpPr>
          <p:cNvPr id="131" name="Rounded Rectangle 58">
            <a:extLst>
              <a:ext uri="{FF2B5EF4-FFF2-40B4-BE49-F238E27FC236}">
                <a16:creationId xmlns:a16="http://schemas.microsoft.com/office/drawing/2014/main" id="{98E74F91-13D1-49E4-930E-E03EA5F59E70}"/>
              </a:ext>
            </a:extLst>
          </p:cNvPr>
          <p:cNvSpPr/>
          <p:nvPr/>
        </p:nvSpPr>
        <p:spPr>
          <a:xfrm>
            <a:off x="4319590" y="3487728"/>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None</a:t>
            </a:r>
          </a:p>
        </p:txBody>
      </p:sp>
      <p:sp>
        <p:nvSpPr>
          <p:cNvPr id="2" name="TextBox 1">
            <a:extLst>
              <a:ext uri="{FF2B5EF4-FFF2-40B4-BE49-F238E27FC236}">
                <a16:creationId xmlns:a16="http://schemas.microsoft.com/office/drawing/2014/main" id="{B86C8CB2-E090-4E0A-B931-35FEB2C9AC8B}"/>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34" name="TextBox 33">
            <a:extLst>
              <a:ext uri="{FF2B5EF4-FFF2-40B4-BE49-F238E27FC236}">
                <a16:creationId xmlns:a16="http://schemas.microsoft.com/office/drawing/2014/main" id="{07F21BB7-1CBA-4C63-89A0-093DDB4C4BA9}"/>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sp>
        <p:nvSpPr>
          <p:cNvPr id="33" name="Rounded Rectangle 27">
            <a:extLst>
              <a:ext uri="{FF2B5EF4-FFF2-40B4-BE49-F238E27FC236}">
                <a16:creationId xmlns:a16="http://schemas.microsoft.com/office/drawing/2014/main" id="{583D2DE7-1EB4-44B6-BBBC-9F8D6F213EC8}"/>
              </a:ext>
            </a:extLst>
          </p:cNvPr>
          <p:cNvSpPr/>
          <p:nvPr/>
        </p:nvSpPr>
        <p:spPr>
          <a:xfrm>
            <a:off x="6317967" y="1860047"/>
            <a:ext cx="1920240" cy="6243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Mechanical</a:t>
            </a:r>
          </a:p>
          <a:p>
            <a:pPr lvl="0" algn="ctr"/>
            <a:r>
              <a:rPr lang="en-US" sz="1200" i="1" dirty="0">
                <a:solidFill>
                  <a:schemeClr val="bg1"/>
                </a:solidFill>
              </a:rPr>
              <a:t>(n=1086 (22%)</a:t>
            </a:r>
          </a:p>
        </p:txBody>
      </p:sp>
      <p:sp>
        <p:nvSpPr>
          <p:cNvPr id="54" name="Rectangle 53">
            <a:extLst>
              <a:ext uri="{FF2B5EF4-FFF2-40B4-BE49-F238E27FC236}">
                <a16:creationId xmlns:a16="http://schemas.microsoft.com/office/drawing/2014/main" id="{57267CEC-5BB9-45D4-8863-CAA2BD1AE665}"/>
              </a:ext>
            </a:extLst>
          </p:cNvPr>
          <p:cNvSpPr/>
          <p:nvPr/>
        </p:nvSpPr>
        <p:spPr bwMode="auto">
          <a:xfrm>
            <a:off x="4327818" y="4958682"/>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accent3"/>
                </a:solidFill>
              </a:rPr>
              <a:t>4 (0.2%)</a:t>
            </a:r>
          </a:p>
        </p:txBody>
      </p:sp>
      <p:sp>
        <p:nvSpPr>
          <p:cNvPr id="55" name="Rectangle 54">
            <a:extLst>
              <a:ext uri="{FF2B5EF4-FFF2-40B4-BE49-F238E27FC236}">
                <a16:creationId xmlns:a16="http://schemas.microsoft.com/office/drawing/2014/main" id="{47156F26-1F36-44AE-AC5A-A37B3B461D2B}"/>
              </a:ext>
            </a:extLst>
          </p:cNvPr>
          <p:cNvSpPr/>
          <p:nvPr/>
        </p:nvSpPr>
        <p:spPr bwMode="auto">
          <a:xfrm>
            <a:off x="7653275" y="4965278"/>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480 (31%)</a:t>
            </a:r>
          </a:p>
        </p:txBody>
      </p:sp>
      <p:sp>
        <p:nvSpPr>
          <p:cNvPr id="56" name="Rectangle 55">
            <a:extLst>
              <a:ext uri="{FF2B5EF4-FFF2-40B4-BE49-F238E27FC236}">
                <a16:creationId xmlns:a16="http://schemas.microsoft.com/office/drawing/2014/main" id="{9A37F972-74A5-44A1-8C66-8A14D4227287}"/>
              </a:ext>
            </a:extLst>
          </p:cNvPr>
          <p:cNvSpPr/>
          <p:nvPr/>
        </p:nvSpPr>
        <p:spPr bwMode="auto">
          <a:xfrm>
            <a:off x="6534685" y="4965278"/>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510 (32%)</a:t>
            </a:r>
          </a:p>
        </p:txBody>
      </p:sp>
      <p:cxnSp>
        <p:nvCxnSpPr>
          <p:cNvPr id="57" name="Connector: Elbow 56">
            <a:extLst>
              <a:ext uri="{FF2B5EF4-FFF2-40B4-BE49-F238E27FC236}">
                <a16:creationId xmlns:a16="http://schemas.microsoft.com/office/drawing/2014/main" id="{0AEADE49-FE08-4950-8F8D-2DB011939025}"/>
              </a:ext>
            </a:extLst>
          </p:cNvPr>
          <p:cNvCxnSpPr>
            <a:cxnSpLocks/>
          </p:cNvCxnSpPr>
          <p:nvPr/>
        </p:nvCxnSpPr>
        <p:spPr>
          <a:xfrm>
            <a:off x="4247060" y="1702866"/>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3D42B06-8050-480C-8F36-A4FE2A255866}"/>
              </a:ext>
            </a:extLst>
          </p:cNvPr>
          <p:cNvGrpSpPr/>
          <p:nvPr/>
        </p:nvGrpSpPr>
        <p:grpSpPr>
          <a:xfrm>
            <a:off x="10862196" y="487112"/>
            <a:ext cx="1147354" cy="3994560"/>
            <a:chOff x="10904695" y="318704"/>
            <a:chExt cx="1147354" cy="3994560"/>
          </a:xfrm>
        </p:grpSpPr>
        <p:sp>
          <p:nvSpPr>
            <p:cNvPr id="95" name="Rectangle 94">
              <a:extLst>
                <a:ext uri="{FF2B5EF4-FFF2-40B4-BE49-F238E27FC236}">
                  <a16:creationId xmlns:a16="http://schemas.microsoft.com/office/drawing/2014/main" id="{869E7180-0A12-4D00-B084-80A8C9DC0183}"/>
                </a:ext>
              </a:extLst>
            </p:cNvPr>
            <p:cNvSpPr/>
            <p:nvPr/>
          </p:nvSpPr>
          <p:spPr bwMode="auto">
            <a:xfrm rot="5400000">
              <a:off x="9481092" y="1742307"/>
              <a:ext cx="3994560" cy="1147354"/>
            </a:xfrm>
            <a:prstGeom prst="rect">
              <a:avLst/>
            </a:prstGeom>
            <a:gradFill flip="none" rotWithShape="1">
              <a:gsLst>
                <a:gs pos="0">
                  <a:srgbClr val="A7A2C3">
                    <a:alpha val="15000"/>
                  </a:srgbClr>
                </a:gs>
                <a:gs pos="52000">
                  <a:srgbClr val="A7A2C3">
                    <a:alpha val="70000"/>
                  </a:srgbClr>
                </a:gs>
                <a:gs pos="85000">
                  <a:srgbClr val="A7A2C3"/>
                </a:gs>
              </a:gsLst>
              <a:lin ang="0" scaled="1"/>
              <a:tileRect/>
            </a:gradFill>
            <a:ln w="25400" cap="flat" cmpd="sng" algn="ctr">
              <a:noFill/>
              <a:prstDash val="solid"/>
              <a:headEnd type="none" w="med" len="med"/>
              <a:tailEnd type="none" w="med" len="med"/>
            </a:ln>
            <a:effectLst>
              <a:glow rad="228600">
                <a:srgbClr val="C1C6C8">
                  <a:satMod val="175000"/>
                  <a:alpha val="40000"/>
                </a:srgbClr>
              </a:glow>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ndParaRPr>
            </a:p>
          </p:txBody>
        </p:sp>
        <p:sp>
          <p:nvSpPr>
            <p:cNvPr id="96" name="TextBox 95">
              <a:extLst>
                <a:ext uri="{FF2B5EF4-FFF2-40B4-BE49-F238E27FC236}">
                  <a16:creationId xmlns:a16="http://schemas.microsoft.com/office/drawing/2014/main" id="{63E90CE9-2FC3-4871-9453-4A86B9F90AC8}"/>
                </a:ext>
              </a:extLst>
            </p:cNvPr>
            <p:cNvSpPr txBox="1"/>
            <p:nvPr/>
          </p:nvSpPr>
          <p:spPr>
            <a:xfrm>
              <a:off x="11025739" y="894431"/>
              <a:ext cx="943348" cy="307777"/>
            </a:xfrm>
            <a:prstGeom prst="rect">
              <a:avLst/>
            </a:prstGeom>
            <a:noFill/>
          </p:spPr>
          <p:txBody>
            <a:bodyPr wrap="square" rtlCol="0">
              <a:spAutoFit/>
            </a:bodyPr>
            <a:lstStyle/>
            <a:p>
              <a:r>
                <a:rPr lang="en-US" b="1" dirty="0"/>
                <a:t>Industry</a:t>
              </a:r>
            </a:p>
          </p:txBody>
        </p:sp>
        <p:sp>
          <p:nvSpPr>
            <p:cNvPr id="97" name="TextBox 96">
              <a:extLst>
                <a:ext uri="{FF2B5EF4-FFF2-40B4-BE49-F238E27FC236}">
                  <a16:creationId xmlns:a16="http://schemas.microsoft.com/office/drawing/2014/main" id="{807E540F-0F34-476D-9B30-68774CE48041}"/>
                </a:ext>
              </a:extLst>
            </p:cNvPr>
            <p:cNvSpPr txBox="1"/>
            <p:nvPr/>
          </p:nvSpPr>
          <p:spPr>
            <a:xfrm>
              <a:off x="11025739" y="2008207"/>
              <a:ext cx="943348" cy="307777"/>
            </a:xfrm>
            <a:prstGeom prst="rect">
              <a:avLst/>
            </a:prstGeom>
            <a:noFill/>
          </p:spPr>
          <p:txBody>
            <a:bodyPr wrap="square" rtlCol="0">
              <a:spAutoFit/>
            </a:bodyPr>
            <a:lstStyle/>
            <a:p>
              <a:pPr algn="ctr"/>
              <a:r>
                <a:rPr lang="en-US" b="1" dirty="0"/>
                <a:t>Type</a:t>
              </a:r>
            </a:p>
          </p:txBody>
        </p:sp>
        <p:sp>
          <p:nvSpPr>
            <p:cNvPr id="98" name="TextBox 97">
              <a:extLst>
                <a:ext uri="{FF2B5EF4-FFF2-40B4-BE49-F238E27FC236}">
                  <a16:creationId xmlns:a16="http://schemas.microsoft.com/office/drawing/2014/main" id="{914E3588-2A52-4FEB-A93B-3BF006B58CDB}"/>
                </a:ext>
              </a:extLst>
            </p:cNvPr>
            <p:cNvSpPr txBox="1"/>
            <p:nvPr/>
          </p:nvSpPr>
          <p:spPr>
            <a:xfrm>
              <a:off x="11026164" y="3121223"/>
              <a:ext cx="943348" cy="307777"/>
            </a:xfrm>
            <a:prstGeom prst="rect">
              <a:avLst/>
            </a:prstGeom>
            <a:noFill/>
          </p:spPr>
          <p:txBody>
            <a:bodyPr wrap="square" rtlCol="0">
              <a:spAutoFit/>
            </a:bodyPr>
            <a:lstStyle/>
            <a:p>
              <a:pPr algn="ctr"/>
              <a:r>
                <a:rPr lang="en-US" b="1" dirty="0"/>
                <a:t>Product</a:t>
              </a:r>
            </a:p>
          </p:txBody>
        </p:sp>
      </p:grpSp>
      <p:cxnSp>
        <p:nvCxnSpPr>
          <p:cNvPr id="83" name="Straight Arrow Connector 82">
            <a:extLst>
              <a:ext uri="{FF2B5EF4-FFF2-40B4-BE49-F238E27FC236}">
                <a16:creationId xmlns:a16="http://schemas.microsoft.com/office/drawing/2014/main" id="{61D6E928-7C71-4496-9AB8-CF1ABE6C77CE}"/>
              </a:ext>
            </a:extLst>
          </p:cNvPr>
          <p:cNvCxnSpPr>
            <a:cxnSpLocks/>
          </p:cNvCxnSpPr>
          <p:nvPr/>
        </p:nvCxnSpPr>
        <p:spPr>
          <a:xfrm>
            <a:off x="4247060" y="1687569"/>
            <a:ext cx="0" cy="233046"/>
          </a:xfrm>
          <a:prstGeom prst="straightConnector1">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F134153-4761-418D-AEEE-BE5A0FAF6F1F}"/>
              </a:ext>
            </a:extLst>
          </p:cNvPr>
          <p:cNvCxnSpPr>
            <a:cxnSpLocks/>
          </p:cNvCxnSpPr>
          <p:nvPr/>
        </p:nvCxnSpPr>
        <p:spPr>
          <a:xfrm>
            <a:off x="5910787" y="1700061"/>
            <a:ext cx="1022385" cy="0"/>
          </a:xfrm>
          <a:prstGeom prst="line">
            <a:avLst/>
          </a:prstGeom>
          <a:ln w="31750">
            <a:solidFill>
              <a:srgbClr val="96999E"/>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12B9B1B-0323-4B83-84BD-E4C19187078A}"/>
              </a:ext>
            </a:extLst>
          </p:cNvPr>
          <p:cNvSpPr txBox="1"/>
          <p:nvPr/>
        </p:nvSpPr>
        <p:spPr>
          <a:xfrm>
            <a:off x="-19517" y="3503129"/>
            <a:ext cx="1005839" cy="3040832"/>
          </a:xfrm>
          <a:prstGeom prst="rect">
            <a:avLst/>
          </a:prstGeom>
          <a:noFill/>
        </p:spPr>
        <p:txBody>
          <a:bodyPr wrap="square" rtlCol="0">
            <a:spAutoFit/>
          </a:bodyPr>
          <a:lstStyle/>
          <a:p>
            <a:r>
              <a:rPr lang="en-US" b="1" i="1" dirty="0"/>
              <a:t>N –Sizes</a:t>
            </a:r>
          </a:p>
          <a:p>
            <a:endParaRPr lang="en-US" dirty="0"/>
          </a:p>
          <a:p>
            <a:endParaRPr lang="en-US" dirty="0"/>
          </a:p>
          <a:p>
            <a:r>
              <a:rPr lang="en-US" sz="1200" b="1" dirty="0">
                <a:solidFill>
                  <a:schemeClr val="accent6"/>
                </a:solidFill>
              </a:rPr>
              <a:t>Production</a:t>
            </a:r>
          </a:p>
          <a:p>
            <a:endParaRPr lang="en-US" sz="1200" b="1" dirty="0"/>
          </a:p>
          <a:p>
            <a:endParaRPr lang="en-US" sz="1200" b="1" dirty="0"/>
          </a:p>
          <a:p>
            <a:r>
              <a:rPr lang="en-US" sz="1200" b="1" dirty="0"/>
              <a:t>Food</a:t>
            </a:r>
          </a:p>
          <a:p>
            <a:endParaRPr lang="en-US" sz="1200" b="1" dirty="0"/>
          </a:p>
          <a:p>
            <a:endParaRPr lang="en-US" sz="1200" b="1" dirty="0"/>
          </a:p>
          <a:p>
            <a:r>
              <a:rPr lang="en-US" sz="1200" b="1" dirty="0">
                <a:solidFill>
                  <a:schemeClr val="bg2"/>
                </a:solidFill>
              </a:rPr>
              <a:t>Mechanical </a:t>
            </a:r>
          </a:p>
          <a:p>
            <a:endParaRPr lang="en-US" sz="1200" b="1" dirty="0">
              <a:solidFill>
                <a:srgbClr val="008000"/>
              </a:solidFill>
            </a:endParaRPr>
          </a:p>
          <a:p>
            <a:endParaRPr lang="en-US" sz="1200" b="1" dirty="0">
              <a:solidFill>
                <a:srgbClr val="008000"/>
              </a:solidFill>
            </a:endParaRPr>
          </a:p>
          <a:p>
            <a:r>
              <a:rPr lang="en-US" sz="1200" b="1" dirty="0">
                <a:solidFill>
                  <a:srgbClr val="008000"/>
                </a:solidFill>
              </a:rPr>
              <a:t>Toys</a:t>
            </a:r>
          </a:p>
        </p:txBody>
      </p:sp>
      <p:sp>
        <p:nvSpPr>
          <p:cNvPr id="116" name="Rectangle 115">
            <a:extLst>
              <a:ext uri="{FF2B5EF4-FFF2-40B4-BE49-F238E27FC236}">
                <a16:creationId xmlns:a16="http://schemas.microsoft.com/office/drawing/2014/main" id="{1769E439-CDCB-4872-A3F2-EE19C65345D5}"/>
              </a:ext>
            </a:extLst>
          </p:cNvPr>
          <p:cNvSpPr/>
          <p:nvPr/>
        </p:nvSpPr>
        <p:spPr bwMode="auto">
          <a:xfrm>
            <a:off x="4295846" y="5545303"/>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4 (0.3%)</a:t>
            </a:r>
          </a:p>
        </p:txBody>
      </p:sp>
      <p:sp>
        <p:nvSpPr>
          <p:cNvPr id="117" name="Rectangle 116">
            <a:extLst>
              <a:ext uri="{FF2B5EF4-FFF2-40B4-BE49-F238E27FC236}">
                <a16:creationId xmlns:a16="http://schemas.microsoft.com/office/drawing/2014/main" id="{CE9E4FCF-5072-4FBA-AF8A-A28BAFA7DD11}"/>
              </a:ext>
            </a:extLst>
          </p:cNvPr>
          <p:cNvSpPr/>
          <p:nvPr/>
        </p:nvSpPr>
        <p:spPr bwMode="auto">
          <a:xfrm>
            <a:off x="8529909" y="5545302"/>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547 (50%)</a:t>
            </a:r>
          </a:p>
        </p:txBody>
      </p:sp>
      <p:sp>
        <p:nvSpPr>
          <p:cNvPr id="118" name="Rectangle 117">
            <a:extLst>
              <a:ext uri="{FF2B5EF4-FFF2-40B4-BE49-F238E27FC236}">
                <a16:creationId xmlns:a16="http://schemas.microsoft.com/office/drawing/2014/main" id="{F0070ED8-A4DF-4C05-A29B-3EE9A8E97ACC}"/>
              </a:ext>
            </a:extLst>
          </p:cNvPr>
          <p:cNvSpPr/>
          <p:nvPr/>
        </p:nvSpPr>
        <p:spPr bwMode="auto">
          <a:xfrm>
            <a:off x="9688737" y="5545302"/>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535 (49%)</a:t>
            </a:r>
          </a:p>
        </p:txBody>
      </p:sp>
      <p:sp>
        <p:nvSpPr>
          <p:cNvPr id="121" name="Rectangle 120">
            <a:extLst>
              <a:ext uri="{FF2B5EF4-FFF2-40B4-BE49-F238E27FC236}">
                <a16:creationId xmlns:a16="http://schemas.microsoft.com/office/drawing/2014/main" id="{30DB0754-12C1-4922-90CF-48902920E44F}"/>
              </a:ext>
            </a:extLst>
          </p:cNvPr>
          <p:cNvSpPr/>
          <p:nvPr/>
        </p:nvSpPr>
        <p:spPr bwMode="auto">
          <a:xfrm>
            <a:off x="5416095" y="4958682"/>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566 (0.2%)</a:t>
            </a:r>
          </a:p>
        </p:txBody>
      </p:sp>
      <p:cxnSp>
        <p:nvCxnSpPr>
          <p:cNvPr id="124" name="Straight Arrow Connector 123">
            <a:extLst>
              <a:ext uri="{FF2B5EF4-FFF2-40B4-BE49-F238E27FC236}">
                <a16:creationId xmlns:a16="http://schemas.microsoft.com/office/drawing/2014/main" id="{AB5626D4-A0F0-49F0-8143-07C52571597C}"/>
              </a:ext>
            </a:extLst>
          </p:cNvPr>
          <p:cNvCxnSpPr>
            <a:cxnSpLocks/>
            <a:endCxn id="131" idx="0"/>
          </p:cNvCxnSpPr>
          <p:nvPr/>
        </p:nvCxnSpPr>
        <p:spPr>
          <a:xfrm>
            <a:off x="4258116" y="2494105"/>
            <a:ext cx="564394" cy="993623"/>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6E4F8A41-F841-4CF7-A314-4FD5423E0302}"/>
              </a:ext>
            </a:extLst>
          </p:cNvPr>
          <p:cNvCxnSpPr>
            <a:cxnSpLocks/>
            <a:endCxn id="72" idx="0"/>
          </p:cNvCxnSpPr>
          <p:nvPr/>
        </p:nvCxnSpPr>
        <p:spPr>
          <a:xfrm>
            <a:off x="4388094" y="2541139"/>
            <a:ext cx="3638895" cy="976187"/>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93E0E2D-9529-407B-A09D-1ECFC898F484}"/>
              </a:ext>
            </a:extLst>
          </p:cNvPr>
          <p:cNvCxnSpPr>
            <a:cxnSpLocks/>
          </p:cNvCxnSpPr>
          <p:nvPr/>
        </p:nvCxnSpPr>
        <p:spPr>
          <a:xfrm>
            <a:off x="4319590" y="2511993"/>
            <a:ext cx="2695874" cy="981033"/>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C936DCA-5591-4CD7-B790-E092B4781972}"/>
              </a:ext>
            </a:extLst>
          </p:cNvPr>
          <p:cNvCxnSpPr>
            <a:stCxn id="10" idx="2"/>
            <a:endCxn id="4" idx="0"/>
          </p:cNvCxnSpPr>
          <p:nvPr/>
        </p:nvCxnSpPr>
        <p:spPr>
          <a:xfrm flipH="1">
            <a:off x="1621091" y="2527611"/>
            <a:ext cx="73075"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E4D1A45-22BB-40B3-AEE9-84F3A88D6543}"/>
              </a:ext>
            </a:extLst>
          </p:cNvPr>
          <p:cNvCxnSpPr>
            <a:cxnSpLocks/>
            <a:stCxn id="10" idx="2"/>
            <a:endCxn id="129" idx="0"/>
          </p:cNvCxnSpPr>
          <p:nvPr/>
        </p:nvCxnSpPr>
        <p:spPr>
          <a:xfrm>
            <a:off x="1694166" y="2527611"/>
            <a:ext cx="2063788" cy="959489"/>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6EE446D-7C9A-4BA3-BE42-39B7F7A6EC2A}"/>
              </a:ext>
            </a:extLst>
          </p:cNvPr>
          <p:cNvCxnSpPr>
            <a:cxnSpLocks/>
            <a:stCxn id="10" idx="2"/>
            <a:endCxn id="14" idx="0"/>
          </p:cNvCxnSpPr>
          <p:nvPr/>
        </p:nvCxnSpPr>
        <p:spPr>
          <a:xfrm>
            <a:off x="1694166" y="2527611"/>
            <a:ext cx="997760"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BBA1713-A689-4BA7-A6E9-8D50D7250EBC}"/>
              </a:ext>
            </a:extLst>
          </p:cNvPr>
          <p:cNvCxnSpPr>
            <a:cxnSpLocks/>
            <a:endCxn id="131" idx="0"/>
          </p:cNvCxnSpPr>
          <p:nvPr/>
        </p:nvCxnSpPr>
        <p:spPr>
          <a:xfrm>
            <a:off x="1817045" y="2512943"/>
            <a:ext cx="3005465" cy="974785"/>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497C72D-1BDE-4215-93B7-12238491C025}"/>
              </a:ext>
            </a:extLst>
          </p:cNvPr>
          <p:cNvCxnSpPr>
            <a:cxnSpLocks/>
            <a:stCxn id="33" idx="2"/>
            <a:endCxn id="131" idx="0"/>
          </p:cNvCxnSpPr>
          <p:nvPr/>
        </p:nvCxnSpPr>
        <p:spPr>
          <a:xfrm flipH="1">
            <a:off x="4822510" y="2484392"/>
            <a:ext cx="2455577" cy="1003336"/>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7B43D2C-EAE7-488B-8AC7-1FAEBB15E0A5}"/>
              </a:ext>
            </a:extLst>
          </p:cNvPr>
          <p:cNvCxnSpPr>
            <a:cxnSpLocks/>
            <a:stCxn id="33" idx="2"/>
            <a:endCxn id="76" idx="0"/>
          </p:cNvCxnSpPr>
          <p:nvPr/>
        </p:nvCxnSpPr>
        <p:spPr>
          <a:xfrm>
            <a:off x="7278087" y="2484392"/>
            <a:ext cx="1813294" cy="106777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0F8E2E2-11D9-47F7-8DF4-57E64A02E707}"/>
              </a:ext>
            </a:extLst>
          </p:cNvPr>
          <p:cNvCxnSpPr>
            <a:cxnSpLocks/>
          </p:cNvCxnSpPr>
          <p:nvPr/>
        </p:nvCxnSpPr>
        <p:spPr>
          <a:xfrm>
            <a:off x="6808611" y="1702108"/>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27">
            <a:extLst>
              <a:ext uri="{FF2B5EF4-FFF2-40B4-BE49-F238E27FC236}">
                <a16:creationId xmlns:a16="http://schemas.microsoft.com/office/drawing/2014/main" id="{B1E0B1B4-478E-415B-AE24-C887483E348E}"/>
              </a:ext>
            </a:extLst>
          </p:cNvPr>
          <p:cNvSpPr/>
          <p:nvPr/>
        </p:nvSpPr>
        <p:spPr>
          <a:xfrm>
            <a:off x="8833489" y="1859655"/>
            <a:ext cx="1920240" cy="624345"/>
          </a:xfrm>
          <a:prstGeom prst="round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Toys</a:t>
            </a:r>
          </a:p>
          <a:p>
            <a:pPr lvl="0" algn="ctr"/>
            <a:r>
              <a:rPr lang="en-US" sz="1200" i="1" dirty="0">
                <a:solidFill>
                  <a:schemeClr val="bg1"/>
                </a:solidFill>
              </a:rPr>
              <a:t>(n=529 (11%)</a:t>
            </a:r>
          </a:p>
        </p:txBody>
      </p:sp>
      <p:sp>
        <p:nvSpPr>
          <p:cNvPr id="70" name="Rounded Rectangle 58">
            <a:extLst>
              <a:ext uri="{FF2B5EF4-FFF2-40B4-BE49-F238E27FC236}">
                <a16:creationId xmlns:a16="http://schemas.microsoft.com/office/drawing/2014/main" id="{F5354150-6F8A-4905-94D3-5AED752B32F7}"/>
              </a:ext>
            </a:extLst>
          </p:cNvPr>
          <p:cNvSpPr/>
          <p:nvPr/>
        </p:nvSpPr>
        <p:spPr>
          <a:xfrm>
            <a:off x="5413407" y="3489350"/>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Fast food</a:t>
            </a:r>
          </a:p>
        </p:txBody>
      </p:sp>
      <p:sp>
        <p:nvSpPr>
          <p:cNvPr id="71" name="Rounded Rectangle 58">
            <a:extLst>
              <a:ext uri="{FF2B5EF4-FFF2-40B4-BE49-F238E27FC236}">
                <a16:creationId xmlns:a16="http://schemas.microsoft.com/office/drawing/2014/main" id="{60B562AE-AE43-4142-A19C-3D77AC58BD03}"/>
              </a:ext>
            </a:extLst>
          </p:cNvPr>
          <p:cNvSpPr/>
          <p:nvPr/>
        </p:nvSpPr>
        <p:spPr>
          <a:xfrm>
            <a:off x="6477799" y="3517326"/>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Beverage</a:t>
            </a:r>
          </a:p>
        </p:txBody>
      </p:sp>
      <p:sp>
        <p:nvSpPr>
          <p:cNvPr id="72" name="Rounded Rectangle 58">
            <a:extLst>
              <a:ext uri="{FF2B5EF4-FFF2-40B4-BE49-F238E27FC236}">
                <a16:creationId xmlns:a16="http://schemas.microsoft.com/office/drawing/2014/main" id="{17B0211E-7F87-4062-A643-3E3AB19A2657}"/>
              </a:ext>
            </a:extLst>
          </p:cNvPr>
          <p:cNvSpPr/>
          <p:nvPr/>
        </p:nvSpPr>
        <p:spPr>
          <a:xfrm>
            <a:off x="7524069" y="3517326"/>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Organic Food</a:t>
            </a:r>
          </a:p>
        </p:txBody>
      </p:sp>
      <p:sp>
        <p:nvSpPr>
          <p:cNvPr id="76" name="Rounded Rectangle 58">
            <a:extLst>
              <a:ext uri="{FF2B5EF4-FFF2-40B4-BE49-F238E27FC236}">
                <a16:creationId xmlns:a16="http://schemas.microsoft.com/office/drawing/2014/main" id="{23114289-CF82-4BA0-9286-6B0616180555}"/>
              </a:ext>
            </a:extLst>
          </p:cNvPr>
          <p:cNvSpPr/>
          <p:nvPr/>
        </p:nvSpPr>
        <p:spPr>
          <a:xfrm>
            <a:off x="8588461" y="3552170"/>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Kids Tool</a:t>
            </a:r>
          </a:p>
        </p:txBody>
      </p:sp>
      <p:sp>
        <p:nvSpPr>
          <p:cNvPr id="77" name="Rounded Rectangle 58">
            <a:extLst>
              <a:ext uri="{FF2B5EF4-FFF2-40B4-BE49-F238E27FC236}">
                <a16:creationId xmlns:a16="http://schemas.microsoft.com/office/drawing/2014/main" id="{E4A6A455-9CDF-42A0-86B7-30A7B2E03D6A}"/>
              </a:ext>
            </a:extLst>
          </p:cNvPr>
          <p:cNvSpPr/>
          <p:nvPr/>
        </p:nvSpPr>
        <p:spPr>
          <a:xfrm>
            <a:off x="9672281" y="3552170"/>
            <a:ext cx="1005840" cy="626852"/>
          </a:xfrm>
          <a:prstGeom prst="roundRect">
            <a:avLst/>
          </a:prstGeom>
          <a:solidFill>
            <a:srgbClr val="A7A2C3">
              <a:alpha val="25000"/>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accent4">
                    <a:lumMod val="75000"/>
                  </a:schemeClr>
                </a:solidFill>
              </a:rPr>
              <a:t>Wiring Tools</a:t>
            </a:r>
          </a:p>
        </p:txBody>
      </p:sp>
      <p:sp>
        <p:nvSpPr>
          <p:cNvPr id="81" name="Rectangle 80">
            <a:extLst>
              <a:ext uri="{FF2B5EF4-FFF2-40B4-BE49-F238E27FC236}">
                <a16:creationId xmlns:a16="http://schemas.microsoft.com/office/drawing/2014/main" id="{809286F9-1409-4FCA-9C30-47C1880FFF27}"/>
              </a:ext>
            </a:extLst>
          </p:cNvPr>
          <p:cNvSpPr/>
          <p:nvPr/>
        </p:nvSpPr>
        <p:spPr bwMode="auto">
          <a:xfrm>
            <a:off x="4267113" y="6083005"/>
            <a:ext cx="989384" cy="400101"/>
          </a:xfrm>
          <a:prstGeom prst="rect">
            <a:avLst/>
          </a:prstGeom>
          <a:solidFill>
            <a:srgbClr val="92D050"/>
          </a:solidFill>
          <a:ln>
            <a:solidFill>
              <a:srgbClr val="008000"/>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008000"/>
                </a:solidFill>
              </a:rPr>
              <a:t>2 (0.4%)</a:t>
            </a:r>
          </a:p>
        </p:txBody>
      </p:sp>
      <p:sp>
        <p:nvSpPr>
          <p:cNvPr id="82" name="Rectangle 81">
            <a:extLst>
              <a:ext uri="{FF2B5EF4-FFF2-40B4-BE49-F238E27FC236}">
                <a16:creationId xmlns:a16="http://schemas.microsoft.com/office/drawing/2014/main" id="{10FA9F32-CC2B-4C3F-B969-475A9E6877CB}"/>
              </a:ext>
            </a:extLst>
          </p:cNvPr>
          <p:cNvSpPr/>
          <p:nvPr/>
        </p:nvSpPr>
        <p:spPr bwMode="auto">
          <a:xfrm>
            <a:off x="8528582" y="6083004"/>
            <a:ext cx="989384" cy="400101"/>
          </a:xfrm>
          <a:prstGeom prst="rect">
            <a:avLst/>
          </a:prstGeom>
          <a:solidFill>
            <a:srgbClr val="92D050"/>
          </a:solidFill>
          <a:ln>
            <a:solidFill>
              <a:srgbClr val="008000"/>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008000"/>
                </a:solidFill>
              </a:rPr>
              <a:t>527 (100%)</a:t>
            </a:r>
          </a:p>
        </p:txBody>
      </p:sp>
      <p:cxnSp>
        <p:nvCxnSpPr>
          <p:cNvPr id="86" name="Straight Arrow Connector 85">
            <a:extLst>
              <a:ext uri="{FF2B5EF4-FFF2-40B4-BE49-F238E27FC236}">
                <a16:creationId xmlns:a16="http://schemas.microsoft.com/office/drawing/2014/main" id="{EAE5006E-F06F-4B62-AD37-4E5F093B07E2}"/>
              </a:ext>
            </a:extLst>
          </p:cNvPr>
          <p:cNvCxnSpPr>
            <a:cxnSpLocks/>
          </p:cNvCxnSpPr>
          <p:nvPr/>
        </p:nvCxnSpPr>
        <p:spPr>
          <a:xfrm>
            <a:off x="4270224" y="2509200"/>
            <a:ext cx="1551692" cy="1009343"/>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A49D755-F833-4E49-9339-E5918BA048F1}"/>
              </a:ext>
            </a:extLst>
          </p:cNvPr>
          <p:cNvCxnSpPr>
            <a:cxnSpLocks/>
            <a:stCxn id="33" idx="2"/>
            <a:endCxn id="77" idx="0"/>
          </p:cNvCxnSpPr>
          <p:nvPr/>
        </p:nvCxnSpPr>
        <p:spPr>
          <a:xfrm>
            <a:off x="7278087" y="2484392"/>
            <a:ext cx="2897114" cy="106777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934EB12-330B-443F-A873-12EA213CCC4B}"/>
              </a:ext>
            </a:extLst>
          </p:cNvPr>
          <p:cNvCxnSpPr>
            <a:cxnSpLocks/>
            <a:endCxn id="76" idx="0"/>
          </p:cNvCxnSpPr>
          <p:nvPr/>
        </p:nvCxnSpPr>
        <p:spPr>
          <a:xfrm flipH="1">
            <a:off x="9091381" y="2483764"/>
            <a:ext cx="974944" cy="1068406"/>
          </a:xfrm>
          <a:prstGeom prst="straightConnector1">
            <a:avLst/>
          </a:prstGeom>
          <a:ln w="15875">
            <a:solidFill>
              <a:srgbClr val="008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1025410-EEE1-4D9F-AF0F-54CEA3B50B7B}"/>
              </a:ext>
            </a:extLst>
          </p:cNvPr>
          <p:cNvCxnSpPr>
            <a:cxnSpLocks/>
            <a:endCxn id="131" idx="0"/>
          </p:cNvCxnSpPr>
          <p:nvPr/>
        </p:nvCxnSpPr>
        <p:spPr>
          <a:xfrm flipH="1">
            <a:off x="4822510" y="2483764"/>
            <a:ext cx="5201184" cy="1003964"/>
          </a:xfrm>
          <a:prstGeom prst="straightConnector1">
            <a:avLst/>
          </a:prstGeom>
          <a:ln w="15875">
            <a:solidFill>
              <a:srgbClr val="008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46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5AE9C3CF-36B0-4AA2-8DF5-C87B163778F4}"/>
              </a:ext>
            </a:extLst>
          </p:cNvPr>
          <p:cNvSpPr/>
          <p:nvPr/>
        </p:nvSpPr>
        <p:spPr>
          <a:xfrm>
            <a:off x="1118171" y="3492345"/>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AI</a:t>
            </a:r>
          </a:p>
        </p:txBody>
      </p:sp>
      <p:sp>
        <p:nvSpPr>
          <p:cNvPr id="9" name="Rounded Rectangle 22">
            <a:extLst>
              <a:ext uri="{FF2B5EF4-FFF2-40B4-BE49-F238E27FC236}">
                <a16:creationId xmlns:a16="http://schemas.microsoft.com/office/drawing/2014/main" id="{376301AA-816C-491F-A493-066BBDC979E1}"/>
              </a:ext>
            </a:extLst>
          </p:cNvPr>
          <p:cNvSpPr/>
          <p:nvPr/>
        </p:nvSpPr>
        <p:spPr>
          <a:xfrm>
            <a:off x="3264512" y="912596"/>
            <a:ext cx="5181600" cy="579224"/>
          </a:xfrm>
          <a:prstGeom prst="roundRect">
            <a:avLst/>
          </a:prstGeom>
          <a:solidFill>
            <a:srgbClr val="267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rPr>
              <a:t>Computer Industry</a:t>
            </a:r>
          </a:p>
          <a:p>
            <a:pPr algn="ctr">
              <a:defRPr/>
            </a:pPr>
            <a:r>
              <a:rPr lang="en-US" sz="1600" dirty="0">
                <a:solidFill>
                  <a:schemeClr val="bg1"/>
                </a:solidFill>
              </a:rPr>
              <a:t>(n = 4828)</a:t>
            </a:r>
          </a:p>
        </p:txBody>
      </p:sp>
      <p:sp>
        <p:nvSpPr>
          <p:cNvPr id="10" name="Rounded Rectangle 26">
            <a:extLst>
              <a:ext uri="{FF2B5EF4-FFF2-40B4-BE49-F238E27FC236}">
                <a16:creationId xmlns:a16="http://schemas.microsoft.com/office/drawing/2014/main" id="{3FE9A395-06B1-4506-A12B-6D0B1AFB6C85}"/>
              </a:ext>
            </a:extLst>
          </p:cNvPr>
          <p:cNvSpPr/>
          <p:nvPr/>
        </p:nvSpPr>
        <p:spPr>
          <a:xfrm>
            <a:off x="1600309" y="1900759"/>
            <a:ext cx="1920240" cy="62685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Software</a:t>
            </a:r>
          </a:p>
          <a:p>
            <a:pPr algn="ctr"/>
            <a:r>
              <a:rPr lang="en-US" sz="1200" i="1" dirty="0">
                <a:solidFill>
                  <a:schemeClr val="bg1"/>
                </a:solidFill>
              </a:rPr>
              <a:t>(n=2424 (50%))</a:t>
            </a:r>
          </a:p>
        </p:txBody>
      </p:sp>
      <p:sp>
        <p:nvSpPr>
          <p:cNvPr id="11" name="Rounded Rectangle 27">
            <a:extLst>
              <a:ext uri="{FF2B5EF4-FFF2-40B4-BE49-F238E27FC236}">
                <a16:creationId xmlns:a16="http://schemas.microsoft.com/office/drawing/2014/main" id="{3A82241E-7FD4-43C9-AC0C-9B24258A85EE}"/>
              </a:ext>
            </a:extLst>
          </p:cNvPr>
          <p:cNvSpPr/>
          <p:nvPr/>
        </p:nvSpPr>
        <p:spPr>
          <a:xfrm>
            <a:off x="4933267" y="1916192"/>
            <a:ext cx="1920240" cy="624345"/>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Hardware</a:t>
            </a:r>
          </a:p>
          <a:p>
            <a:pPr lvl="0" algn="ctr"/>
            <a:r>
              <a:rPr lang="en-US" sz="1200" i="1" dirty="0">
                <a:solidFill>
                  <a:schemeClr val="bg1"/>
                </a:solidFill>
              </a:rPr>
              <a:t>(n=1441 (30%)</a:t>
            </a:r>
          </a:p>
        </p:txBody>
      </p:sp>
      <p:sp>
        <p:nvSpPr>
          <p:cNvPr id="14" name="Rounded Rectangle 58">
            <a:extLst>
              <a:ext uri="{FF2B5EF4-FFF2-40B4-BE49-F238E27FC236}">
                <a16:creationId xmlns:a16="http://schemas.microsoft.com/office/drawing/2014/main" id="{94F70516-32EC-4173-A0B0-9E50AD02B30B}"/>
              </a:ext>
            </a:extLst>
          </p:cNvPr>
          <p:cNvSpPr/>
          <p:nvPr/>
        </p:nvSpPr>
        <p:spPr>
          <a:xfrm>
            <a:off x="2477304" y="3492345"/>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Cyber Security</a:t>
            </a:r>
          </a:p>
        </p:txBody>
      </p:sp>
      <p:sp>
        <p:nvSpPr>
          <p:cNvPr id="46" name="Rectangle 45">
            <a:extLst>
              <a:ext uri="{FF2B5EF4-FFF2-40B4-BE49-F238E27FC236}">
                <a16:creationId xmlns:a16="http://schemas.microsoft.com/office/drawing/2014/main" id="{54C8BF4B-AD67-46B0-B25D-414FB20B807D}"/>
              </a:ext>
            </a:extLst>
          </p:cNvPr>
          <p:cNvSpPr/>
          <p:nvPr/>
        </p:nvSpPr>
        <p:spPr bwMode="auto">
          <a:xfrm>
            <a:off x="1056375" y="4322392"/>
            <a:ext cx="989384" cy="400101"/>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501 (21%)</a:t>
            </a:r>
          </a:p>
        </p:txBody>
      </p:sp>
      <p:sp>
        <p:nvSpPr>
          <p:cNvPr id="47" name="Rectangle 46">
            <a:extLst>
              <a:ext uri="{FF2B5EF4-FFF2-40B4-BE49-F238E27FC236}">
                <a16:creationId xmlns:a16="http://schemas.microsoft.com/office/drawing/2014/main" id="{E9A94A7F-82EA-4BAE-91F6-4A546AE1E51E}"/>
              </a:ext>
            </a:extLst>
          </p:cNvPr>
          <p:cNvSpPr/>
          <p:nvPr/>
        </p:nvSpPr>
        <p:spPr bwMode="auto">
          <a:xfrm>
            <a:off x="3718063"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473 (20%)</a:t>
            </a:r>
          </a:p>
        </p:txBody>
      </p:sp>
      <p:sp>
        <p:nvSpPr>
          <p:cNvPr id="48" name="Rectangle 47">
            <a:extLst>
              <a:ext uri="{FF2B5EF4-FFF2-40B4-BE49-F238E27FC236}">
                <a16:creationId xmlns:a16="http://schemas.microsoft.com/office/drawing/2014/main" id="{998027B2-15E5-4B89-9979-7243B976987D}"/>
              </a:ext>
            </a:extLst>
          </p:cNvPr>
          <p:cNvSpPr/>
          <p:nvPr/>
        </p:nvSpPr>
        <p:spPr bwMode="auto">
          <a:xfrm>
            <a:off x="2476366" y="4322392"/>
            <a:ext cx="914292" cy="400101"/>
          </a:xfrm>
          <a:prstGeom prst="rect">
            <a:avLst/>
          </a:prstGeom>
          <a:solidFill>
            <a:schemeClr val="accent6">
              <a:lumMod val="20000"/>
              <a:lumOff val="80000"/>
              <a:alpha val="7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499 (21%)</a:t>
            </a:r>
          </a:p>
        </p:txBody>
      </p:sp>
      <p:sp>
        <p:nvSpPr>
          <p:cNvPr id="50" name="Rectangle 49">
            <a:extLst>
              <a:ext uri="{FF2B5EF4-FFF2-40B4-BE49-F238E27FC236}">
                <a16:creationId xmlns:a16="http://schemas.microsoft.com/office/drawing/2014/main" id="{D3CE6AD2-DB09-4DFB-85EE-62490DF74DAA}"/>
              </a:ext>
            </a:extLst>
          </p:cNvPr>
          <p:cNvSpPr/>
          <p:nvPr/>
        </p:nvSpPr>
        <p:spPr bwMode="auto">
          <a:xfrm>
            <a:off x="5019384" y="4322392"/>
            <a:ext cx="914400" cy="400101"/>
          </a:xfrm>
          <a:prstGeom prst="rect">
            <a:avLst/>
          </a:prstGeom>
          <a:solidFill>
            <a:schemeClr val="accent6">
              <a:lumMod val="20000"/>
              <a:lumOff val="80000"/>
              <a:alpha val="2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 471(19%)</a:t>
            </a:r>
          </a:p>
        </p:txBody>
      </p:sp>
      <p:sp>
        <p:nvSpPr>
          <p:cNvPr id="52" name="Rectangle 51">
            <a:extLst>
              <a:ext uri="{FF2B5EF4-FFF2-40B4-BE49-F238E27FC236}">
                <a16:creationId xmlns:a16="http://schemas.microsoft.com/office/drawing/2014/main" id="{16159FB8-93E6-4D5A-BB22-4C0298E8CE6E}"/>
              </a:ext>
            </a:extLst>
          </p:cNvPr>
          <p:cNvSpPr/>
          <p:nvPr/>
        </p:nvSpPr>
        <p:spPr bwMode="auto">
          <a:xfrm>
            <a:off x="7880025" y="4317121"/>
            <a:ext cx="914400" cy="390106"/>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469 (19%)</a:t>
            </a:r>
          </a:p>
        </p:txBody>
      </p:sp>
      <p:cxnSp>
        <p:nvCxnSpPr>
          <p:cNvPr id="53" name="Elbow Connector 56">
            <a:extLst>
              <a:ext uri="{FF2B5EF4-FFF2-40B4-BE49-F238E27FC236}">
                <a16:creationId xmlns:a16="http://schemas.microsoft.com/office/drawing/2014/main" id="{1198225D-FC40-4548-8893-332931EB71C5}"/>
              </a:ext>
            </a:extLst>
          </p:cNvPr>
          <p:cNvCxnSpPr>
            <a:cxnSpLocks/>
          </p:cNvCxnSpPr>
          <p:nvPr/>
        </p:nvCxnSpPr>
        <p:spPr>
          <a:xfrm rot="5400000">
            <a:off x="4023422" y="28827"/>
            <a:ext cx="424372" cy="3350358"/>
          </a:xfrm>
          <a:prstGeom prst="bentConnector3">
            <a:avLst>
              <a:gd name="adj1" fmla="val 50000"/>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9" name="Rounded Rectangle 58">
            <a:extLst>
              <a:ext uri="{FF2B5EF4-FFF2-40B4-BE49-F238E27FC236}">
                <a16:creationId xmlns:a16="http://schemas.microsoft.com/office/drawing/2014/main" id="{4DC85CDF-0D88-41C2-ABFA-AB354463687F}"/>
              </a:ext>
            </a:extLst>
          </p:cNvPr>
          <p:cNvSpPr/>
          <p:nvPr/>
        </p:nvSpPr>
        <p:spPr>
          <a:xfrm>
            <a:off x="3707978" y="3511958"/>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IT</a:t>
            </a:r>
          </a:p>
        </p:txBody>
      </p:sp>
      <p:sp>
        <p:nvSpPr>
          <p:cNvPr id="131" name="Rounded Rectangle 58">
            <a:extLst>
              <a:ext uri="{FF2B5EF4-FFF2-40B4-BE49-F238E27FC236}">
                <a16:creationId xmlns:a16="http://schemas.microsoft.com/office/drawing/2014/main" id="{98E74F91-13D1-49E4-930E-E03EA5F59E70}"/>
              </a:ext>
            </a:extLst>
          </p:cNvPr>
          <p:cNvSpPr/>
          <p:nvPr/>
        </p:nvSpPr>
        <p:spPr>
          <a:xfrm>
            <a:off x="5048844" y="3502396"/>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Antivirus Security</a:t>
            </a:r>
          </a:p>
        </p:txBody>
      </p:sp>
      <p:sp>
        <p:nvSpPr>
          <p:cNvPr id="138" name="Rounded Rectangle 6">
            <a:extLst>
              <a:ext uri="{FF2B5EF4-FFF2-40B4-BE49-F238E27FC236}">
                <a16:creationId xmlns:a16="http://schemas.microsoft.com/office/drawing/2014/main" id="{F4092358-8AFB-4265-B483-BF3D0006D3B2}"/>
              </a:ext>
            </a:extLst>
          </p:cNvPr>
          <p:cNvSpPr/>
          <p:nvPr/>
        </p:nvSpPr>
        <p:spPr>
          <a:xfrm>
            <a:off x="9063110" y="3436686"/>
            <a:ext cx="1005840" cy="624345"/>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Gaming Hardware</a:t>
            </a:r>
          </a:p>
        </p:txBody>
      </p:sp>
      <p:sp>
        <p:nvSpPr>
          <p:cNvPr id="2" name="TextBox 1">
            <a:extLst>
              <a:ext uri="{FF2B5EF4-FFF2-40B4-BE49-F238E27FC236}">
                <a16:creationId xmlns:a16="http://schemas.microsoft.com/office/drawing/2014/main" id="{B86C8CB2-E090-4E0A-B931-35FEB2C9AC8B}"/>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34" name="TextBox 33">
            <a:extLst>
              <a:ext uri="{FF2B5EF4-FFF2-40B4-BE49-F238E27FC236}">
                <a16:creationId xmlns:a16="http://schemas.microsoft.com/office/drawing/2014/main" id="{07F21BB7-1CBA-4C63-89A0-093DDB4C4BA9}"/>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sp>
        <p:nvSpPr>
          <p:cNvPr id="33" name="Rounded Rectangle 27">
            <a:extLst>
              <a:ext uri="{FF2B5EF4-FFF2-40B4-BE49-F238E27FC236}">
                <a16:creationId xmlns:a16="http://schemas.microsoft.com/office/drawing/2014/main" id="{583D2DE7-1EB4-44B6-BBBC-9F8D6F213EC8}"/>
              </a:ext>
            </a:extLst>
          </p:cNvPr>
          <p:cNvSpPr/>
          <p:nvPr/>
        </p:nvSpPr>
        <p:spPr>
          <a:xfrm>
            <a:off x="8671451" y="1860047"/>
            <a:ext cx="1920240" cy="6243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Security</a:t>
            </a:r>
          </a:p>
          <a:p>
            <a:pPr lvl="0" algn="ctr"/>
            <a:r>
              <a:rPr lang="en-US" sz="1200" i="1" dirty="0">
                <a:solidFill>
                  <a:schemeClr val="bg1"/>
                </a:solidFill>
              </a:rPr>
              <a:t>(n=954 (20%)</a:t>
            </a:r>
          </a:p>
        </p:txBody>
      </p:sp>
      <p:sp>
        <p:nvSpPr>
          <p:cNvPr id="38" name="Rounded Rectangle 58">
            <a:extLst>
              <a:ext uri="{FF2B5EF4-FFF2-40B4-BE49-F238E27FC236}">
                <a16:creationId xmlns:a16="http://schemas.microsoft.com/office/drawing/2014/main" id="{E39F0919-2B49-46F7-8D99-256836F97BDB}"/>
              </a:ext>
            </a:extLst>
          </p:cNvPr>
          <p:cNvSpPr/>
          <p:nvPr/>
        </p:nvSpPr>
        <p:spPr>
          <a:xfrm>
            <a:off x="7738024" y="3464556"/>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Hardware Acc. </a:t>
            </a:r>
          </a:p>
        </p:txBody>
      </p:sp>
      <p:sp>
        <p:nvSpPr>
          <p:cNvPr id="42" name="Rounded Rectangle 58">
            <a:extLst>
              <a:ext uri="{FF2B5EF4-FFF2-40B4-BE49-F238E27FC236}">
                <a16:creationId xmlns:a16="http://schemas.microsoft.com/office/drawing/2014/main" id="{27061047-45B6-4B33-B1AC-846A42D9D4A7}"/>
              </a:ext>
            </a:extLst>
          </p:cNvPr>
          <p:cNvSpPr/>
          <p:nvPr/>
        </p:nvSpPr>
        <p:spPr>
          <a:xfrm>
            <a:off x="6419247" y="3492125"/>
            <a:ext cx="1005840" cy="626852"/>
          </a:xfrm>
          <a:prstGeom prst="roundRect">
            <a:avLst/>
          </a:prstGeom>
          <a:solidFill>
            <a:srgbClr val="267A74">
              <a:alpha val="25000"/>
            </a:srgbClr>
          </a:solidFill>
          <a:ln>
            <a:solidFill>
              <a:srgbClr val="267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267A74"/>
                </a:solidFill>
              </a:rPr>
              <a:t>None. </a:t>
            </a:r>
          </a:p>
        </p:txBody>
      </p:sp>
      <p:sp>
        <p:nvSpPr>
          <p:cNvPr id="45" name="Rectangle 44">
            <a:extLst>
              <a:ext uri="{FF2B5EF4-FFF2-40B4-BE49-F238E27FC236}">
                <a16:creationId xmlns:a16="http://schemas.microsoft.com/office/drawing/2014/main" id="{D639FF91-91C6-4E7D-B950-8815C511D9E1}"/>
              </a:ext>
            </a:extLst>
          </p:cNvPr>
          <p:cNvSpPr/>
          <p:nvPr/>
        </p:nvSpPr>
        <p:spPr bwMode="auto">
          <a:xfrm>
            <a:off x="6421434" y="4317121"/>
            <a:ext cx="914400" cy="390106"/>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11 (0.4%)</a:t>
            </a:r>
          </a:p>
        </p:txBody>
      </p:sp>
      <p:sp>
        <p:nvSpPr>
          <p:cNvPr id="54" name="Rectangle 53">
            <a:extLst>
              <a:ext uri="{FF2B5EF4-FFF2-40B4-BE49-F238E27FC236}">
                <a16:creationId xmlns:a16="http://schemas.microsoft.com/office/drawing/2014/main" id="{57267CEC-5BB9-45D4-8863-CAA2BD1AE665}"/>
              </a:ext>
            </a:extLst>
          </p:cNvPr>
          <p:cNvSpPr/>
          <p:nvPr/>
        </p:nvSpPr>
        <p:spPr bwMode="auto">
          <a:xfrm>
            <a:off x="1045494" y="5062462"/>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accent3"/>
                </a:solidFill>
              </a:rPr>
              <a:t>495 (34%)</a:t>
            </a:r>
          </a:p>
        </p:txBody>
      </p:sp>
      <p:sp>
        <p:nvSpPr>
          <p:cNvPr id="55" name="Rectangle 54">
            <a:extLst>
              <a:ext uri="{FF2B5EF4-FFF2-40B4-BE49-F238E27FC236}">
                <a16:creationId xmlns:a16="http://schemas.microsoft.com/office/drawing/2014/main" id="{47156F26-1F36-44AE-AC5A-A37B3B461D2B}"/>
              </a:ext>
            </a:extLst>
          </p:cNvPr>
          <p:cNvSpPr/>
          <p:nvPr/>
        </p:nvSpPr>
        <p:spPr bwMode="auto">
          <a:xfrm>
            <a:off x="9136879" y="4965278"/>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487 (34%)</a:t>
            </a:r>
          </a:p>
        </p:txBody>
      </p:sp>
      <p:sp>
        <p:nvSpPr>
          <p:cNvPr id="56" name="Rectangle 55">
            <a:extLst>
              <a:ext uri="{FF2B5EF4-FFF2-40B4-BE49-F238E27FC236}">
                <a16:creationId xmlns:a16="http://schemas.microsoft.com/office/drawing/2014/main" id="{9A37F972-74A5-44A1-8C66-8A14D4227287}"/>
              </a:ext>
            </a:extLst>
          </p:cNvPr>
          <p:cNvSpPr/>
          <p:nvPr/>
        </p:nvSpPr>
        <p:spPr bwMode="auto">
          <a:xfrm>
            <a:off x="7855993" y="4965279"/>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456 (32%)</a:t>
            </a:r>
          </a:p>
        </p:txBody>
      </p:sp>
      <p:cxnSp>
        <p:nvCxnSpPr>
          <p:cNvPr id="57" name="Connector: Elbow 56">
            <a:extLst>
              <a:ext uri="{FF2B5EF4-FFF2-40B4-BE49-F238E27FC236}">
                <a16:creationId xmlns:a16="http://schemas.microsoft.com/office/drawing/2014/main" id="{0AEADE49-FE08-4950-8F8D-2DB011939025}"/>
              </a:ext>
            </a:extLst>
          </p:cNvPr>
          <p:cNvCxnSpPr>
            <a:cxnSpLocks/>
          </p:cNvCxnSpPr>
          <p:nvPr/>
        </p:nvCxnSpPr>
        <p:spPr>
          <a:xfrm>
            <a:off x="6898826" y="1700061"/>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3D42B06-8050-480C-8F36-A4FE2A255866}"/>
              </a:ext>
            </a:extLst>
          </p:cNvPr>
          <p:cNvGrpSpPr/>
          <p:nvPr/>
        </p:nvGrpSpPr>
        <p:grpSpPr>
          <a:xfrm>
            <a:off x="10862196" y="487112"/>
            <a:ext cx="1147354" cy="3994560"/>
            <a:chOff x="10904695" y="318704"/>
            <a:chExt cx="1147354" cy="3994560"/>
          </a:xfrm>
        </p:grpSpPr>
        <p:sp>
          <p:nvSpPr>
            <p:cNvPr id="95" name="Rectangle 94">
              <a:extLst>
                <a:ext uri="{FF2B5EF4-FFF2-40B4-BE49-F238E27FC236}">
                  <a16:creationId xmlns:a16="http://schemas.microsoft.com/office/drawing/2014/main" id="{869E7180-0A12-4D00-B084-80A8C9DC0183}"/>
                </a:ext>
              </a:extLst>
            </p:cNvPr>
            <p:cNvSpPr/>
            <p:nvPr/>
          </p:nvSpPr>
          <p:spPr bwMode="auto">
            <a:xfrm rot="5400000">
              <a:off x="9481092" y="1742307"/>
              <a:ext cx="3994560" cy="1147354"/>
            </a:xfrm>
            <a:prstGeom prst="rect">
              <a:avLst/>
            </a:prstGeom>
            <a:gradFill flip="none" rotWithShape="1">
              <a:gsLst>
                <a:gs pos="0">
                  <a:srgbClr val="267A74">
                    <a:alpha val="24000"/>
                  </a:srgbClr>
                </a:gs>
                <a:gs pos="52000">
                  <a:srgbClr val="4F868E">
                    <a:lumMod val="75000"/>
                  </a:srgbClr>
                </a:gs>
                <a:gs pos="85000">
                  <a:srgbClr val="4F868E">
                    <a:lumMod val="50000"/>
                  </a:srgbClr>
                </a:gs>
              </a:gsLst>
              <a:lin ang="0" scaled="1"/>
              <a:tileRect/>
            </a:gradFill>
            <a:ln w="25400" cap="flat" cmpd="sng" algn="ctr">
              <a:noFill/>
              <a:prstDash val="solid"/>
              <a:headEnd type="none" w="med" len="med"/>
              <a:tailEnd type="none" w="med" len="med"/>
            </a:ln>
            <a:effectLst>
              <a:glow rad="228600">
                <a:srgbClr val="C1C6C8">
                  <a:satMod val="175000"/>
                  <a:alpha val="40000"/>
                </a:srgbClr>
              </a:glow>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ndParaRPr>
            </a:p>
          </p:txBody>
        </p:sp>
        <p:sp>
          <p:nvSpPr>
            <p:cNvPr id="96" name="TextBox 95">
              <a:extLst>
                <a:ext uri="{FF2B5EF4-FFF2-40B4-BE49-F238E27FC236}">
                  <a16:creationId xmlns:a16="http://schemas.microsoft.com/office/drawing/2014/main" id="{63E90CE9-2FC3-4871-9453-4A86B9F90AC8}"/>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97" name="TextBox 96">
              <a:extLst>
                <a:ext uri="{FF2B5EF4-FFF2-40B4-BE49-F238E27FC236}">
                  <a16:creationId xmlns:a16="http://schemas.microsoft.com/office/drawing/2014/main" id="{807E540F-0F34-476D-9B30-68774CE48041}"/>
                </a:ext>
              </a:extLst>
            </p:cNvPr>
            <p:cNvSpPr txBox="1"/>
            <p:nvPr/>
          </p:nvSpPr>
          <p:spPr>
            <a:xfrm>
              <a:off x="11025739" y="2008207"/>
              <a:ext cx="943348" cy="307777"/>
            </a:xfrm>
            <a:prstGeom prst="rect">
              <a:avLst/>
            </a:prstGeom>
            <a:noFill/>
          </p:spPr>
          <p:txBody>
            <a:bodyPr wrap="square" rtlCol="0">
              <a:spAutoFit/>
            </a:bodyPr>
            <a:lstStyle/>
            <a:p>
              <a:pPr algn="ctr"/>
              <a:r>
                <a:rPr lang="en-US" b="1" dirty="0">
                  <a:solidFill>
                    <a:schemeClr val="bg1"/>
                  </a:solidFill>
                </a:rPr>
                <a:t>Type</a:t>
              </a:r>
            </a:p>
          </p:txBody>
        </p:sp>
        <p:sp>
          <p:nvSpPr>
            <p:cNvPr id="98" name="TextBox 97">
              <a:extLst>
                <a:ext uri="{FF2B5EF4-FFF2-40B4-BE49-F238E27FC236}">
                  <a16:creationId xmlns:a16="http://schemas.microsoft.com/office/drawing/2014/main" id="{914E3588-2A52-4FEB-A93B-3BF006B58CDB}"/>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grpSp>
      <p:cxnSp>
        <p:nvCxnSpPr>
          <p:cNvPr id="83" name="Straight Arrow Connector 82">
            <a:extLst>
              <a:ext uri="{FF2B5EF4-FFF2-40B4-BE49-F238E27FC236}">
                <a16:creationId xmlns:a16="http://schemas.microsoft.com/office/drawing/2014/main" id="{61D6E928-7C71-4496-9AB8-CF1ABE6C77CE}"/>
              </a:ext>
            </a:extLst>
          </p:cNvPr>
          <p:cNvCxnSpPr>
            <a:cxnSpLocks/>
          </p:cNvCxnSpPr>
          <p:nvPr/>
        </p:nvCxnSpPr>
        <p:spPr>
          <a:xfrm>
            <a:off x="5910787" y="1631408"/>
            <a:ext cx="0" cy="233046"/>
          </a:xfrm>
          <a:prstGeom prst="straightConnector1">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F134153-4761-418D-AEEE-BE5A0FAF6F1F}"/>
              </a:ext>
            </a:extLst>
          </p:cNvPr>
          <p:cNvCxnSpPr>
            <a:cxnSpLocks/>
          </p:cNvCxnSpPr>
          <p:nvPr/>
        </p:nvCxnSpPr>
        <p:spPr>
          <a:xfrm>
            <a:off x="5910787" y="1700061"/>
            <a:ext cx="1022385" cy="0"/>
          </a:xfrm>
          <a:prstGeom prst="line">
            <a:avLst/>
          </a:prstGeom>
          <a:ln w="31750">
            <a:solidFill>
              <a:srgbClr val="96999E"/>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12B9B1B-0323-4B83-84BD-E4C19187078A}"/>
              </a:ext>
            </a:extLst>
          </p:cNvPr>
          <p:cNvSpPr txBox="1"/>
          <p:nvPr/>
        </p:nvSpPr>
        <p:spPr>
          <a:xfrm>
            <a:off x="22662" y="3748858"/>
            <a:ext cx="1005839" cy="2302169"/>
          </a:xfrm>
          <a:prstGeom prst="rect">
            <a:avLst/>
          </a:prstGeom>
          <a:noFill/>
        </p:spPr>
        <p:txBody>
          <a:bodyPr wrap="square" rtlCol="0">
            <a:spAutoFit/>
          </a:bodyPr>
          <a:lstStyle/>
          <a:p>
            <a:r>
              <a:rPr lang="en-US" b="1" i="1" dirty="0"/>
              <a:t>N –Sizes</a:t>
            </a:r>
          </a:p>
          <a:p>
            <a:endParaRPr lang="en-US" sz="1200" dirty="0"/>
          </a:p>
          <a:p>
            <a:endParaRPr lang="en-US" sz="1200" dirty="0"/>
          </a:p>
          <a:p>
            <a:r>
              <a:rPr lang="en-US" sz="1200" b="1" dirty="0">
                <a:solidFill>
                  <a:schemeClr val="accent6"/>
                </a:solidFill>
              </a:rPr>
              <a:t>Software</a:t>
            </a:r>
          </a:p>
          <a:p>
            <a:endParaRPr lang="en-US" sz="1200" b="1" dirty="0"/>
          </a:p>
          <a:p>
            <a:endParaRPr lang="en-US" sz="1200" b="1" dirty="0"/>
          </a:p>
          <a:p>
            <a:r>
              <a:rPr lang="en-US" sz="1200" b="1" dirty="0">
                <a:solidFill>
                  <a:schemeClr val="accent3"/>
                </a:solidFill>
              </a:rPr>
              <a:t>Hardware</a:t>
            </a:r>
          </a:p>
          <a:p>
            <a:endParaRPr lang="en-US" sz="1200" b="1" dirty="0"/>
          </a:p>
          <a:p>
            <a:endParaRPr lang="en-US" sz="1200" b="1" dirty="0"/>
          </a:p>
          <a:p>
            <a:r>
              <a:rPr lang="en-US" sz="1200" b="1" dirty="0">
                <a:solidFill>
                  <a:schemeClr val="bg2"/>
                </a:solidFill>
              </a:rPr>
              <a:t>Security </a:t>
            </a:r>
          </a:p>
        </p:txBody>
      </p:sp>
      <p:sp>
        <p:nvSpPr>
          <p:cNvPr id="116" name="Rectangle 115">
            <a:extLst>
              <a:ext uri="{FF2B5EF4-FFF2-40B4-BE49-F238E27FC236}">
                <a16:creationId xmlns:a16="http://schemas.microsoft.com/office/drawing/2014/main" id="{1769E439-CDCB-4872-A3F2-EE19C65345D5}"/>
              </a:ext>
            </a:extLst>
          </p:cNvPr>
          <p:cNvSpPr/>
          <p:nvPr/>
        </p:nvSpPr>
        <p:spPr bwMode="auto">
          <a:xfrm>
            <a:off x="2448149" y="5745352"/>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457 (48%)</a:t>
            </a:r>
          </a:p>
        </p:txBody>
      </p:sp>
      <p:sp>
        <p:nvSpPr>
          <p:cNvPr id="117" name="Rectangle 116">
            <a:extLst>
              <a:ext uri="{FF2B5EF4-FFF2-40B4-BE49-F238E27FC236}">
                <a16:creationId xmlns:a16="http://schemas.microsoft.com/office/drawing/2014/main" id="{CE9E4FCF-5072-4FBA-AF8A-A28BAFA7DD11}"/>
              </a:ext>
            </a:extLst>
          </p:cNvPr>
          <p:cNvSpPr/>
          <p:nvPr/>
        </p:nvSpPr>
        <p:spPr bwMode="auto">
          <a:xfrm>
            <a:off x="5019385" y="5745353"/>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495 (52%)</a:t>
            </a:r>
          </a:p>
        </p:txBody>
      </p:sp>
      <p:sp>
        <p:nvSpPr>
          <p:cNvPr id="118" name="Rectangle 117">
            <a:extLst>
              <a:ext uri="{FF2B5EF4-FFF2-40B4-BE49-F238E27FC236}">
                <a16:creationId xmlns:a16="http://schemas.microsoft.com/office/drawing/2014/main" id="{F0070ED8-A4DF-4C05-A29B-3EE9A8E97ACC}"/>
              </a:ext>
            </a:extLst>
          </p:cNvPr>
          <p:cNvSpPr/>
          <p:nvPr/>
        </p:nvSpPr>
        <p:spPr bwMode="auto">
          <a:xfrm>
            <a:off x="6383942" y="5758576"/>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2 (0.2%)</a:t>
            </a:r>
          </a:p>
        </p:txBody>
      </p:sp>
      <p:sp>
        <p:nvSpPr>
          <p:cNvPr id="121" name="Rectangle 120">
            <a:extLst>
              <a:ext uri="{FF2B5EF4-FFF2-40B4-BE49-F238E27FC236}">
                <a16:creationId xmlns:a16="http://schemas.microsoft.com/office/drawing/2014/main" id="{30DB0754-12C1-4922-90CF-48902920E44F}"/>
              </a:ext>
            </a:extLst>
          </p:cNvPr>
          <p:cNvSpPr/>
          <p:nvPr/>
        </p:nvSpPr>
        <p:spPr bwMode="auto">
          <a:xfrm>
            <a:off x="6383942" y="4957888"/>
            <a:ext cx="989384" cy="400101"/>
          </a:xfrm>
          <a:prstGeom prst="rect">
            <a:avLst/>
          </a:prstGeom>
          <a:solidFill>
            <a:schemeClr val="accent3">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r>
              <a:rPr lang="en-US" sz="1200" b="1" dirty="0">
                <a:solidFill>
                  <a:schemeClr val="accent3"/>
                </a:solidFill>
              </a:rPr>
              <a:t>3 (0.2%)</a:t>
            </a:r>
          </a:p>
        </p:txBody>
      </p:sp>
      <p:cxnSp>
        <p:nvCxnSpPr>
          <p:cNvPr id="108" name="Straight Arrow Connector 107">
            <a:extLst>
              <a:ext uri="{FF2B5EF4-FFF2-40B4-BE49-F238E27FC236}">
                <a16:creationId xmlns:a16="http://schemas.microsoft.com/office/drawing/2014/main" id="{0B059D61-93CF-4A8E-82FE-AB7BFCE8C5E9}"/>
              </a:ext>
            </a:extLst>
          </p:cNvPr>
          <p:cNvCxnSpPr>
            <a:cxnSpLocks/>
          </p:cNvCxnSpPr>
          <p:nvPr/>
        </p:nvCxnSpPr>
        <p:spPr>
          <a:xfrm flipH="1">
            <a:off x="1791744" y="2464053"/>
            <a:ext cx="4272296" cy="951808"/>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B5626D4-A0F0-49F0-8143-07C52571597C}"/>
              </a:ext>
            </a:extLst>
          </p:cNvPr>
          <p:cNvCxnSpPr>
            <a:cxnSpLocks/>
            <a:endCxn id="38" idx="0"/>
          </p:cNvCxnSpPr>
          <p:nvPr/>
        </p:nvCxnSpPr>
        <p:spPr>
          <a:xfrm>
            <a:off x="5911732" y="2567237"/>
            <a:ext cx="2329212" cy="897319"/>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6E4F8A41-F841-4CF7-A314-4FD5423E0302}"/>
              </a:ext>
            </a:extLst>
          </p:cNvPr>
          <p:cNvCxnSpPr>
            <a:cxnSpLocks/>
            <a:stCxn id="11" idx="2"/>
            <a:endCxn id="138" idx="0"/>
          </p:cNvCxnSpPr>
          <p:nvPr/>
        </p:nvCxnSpPr>
        <p:spPr>
          <a:xfrm>
            <a:off x="5893387" y="2540537"/>
            <a:ext cx="3672643" cy="896149"/>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93E0E2D-9529-407B-A09D-1ECFC898F484}"/>
              </a:ext>
            </a:extLst>
          </p:cNvPr>
          <p:cNvCxnSpPr>
            <a:cxnSpLocks/>
            <a:stCxn id="11" idx="2"/>
            <a:endCxn id="42" idx="0"/>
          </p:cNvCxnSpPr>
          <p:nvPr/>
        </p:nvCxnSpPr>
        <p:spPr>
          <a:xfrm>
            <a:off x="5893387" y="2540537"/>
            <a:ext cx="1028780" cy="951588"/>
          </a:xfrm>
          <a:prstGeom prst="straightConnector1">
            <a:avLst/>
          </a:prstGeom>
          <a:ln w="15875">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C936DCA-5591-4CD7-B790-E092B4781972}"/>
              </a:ext>
            </a:extLst>
          </p:cNvPr>
          <p:cNvCxnSpPr>
            <a:stCxn id="10" idx="2"/>
            <a:endCxn id="4" idx="0"/>
          </p:cNvCxnSpPr>
          <p:nvPr/>
        </p:nvCxnSpPr>
        <p:spPr>
          <a:xfrm flipH="1">
            <a:off x="1621091" y="2527611"/>
            <a:ext cx="939338"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E4D1A45-22BB-40B3-AEE9-84F3A88D6543}"/>
              </a:ext>
            </a:extLst>
          </p:cNvPr>
          <p:cNvCxnSpPr>
            <a:cxnSpLocks/>
            <a:stCxn id="10" idx="2"/>
            <a:endCxn id="129" idx="0"/>
          </p:cNvCxnSpPr>
          <p:nvPr/>
        </p:nvCxnSpPr>
        <p:spPr>
          <a:xfrm>
            <a:off x="2560429" y="2527611"/>
            <a:ext cx="1650469" cy="984347"/>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6EE446D-7C9A-4BA3-BE42-39B7F7A6EC2A}"/>
              </a:ext>
            </a:extLst>
          </p:cNvPr>
          <p:cNvCxnSpPr>
            <a:cxnSpLocks/>
            <a:stCxn id="10" idx="2"/>
            <a:endCxn id="14" idx="0"/>
          </p:cNvCxnSpPr>
          <p:nvPr/>
        </p:nvCxnSpPr>
        <p:spPr>
          <a:xfrm>
            <a:off x="2560429" y="2527611"/>
            <a:ext cx="419795"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BBA1713-A689-4BA7-A6E9-8D50D7250EBC}"/>
              </a:ext>
            </a:extLst>
          </p:cNvPr>
          <p:cNvCxnSpPr>
            <a:cxnSpLocks/>
            <a:endCxn id="131" idx="0"/>
          </p:cNvCxnSpPr>
          <p:nvPr/>
        </p:nvCxnSpPr>
        <p:spPr>
          <a:xfrm>
            <a:off x="2546299" y="2527611"/>
            <a:ext cx="3005465" cy="974785"/>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5B7F64A-D9E9-4246-899A-1F90486CDACA}"/>
              </a:ext>
            </a:extLst>
          </p:cNvPr>
          <p:cNvCxnSpPr>
            <a:cxnSpLocks/>
            <a:endCxn id="42" idx="0"/>
          </p:cNvCxnSpPr>
          <p:nvPr/>
        </p:nvCxnSpPr>
        <p:spPr>
          <a:xfrm>
            <a:off x="2561694" y="2527611"/>
            <a:ext cx="4360473" cy="96451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EECF16D-F22A-4D17-9CAC-6A4B200E66B2}"/>
              </a:ext>
            </a:extLst>
          </p:cNvPr>
          <p:cNvCxnSpPr>
            <a:cxnSpLocks/>
            <a:endCxn id="14" idx="0"/>
          </p:cNvCxnSpPr>
          <p:nvPr/>
        </p:nvCxnSpPr>
        <p:spPr>
          <a:xfrm flipH="1">
            <a:off x="2980224" y="2451047"/>
            <a:ext cx="6732730" cy="104129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497C72D-1BDE-4215-93B7-12238491C025}"/>
              </a:ext>
            </a:extLst>
          </p:cNvPr>
          <p:cNvCxnSpPr>
            <a:cxnSpLocks/>
            <a:endCxn id="131" idx="0"/>
          </p:cNvCxnSpPr>
          <p:nvPr/>
        </p:nvCxnSpPr>
        <p:spPr>
          <a:xfrm flipH="1">
            <a:off x="5551764" y="2531318"/>
            <a:ext cx="3929024" cy="97107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7B43D2C-EAE7-488B-8AC7-1FAEBB15E0A5}"/>
              </a:ext>
            </a:extLst>
          </p:cNvPr>
          <p:cNvCxnSpPr>
            <a:cxnSpLocks/>
            <a:endCxn id="42" idx="0"/>
          </p:cNvCxnSpPr>
          <p:nvPr/>
        </p:nvCxnSpPr>
        <p:spPr>
          <a:xfrm flipH="1">
            <a:off x="6922167" y="2511092"/>
            <a:ext cx="2468020" cy="981033"/>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5AE9C3CF-36B0-4AA2-8DF5-C87B163778F4}"/>
              </a:ext>
            </a:extLst>
          </p:cNvPr>
          <p:cNvSpPr/>
          <p:nvPr/>
        </p:nvSpPr>
        <p:spPr>
          <a:xfrm>
            <a:off x="1118171" y="3492345"/>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Bike</a:t>
            </a:r>
          </a:p>
        </p:txBody>
      </p:sp>
      <p:sp>
        <p:nvSpPr>
          <p:cNvPr id="9" name="Rounded Rectangle 22">
            <a:extLst>
              <a:ext uri="{FF2B5EF4-FFF2-40B4-BE49-F238E27FC236}">
                <a16:creationId xmlns:a16="http://schemas.microsoft.com/office/drawing/2014/main" id="{376301AA-816C-491F-A493-066BBDC979E1}"/>
              </a:ext>
            </a:extLst>
          </p:cNvPr>
          <p:cNvSpPr/>
          <p:nvPr/>
        </p:nvSpPr>
        <p:spPr>
          <a:xfrm>
            <a:off x="3264512" y="912596"/>
            <a:ext cx="5181600" cy="5792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rPr>
              <a:t>Automobile Industry</a:t>
            </a:r>
          </a:p>
          <a:p>
            <a:pPr algn="ctr">
              <a:defRPr/>
            </a:pPr>
            <a:r>
              <a:rPr lang="en-US" sz="1600" dirty="0">
                <a:solidFill>
                  <a:schemeClr val="bg1"/>
                </a:solidFill>
              </a:rPr>
              <a:t>(n = 4807)</a:t>
            </a:r>
          </a:p>
        </p:txBody>
      </p:sp>
      <p:sp>
        <p:nvSpPr>
          <p:cNvPr id="10" name="Rounded Rectangle 26">
            <a:extLst>
              <a:ext uri="{FF2B5EF4-FFF2-40B4-BE49-F238E27FC236}">
                <a16:creationId xmlns:a16="http://schemas.microsoft.com/office/drawing/2014/main" id="{3FE9A395-06B1-4506-A12B-6D0B1AFB6C85}"/>
              </a:ext>
            </a:extLst>
          </p:cNvPr>
          <p:cNvSpPr/>
          <p:nvPr/>
        </p:nvSpPr>
        <p:spPr>
          <a:xfrm>
            <a:off x="1600309" y="1900759"/>
            <a:ext cx="1920240" cy="62685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Light Vehicles</a:t>
            </a:r>
          </a:p>
          <a:p>
            <a:pPr algn="ctr"/>
            <a:r>
              <a:rPr lang="en-US" sz="1200" i="1" dirty="0">
                <a:solidFill>
                  <a:schemeClr val="bg1"/>
                </a:solidFill>
              </a:rPr>
              <a:t>(n=3205 (67%))</a:t>
            </a:r>
          </a:p>
        </p:txBody>
      </p:sp>
      <p:sp>
        <p:nvSpPr>
          <p:cNvPr id="14" name="Rounded Rectangle 58">
            <a:extLst>
              <a:ext uri="{FF2B5EF4-FFF2-40B4-BE49-F238E27FC236}">
                <a16:creationId xmlns:a16="http://schemas.microsoft.com/office/drawing/2014/main" id="{94F70516-32EC-4173-A0B0-9E50AD02B30B}"/>
              </a:ext>
            </a:extLst>
          </p:cNvPr>
          <p:cNvSpPr/>
          <p:nvPr/>
        </p:nvSpPr>
        <p:spPr>
          <a:xfrm>
            <a:off x="2477304" y="3492345"/>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AI</a:t>
            </a:r>
          </a:p>
        </p:txBody>
      </p:sp>
      <p:sp>
        <p:nvSpPr>
          <p:cNvPr id="46" name="Rectangle 45">
            <a:extLst>
              <a:ext uri="{FF2B5EF4-FFF2-40B4-BE49-F238E27FC236}">
                <a16:creationId xmlns:a16="http://schemas.microsoft.com/office/drawing/2014/main" id="{54C8BF4B-AD67-46B0-B25D-414FB20B807D}"/>
              </a:ext>
            </a:extLst>
          </p:cNvPr>
          <p:cNvSpPr/>
          <p:nvPr/>
        </p:nvSpPr>
        <p:spPr bwMode="auto">
          <a:xfrm>
            <a:off x="1056375" y="4322392"/>
            <a:ext cx="989384" cy="400101"/>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879 (27%)</a:t>
            </a:r>
          </a:p>
        </p:txBody>
      </p:sp>
      <p:sp>
        <p:nvSpPr>
          <p:cNvPr id="47" name="Rectangle 46">
            <a:extLst>
              <a:ext uri="{FF2B5EF4-FFF2-40B4-BE49-F238E27FC236}">
                <a16:creationId xmlns:a16="http://schemas.microsoft.com/office/drawing/2014/main" id="{E9A94A7F-82EA-4BAE-91F6-4A546AE1E51E}"/>
              </a:ext>
            </a:extLst>
          </p:cNvPr>
          <p:cNvSpPr/>
          <p:nvPr/>
        </p:nvSpPr>
        <p:spPr bwMode="auto">
          <a:xfrm>
            <a:off x="3718063"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768 (24%)</a:t>
            </a:r>
          </a:p>
        </p:txBody>
      </p:sp>
      <p:sp>
        <p:nvSpPr>
          <p:cNvPr id="48" name="Rectangle 47">
            <a:extLst>
              <a:ext uri="{FF2B5EF4-FFF2-40B4-BE49-F238E27FC236}">
                <a16:creationId xmlns:a16="http://schemas.microsoft.com/office/drawing/2014/main" id="{998027B2-15E5-4B89-9979-7243B976987D}"/>
              </a:ext>
            </a:extLst>
          </p:cNvPr>
          <p:cNvSpPr/>
          <p:nvPr/>
        </p:nvSpPr>
        <p:spPr bwMode="auto">
          <a:xfrm>
            <a:off x="2476366" y="4322392"/>
            <a:ext cx="914292" cy="400101"/>
          </a:xfrm>
          <a:prstGeom prst="rect">
            <a:avLst/>
          </a:prstGeom>
          <a:solidFill>
            <a:schemeClr val="accent6">
              <a:lumMod val="20000"/>
              <a:lumOff val="80000"/>
              <a:alpha val="7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797 (25%)</a:t>
            </a:r>
          </a:p>
        </p:txBody>
      </p:sp>
      <p:sp>
        <p:nvSpPr>
          <p:cNvPr id="50" name="Rectangle 49">
            <a:extLst>
              <a:ext uri="{FF2B5EF4-FFF2-40B4-BE49-F238E27FC236}">
                <a16:creationId xmlns:a16="http://schemas.microsoft.com/office/drawing/2014/main" id="{D3CE6AD2-DB09-4DFB-85EE-62490DF74DAA}"/>
              </a:ext>
            </a:extLst>
          </p:cNvPr>
          <p:cNvSpPr/>
          <p:nvPr/>
        </p:nvSpPr>
        <p:spPr bwMode="auto">
          <a:xfrm>
            <a:off x="5019384" y="4322392"/>
            <a:ext cx="914400" cy="400101"/>
          </a:xfrm>
          <a:prstGeom prst="rect">
            <a:avLst/>
          </a:prstGeom>
          <a:solidFill>
            <a:schemeClr val="accent6">
              <a:lumMod val="20000"/>
              <a:lumOff val="80000"/>
              <a:alpha val="2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 756(23%)</a:t>
            </a:r>
          </a:p>
        </p:txBody>
      </p:sp>
      <p:cxnSp>
        <p:nvCxnSpPr>
          <p:cNvPr id="53" name="Elbow Connector 56">
            <a:extLst>
              <a:ext uri="{FF2B5EF4-FFF2-40B4-BE49-F238E27FC236}">
                <a16:creationId xmlns:a16="http://schemas.microsoft.com/office/drawing/2014/main" id="{1198225D-FC40-4548-8893-332931EB71C5}"/>
              </a:ext>
            </a:extLst>
          </p:cNvPr>
          <p:cNvCxnSpPr>
            <a:cxnSpLocks/>
          </p:cNvCxnSpPr>
          <p:nvPr/>
        </p:nvCxnSpPr>
        <p:spPr>
          <a:xfrm rot="5400000">
            <a:off x="4023422" y="28827"/>
            <a:ext cx="424372" cy="3350358"/>
          </a:xfrm>
          <a:prstGeom prst="bentConnector3">
            <a:avLst>
              <a:gd name="adj1" fmla="val 50000"/>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9" name="Rounded Rectangle 58">
            <a:extLst>
              <a:ext uri="{FF2B5EF4-FFF2-40B4-BE49-F238E27FC236}">
                <a16:creationId xmlns:a16="http://schemas.microsoft.com/office/drawing/2014/main" id="{4DC85CDF-0D88-41C2-ABFA-AB354463687F}"/>
              </a:ext>
            </a:extLst>
          </p:cNvPr>
          <p:cNvSpPr/>
          <p:nvPr/>
        </p:nvSpPr>
        <p:spPr>
          <a:xfrm>
            <a:off x="3707978" y="3511958"/>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Truck</a:t>
            </a:r>
          </a:p>
        </p:txBody>
      </p:sp>
      <p:sp>
        <p:nvSpPr>
          <p:cNvPr id="131" name="Rounded Rectangle 58">
            <a:extLst>
              <a:ext uri="{FF2B5EF4-FFF2-40B4-BE49-F238E27FC236}">
                <a16:creationId xmlns:a16="http://schemas.microsoft.com/office/drawing/2014/main" id="{98E74F91-13D1-49E4-930E-E03EA5F59E70}"/>
              </a:ext>
            </a:extLst>
          </p:cNvPr>
          <p:cNvSpPr/>
          <p:nvPr/>
        </p:nvSpPr>
        <p:spPr>
          <a:xfrm>
            <a:off x="5048844" y="3502396"/>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Car</a:t>
            </a:r>
          </a:p>
        </p:txBody>
      </p:sp>
      <p:sp>
        <p:nvSpPr>
          <p:cNvPr id="2" name="TextBox 1">
            <a:extLst>
              <a:ext uri="{FF2B5EF4-FFF2-40B4-BE49-F238E27FC236}">
                <a16:creationId xmlns:a16="http://schemas.microsoft.com/office/drawing/2014/main" id="{B86C8CB2-E090-4E0A-B931-35FEB2C9AC8B}"/>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34" name="TextBox 33">
            <a:extLst>
              <a:ext uri="{FF2B5EF4-FFF2-40B4-BE49-F238E27FC236}">
                <a16:creationId xmlns:a16="http://schemas.microsoft.com/office/drawing/2014/main" id="{07F21BB7-1CBA-4C63-89A0-093DDB4C4BA9}"/>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sp>
        <p:nvSpPr>
          <p:cNvPr id="33" name="Rounded Rectangle 27">
            <a:extLst>
              <a:ext uri="{FF2B5EF4-FFF2-40B4-BE49-F238E27FC236}">
                <a16:creationId xmlns:a16="http://schemas.microsoft.com/office/drawing/2014/main" id="{583D2DE7-1EB4-44B6-BBBC-9F8D6F213EC8}"/>
              </a:ext>
            </a:extLst>
          </p:cNvPr>
          <p:cNvSpPr/>
          <p:nvPr/>
        </p:nvSpPr>
        <p:spPr>
          <a:xfrm>
            <a:off x="8671451" y="1860047"/>
            <a:ext cx="1920240" cy="6243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Heavy Vehicles</a:t>
            </a:r>
          </a:p>
          <a:p>
            <a:pPr lvl="0" algn="ctr"/>
            <a:r>
              <a:rPr lang="en-US" sz="1200" i="1" dirty="0">
                <a:solidFill>
                  <a:schemeClr val="bg1"/>
                </a:solidFill>
              </a:rPr>
              <a:t>(n=1586(33%)</a:t>
            </a:r>
          </a:p>
        </p:txBody>
      </p:sp>
      <p:sp>
        <p:nvSpPr>
          <p:cNvPr id="38" name="Rounded Rectangle 58">
            <a:extLst>
              <a:ext uri="{FF2B5EF4-FFF2-40B4-BE49-F238E27FC236}">
                <a16:creationId xmlns:a16="http://schemas.microsoft.com/office/drawing/2014/main" id="{E39F0919-2B49-46F7-8D99-256836F97BDB}"/>
              </a:ext>
            </a:extLst>
          </p:cNvPr>
          <p:cNvSpPr/>
          <p:nvPr/>
        </p:nvSpPr>
        <p:spPr>
          <a:xfrm>
            <a:off x="7738024" y="3464556"/>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JCP</a:t>
            </a:r>
          </a:p>
        </p:txBody>
      </p:sp>
      <p:sp>
        <p:nvSpPr>
          <p:cNvPr id="42" name="Rounded Rectangle 58">
            <a:extLst>
              <a:ext uri="{FF2B5EF4-FFF2-40B4-BE49-F238E27FC236}">
                <a16:creationId xmlns:a16="http://schemas.microsoft.com/office/drawing/2014/main" id="{27061047-45B6-4B33-B1AC-846A42D9D4A7}"/>
              </a:ext>
            </a:extLst>
          </p:cNvPr>
          <p:cNvSpPr/>
          <p:nvPr/>
        </p:nvSpPr>
        <p:spPr>
          <a:xfrm>
            <a:off x="6419247" y="3492125"/>
            <a:ext cx="1005840" cy="626852"/>
          </a:xfrm>
          <a:prstGeom prst="roundRect">
            <a:avLst/>
          </a:prstGeom>
          <a:solidFill>
            <a:schemeClr val="bg2">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chemeClr val="bg2">
                    <a:lumMod val="50000"/>
                  </a:schemeClr>
                </a:solidFill>
              </a:rPr>
              <a:t>None. </a:t>
            </a:r>
          </a:p>
        </p:txBody>
      </p:sp>
      <p:sp>
        <p:nvSpPr>
          <p:cNvPr id="45" name="Rectangle 44">
            <a:extLst>
              <a:ext uri="{FF2B5EF4-FFF2-40B4-BE49-F238E27FC236}">
                <a16:creationId xmlns:a16="http://schemas.microsoft.com/office/drawing/2014/main" id="{D639FF91-91C6-4E7D-B950-8815C511D9E1}"/>
              </a:ext>
            </a:extLst>
          </p:cNvPr>
          <p:cNvSpPr/>
          <p:nvPr/>
        </p:nvSpPr>
        <p:spPr bwMode="auto">
          <a:xfrm>
            <a:off x="6421434" y="4317121"/>
            <a:ext cx="914400" cy="390106"/>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5 (0.1%)</a:t>
            </a:r>
          </a:p>
        </p:txBody>
      </p:sp>
      <p:cxnSp>
        <p:nvCxnSpPr>
          <p:cNvPr id="57" name="Connector: Elbow 56">
            <a:extLst>
              <a:ext uri="{FF2B5EF4-FFF2-40B4-BE49-F238E27FC236}">
                <a16:creationId xmlns:a16="http://schemas.microsoft.com/office/drawing/2014/main" id="{0AEADE49-FE08-4950-8F8D-2DB011939025}"/>
              </a:ext>
            </a:extLst>
          </p:cNvPr>
          <p:cNvCxnSpPr>
            <a:cxnSpLocks/>
          </p:cNvCxnSpPr>
          <p:nvPr/>
        </p:nvCxnSpPr>
        <p:spPr>
          <a:xfrm>
            <a:off x="6898826" y="1700061"/>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3D42B06-8050-480C-8F36-A4FE2A255866}"/>
              </a:ext>
            </a:extLst>
          </p:cNvPr>
          <p:cNvGrpSpPr/>
          <p:nvPr/>
        </p:nvGrpSpPr>
        <p:grpSpPr>
          <a:xfrm>
            <a:off x="10862196" y="487112"/>
            <a:ext cx="1147354" cy="3994560"/>
            <a:chOff x="10904695" y="318704"/>
            <a:chExt cx="1147354" cy="3994560"/>
          </a:xfrm>
        </p:grpSpPr>
        <p:sp>
          <p:nvSpPr>
            <p:cNvPr id="95" name="Rectangle 94">
              <a:extLst>
                <a:ext uri="{FF2B5EF4-FFF2-40B4-BE49-F238E27FC236}">
                  <a16:creationId xmlns:a16="http://schemas.microsoft.com/office/drawing/2014/main" id="{869E7180-0A12-4D00-B084-80A8C9DC0183}"/>
                </a:ext>
              </a:extLst>
            </p:cNvPr>
            <p:cNvSpPr/>
            <p:nvPr/>
          </p:nvSpPr>
          <p:spPr bwMode="auto">
            <a:xfrm rot="5400000">
              <a:off x="9481092" y="1742307"/>
              <a:ext cx="3994560" cy="1147354"/>
            </a:xfrm>
            <a:prstGeom prst="rect">
              <a:avLst/>
            </a:prstGeom>
            <a:gradFill flip="none" rotWithShape="1">
              <a:gsLst>
                <a:gs pos="0">
                  <a:srgbClr val="FFC000">
                    <a:alpha val="30000"/>
                  </a:srgbClr>
                </a:gs>
                <a:gs pos="52000">
                  <a:srgbClr val="FFC000">
                    <a:alpha val="50000"/>
                  </a:srgbClr>
                </a:gs>
                <a:gs pos="85000">
                  <a:srgbClr val="FFC000"/>
                </a:gs>
              </a:gsLst>
              <a:lin ang="0" scaled="1"/>
              <a:tileRect/>
            </a:gradFill>
            <a:ln w="25400" cap="flat" cmpd="sng" algn="ctr">
              <a:noFill/>
              <a:prstDash val="solid"/>
              <a:headEnd type="none" w="med" len="med"/>
              <a:tailEnd type="none" w="med" len="med"/>
            </a:ln>
            <a:effectLst>
              <a:glow rad="228600">
                <a:srgbClr val="C1C6C8">
                  <a:satMod val="175000"/>
                  <a:alpha val="40000"/>
                </a:srgbClr>
              </a:glow>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ndParaRPr>
            </a:p>
          </p:txBody>
        </p:sp>
        <p:sp>
          <p:nvSpPr>
            <p:cNvPr id="96" name="TextBox 95">
              <a:extLst>
                <a:ext uri="{FF2B5EF4-FFF2-40B4-BE49-F238E27FC236}">
                  <a16:creationId xmlns:a16="http://schemas.microsoft.com/office/drawing/2014/main" id="{63E90CE9-2FC3-4871-9453-4A86B9F90AC8}"/>
                </a:ext>
              </a:extLst>
            </p:cNvPr>
            <p:cNvSpPr txBox="1"/>
            <p:nvPr/>
          </p:nvSpPr>
          <p:spPr>
            <a:xfrm>
              <a:off x="11025739" y="894431"/>
              <a:ext cx="943348" cy="307777"/>
            </a:xfrm>
            <a:prstGeom prst="rect">
              <a:avLst/>
            </a:prstGeom>
            <a:noFill/>
          </p:spPr>
          <p:txBody>
            <a:bodyPr wrap="square" rtlCol="0">
              <a:spAutoFit/>
            </a:bodyPr>
            <a:lstStyle/>
            <a:p>
              <a:r>
                <a:rPr lang="en-US" b="1" dirty="0"/>
                <a:t>Industry</a:t>
              </a:r>
            </a:p>
          </p:txBody>
        </p:sp>
        <p:sp>
          <p:nvSpPr>
            <p:cNvPr id="97" name="TextBox 96">
              <a:extLst>
                <a:ext uri="{FF2B5EF4-FFF2-40B4-BE49-F238E27FC236}">
                  <a16:creationId xmlns:a16="http://schemas.microsoft.com/office/drawing/2014/main" id="{807E540F-0F34-476D-9B30-68774CE48041}"/>
                </a:ext>
              </a:extLst>
            </p:cNvPr>
            <p:cNvSpPr txBox="1"/>
            <p:nvPr/>
          </p:nvSpPr>
          <p:spPr>
            <a:xfrm>
              <a:off x="11025739" y="2008207"/>
              <a:ext cx="943348" cy="307777"/>
            </a:xfrm>
            <a:prstGeom prst="rect">
              <a:avLst/>
            </a:prstGeom>
            <a:noFill/>
          </p:spPr>
          <p:txBody>
            <a:bodyPr wrap="square" rtlCol="0">
              <a:spAutoFit/>
            </a:bodyPr>
            <a:lstStyle/>
            <a:p>
              <a:pPr algn="ctr"/>
              <a:r>
                <a:rPr lang="en-US" b="1" dirty="0"/>
                <a:t>Type</a:t>
              </a:r>
            </a:p>
          </p:txBody>
        </p:sp>
        <p:sp>
          <p:nvSpPr>
            <p:cNvPr id="98" name="TextBox 97">
              <a:extLst>
                <a:ext uri="{FF2B5EF4-FFF2-40B4-BE49-F238E27FC236}">
                  <a16:creationId xmlns:a16="http://schemas.microsoft.com/office/drawing/2014/main" id="{914E3588-2A52-4FEB-A93B-3BF006B58CDB}"/>
                </a:ext>
              </a:extLst>
            </p:cNvPr>
            <p:cNvSpPr txBox="1"/>
            <p:nvPr/>
          </p:nvSpPr>
          <p:spPr>
            <a:xfrm>
              <a:off x="11026164" y="3121223"/>
              <a:ext cx="943348" cy="307777"/>
            </a:xfrm>
            <a:prstGeom prst="rect">
              <a:avLst/>
            </a:prstGeom>
            <a:noFill/>
          </p:spPr>
          <p:txBody>
            <a:bodyPr wrap="square" rtlCol="0">
              <a:spAutoFit/>
            </a:bodyPr>
            <a:lstStyle/>
            <a:p>
              <a:pPr algn="ctr"/>
              <a:r>
                <a:rPr lang="en-US" b="1" dirty="0"/>
                <a:t>Product</a:t>
              </a:r>
            </a:p>
          </p:txBody>
        </p:sp>
      </p:grpSp>
      <p:cxnSp>
        <p:nvCxnSpPr>
          <p:cNvPr id="83" name="Straight Arrow Connector 82">
            <a:extLst>
              <a:ext uri="{FF2B5EF4-FFF2-40B4-BE49-F238E27FC236}">
                <a16:creationId xmlns:a16="http://schemas.microsoft.com/office/drawing/2014/main" id="{61D6E928-7C71-4496-9AB8-CF1ABE6C77CE}"/>
              </a:ext>
            </a:extLst>
          </p:cNvPr>
          <p:cNvCxnSpPr>
            <a:cxnSpLocks/>
          </p:cNvCxnSpPr>
          <p:nvPr/>
        </p:nvCxnSpPr>
        <p:spPr>
          <a:xfrm>
            <a:off x="5910787" y="1631408"/>
            <a:ext cx="0" cy="233046"/>
          </a:xfrm>
          <a:prstGeom prst="straightConnector1">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F134153-4761-418D-AEEE-BE5A0FAF6F1F}"/>
              </a:ext>
            </a:extLst>
          </p:cNvPr>
          <p:cNvCxnSpPr>
            <a:cxnSpLocks/>
          </p:cNvCxnSpPr>
          <p:nvPr/>
        </p:nvCxnSpPr>
        <p:spPr>
          <a:xfrm>
            <a:off x="5910787" y="1700061"/>
            <a:ext cx="1022385" cy="0"/>
          </a:xfrm>
          <a:prstGeom prst="line">
            <a:avLst/>
          </a:prstGeom>
          <a:ln w="31750">
            <a:solidFill>
              <a:srgbClr val="96999E"/>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12B9B1B-0323-4B83-84BD-E4C19187078A}"/>
              </a:ext>
            </a:extLst>
          </p:cNvPr>
          <p:cNvSpPr txBox="1"/>
          <p:nvPr/>
        </p:nvSpPr>
        <p:spPr>
          <a:xfrm>
            <a:off x="11382" y="3670326"/>
            <a:ext cx="1005839" cy="1895904"/>
          </a:xfrm>
          <a:prstGeom prst="rect">
            <a:avLst/>
          </a:prstGeom>
          <a:noFill/>
        </p:spPr>
        <p:txBody>
          <a:bodyPr wrap="square" rtlCol="0">
            <a:spAutoFit/>
          </a:bodyPr>
          <a:lstStyle/>
          <a:p>
            <a:r>
              <a:rPr lang="en-US" b="1" i="1" dirty="0"/>
              <a:t>N –Sizes</a:t>
            </a:r>
          </a:p>
          <a:p>
            <a:endParaRPr lang="en-US" dirty="0"/>
          </a:p>
          <a:p>
            <a:endParaRPr lang="en-US" dirty="0"/>
          </a:p>
          <a:p>
            <a:r>
              <a:rPr lang="en-US" sz="1200" b="1" dirty="0">
                <a:solidFill>
                  <a:schemeClr val="accent6"/>
                </a:solidFill>
              </a:rPr>
              <a:t>Software</a:t>
            </a:r>
            <a:endParaRPr lang="en-US" sz="1200" b="1" dirty="0"/>
          </a:p>
          <a:p>
            <a:endParaRPr lang="en-US" sz="1200" b="1" dirty="0"/>
          </a:p>
          <a:p>
            <a:endParaRPr lang="en-US" sz="1200" b="1" dirty="0"/>
          </a:p>
          <a:p>
            <a:r>
              <a:rPr lang="en-US" sz="1200" b="1" dirty="0">
                <a:solidFill>
                  <a:schemeClr val="bg2"/>
                </a:solidFill>
              </a:rPr>
              <a:t>Heavy Vehicles </a:t>
            </a:r>
          </a:p>
        </p:txBody>
      </p:sp>
      <p:sp>
        <p:nvSpPr>
          <p:cNvPr id="116" name="Rectangle 115">
            <a:extLst>
              <a:ext uri="{FF2B5EF4-FFF2-40B4-BE49-F238E27FC236}">
                <a16:creationId xmlns:a16="http://schemas.microsoft.com/office/drawing/2014/main" id="{1769E439-CDCB-4872-A3F2-EE19C65345D5}"/>
              </a:ext>
            </a:extLst>
          </p:cNvPr>
          <p:cNvSpPr/>
          <p:nvPr/>
        </p:nvSpPr>
        <p:spPr bwMode="auto">
          <a:xfrm>
            <a:off x="3680516" y="5166129"/>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784 (49%)</a:t>
            </a:r>
          </a:p>
        </p:txBody>
      </p:sp>
      <p:sp>
        <p:nvSpPr>
          <p:cNvPr id="117" name="Rectangle 116">
            <a:extLst>
              <a:ext uri="{FF2B5EF4-FFF2-40B4-BE49-F238E27FC236}">
                <a16:creationId xmlns:a16="http://schemas.microsoft.com/office/drawing/2014/main" id="{CE9E4FCF-5072-4FBA-AF8A-A28BAFA7DD11}"/>
              </a:ext>
            </a:extLst>
          </p:cNvPr>
          <p:cNvSpPr/>
          <p:nvPr/>
        </p:nvSpPr>
        <p:spPr bwMode="auto">
          <a:xfrm>
            <a:off x="7754480" y="5112289"/>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793 (50%)</a:t>
            </a:r>
          </a:p>
        </p:txBody>
      </p:sp>
      <p:sp>
        <p:nvSpPr>
          <p:cNvPr id="118" name="Rectangle 117">
            <a:extLst>
              <a:ext uri="{FF2B5EF4-FFF2-40B4-BE49-F238E27FC236}">
                <a16:creationId xmlns:a16="http://schemas.microsoft.com/office/drawing/2014/main" id="{F0070ED8-A4DF-4C05-A29B-3EE9A8E97ACC}"/>
              </a:ext>
            </a:extLst>
          </p:cNvPr>
          <p:cNvSpPr/>
          <p:nvPr/>
        </p:nvSpPr>
        <p:spPr bwMode="auto">
          <a:xfrm>
            <a:off x="6383942" y="5166129"/>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8 (0.5%)</a:t>
            </a:r>
          </a:p>
        </p:txBody>
      </p:sp>
      <p:cxnSp>
        <p:nvCxnSpPr>
          <p:cNvPr id="122" name="Straight Arrow Connector 121">
            <a:extLst>
              <a:ext uri="{FF2B5EF4-FFF2-40B4-BE49-F238E27FC236}">
                <a16:creationId xmlns:a16="http://schemas.microsoft.com/office/drawing/2014/main" id="{8C936DCA-5591-4CD7-B790-E092B4781972}"/>
              </a:ext>
            </a:extLst>
          </p:cNvPr>
          <p:cNvCxnSpPr>
            <a:stCxn id="10" idx="2"/>
            <a:endCxn id="4" idx="0"/>
          </p:cNvCxnSpPr>
          <p:nvPr/>
        </p:nvCxnSpPr>
        <p:spPr>
          <a:xfrm flipH="1">
            <a:off x="1621091" y="2527611"/>
            <a:ext cx="939338"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E4D1A45-22BB-40B3-AEE9-84F3A88D6543}"/>
              </a:ext>
            </a:extLst>
          </p:cNvPr>
          <p:cNvCxnSpPr>
            <a:cxnSpLocks/>
            <a:stCxn id="10" idx="2"/>
            <a:endCxn id="129" idx="0"/>
          </p:cNvCxnSpPr>
          <p:nvPr/>
        </p:nvCxnSpPr>
        <p:spPr>
          <a:xfrm>
            <a:off x="2560429" y="2527611"/>
            <a:ext cx="1650469" cy="984347"/>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6EE446D-7C9A-4BA3-BE42-39B7F7A6EC2A}"/>
              </a:ext>
            </a:extLst>
          </p:cNvPr>
          <p:cNvCxnSpPr>
            <a:cxnSpLocks/>
            <a:stCxn id="10" idx="2"/>
            <a:endCxn id="14" idx="0"/>
          </p:cNvCxnSpPr>
          <p:nvPr/>
        </p:nvCxnSpPr>
        <p:spPr>
          <a:xfrm>
            <a:off x="2560429" y="2527611"/>
            <a:ext cx="419795"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BBA1713-A689-4BA7-A6E9-8D50D7250EBC}"/>
              </a:ext>
            </a:extLst>
          </p:cNvPr>
          <p:cNvCxnSpPr>
            <a:cxnSpLocks/>
            <a:endCxn id="131" idx="0"/>
          </p:cNvCxnSpPr>
          <p:nvPr/>
        </p:nvCxnSpPr>
        <p:spPr>
          <a:xfrm>
            <a:off x="2546299" y="2527611"/>
            <a:ext cx="3005465" cy="974785"/>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5B7F64A-D9E9-4246-899A-1F90486CDACA}"/>
              </a:ext>
            </a:extLst>
          </p:cNvPr>
          <p:cNvCxnSpPr>
            <a:cxnSpLocks/>
            <a:endCxn id="42" idx="0"/>
          </p:cNvCxnSpPr>
          <p:nvPr/>
        </p:nvCxnSpPr>
        <p:spPr>
          <a:xfrm>
            <a:off x="2561694" y="2527611"/>
            <a:ext cx="4360473" cy="96451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EECF16D-F22A-4D17-9CAC-6A4B200E66B2}"/>
              </a:ext>
            </a:extLst>
          </p:cNvPr>
          <p:cNvCxnSpPr>
            <a:cxnSpLocks/>
            <a:stCxn id="33" idx="2"/>
            <a:endCxn id="129" idx="0"/>
          </p:cNvCxnSpPr>
          <p:nvPr/>
        </p:nvCxnSpPr>
        <p:spPr>
          <a:xfrm flipH="1">
            <a:off x="4210898" y="2484392"/>
            <a:ext cx="5420673" cy="1027566"/>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497C72D-1BDE-4215-93B7-12238491C025}"/>
              </a:ext>
            </a:extLst>
          </p:cNvPr>
          <p:cNvCxnSpPr>
            <a:cxnSpLocks/>
            <a:stCxn id="33" idx="2"/>
            <a:endCxn id="38" idx="0"/>
          </p:cNvCxnSpPr>
          <p:nvPr/>
        </p:nvCxnSpPr>
        <p:spPr>
          <a:xfrm flipH="1">
            <a:off x="8240944" y="2484392"/>
            <a:ext cx="1390627" cy="980164"/>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7B43D2C-EAE7-488B-8AC7-1FAEBB15E0A5}"/>
              </a:ext>
            </a:extLst>
          </p:cNvPr>
          <p:cNvCxnSpPr>
            <a:cxnSpLocks/>
            <a:endCxn id="42" idx="0"/>
          </p:cNvCxnSpPr>
          <p:nvPr/>
        </p:nvCxnSpPr>
        <p:spPr>
          <a:xfrm flipH="1">
            <a:off x="6922167" y="2511092"/>
            <a:ext cx="2468020" cy="981033"/>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53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5AE9C3CF-36B0-4AA2-8DF5-C87B163778F4}"/>
              </a:ext>
            </a:extLst>
          </p:cNvPr>
          <p:cNvSpPr/>
          <p:nvPr/>
        </p:nvSpPr>
        <p:spPr>
          <a:xfrm>
            <a:off x="1118171" y="3492345"/>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Solar</a:t>
            </a:r>
          </a:p>
        </p:txBody>
      </p:sp>
      <p:sp>
        <p:nvSpPr>
          <p:cNvPr id="9" name="Rounded Rectangle 22">
            <a:extLst>
              <a:ext uri="{FF2B5EF4-FFF2-40B4-BE49-F238E27FC236}">
                <a16:creationId xmlns:a16="http://schemas.microsoft.com/office/drawing/2014/main" id="{376301AA-816C-491F-A493-066BBDC979E1}"/>
              </a:ext>
            </a:extLst>
          </p:cNvPr>
          <p:cNvSpPr/>
          <p:nvPr/>
        </p:nvSpPr>
        <p:spPr>
          <a:xfrm>
            <a:off x="3264512" y="912596"/>
            <a:ext cx="5181600" cy="579224"/>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rPr>
              <a:t>Power Industry</a:t>
            </a:r>
          </a:p>
          <a:p>
            <a:pPr algn="ctr">
              <a:defRPr/>
            </a:pPr>
            <a:r>
              <a:rPr lang="en-US" sz="1600" dirty="0">
                <a:solidFill>
                  <a:schemeClr val="bg1"/>
                </a:solidFill>
              </a:rPr>
              <a:t>(n = 4739)</a:t>
            </a:r>
          </a:p>
        </p:txBody>
      </p:sp>
      <p:sp>
        <p:nvSpPr>
          <p:cNvPr id="10" name="Rounded Rectangle 26">
            <a:extLst>
              <a:ext uri="{FF2B5EF4-FFF2-40B4-BE49-F238E27FC236}">
                <a16:creationId xmlns:a16="http://schemas.microsoft.com/office/drawing/2014/main" id="{3FE9A395-06B1-4506-A12B-6D0B1AFB6C85}"/>
              </a:ext>
            </a:extLst>
          </p:cNvPr>
          <p:cNvSpPr/>
          <p:nvPr/>
        </p:nvSpPr>
        <p:spPr>
          <a:xfrm>
            <a:off x="1600309" y="1900759"/>
            <a:ext cx="1920240" cy="62685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Green Energy</a:t>
            </a:r>
          </a:p>
          <a:p>
            <a:pPr algn="ctr"/>
            <a:r>
              <a:rPr lang="en-US" sz="1200" i="1" dirty="0">
                <a:solidFill>
                  <a:schemeClr val="bg1"/>
                </a:solidFill>
              </a:rPr>
              <a:t>(n=2825 (60%))</a:t>
            </a:r>
          </a:p>
        </p:txBody>
      </p:sp>
      <p:sp>
        <p:nvSpPr>
          <p:cNvPr id="14" name="Rounded Rectangle 58">
            <a:extLst>
              <a:ext uri="{FF2B5EF4-FFF2-40B4-BE49-F238E27FC236}">
                <a16:creationId xmlns:a16="http://schemas.microsoft.com/office/drawing/2014/main" id="{94F70516-32EC-4173-A0B0-9E50AD02B30B}"/>
              </a:ext>
            </a:extLst>
          </p:cNvPr>
          <p:cNvSpPr/>
          <p:nvPr/>
        </p:nvSpPr>
        <p:spPr>
          <a:xfrm>
            <a:off x="2477304" y="3492345"/>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Hydro</a:t>
            </a:r>
          </a:p>
        </p:txBody>
      </p:sp>
      <p:sp>
        <p:nvSpPr>
          <p:cNvPr id="46" name="Rectangle 45">
            <a:extLst>
              <a:ext uri="{FF2B5EF4-FFF2-40B4-BE49-F238E27FC236}">
                <a16:creationId xmlns:a16="http://schemas.microsoft.com/office/drawing/2014/main" id="{54C8BF4B-AD67-46B0-B25D-414FB20B807D}"/>
              </a:ext>
            </a:extLst>
          </p:cNvPr>
          <p:cNvSpPr/>
          <p:nvPr/>
        </p:nvSpPr>
        <p:spPr bwMode="auto">
          <a:xfrm>
            <a:off x="1056375" y="4322392"/>
            <a:ext cx="989384" cy="400101"/>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1004 (35%)</a:t>
            </a:r>
          </a:p>
        </p:txBody>
      </p:sp>
      <p:sp>
        <p:nvSpPr>
          <p:cNvPr id="47" name="Rectangle 46">
            <a:extLst>
              <a:ext uri="{FF2B5EF4-FFF2-40B4-BE49-F238E27FC236}">
                <a16:creationId xmlns:a16="http://schemas.microsoft.com/office/drawing/2014/main" id="{E9A94A7F-82EA-4BAE-91F6-4A546AE1E51E}"/>
              </a:ext>
            </a:extLst>
          </p:cNvPr>
          <p:cNvSpPr/>
          <p:nvPr/>
        </p:nvSpPr>
        <p:spPr bwMode="auto">
          <a:xfrm>
            <a:off x="3718063"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872 (31%)</a:t>
            </a:r>
          </a:p>
        </p:txBody>
      </p:sp>
      <p:sp>
        <p:nvSpPr>
          <p:cNvPr id="48" name="Rectangle 47">
            <a:extLst>
              <a:ext uri="{FF2B5EF4-FFF2-40B4-BE49-F238E27FC236}">
                <a16:creationId xmlns:a16="http://schemas.microsoft.com/office/drawing/2014/main" id="{998027B2-15E5-4B89-9979-7243B976987D}"/>
              </a:ext>
            </a:extLst>
          </p:cNvPr>
          <p:cNvSpPr/>
          <p:nvPr/>
        </p:nvSpPr>
        <p:spPr bwMode="auto">
          <a:xfrm>
            <a:off x="2476366" y="4322392"/>
            <a:ext cx="914292" cy="400101"/>
          </a:xfrm>
          <a:prstGeom prst="rect">
            <a:avLst/>
          </a:prstGeom>
          <a:solidFill>
            <a:schemeClr val="accent6">
              <a:lumMod val="20000"/>
              <a:lumOff val="80000"/>
              <a:alpha val="7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940 (33%)</a:t>
            </a:r>
          </a:p>
        </p:txBody>
      </p:sp>
      <p:sp>
        <p:nvSpPr>
          <p:cNvPr id="50" name="Rectangle 49">
            <a:extLst>
              <a:ext uri="{FF2B5EF4-FFF2-40B4-BE49-F238E27FC236}">
                <a16:creationId xmlns:a16="http://schemas.microsoft.com/office/drawing/2014/main" id="{D3CE6AD2-DB09-4DFB-85EE-62490DF74DAA}"/>
              </a:ext>
            </a:extLst>
          </p:cNvPr>
          <p:cNvSpPr/>
          <p:nvPr/>
        </p:nvSpPr>
        <p:spPr bwMode="auto">
          <a:xfrm>
            <a:off x="5019384" y="4322392"/>
            <a:ext cx="914400" cy="400101"/>
          </a:xfrm>
          <a:prstGeom prst="rect">
            <a:avLst/>
          </a:prstGeom>
          <a:solidFill>
            <a:schemeClr val="accent6">
              <a:lumMod val="20000"/>
              <a:lumOff val="80000"/>
              <a:alpha val="2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 9 (0.3%)</a:t>
            </a:r>
          </a:p>
        </p:txBody>
      </p:sp>
      <p:cxnSp>
        <p:nvCxnSpPr>
          <p:cNvPr id="53" name="Elbow Connector 56">
            <a:extLst>
              <a:ext uri="{FF2B5EF4-FFF2-40B4-BE49-F238E27FC236}">
                <a16:creationId xmlns:a16="http://schemas.microsoft.com/office/drawing/2014/main" id="{1198225D-FC40-4548-8893-332931EB71C5}"/>
              </a:ext>
            </a:extLst>
          </p:cNvPr>
          <p:cNvCxnSpPr>
            <a:cxnSpLocks/>
          </p:cNvCxnSpPr>
          <p:nvPr/>
        </p:nvCxnSpPr>
        <p:spPr>
          <a:xfrm rot="5400000">
            <a:off x="4023422" y="28827"/>
            <a:ext cx="424372" cy="3350358"/>
          </a:xfrm>
          <a:prstGeom prst="bentConnector3">
            <a:avLst>
              <a:gd name="adj1" fmla="val 50000"/>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9" name="Rounded Rectangle 58">
            <a:extLst>
              <a:ext uri="{FF2B5EF4-FFF2-40B4-BE49-F238E27FC236}">
                <a16:creationId xmlns:a16="http://schemas.microsoft.com/office/drawing/2014/main" id="{4DC85CDF-0D88-41C2-ABFA-AB354463687F}"/>
              </a:ext>
            </a:extLst>
          </p:cNvPr>
          <p:cNvSpPr/>
          <p:nvPr/>
        </p:nvSpPr>
        <p:spPr>
          <a:xfrm>
            <a:off x="3707978" y="3511958"/>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Wind</a:t>
            </a:r>
          </a:p>
        </p:txBody>
      </p:sp>
      <p:sp>
        <p:nvSpPr>
          <p:cNvPr id="131" name="Rounded Rectangle 58">
            <a:extLst>
              <a:ext uri="{FF2B5EF4-FFF2-40B4-BE49-F238E27FC236}">
                <a16:creationId xmlns:a16="http://schemas.microsoft.com/office/drawing/2014/main" id="{98E74F91-13D1-49E4-930E-E03EA5F59E70}"/>
              </a:ext>
            </a:extLst>
          </p:cNvPr>
          <p:cNvSpPr/>
          <p:nvPr/>
        </p:nvSpPr>
        <p:spPr>
          <a:xfrm>
            <a:off x="5048844" y="3502396"/>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None</a:t>
            </a:r>
          </a:p>
        </p:txBody>
      </p:sp>
      <p:sp>
        <p:nvSpPr>
          <p:cNvPr id="2" name="TextBox 1">
            <a:extLst>
              <a:ext uri="{FF2B5EF4-FFF2-40B4-BE49-F238E27FC236}">
                <a16:creationId xmlns:a16="http://schemas.microsoft.com/office/drawing/2014/main" id="{B86C8CB2-E090-4E0A-B931-35FEB2C9AC8B}"/>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34" name="TextBox 33">
            <a:extLst>
              <a:ext uri="{FF2B5EF4-FFF2-40B4-BE49-F238E27FC236}">
                <a16:creationId xmlns:a16="http://schemas.microsoft.com/office/drawing/2014/main" id="{07F21BB7-1CBA-4C63-89A0-093DDB4C4BA9}"/>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sp>
        <p:nvSpPr>
          <p:cNvPr id="33" name="Rounded Rectangle 27">
            <a:extLst>
              <a:ext uri="{FF2B5EF4-FFF2-40B4-BE49-F238E27FC236}">
                <a16:creationId xmlns:a16="http://schemas.microsoft.com/office/drawing/2014/main" id="{583D2DE7-1EB4-44B6-BBBC-9F8D6F213EC8}"/>
              </a:ext>
            </a:extLst>
          </p:cNvPr>
          <p:cNvSpPr/>
          <p:nvPr/>
        </p:nvSpPr>
        <p:spPr>
          <a:xfrm>
            <a:off x="8671451" y="1860047"/>
            <a:ext cx="1920240" cy="6243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Non Green Energy</a:t>
            </a:r>
          </a:p>
          <a:p>
            <a:pPr lvl="0" algn="ctr"/>
            <a:r>
              <a:rPr lang="en-US" sz="1200" i="1" dirty="0">
                <a:solidFill>
                  <a:schemeClr val="bg1"/>
                </a:solidFill>
              </a:rPr>
              <a:t>(n=1894(40%)</a:t>
            </a:r>
          </a:p>
        </p:txBody>
      </p:sp>
      <p:sp>
        <p:nvSpPr>
          <p:cNvPr id="38" name="Rounded Rectangle 58">
            <a:extLst>
              <a:ext uri="{FF2B5EF4-FFF2-40B4-BE49-F238E27FC236}">
                <a16:creationId xmlns:a16="http://schemas.microsoft.com/office/drawing/2014/main" id="{E39F0919-2B49-46F7-8D99-256836F97BDB}"/>
              </a:ext>
            </a:extLst>
          </p:cNvPr>
          <p:cNvSpPr/>
          <p:nvPr/>
        </p:nvSpPr>
        <p:spPr>
          <a:xfrm>
            <a:off x="7738024" y="3464556"/>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Fuel</a:t>
            </a:r>
          </a:p>
        </p:txBody>
      </p:sp>
      <p:sp>
        <p:nvSpPr>
          <p:cNvPr id="42" name="Rounded Rectangle 58">
            <a:extLst>
              <a:ext uri="{FF2B5EF4-FFF2-40B4-BE49-F238E27FC236}">
                <a16:creationId xmlns:a16="http://schemas.microsoft.com/office/drawing/2014/main" id="{27061047-45B6-4B33-B1AC-846A42D9D4A7}"/>
              </a:ext>
            </a:extLst>
          </p:cNvPr>
          <p:cNvSpPr/>
          <p:nvPr/>
        </p:nvSpPr>
        <p:spPr>
          <a:xfrm>
            <a:off x="6419247" y="3492125"/>
            <a:ext cx="1005840" cy="626852"/>
          </a:xfrm>
          <a:prstGeom prst="roundRect">
            <a:avLst/>
          </a:prstGeom>
          <a:solidFill>
            <a:srgbClr val="FF7F7F">
              <a:alpha val="25000"/>
            </a:srgbClr>
          </a:solidFill>
          <a:ln>
            <a:solidFill>
              <a:srgbClr val="F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FF7F7F"/>
                </a:solidFill>
              </a:rPr>
              <a:t>Charcoal</a:t>
            </a:r>
          </a:p>
        </p:txBody>
      </p:sp>
      <p:cxnSp>
        <p:nvCxnSpPr>
          <p:cNvPr id="57" name="Connector: Elbow 56">
            <a:extLst>
              <a:ext uri="{FF2B5EF4-FFF2-40B4-BE49-F238E27FC236}">
                <a16:creationId xmlns:a16="http://schemas.microsoft.com/office/drawing/2014/main" id="{0AEADE49-FE08-4950-8F8D-2DB011939025}"/>
              </a:ext>
            </a:extLst>
          </p:cNvPr>
          <p:cNvCxnSpPr>
            <a:cxnSpLocks/>
          </p:cNvCxnSpPr>
          <p:nvPr/>
        </p:nvCxnSpPr>
        <p:spPr>
          <a:xfrm>
            <a:off x="6898826" y="1700061"/>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3D42B06-8050-480C-8F36-A4FE2A255866}"/>
              </a:ext>
            </a:extLst>
          </p:cNvPr>
          <p:cNvGrpSpPr/>
          <p:nvPr/>
        </p:nvGrpSpPr>
        <p:grpSpPr>
          <a:xfrm>
            <a:off x="10862196" y="487112"/>
            <a:ext cx="1147354" cy="3994560"/>
            <a:chOff x="10904695" y="318704"/>
            <a:chExt cx="1147354" cy="3994560"/>
          </a:xfrm>
        </p:grpSpPr>
        <p:sp>
          <p:nvSpPr>
            <p:cNvPr id="95" name="Rectangle 94">
              <a:extLst>
                <a:ext uri="{FF2B5EF4-FFF2-40B4-BE49-F238E27FC236}">
                  <a16:creationId xmlns:a16="http://schemas.microsoft.com/office/drawing/2014/main" id="{869E7180-0A12-4D00-B084-80A8C9DC0183}"/>
                </a:ext>
              </a:extLst>
            </p:cNvPr>
            <p:cNvSpPr/>
            <p:nvPr/>
          </p:nvSpPr>
          <p:spPr bwMode="auto">
            <a:xfrm rot="5400000">
              <a:off x="9481092" y="1742307"/>
              <a:ext cx="3994560" cy="1147354"/>
            </a:xfrm>
            <a:prstGeom prst="rect">
              <a:avLst/>
            </a:prstGeom>
            <a:gradFill flip="none" rotWithShape="1">
              <a:gsLst>
                <a:gs pos="0">
                  <a:srgbClr val="FF7F7F">
                    <a:alpha val="14000"/>
                  </a:srgbClr>
                </a:gs>
                <a:gs pos="52000">
                  <a:srgbClr val="FF7F7F">
                    <a:alpha val="55000"/>
                  </a:srgbClr>
                </a:gs>
                <a:gs pos="85000">
                  <a:srgbClr val="FF7F7F"/>
                </a:gs>
              </a:gsLst>
              <a:lin ang="0" scaled="1"/>
              <a:tileRect/>
            </a:gradFill>
            <a:ln w="25400" cap="flat" cmpd="sng" algn="ctr">
              <a:noFill/>
              <a:prstDash val="solid"/>
              <a:headEnd type="none" w="med" len="med"/>
              <a:tailEnd type="none" w="med" len="med"/>
            </a:ln>
            <a:effectLst>
              <a:glow rad="228600">
                <a:srgbClr val="C1C6C8">
                  <a:satMod val="175000"/>
                  <a:alpha val="40000"/>
                </a:srgbClr>
              </a:glow>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ndParaRPr>
            </a:p>
          </p:txBody>
        </p:sp>
        <p:sp>
          <p:nvSpPr>
            <p:cNvPr id="96" name="TextBox 95">
              <a:extLst>
                <a:ext uri="{FF2B5EF4-FFF2-40B4-BE49-F238E27FC236}">
                  <a16:creationId xmlns:a16="http://schemas.microsoft.com/office/drawing/2014/main" id="{63E90CE9-2FC3-4871-9453-4A86B9F90AC8}"/>
                </a:ext>
              </a:extLst>
            </p:cNvPr>
            <p:cNvSpPr txBox="1"/>
            <p:nvPr/>
          </p:nvSpPr>
          <p:spPr>
            <a:xfrm>
              <a:off x="11025739" y="894431"/>
              <a:ext cx="943348" cy="307777"/>
            </a:xfrm>
            <a:prstGeom prst="rect">
              <a:avLst/>
            </a:prstGeom>
            <a:noFill/>
          </p:spPr>
          <p:txBody>
            <a:bodyPr wrap="square" rtlCol="0">
              <a:spAutoFit/>
            </a:bodyPr>
            <a:lstStyle/>
            <a:p>
              <a:r>
                <a:rPr lang="en-US" b="1" dirty="0"/>
                <a:t>Industry</a:t>
              </a:r>
            </a:p>
          </p:txBody>
        </p:sp>
        <p:sp>
          <p:nvSpPr>
            <p:cNvPr id="97" name="TextBox 96">
              <a:extLst>
                <a:ext uri="{FF2B5EF4-FFF2-40B4-BE49-F238E27FC236}">
                  <a16:creationId xmlns:a16="http://schemas.microsoft.com/office/drawing/2014/main" id="{807E540F-0F34-476D-9B30-68774CE48041}"/>
                </a:ext>
              </a:extLst>
            </p:cNvPr>
            <p:cNvSpPr txBox="1"/>
            <p:nvPr/>
          </p:nvSpPr>
          <p:spPr>
            <a:xfrm>
              <a:off x="11025739" y="2008207"/>
              <a:ext cx="943348" cy="307777"/>
            </a:xfrm>
            <a:prstGeom prst="rect">
              <a:avLst/>
            </a:prstGeom>
            <a:noFill/>
          </p:spPr>
          <p:txBody>
            <a:bodyPr wrap="square" rtlCol="0">
              <a:spAutoFit/>
            </a:bodyPr>
            <a:lstStyle/>
            <a:p>
              <a:pPr algn="ctr"/>
              <a:r>
                <a:rPr lang="en-US" b="1" dirty="0"/>
                <a:t>Type</a:t>
              </a:r>
            </a:p>
          </p:txBody>
        </p:sp>
        <p:sp>
          <p:nvSpPr>
            <p:cNvPr id="98" name="TextBox 97">
              <a:extLst>
                <a:ext uri="{FF2B5EF4-FFF2-40B4-BE49-F238E27FC236}">
                  <a16:creationId xmlns:a16="http://schemas.microsoft.com/office/drawing/2014/main" id="{914E3588-2A52-4FEB-A93B-3BF006B58CDB}"/>
                </a:ext>
              </a:extLst>
            </p:cNvPr>
            <p:cNvSpPr txBox="1"/>
            <p:nvPr/>
          </p:nvSpPr>
          <p:spPr>
            <a:xfrm>
              <a:off x="11026164" y="3121223"/>
              <a:ext cx="943348" cy="307777"/>
            </a:xfrm>
            <a:prstGeom prst="rect">
              <a:avLst/>
            </a:prstGeom>
            <a:noFill/>
          </p:spPr>
          <p:txBody>
            <a:bodyPr wrap="square" rtlCol="0">
              <a:spAutoFit/>
            </a:bodyPr>
            <a:lstStyle/>
            <a:p>
              <a:pPr algn="ctr"/>
              <a:r>
                <a:rPr lang="en-US" b="1" dirty="0"/>
                <a:t>Product</a:t>
              </a:r>
            </a:p>
          </p:txBody>
        </p:sp>
      </p:grpSp>
      <p:cxnSp>
        <p:nvCxnSpPr>
          <p:cNvPr id="99" name="Straight Connector 98">
            <a:extLst>
              <a:ext uri="{FF2B5EF4-FFF2-40B4-BE49-F238E27FC236}">
                <a16:creationId xmlns:a16="http://schemas.microsoft.com/office/drawing/2014/main" id="{9F134153-4761-418D-AEEE-BE5A0FAF6F1F}"/>
              </a:ext>
            </a:extLst>
          </p:cNvPr>
          <p:cNvCxnSpPr>
            <a:cxnSpLocks/>
          </p:cNvCxnSpPr>
          <p:nvPr/>
        </p:nvCxnSpPr>
        <p:spPr>
          <a:xfrm>
            <a:off x="5910787" y="1700061"/>
            <a:ext cx="1022385" cy="0"/>
          </a:xfrm>
          <a:prstGeom prst="line">
            <a:avLst/>
          </a:prstGeom>
          <a:ln w="31750">
            <a:solidFill>
              <a:srgbClr val="96999E"/>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12B9B1B-0323-4B83-84BD-E4C19187078A}"/>
              </a:ext>
            </a:extLst>
          </p:cNvPr>
          <p:cNvSpPr txBox="1"/>
          <p:nvPr/>
        </p:nvSpPr>
        <p:spPr>
          <a:xfrm>
            <a:off x="8935" y="3597408"/>
            <a:ext cx="1005839" cy="2265236"/>
          </a:xfrm>
          <a:prstGeom prst="rect">
            <a:avLst/>
          </a:prstGeom>
          <a:noFill/>
        </p:spPr>
        <p:txBody>
          <a:bodyPr wrap="square" rtlCol="0">
            <a:spAutoFit/>
          </a:bodyPr>
          <a:lstStyle/>
          <a:p>
            <a:r>
              <a:rPr lang="en-US" b="1" i="1" dirty="0"/>
              <a:t>N –Sizes</a:t>
            </a:r>
          </a:p>
          <a:p>
            <a:endParaRPr lang="en-US" dirty="0"/>
          </a:p>
          <a:p>
            <a:endParaRPr lang="en-US" dirty="0"/>
          </a:p>
          <a:p>
            <a:r>
              <a:rPr lang="en-US" sz="1200" b="1" dirty="0">
                <a:solidFill>
                  <a:schemeClr val="accent6"/>
                </a:solidFill>
              </a:rPr>
              <a:t>Green Energy</a:t>
            </a:r>
          </a:p>
          <a:p>
            <a:endParaRPr lang="en-US" sz="1200" b="1" dirty="0"/>
          </a:p>
          <a:p>
            <a:endParaRPr lang="en-US" sz="1200" b="1" dirty="0"/>
          </a:p>
          <a:p>
            <a:r>
              <a:rPr lang="en-US" sz="1200" b="1" dirty="0">
                <a:solidFill>
                  <a:schemeClr val="bg2"/>
                </a:solidFill>
              </a:rPr>
              <a:t>Non- Green Energy</a:t>
            </a:r>
          </a:p>
        </p:txBody>
      </p:sp>
      <p:sp>
        <p:nvSpPr>
          <p:cNvPr id="116" name="Rectangle 115">
            <a:extLst>
              <a:ext uri="{FF2B5EF4-FFF2-40B4-BE49-F238E27FC236}">
                <a16:creationId xmlns:a16="http://schemas.microsoft.com/office/drawing/2014/main" id="{1769E439-CDCB-4872-A3F2-EE19C65345D5}"/>
              </a:ext>
            </a:extLst>
          </p:cNvPr>
          <p:cNvSpPr/>
          <p:nvPr/>
        </p:nvSpPr>
        <p:spPr bwMode="auto">
          <a:xfrm>
            <a:off x="4944400" y="5025719"/>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5 (0.02%)</a:t>
            </a:r>
          </a:p>
        </p:txBody>
      </p:sp>
      <p:sp>
        <p:nvSpPr>
          <p:cNvPr id="117" name="Rectangle 116">
            <a:extLst>
              <a:ext uri="{FF2B5EF4-FFF2-40B4-BE49-F238E27FC236}">
                <a16:creationId xmlns:a16="http://schemas.microsoft.com/office/drawing/2014/main" id="{CE9E4FCF-5072-4FBA-AF8A-A28BAFA7DD11}"/>
              </a:ext>
            </a:extLst>
          </p:cNvPr>
          <p:cNvSpPr/>
          <p:nvPr/>
        </p:nvSpPr>
        <p:spPr bwMode="auto">
          <a:xfrm>
            <a:off x="6346589" y="5025720"/>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945 (50%)</a:t>
            </a:r>
          </a:p>
        </p:txBody>
      </p:sp>
      <p:sp>
        <p:nvSpPr>
          <p:cNvPr id="118" name="Rectangle 117">
            <a:extLst>
              <a:ext uri="{FF2B5EF4-FFF2-40B4-BE49-F238E27FC236}">
                <a16:creationId xmlns:a16="http://schemas.microsoft.com/office/drawing/2014/main" id="{F0070ED8-A4DF-4C05-A29B-3EE9A8E97ACC}"/>
              </a:ext>
            </a:extLst>
          </p:cNvPr>
          <p:cNvSpPr/>
          <p:nvPr/>
        </p:nvSpPr>
        <p:spPr bwMode="auto">
          <a:xfrm>
            <a:off x="7797719" y="5025721"/>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944 (50%)</a:t>
            </a:r>
          </a:p>
        </p:txBody>
      </p:sp>
      <p:cxnSp>
        <p:nvCxnSpPr>
          <p:cNvPr id="122" name="Straight Arrow Connector 121">
            <a:extLst>
              <a:ext uri="{FF2B5EF4-FFF2-40B4-BE49-F238E27FC236}">
                <a16:creationId xmlns:a16="http://schemas.microsoft.com/office/drawing/2014/main" id="{8C936DCA-5591-4CD7-B790-E092B4781972}"/>
              </a:ext>
            </a:extLst>
          </p:cNvPr>
          <p:cNvCxnSpPr>
            <a:stCxn id="10" idx="2"/>
            <a:endCxn id="4" idx="0"/>
          </p:cNvCxnSpPr>
          <p:nvPr/>
        </p:nvCxnSpPr>
        <p:spPr>
          <a:xfrm flipH="1">
            <a:off x="1621091" y="2527611"/>
            <a:ext cx="939338"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E4D1A45-22BB-40B3-AEE9-84F3A88D6543}"/>
              </a:ext>
            </a:extLst>
          </p:cNvPr>
          <p:cNvCxnSpPr>
            <a:cxnSpLocks/>
            <a:stCxn id="10" idx="2"/>
            <a:endCxn id="129" idx="0"/>
          </p:cNvCxnSpPr>
          <p:nvPr/>
        </p:nvCxnSpPr>
        <p:spPr>
          <a:xfrm>
            <a:off x="2560429" y="2527611"/>
            <a:ext cx="1650469" cy="984347"/>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6EE446D-7C9A-4BA3-BE42-39B7F7A6EC2A}"/>
              </a:ext>
            </a:extLst>
          </p:cNvPr>
          <p:cNvCxnSpPr>
            <a:cxnSpLocks/>
            <a:stCxn id="10" idx="2"/>
            <a:endCxn id="14" idx="0"/>
          </p:cNvCxnSpPr>
          <p:nvPr/>
        </p:nvCxnSpPr>
        <p:spPr>
          <a:xfrm>
            <a:off x="2560429" y="2527611"/>
            <a:ext cx="419795"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BBA1713-A689-4BA7-A6E9-8D50D7250EBC}"/>
              </a:ext>
            </a:extLst>
          </p:cNvPr>
          <p:cNvCxnSpPr>
            <a:cxnSpLocks/>
            <a:endCxn id="131" idx="0"/>
          </p:cNvCxnSpPr>
          <p:nvPr/>
        </p:nvCxnSpPr>
        <p:spPr>
          <a:xfrm>
            <a:off x="2546299" y="2527611"/>
            <a:ext cx="3005465" cy="974785"/>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EECF16D-F22A-4D17-9CAC-6A4B200E66B2}"/>
              </a:ext>
            </a:extLst>
          </p:cNvPr>
          <p:cNvCxnSpPr>
            <a:cxnSpLocks/>
            <a:endCxn id="14" idx="0"/>
          </p:cNvCxnSpPr>
          <p:nvPr/>
        </p:nvCxnSpPr>
        <p:spPr>
          <a:xfrm flipH="1">
            <a:off x="2980224" y="2451047"/>
            <a:ext cx="6732730" cy="104129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497C72D-1BDE-4215-93B7-12238491C025}"/>
              </a:ext>
            </a:extLst>
          </p:cNvPr>
          <p:cNvCxnSpPr>
            <a:cxnSpLocks/>
            <a:endCxn id="131" idx="0"/>
          </p:cNvCxnSpPr>
          <p:nvPr/>
        </p:nvCxnSpPr>
        <p:spPr>
          <a:xfrm flipH="1">
            <a:off x="5551764" y="2531318"/>
            <a:ext cx="3929024" cy="97107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7B43D2C-EAE7-488B-8AC7-1FAEBB15E0A5}"/>
              </a:ext>
            </a:extLst>
          </p:cNvPr>
          <p:cNvCxnSpPr>
            <a:cxnSpLocks/>
            <a:endCxn id="42" idx="0"/>
          </p:cNvCxnSpPr>
          <p:nvPr/>
        </p:nvCxnSpPr>
        <p:spPr>
          <a:xfrm flipH="1">
            <a:off x="6922167" y="2511092"/>
            <a:ext cx="2468020" cy="981033"/>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02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5AE9C3CF-36B0-4AA2-8DF5-C87B163778F4}"/>
              </a:ext>
            </a:extLst>
          </p:cNvPr>
          <p:cNvSpPr/>
          <p:nvPr/>
        </p:nvSpPr>
        <p:spPr>
          <a:xfrm>
            <a:off x="1118171" y="3492345"/>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Siddha</a:t>
            </a:r>
          </a:p>
        </p:txBody>
      </p:sp>
      <p:sp>
        <p:nvSpPr>
          <p:cNvPr id="9" name="Rounded Rectangle 22">
            <a:extLst>
              <a:ext uri="{FF2B5EF4-FFF2-40B4-BE49-F238E27FC236}">
                <a16:creationId xmlns:a16="http://schemas.microsoft.com/office/drawing/2014/main" id="{376301AA-816C-491F-A493-066BBDC979E1}"/>
              </a:ext>
            </a:extLst>
          </p:cNvPr>
          <p:cNvSpPr/>
          <p:nvPr/>
        </p:nvSpPr>
        <p:spPr>
          <a:xfrm>
            <a:off x="3264512" y="912596"/>
            <a:ext cx="5181600" cy="579224"/>
          </a:xfrm>
          <a:prstGeom prst="round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rPr>
              <a:t>Health Industry</a:t>
            </a:r>
          </a:p>
          <a:p>
            <a:pPr algn="ctr">
              <a:defRPr/>
            </a:pPr>
            <a:r>
              <a:rPr lang="en-US" sz="1600" dirty="0">
                <a:solidFill>
                  <a:schemeClr val="bg1"/>
                </a:solidFill>
              </a:rPr>
              <a:t>(n = 4698)</a:t>
            </a:r>
          </a:p>
        </p:txBody>
      </p:sp>
      <p:sp>
        <p:nvSpPr>
          <p:cNvPr id="10" name="Rounded Rectangle 26">
            <a:extLst>
              <a:ext uri="{FF2B5EF4-FFF2-40B4-BE49-F238E27FC236}">
                <a16:creationId xmlns:a16="http://schemas.microsoft.com/office/drawing/2014/main" id="{3FE9A395-06B1-4506-A12B-6D0B1AFB6C85}"/>
              </a:ext>
            </a:extLst>
          </p:cNvPr>
          <p:cNvSpPr/>
          <p:nvPr/>
        </p:nvSpPr>
        <p:spPr>
          <a:xfrm>
            <a:off x="1600309" y="1900759"/>
            <a:ext cx="1920240" cy="62685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Pharma</a:t>
            </a:r>
          </a:p>
          <a:p>
            <a:pPr algn="ctr"/>
            <a:r>
              <a:rPr lang="en-US" sz="1200" i="1" dirty="0">
                <a:solidFill>
                  <a:schemeClr val="bg1"/>
                </a:solidFill>
              </a:rPr>
              <a:t>(n=3122 (67%))</a:t>
            </a:r>
          </a:p>
        </p:txBody>
      </p:sp>
      <p:sp>
        <p:nvSpPr>
          <p:cNvPr id="14" name="Rounded Rectangle 58">
            <a:extLst>
              <a:ext uri="{FF2B5EF4-FFF2-40B4-BE49-F238E27FC236}">
                <a16:creationId xmlns:a16="http://schemas.microsoft.com/office/drawing/2014/main" id="{94F70516-32EC-4173-A0B0-9E50AD02B30B}"/>
              </a:ext>
            </a:extLst>
          </p:cNvPr>
          <p:cNvSpPr/>
          <p:nvPr/>
        </p:nvSpPr>
        <p:spPr>
          <a:xfrm>
            <a:off x="2477304" y="3492345"/>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Allopathy</a:t>
            </a:r>
          </a:p>
        </p:txBody>
      </p:sp>
      <p:sp>
        <p:nvSpPr>
          <p:cNvPr id="46" name="Rectangle 45">
            <a:extLst>
              <a:ext uri="{FF2B5EF4-FFF2-40B4-BE49-F238E27FC236}">
                <a16:creationId xmlns:a16="http://schemas.microsoft.com/office/drawing/2014/main" id="{54C8BF4B-AD67-46B0-B25D-414FB20B807D}"/>
              </a:ext>
            </a:extLst>
          </p:cNvPr>
          <p:cNvSpPr/>
          <p:nvPr/>
        </p:nvSpPr>
        <p:spPr bwMode="auto">
          <a:xfrm>
            <a:off x="1056375" y="4322392"/>
            <a:ext cx="989384" cy="400101"/>
          </a:xfrm>
          <a:prstGeom prst="rect">
            <a:avLst/>
          </a:prstGeom>
          <a:solidFill>
            <a:schemeClr val="accent6">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819 (26%)</a:t>
            </a:r>
          </a:p>
        </p:txBody>
      </p:sp>
      <p:sp>
        <p:nvSpPr>
          <p:cNvPr id="47" name="Rectangle 46">
            <a:extLst>
              <a:ext uri="{FF2B5EF4-FFF2-40B4-BE49-F238E27FC236}">
                <a16:creationId xmlns:a16="http://schemas.microsoft.com/office/drawing/2014/main" id="{E9A94A7F-82EA-4BAE-91F6-4A546AE1E51E}"/>
              </a:ext>
            </a:extLst>
          </p:cNvPr>
          <p:cNvSpPr/>
          <p:nvPr/>
        </p:nvSpPr>
        <p:spPr bwMode="auto">
          <a:xfrm>
            <a:off x="3718063"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782 (25%)</a:t>
            </a:r>
          </a:p>
        </p:txBody>
      </p:sp>
      <p:sp>
        <p:nvSpPr>
          <p:cNvPr id="48" name="Rectangle 47">
            <a:extLst>
              <a:ext uri="{FF2B5EF4-FFF2-40B4-BE49-F238E27FC236}">
                <a16:creationId xmlns:a16="http://schemas.microsoft.com/office/drawing/2014/main" id="{998027B2-15E5-4B89-9979-7243B976987D}"/>
              </a:ext>
            </a:extLst>
          </p:cNvPr>
          <p:cNvSpPr/>
          <p:nvPr/>
        </p:nvSpPr>
        <p:spPr bwMode="auto">
          <a:xfrm>
            <a:off x="2476366" y="4322392"/>
            <a:ext cx="914292" cy="400101"/>
          </a:xfrm>
          <a:prstGeom prst="rect">
            <a:avLst/>
          </a:prstGeom>
          <a:solidFill>
            <a:schemeClr val="accent6">
              <a:lumMod val="20000"/>
              <a:lumOff val="80000"/>
              <a:alpha val="75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789 (25%)</a:t>
            </a:r>
          </a:p>
        </p:txBody>
      </p:sp>
      <p:cxnSp>
        <p:nvCxnSpPr>
          <p:cNvPr id="53" name="Elbow Connector 56">
            <a:extLst>
              <a:ext uri="{FF2B5EF4-FFF2-40B4-BE49-F238E27FC236}">
                <a16:creationId xmlns:a16="http://schemas.microsoft.com/office/drawing/2014/main" id="{1198225D-FC40-4548-8893-332931EB71C5}"/>
              </a:ext>
            </a:extLst>
          </p:cNvPr>
          <p:cNvCxnSpPr>
            <a:cxnSpLocks/>
          </p:cNvCxnSpPr>
          <p:nvPr/>
        </p:nvCxnSpPr>
        <p:spPr>
          <a:xfrm rot="5400000">
            <a:off x="4023422" y="28827"/>
            <a:ext cx="424372" cy="3350358"/>
          </a:xfrm>
          <a:prstGeom prst="bentConnector3">
            <a:avLst>
              <a:gd name="adj1" fmla="val 50000"/>
            </a:avLst>
          </a:prstGeom>
          <a:ln w="2857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9" name="Rounded Rectangle 58">
            <a:extLst>
              <a:ext uri="{FF2B5EF4-FFF2-40B4-BE49-F238E27FC236}">
                <a16:creationId xmlns:a16="http://schemas.microsoft.com/office/drawing/2014/main" id="{4DC85CDF-0D88-41C2-ABFA-AB354463687F}"/>
              </a:ext>
            </a:extLst>
          </p:cNvPr>
          <p:cNvSpPr/>
          <p:nvPr/>
        </p:nvSpPr>
        <p:spPr>
          <a:xfrm>
            <a:off x="3707978" y="3511958"/>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Homeopathy</a:t>
            </a:r>
          </a:p>
        </p:txBody>
      </p:sp>
      <p:sp>
        <p:nvSpPr>
          <p:cNvPr id="131" name="Rounded Rectangle 58">
            <a:extLst>
              <a:ext uri="{FF2B5EF4-FFF2-40B4-BE49-F238E27FC236}">
                <a16:creationId xmlns:a16="http://schemas.microsoft.com/office/drawing/2014/main" id="{98E74F91-13D1-49E4-930E-E03EA5F59E70}"/>
              </a:ext>
            </a:extLst>
          </p:cNvPr>
          <p:cNvSpPr/>
          <p:nvPr/>
        </p:nvSpPr>
        <p:spPr>
          <a:xfrm>
            <a:off x="5048844" y="3502396"/>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Organic Food</a:t>
            </a:r>
          </a:p>
        </p:txBody>
      </p:sp>
      <p:sp>
        <p:nvSpPr>
          <p:cNvPr id="2" name="TextBox 1">
            <a:extLst>
              <a:ext uri="{FF2B5EF4-FFF2-40B4-BE49-F238E27FC236}">
                <a16:creationId xmlns:a16="http://schemas.microsoft.com/office/drawing/2014/main" id="{B86C8CB2-E090-4E0A-B931-35FEB2C9AC8B}"/>
              </a:ext>
            </a:extLst>
          </p:cNvPr>
          <p:cNvSpPr txBox="1"/>
          <p:nvPr/>
        </p:nvSpPr>
        <p:spPr>
          <a:xfrm>
            <a:off x="11025739" y="894431"/>
            <a:ext cx="943348" cy="307777"/>
          </a:xfrm>
          <a:prstGeom prst="rect">
            <a:avLst/>
          </a:prstGeom>
          <a:noFill/>
        </p:spPr>
        <p:txBody>
          <a:bodyPr wrap="square" rtlCol="0">
            <a:spAutoFit/>
          </a:bodyPr>
          <a:lstStyle/>
          <a:p>
            <a:r>
              <a:rPr lang="en-US" b="1" dirty="0">
                <a:solidFill>
                  <a:schemeClr val="bg1"/>
                </a:solidFill>
              </a:rPr>
              <a:t>Industry</a:t>
            </a:r>
          </a:p>
        </p:txBody>
      </p:sp>
      <p:sp>
        <p:nvSpPr>
          <p:cNvPr id="34" name="TextBox 33">
            <a:extLst>
              <a:ext uri="{FF2B5EF4-FFF2-40B4-BE49-F238E27FC236}">
                <a16:creationId xmlns:a16="http://schemas.microsoft.com/office/drawing/2014/main" id="{07F21BB7-1CBA-4C63-89A0-093DDB4C4BA9}"/>
              </a:ext>
            </a:extLst>
          </p:cNvPr>
          <p:cNvSpPr txBox="1"/>
          <p:nvPr/>
        </p:nvSpPr>
        <p:spPr>
          <a:xfrm>
            <a:off x="11026164" y="3121223"/>
            <a:ext cx="943348" cy="307777"/>
          </a:xfrm>
          <a:prstGeom prst="rect">
            <a:avLst/>
          </a:prstGeom>
          <a:noFill/>
        </p:spPr>
        <p:txBody>
          <a:bodyPr wrap="square" rtlCol="0">
            <a:spAutoFit/>
          </a:bodyPr>
          <a:lstStyle/>
          <a:p>
            <a:pPr algn="ctr"/>
            <a:r>
              <a:rPr lang="en-US" b="1" dirty="0">
                <a:solidFill>
                  <a:schemeClr val="bg1"/>
                </a:solidFill>
              </a:rPr>
              <a:t>Product</a:t>
            </a:r>
          </a:p>
        </p:txBody>
      </p:sp>
      <p:sp>
        <p:nvSpPr>
          <p:cNvPr id="33" name="Rounded Rectangle 27">
            <a:extLst>
              <a:ext uri="{FF2B5EF4-FFF2-40B4-BE49-F238E27FC236}">
                <a16:creationId xmlns:a16="http://schemas.microsoft.com/office/drawing/2014/main" id="{583D2DE7-1EB4-44B6-BBBC-9F8D6F213EC8}"/>
              </a:ext>
            </a:extLst>
          </p:cNvPr>
          <p:cNvSpPr/>
          <p:nvPr/>
        </p:nvSpPr>
        <p:spPr>
          <a:xfrm>
            <a:off x="8671451" y="1860047"/>
            <a:ext cx="1920240" cy="6243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dirty="0">
                <a:solidFill>
                  <a:schemeClr val="bg1"/>
                </a:solidFill>
              </a:rPr>
              <a:t>Diagnostic</a:t>
            </a:r>
          </a:p>
          <a:p>
            <a:pPr lvl="0" algn="ctr"/>
            <a:r>
              <a:rPr lang="en-US" sz="1200" i="1" dirty="0">
                <a:solidFill>
                  <a:schemeClr val="bg1"/>
                </a:solidFill>
              </a:rPr>
              <a:t>(n=1557(33%)</a:t>
            </a:r>
          </a:p>
        </p:txBody>
      </p:sp>
      <p:sp>
        <p:nvSpPr>
          <p:cNvPr id="38" name="Rounded Rectangle 58">
            <a:extLst>
              <a:ext uri="{FF2B5EF4-FFF2-40B4-BE49-F238E27FC236}">
                <a16:creationId xmlns:a16="http://schemas.microsoft.com/office/drawing/2014/main" id="{E39F0919-2B49-46F7-8D99-256836F97BDB}"/>
              </a:ext>
            </a:extLst>
          </p:cNvPr>
          <p:cNvSpPr/>
          <p:nvPr/>
        </p:nvSpPr>
        <p:spPr>
          <a:xfrm>
            <a:off x="7738024" y="3464556"/>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Medical Devices</a:t>
            </a:r>
          </a:p>
        </p:txBody>
      </p:sp>
      <p:sp>
        <p:nvSpPr>
          <p:cNvPr id="42" name="Rounded Rectangle 58">
            <a:extLst>
              <a:ext uri="{FF2B5EF4-FFF2-40B4-BE49-F238E27FC236}">
                <a16:creationId xmlns:a16="http://schemas.microsoft.com/office/drawing/2014/main" id="{27061047-45B6-4B33-B1AC-846A42D9D4A7}"/>
              </a:ext>
            </a:extLst>
          </p:cNvPr>
          <p:cNvSpPr/>
          <p:nvPr/>
        </p:nvSpPr>
        <p:spPr>
          <a:xfrm>
            <a:off x="6419247" y="3492125"/>
            <a:ext cx="1005840" cy="626852"/>
          </a:xfrm>
          <a:prstGeom prst="round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solidFill>
                  <a:srgbClr val="0070C0"/>
                </a:solidFill>
              </a:rPr>
              <a:t>None</a:t>
            </a:r>
          </a:p>
        </p:txBody>
      </p:sp>
      <p:cxnSp>
        <p:nvCxnSpPr>
          <p:cNvPr id="57" name="Connector: Elbow 56">
            <a:extLst>
              <a:ext uri="{FF2B5EF4-FFF2-40B4-BE49-F238E27FC236}">
                <a16:creationId xmlns:a16="http://schemas.microsoft.com/office/drawing/2014/main" id="{0AEADE49-FE08-4950-8F8D-2DB011939025}"/>
              </a:ext>
            </a:extLst>
          </p:cNvPr>
          <p:cNvCxnSpPr>
            <a:cxnSpLocks/>
          </p:cNvCxnSpPr>
          <p:nvPr/>
        </p:nvCxnSpPr>
        <p:spPr>
          <a:xfrm>
            <a:off x="6898826" y="1700061"/>
            <a:ext cx="2859192" cy="190500"/>
          </a:xfrm>
          <a:prstGeom prst="bentConnector2">
            <a:avLst/>
          </a:prstGeom>
          <a:ln w="25400">
            <a:solidFill>
              <a:srgbClr val="96999E"/>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3D42B06-8050-480C-8F36-A4FE2A255866}"/>
              </a:ext>
            </a:extLst>
          </p:cNvPr>
          <p:cNvGrpSpPr/>
          <p:nvPr/>
        </p:nvGrpSpPr>
        <p:grpSpPr>
          <a:xfrm>
            <a:off x="10862196" y="487112"/>
            <a:ext cx="1147354" cy="3994560"/>
            <a:chOff x="10904695" y="318704"/>
            <a:chExt cx="1147354" cy="3994560"/>
          </a:xfrm>
        </p:grpSpPr>
        <p:sp>
          <p:nvSpPr>
            <p:cNvPr id="95" name="Rectangle 94">
              <a:extLst>
                <a:ext uri="{FF2B5EF4-FFF2-40B4-BE49-F238E27FC236}">
                  <a16:creationId xmlns:a16="http://schemas.microsoft.com/office/drawing/2014/main" id="{869E7180-0A12-4D00-B084-80A8C9DC0183}"/>
                </a:ext>
              </a:extLst>
            </p:cNvPr>
            <p:cNvSpPr/>
            <p:nvPr/>
          </p:nvSpPr>
          <p:spPr bwMode="auto">
            <a:xfrm rot="5400000">
              <a:off x="9481092" y="1742307"/>
              <a:ext cx="3994560" cy="1147354"/>
            </a:xfrm>
            <a:prstGeom prst="rect">
              <a:avLst/>
            </a:prstGeom>
            <a:gradFill flip="none" rotWithShape="1">
              <a:gsLst>
                <a:gs pos="0">
                  <a:srgbClr val="0070C0">
                    <a:alpha val="15000"/>
                  </a:srgbClr>
                </a:gs>
                <a:gs pos="52000">
                  <a:srgbClr val="0070C0">
                    <a:alpha val="70000"/>
                  </a:srgbClr>
                </a:gs>
                <a:gs pos="85000">
                  <a:srgbClr val="0070C0"/>
                </a:gs>
              </a:gsLst>
              <a:lin ang="0" scaled="1"/>
              <a:tileRect/>
            </a:gradFill>
            <a:ln w="25400" cap="flat" cmpd="sng" algn="ctr">
              <a:noFill/>
              <a:prstDash val="solid"/>
              <a:headEnd type="none" w="med" len="med"/>
              <a:tailEnd type="none" w="med" len="med"/>
            </a:ln>
            <a:effectLst>
              <a:glow rad="228600">
                <a:srgbClr val="C1C6C8">
                  <a:satMod val="175000"/>
                  <a:alpha val="40000"/>
                </a:srgbClr>
              </a:glow>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ndParaRPr>
            </a:p>
          </p:txBody>
        </p:sp>
        <p:sp>
          <p:nvSpPr>
            <p:cNvPr id="96" name="TextBox 95">
              <a:extLst>
                <a:ext uri="{FF2B5EF4-FFF2-40B4-BE49-F238E27FC236}">
                  <a16:creationId xmlns:a16="http://schemas.microsoft.com/office/drawing/2014/main" id="{63E90CE9-2FC3-4871-9453-4A86B9F90AC8}"/>
                </a:ext>
              </a:extLst>
            </p:cNvPr>
            <p:cNvSpPr txBox="1"/>
            <p:nvPr/>
          </p:nvSpPr>
          <p:spPr>
            <a:xfrm>
              <a:off x="11025739" y="894431"/>
              <a:ext cx="943348" cy="307777"/>
            </a:xfrm>
            <a:prstGeom prst="rect">
              <a:avLst/>
            </a:prstGeom>
            <a:noFill/>
          </p:spPr>
          <p:txBody>
            <a:bodyPr wrap="square" rtlCol="0">
              <a:spAutoFit/>
            </a:bodyPr>
            <a:lstStyle/>
            <a:p>
              <a:r>
                <a:rPr lang="en-US" b="1" dirty="0"/>
                <a:t>Industry</a:t>
              </a:r>
            </a:p>
          </p:txBody>
        </p:sp>
        <p:sp>
          <p:nvSpPr>
            <p:cNvPr id="97" name="TextBox 96">
              <a:extLst>
                <a:ext uri="{FF2B5EF4-FFF2-40B4-BE49-F238E27FC236}">
                  <a16:creationId xmlns:a16="http://schemas.microsoft.com/office/drawing/2014/main" id="{807E540F-0F34-476D-9B30-68774CE48041}"/>
                </a:ext>
              </a:extLst>
            </p:cNvPr>
            <p:cNvSpPr txBox="1"/>
            <p:nvPr/>
          </p:nvSpPr>
          <p:spPr>
            <a:xfrm>
              <a:off x="11025739" y="2008207"/>
              <a:ext cx="943348" cy="307777"/>
            </a:xfrm>
            <a:prstGeom prst="rect">
              <a:avLst/>
            </a:prstGeom>
            <a:noFill/>
          </p:spPr>
          <p:txBody>
            <a:bodyPr wrap="square" rtlCol="0">
              <a:spAutoFit/>
            </a:bodyPr>
            <a:lstStyle/>
            <a:p>
              <a:pPr algn="ctr"/>
              <a:r>
                <a:rPr lang="en-US" b="1" dirty="0"/>
                <a:t>Type</a:t>
              </a:r>
            </a:p>
          </p:txBody>
        </p:sp>
        <p:sp>
          <p:nvSpPr>
            <p:cNvPr id="98" name="TextBox 97">
              <a:extLst>
                <a:ext uri="{FF2B5EF4-FFF2-40B4-BE49-F238E27FC236}">
                  <a16:creationId xmlns:a16="http://schemas.microsoft.com/office/drawing/2014/main" id="{914E3588-2A52-4FEB-A93B-3BF006B58CDB}"/>
                </a:ext>
              </a:extLst>
            </p:cNvPr>
            <p:cNvSpPr txBox="1"/>
            <p:nvPr/>
          </p:nvSpPr>
          <p:spPr>
            <a:xfrm>
              <a:off x="11026164" y="3121223"/>
              <a:ext cx="943348" cy="307777"/>
            </a:xfrm>
            <a:prstGeom prst="rect">
              <a:avLst/>
            </a:prstGeom>
            <a:noFill/>
          </p:spPr>
          <p:txBody>
            <a:bodyPr wrap="square" rtlCol="0">
              <a:spAutoFit/>
            </a:bodyPr>
            <a:lstStyle/>
            <a:p>
              <a:pPr algn="ctr"/>
              <a:r>
                <a:rPr lang="en-US" b="1" dirty="0"/>
                <a:t>Product</a:t>
              </a:r>
            </a:p>
          </p:txBody>
        </p:sp>
      </p:grpSp>
      <p:cxnSp>
        <p:nvCxnSpPr>
          <p:cNvPr id="99" name="Straight Connector 98">
            <a:extLst>
              <a:ext uri="{FF2B5EF4-FFF2-40B4-BE49-F238E27FC236}">
                <a16:creationId xmlns:a16="http://schemas.microsoft.com/office/drawing/2014/main" id="{9F134153-4761-418D-AEEE-BE5A0FAF6F1F}"/>
              </a:ext>
            </a:extLst>
          </p:cNvPr>
          <p:cNvCxnSpPr>
            <a:cxnSpLocks/>
          </p:cNvCxnSpPr>
          <p:nvPr/>
        </p:nvCxnSpPr>
        <p:spPr>
          <a:xfrm>
            <a:off x="5910787" y="1700061"/>
            <a:ext cx="1022385" cy="0"/>
          </a:xfrm>
          <a:prstGeom prst="line">
            <a:avLst/>
          </a:prstGeom>
          <a:ln w="31750">
            <a:solidFill>
              <a:srgbClr val="96999E"/>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12B9B1B-0323-4B83-84BD-E4C19187078A}"/>
              </a:ext>
            </a:extLst>
          </p:cNvPr>
          <p:cNvSpPr txBox="1"/>
          <p:nvPr/>
        </p:nvSpPr>
        <p:spPr>
          <a:xfrm>
            <a:off x="-9936" y="3714582"/>
            <a:ext cx="1005839" cy="1711238"/>
          </a:xfrm>
          <a:prstGeom prst="rect">
            <a:avLst/>
          </a:prstGeom>
          <a:noFill/>
        </p:spPr>
        <p:txBody>
          <a:bodyPr wrap="square" rtlCol="0">
            <a:spAutoFit/>
          </a:bodyPr>
          <a:lstStyle/>
          <a:p>
            <a:r>
              <a:rPr lang="en-US" b="1" i="1" dirty="0"/>
              <a:t>N –Sizes</a:t>
            </a:r>
          </a:p>
          <a:p>
            <a:endParaRPr lang="en-US" dirty="0"/>
          </a:p>
          <a:p>
            <a:endParaRPr lang="en-US" dirty="0"/>
          </a:p>
          <a:p>
            <a:r>
              <a:rPr lang="en-US" sz="1200" b="1" dirty="0">
                <a:solidFill>
                  <a:schemeClr val="accent6"/>
                </a:solidFill>
              </a:rPr>
              <a:t>Pharma</a:t>
            </a:r>
          </a:p>
          <a:p>
            <a:endParaRPr lang="en-US" sz="1200" b="1" dirty="0"/>
          </a:p>
          <a:p>
            <a:endParaRPr lang="en-US" sz="1200" b="1" dirty="0"/>
          </a:p>
          <a:p>
            <a:r>
              <a:rPr lang="en-US" sz="1200" b="1" dirty="0">
                <a:solidFill>
                  <a:schemeClr val="bg2"/>
                </a:solidFill>
              </a:rPr>
              <a:t>Diagnostic</a:t>
            </a:r>
          </a:p>
        </p:txBody>
      </p:sp>
      <p:sp>
        <p:nvSpPr>
          <p:cNvPr id="116" name="Rectangle 115">
            <a:extLst>
              <a:ext uri="{FF2B5EF4-FFF2-40B4-BE49-F238E27FC236}">
                <a16:creationId xmlns:a16="http://schemas.microsoft.com/office/drawing/2014/main" id="{1769E439-CDCB-4872-A3F2-EE19C65345D5}"/>
              </a:ext>
            </a:extLst>
          </p:cNvPr>
          <p:cNvSpPr/>
          <p:nvPr/>
        </p:nvSpPr>
        <p:spPr bwMode="auto">
          <a:xfrm>
            <a:off x="2396279" y="5025719"/>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796 (51%)</a:t>
            </a:r>
          </a:p>
        </p:txBody>
      </p:sp>
      <p:sp>
        <p:nvSpPr>
          <p:cNvPr id="117" name="Rectangle 116">
            <a:extLst>
              <a:ext uri="{FF2B5EF4-FFF2-40B4-BE49-F238E27FC236}">
                <a16:creationId xmlns:a16="http://schemas.microsoft.com/office/drawing/2014/main" id="{CE9E4FCF-5072-4FBA-AF8A-A28BAFA7DD11}"/>
              </a:ext>
            </a:extLst>
          </p:cNvPr>
          <p:cNvSpPr/>
          <p:nvPr/>
        </p:nvSpPr>
        <p:spPr bwMode="auto">
          <a:xfrm>
            <a:off x="6346589" y="5025720"/>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4 (0.2%)</a:t>
            </a:r>
          </a:p>
        </p:txBody>
      </p:sp>
      <p:sp>
        <p:nvSpPr>
          <p:cNvPr id="118" name="Rectangle 117">
            <a:extLst>
              <a:ext uri="{FF2B5EF4-FFF2-40B4-BE49-F238E27FC236}">
                <a16:creationId xmlns:a16="http://schemas.microsoft.com/office/drawing/2014/main" id="{F0070ED8-A4DF-4C05-A29B-3EE9A8E97ACC}"/>
              </a:ext>
            </a:extLst>
          </p:cNvPr>
          <p:cNvSpPr/>
          <p:nvPr/>
        </p:nvSpPr>
        <p:spPr bwMode="auto">
          <a:xfrm>
            <a:off x="7797719" y="5025721"/>
            <a:ext cx="989384" cy="400101"/>
          </a:xfrm>
          <a:prstGeom prst="rect">
            <a:avLst/>
          </a:prstGeom>
          <a:solidFill>
            <a:schemeClr val="bg2">
              <a:lumMod val="20000"/>
              <a:lumOff val="8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chemeClr val="bg2"/>
                </a:solidFill>
              </a:rPr>
              <a:t>757 (48%)</a:t>
            </a:r>
          </a:p>
        </p:txBody>
      </p:sp>
      <p:cxnSp>
        <p:nvCxnSpPr>
          <p:cNvPr id="122" name="Straight Arrow Connector 121">
            <a:extLst>
              <a:ext uri="{FF2B5EF4-FFF2-40B4-BE49-F238E27FC236}">
                <a16:creationId xmlns:a16="http://schemas.microsoft.com/office/drawing/2014/main" id="{8C936DCA-5591-4CD7-B790-E092B4781972}"/>
              </a:ext>
            </a:extLst>
          </p:cNvPr>
          <p:cNvCxnSpPr>
            <a:stCxn id="10" idx="2"/>
            <a:endCxn id="4" idx="0"/>
          </p:cNvCxnSpPr>
          <p:nvPr/>
        </p:nvCxnSpPr>
        <p:spPr>
          <a:xfrm flipH="1">
            <a:off x="1621091" y="2527611"/>
            <a:ext cx="939338"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E4D1A45-22BB-40B3-AEE9-84F3A88D6543}"/>
              </a:ext>
            </a:extLst>
          </p:cNvPr>
          <p:cNvCxnSpPr>
            <a:cxnSpLocks/>
            <a:stCxn id="10" idx="2"/>
            <a:endCxn id="129" idx="0"/>
          </p:cNvCxnSpPr>
          <p:nvPr/>
        </p:nvCxnSpPr>
        <p:spPr>
          <a:xfrm>
            <a:off x="2560429" y="2527611"/>
            <a:ext cx="1650469" cy="984347"/>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6EE446D-7C9A-4BA3-BE42-39B7F7A6EC2A}"/>
              </a:ext>
            </a:extLst>
          </p:cNvPr>
          <p:cNvCxnSpPr>
            <a:cxnSpLocks/>
            <a:stCxn id="10" idx="2"/>
            <a:endCxn id="14" idx="0"/>
          </p:cNvCxnSpPr>
          <p:nvPr/>
        </p:nvCxnSpPr>
        <p:spPr>
          <a:xfrm>
            <a:off x="2560429" y="2527611"/>
            <a:ext cx="419795" cy="964734"/>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BBA1713-A689-4BA7-A6E9-8D50D7250EBC}"/>
              </a:ext>
            </a:extLst>
          </p:cNvPr>
          <p:cNvCxnSpPr>
            <a:cxnSpLocks/>
            <a:endCxn id="131" idx="0"/>
          </p:cNvCxnSpPr>
          <p:nvPr/>
        </p:nvCxnSpPr>
        <p:spPr>
          <a:xfrm>
            <a:off x="2546299" y="2527611"/>
            <a:ext cx="3005465" cy="974785"/>
          </a:xfrm>
          <a:prstGeom prst="straightConnector1">
            <a:avLst/>
          </a:prstGeom>
          <a:ln w="19050"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EECF16D-F22A-4D17-9CAC-6A4B200E66B2}"/>
              </a:ext>
            </a:extLst>
          </p:cNvPr>
          <p:cNvCxnSpPr>
            <a:cxnSpLocks/>
            <a:stCxn id="33" idx="2"/>
            <a:endCxn id="38" idx="0"/>
          </p:cNvCxnSpPr>
          <p:nvPr/>
        </p:nvCxnSpPr>
        <p:spPr>
          <a:xfrm flipH="1">
            <a:off x="8240944" y="2484392"/>
            <a:ext cx="1390627" cy="980164"/>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497C72D-1BDE-4215-93B7-12238491C025}"/>
              </a:ext>
            </a:extLst>
          </p:cNvPr>
          <p:cNvCxnSpPr>
            <a:cxnSpLocks/>
            <a:endCxn id="131" idx="0"/>
          </p:cNvCxnSpPr>
          <p:nvPr/>
        </p:nvCxnSpPr>
        <p:spPr>
          <a:xfrm flipH="1">
            <a:off x="5551764" y="2531318"/>
            <a:ext cx="3929024" cy="971078"/>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7B43D2C-EAE7-488B-8AC7-1FAEBB15E0A5}"/>
              </a:ext>
            </a:extLst>
          </p:cNvPr>
          <p:cNvCxnSpPr>
            <a:cxnSpLocks/>
          </p:cNvCxnSpPr>
          <p:nvPr/>
        </p:nvCxnSpPr>
        <p:spPr>
          <a:xfrm flipH="1">
            <a:off x="7126358" y="2481669"/>
            <a:ext cx="2468020" cy="981033"/>
          </a:xfrm>
          <a:prstGeom prst="straightConnector1">
            <a:avLst/>
          </a:prstGeom>
          <a:ln w="15875">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61D5447-DA8E-476E-A6B7-31234008A8BB}"/>
              </a:ext>
            </a:extLst>
          </p:cNvPr>
          <p:cNvSpPr/>
          <p:nvPr/>
        </p:nvSpPr>
        <p:spPr bwMode="auto">
          <a:xfrm>
            <a:off x="6416571" y="4322392"/>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10 (0.3%)</a:t>
            </a:r>
          </a:p>
        </p:txBody>
      </p:sp>
      <p:sp>
        <p:nvSpPr>
          <p:cNvPr id="43" name="Rectangle 42">
            <a:extLst>
              <a:ext uri="{FF2B5EF4-FFF2-40B4-BE49-F238E27FC236}">
                <a16:creationId xmlns:a16="http://schemas.microsoft.com/office/drawing/2014/main" id="{E57F553E-6081-41A9-A8D4-DC88B001787C}"/>
              </a:ext>
            </a:extLst>
          </p:cNvPr>
          <p:cNvSpPr/>
          <p:nvPr/>
        </p:nvSpPr>
        <p:spPr bwMode="auto">
          <a:xfrm>
            <a:off x="4982731" y="4322391"/>
            <a:ext cx="914291" cy="400101"/>
          </a:xfrm>
          <a:prstGeom prst="rect">
            <a:avLst/>
          </a:prstGeom>
          <a:solidFill>
            <a:schemeClr val="accent6">
              <a:lumMod val="20000"/>
              <a:lumOff val="80000"/>
              <a:alpha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fontAlgn="base">
              <a:spcAft>
                <a:spcPct val="0"/>
              </a:spcAft>
            </a:pPr>
            <a:r>
              <a:rPr lang="en-US" sz="1200" b="1" dirty="0">
                <a:solidFill>
                  <a:srgbClr val="53565A"/>
                </a:solidFill>
              </a:rPr>
              <a:t>722 (23%)</a:t>
            </a:r>
          </a:p>
        </p:txBody>
      </p:sp>
    </p:spTree>
    <p:extLst>
      <p:ext uri="{BB962C8B-B14F-4D97-AF65-F5344CB8AC3E}">
        <p14:creationId xmlns:p14="http://schemas.microsoft.com/office/powerpoint/2010/main" val="309890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63657-0C00-4FF7-9F17-3187F704EBBF}"/>
              </a:ext>
            </a:extLst>
          </p:cNvPr>
          <p:cNvSpPr txBox="1">
            <a:spLocks/>
          </p:cNvSpPr>
          <p:nvPr/>
        </p:nvSpPr>
        <p:spPr>
          <a:xfrm>
            <a:off x="534715" y="1541890"/>
            <a:ext cx="3383280" cy="3684793"/>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0" marR="0" lvl="1" indent="0" algn="l" defTabSz="914400" rtl="0" eaLnBrk="1" fontAlgn="base" latinLnBrk="0" hangingPunct="1">
              <a:lnSpc>
                <a:spcPct val="100000"/>
              </a:lnSpc>
              <a:spcBef>
                <a:spcPts val="1500"/>
              </a:spcBef>
              <a:spcAft>
                <a:spcPts val="0"/>
              </a:spcAft>
              <a:buClr>
                <a:srgbClr val="000000"/>
              </a:buClr>
              <a:buSzTx/>
              <a:buFontTx/>
              <a:buNone/>
              <a:tabLst/>
              <a:defRPr/>
            </a:pPr>
            <a:r>
              <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rPr>
              <a:t>Lorem ipsum dolor sit amet</a:t>
            </a:r>
          </a:p>
          <a:p>
            <a:r>
              <a:rPr lang="en-US" sz="1600" i="1" dirty="0"/>
              <a:t>ID is the unique identifier</a:t>
            </a:r>
            <a:r>
              <a:rPr lang="en-US" sz="1600" dirty="0"/>
              <a:t> We have 5 different </a:t>
            </a:r>
            <a:r>
              <a:rPr lang="en-US" sz="1600" b="1" dirty="0"/>
              <a:t>industries</a:t>
            </a:r>
            <a:r>
              <a:rPr lang="en-US" sz="1600" dirty="0"/>
              <a:t>, 15 different </a:t>
            </a:r>
            <a:r>
              <a:rPr lang="en-US" sz="1600" b="1" dirty="0"/>
              <a:t>Types</a:t>
            </a:r>
            <a:r>
              <a:rPr lang="en-US" sz="1600" dirty="0"/>
              <a:t>, and 25 different </a:t>
            </a:r>
            <a:r>
              <a:rPr lang="en-US" sz="1600" b="1" dirty="0"/>
              <a:t>Products</a:t>
            </a:r>
            <a:endParaRPr lang="en-US" sz="1600" dirty="0"/>
          </a:p>
          <a:p>
            <a:r>
              <a:rPr lang="en-US" sz="1600" dirty="0"/>
              <a:t>At first glance, we see "Revenue (Cr)" is entered as object </a:t>
            </a:r>
            <a:r>
              <a:rPr lang="en-US" sz="1600" dirty="0" err="1"/>
              <a:t>Start_date</a:t>
            </a:r>
            <a:r>
              <a:rPr lang="en-US" sz="1600" dirty="0"/>
              <a:t> is also entered as object.</a:t>
            </a:r>
          </a:p>
          <a:p>
            <a:r>
              <a:rPr lang="en-US" sz="1600" dirty="0"/>
              <a:t>These doesn't look great, I don't think any of these variables except </a:t>
            </a:r>
            <a:r>
              <a:rPr lang="en-US" sz="1600" b="1" dirty="0"/>
              <a:t>Company Background</a:t>
            </a:r>
            <a:r>
              <a:rPr lang="en-US" sz="1600" dirty="0"/>
              <a:t> might be super useful in predicting the Type of the product</a:t>
            </a:r>
          </a:p>
          <a:p>
            <a:endParaRPr lang="en-US" sz="1600" dirty="0"/>
          </a:p>
          <a:p>
            <a:r>
              <a:rPr lang="en-US" sz="1600" dirty="0"/>
              <a:t>Changing the “Heavy Vehicle” to “Heavy Vehicles” to maintain consistency</a:t>
            </a:r>
          </a:p>
          <a:p>
            <a:r>
              <a:rPr lang="en-US" dirty="0"/>
              <a:t>We see a lot of "?" values, we can change them to </a:t>
            </a:r>
            <a:r>
              <a:rPr lang="en-US" dirty="0" err="1"/>
              <a:t>NaNs</a:t>
            </a:r>
            <a:r>
              <a:rPr lang="en-US" dirty="0"/>
              <a:t> for python to understand they are not actual categories</a:t>
            </a:r>
            <a:endParaRPr lang="en-US" sz="1600" dirty="0"/>
          </a:p>
        </p:txBody>
      </p:sp>
      <p:sp>
        <p:nvSpPr>
          <p:cNvPr id="4" name="TextBox 3">
            <a:extLst>
              <a:ext uri="{FF2B5EF4-FFF2-40B4-BE49-F238E27FC236}">
                <a16:creationId xmlns:a16="http://schemas.microsoft.com/office/drawing/2014/main" id="{80D31F52-2AA5-4C57-AD45-0213DDFFFFA5}"/>
              </a:ext>
            </a:extLst>
          </p:cNvPr>
          <p:cNvSpPr txBox="1">
            <a:spLocks/>
          </p:cNvSpPr>
          <p:nvPr/>
        </p:nvSpPr>
        <p:spPr>
          <a:xfrm>
            <a:off x="4320156" y="1541890"/>
            <a:ext cx="3383280" cy="3684793"/>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0" marR="0" lvl="1" indent="0" algn="l" defTabSz="914400" rtl="0" eaLnBrk="1" fontAlgn="base" latinLnBrk="0" hangingPunct="1">
              <a:lnSpc>
                <a:spcPct val="100000"/>
              </a:lnSpc>
              <a:spcBef>
                <a:spcPts val="1500"/>
              </a:spcBef>
              <a:spcAft>
                <a:spcPts val="0"/>
              </a:spcAft>
              <a:buClr>
                <a:srgbClr val="000000"/>
              </a:buClr>
              <a:buSzTx/>
              <a:buFontTx/>
              <a:buNone/>
              <a:tabLst/>
              <a:defRPr/>
            </a:pPr>
            <a:r>
              <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rPr>
              <a:t>Lorem ipsum dolor sit amet</a:t>
            </a:r>
          </a:p>
          <a:p>
            <a:pPr marL="182880" lvl="1" indent="-182880" algn="l">
              <a:spcBef>
                <a:spcPts val="600"/>
              </a:spcBef>
              <a:spcAft>
                <a:spcPts val="0"/>
              </a:spcAft>
              <a:buClr>
                <a:srgbClr val="1A1628"/>
              </a:buClr>
              <a:buSzPct val="100000"/>
              <a:buFont typeface="Wingdings 2" panose="05020102010507070707" pitchFamily="18" charset="2"/>
              <a:buChar char=""/>
            </a:pPr>
            <a:r>
              <a:rPr lang="en-US" sz="1800" dirty="0">
                <a:solidFill>
                  <a:srgbClr val="1A1628"/>
                </a:solidFill>
                <a:latin typeface="Arial" panose="020B0604020202020204" pitchFamily="34" charset="0"/>
              </a:rPr>
              <a:t>Symbol, </a:t>
            </a:r>
            <a:r>
              <a:rPr lang="en-US" sz="1800" dirty="0" err="1">
                <a:solidFill>
                  <a:srgbClr val="1A1628"/>
                </a:solidFill>
                <a:latin typeface="Arial" panose="020B0604020202020204" pitchFamily="34" charset="0"/>
              </a:rPr>
              <a:t>Start_date</a:t>
            </a:r>
            <a:r>
              <a:rPr lang="en-US" sz="1800" dirty="0">
                <a:solidFill>
                  <a:srgbClr val="1A1628"/>
                </a:solidFill>
                <a:latin typeface="Arial" panose="020B0604020202020204" pitchFamily="34" charset="0"/>
              </a:rPr>
              <a:t> , </a:t>
            </a:r>
            <a:r>
              <a:rPr lang="en-US" sz="1800" dirty="0" err="1">
                <a:solidFill>
                  <a:srgbClr val="1A1628"/>
                </a:solidFill>
                <a:latin typeface="Arial" panose="020B0604020202020204" pitchFamily="34" charset="0"/>
              </a:rPr>
              <a:t>market_cap</a:t>
            </a:r>
            <a:r>
              <a:rPr lang="en-US" sz="1800" dirty="0">
                <a:solidFill>
                  <a:srgbClr val="1A1628"/>
                </a:solidFill>
                <a:latin typeface="Arial" panose="020B0604020202020204" pitchFamily="34" charset="0"/>
              </a:rPr>
              <a:t>, Sector, Country, CEO , </a:t>
            </a:r>
            <a:r>
              <a:rPr lang="en-US" sz="1800" dirty="0" err="1">
                <a:solidFill>
                  <a:srgbClr val="1A1628"/>
                </a:solidFill>
                <a:latin typeface="Arial" panose="020B0604020202020204" pitchFamily="34" charset="0"/>
              </a:rPr>
              <a:t>No.of</a:t>
            </a:r>
            <a:r>
              <a:rPr lang="en-US" sz="1800" dirty="0">
                <a:solidFill>
                  <a:srgbClr val="1A1628"/>
                </a:solidFill>
                <a:latin typeface="Arial" panose="020B0604020202020204" pitchFamily="34" charset="0"/>
              </a:rPr>
              <a:t> employee, Net-valuation (Cr) , </a:t>
            </a:r>
            <a:r>
              <a:rPr lang="en-US" sz="1800" dirty="0" err="1">
                <a:solidFill>
                  <a:srgbClr val="1A1628"/>
                </a:solidFill>
                <a:latin typeface="Arial" panose="020B0604020202020204" pitchFamily="34" charset="0"/>
              </a:rPr>
              <a:t>Share_price</a:t>
            </a:r>
            <a:r>
              <a:rPr lang="en-US" sz="1800" dirty="0">
                <a:solidFill>
                  <a:srgbClr val="1A1628"/>
                </a:solidFill>
                <a:latin typeface="Arial" panose="020B0604020202020204" pitchFamily="34" charset="0"/>
              </a:rPr>
              <a:t> (RS) have a lot of null values</a:t>
            </a:r>
            <a:endPar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endParaRPr>
          </a:p>
        </p:txBody>
      </p:sp>
      <p:sp>
        <p:nvSpPr>
          <p:cNvPr id="8" name="Arrow: Chevron 3">
            <a:extLst>
              <a:ext uri="{FF2B5EF4-FFF2-40B4-BE49-F238E27FC236}">
                <a16:creationId xmlns:a16="http://schemas.microsoft.com/office/drawing/2014/main" id="{0F271DF3-2C85-4D86-ADFC-AE285E336218}"/>
              </a:ext>
            </a:extLst>
          </p:cNvPr>
          <p:cNvSpPr/>
          <p:nvPr/>
        </p:nvSpPr>
        <p:spPr>
          <a:xfrm>
            <a:off x="4260289" y="775335"/>
            <a:ext cx="3671421" cy="667512"/>
          </a:xfrm>
          <a:prstGeom prst="chevron">
            <a:avLst>
              <a:gd name="adj" fmla="val 28049"/>
            </a:avLst>
          </a:prstGeom>
          <a:solidFill>
            <a:schemeClr val="accent2"/>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0"/>
              </a:spcAft>
              <a:buClrTx/>
              <a:buSzPct val="110000"/>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Adding Text Files (Product Descriptions)</a:t>
            </a:r>
          </a:p>
        </p:txBody>
      </p:sp>
      <p:sp>
        <p:nvSpPr>
          <p:cNvPr id="9" name="Arrow: Chevron 5">
            <a:extLst>
              <a:ext uri="{FF2B5EF4-FFF2-40B4-BE49-F238E27FC236}">
                <a16:creationId xmlns:a16="http://schemas.microsoft.com/office/drawing/2014/main" id="{03A0ED22-CD2F-4138-BB6D-4E75472CD783}"/>
              </a:ext>
            </a:extLst>
          </p:cNvPr>
          <p:cNvSpPr/>
          <p:nvPr/>
        </p:nvSpPr>
        <p:spPr>
          <a:xfrm>
            <a:off x="7956746" y="775335"/>
            <a:ext cx="3671421" cy="667512"/>
          </a:xfrm>
          <a:prstGeom prst="chevron">
            <a:avLst>
              <a:gd name="adj" fmla="val 28049"/>
            </a:avLst>
          </a:prstGeom>
          <a:solidFill>
            <a:schemeClr val="accent2"/>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0"/>
              </a:spcAft>
              <a:buClrTx/>
              <a:buSzPct val="110000"/>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Splitting into Train and Vali</a:t>
            </a:r>
            <a:r>
              <a:rPr lang="en-US" sz="2000" b="1" dirty="0">
                <a:solidFill>
                  <a:srgbClr val="FFFFFF"/>
                </a:solidFill>
                <a:latin typeface="Arial" panose="020B0604020202020204" pitchFamily="34" charset="0"/>
              </a:rPr>
              <a:t>dation set</a:t>
            </a:r>
            <a:endPar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 name="Arrow: Chevron 3">
            <a:extLst>
              <a:ext uri="{FF2B5EF4-FFF2-40B4-BE49-F238E27FC236}">
                <a16:creationId xmlns:a16="http://schemas.microsoft.com/office/drawing/2014/main" id="{C97459B0-8D7B-41A3-A073-6002AD546AE6}"/>
              </a:ext>
            </a:extLst>
          </p:cNvPr>
          <p:cNvSpPr/>
          <p:nvPr/>
        </p:nvSpPr>
        <p:spPr>
          <a:xfrm>
            <a:off x="534717" y="775335"/>
            <a:ext cx="3671421" cy="667512"/>
          </a:xfrm>
          <a:prstGeom prst="homePlate">
            <a:avLst>
              <a:gd name="adj" fmla="val 27933"/>
            </a:avLst>
          </a:prstGeom>
          <a:solidFill>
            <a:schemeClr val="accent2"/>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ts val="0"/>
              </a:spcBef>
              <a:spcAft>
                <a:spcPts val="0"/>
              </a:spcAft>
              <a:buClrTx/>
              <a:buSzPct val="110000"/>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Data Cleaning</a:t>
            </a:r>
          </a:p>
        </p:txBody>
      </p:sp>
      <p:cxnSp>
        <p:nvCxnSpPr>
          <p:cNvPr id="11" name="Straight Connector 10">
            <a:extLst>
              <a:ext uri="{FF2B5EF4-FFF2-40B4-BE49-F238E27FC236}">
                <a16:creationId xmlns:a16="http://schemas.microsoft.com/office/drawing/2014/main" id="{0752B349-2475-4377-B20B-11E5E037ED94}"/>
              </a:ext>
            </a:extLst>
          </p:cNvPr>
          <p:cNvCxnSpPr>
            <a:cxnSpLocks/>
          </p:cNvCxnSpPr>
          <p:nvPr/>
        </p:nvCxnSpPr>
        <p:spPr>
          <a:xfrm>
            <a:off x="7860668" y="1541891"/>
            <a:ext cx="0" cy="3684794"/>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E35104-4C36-4349-992D-B0ACEE0C7514}"/>
              </a:ext>
            </a:extLst>
          </p:cNvPr>
          <p:cNvCxnSpPr/>
          <p:nvPr/>
        </p:nvCxnSpPr>
        <p:spPr>
          <a:xfrm>
            <a:off x="4162925" y="1541891"/>
            <a:ext cx="0" cy="3684794"/>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1E85009-95CF-4E7B-9D0D-B35370A7425B}"/>
              </a:ext>
            </a:extLst>
          </p:cNvPr>
          <p:cNvSpPr txBox="1">
            <a:spLocks/>
          </p:cNvSpPr>
          <p:nvPr/>
        </p:nvSpPr>
        <p:spPr>
          <a:xfrm>
            <a:off x="8017901" y="1541890"/>
            <a:ext cx="3383280" cy="3684793"/>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0" marR="0" lvl="1" indent="0" algn="l" defTabSz="914400" rtl="0" eaLnBrk="1" fontAlgn="base" latinLnBrk="0" hangingPunct="1">
              <a:lnSpc>
                <a:spcPct val="100000"/>
              </a:lnSpc>
              <a:spcBef>
                <a:spcPts val="1500"/>
              </a:spcBef>
              <a:spcAft>
                <a:spcPts val="0"/>
              </a:spcAft>
              <a:buClr>
                <a:srgbClr val="000000"/>
              </a:buClr>
              <a:buSzTx/>
              <a:buFontTx/>
              <a:buNone/>
              <a:tabLst/>
              <a:defRPr/>
            </a:pPr>
            <a:r>
              <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rPr>
              <a:t>Lorem ipsum dolor sit amet</a:t>
            </a:r>
          </a:p>
          <a:p>
            <a:pPr marL="228600" marR="0" lvl="1" indent="-228600" algn="l" defTabSz="914400" rtl="0" eaLnBrk="1" fontAlgn="base" latinLnBrk="0" hangingPunct="1">
              <a:lnSpc>
                <a:spcPct val="100000"/>
              </a:lnSpc>
              <a:spcBef>
                <a:spcPts val="600"/>
              </a:spcBef>
              <a:spcAft>
                <a:spcPts val="0"/>
              </a:spcAft>
              <a:buClr>
                <a:srgbClr val="1A1628"/>
              </a:buClr>
              <a:buSzPct val="100000"/>
              <a:buFont typeface="Wingdings 2" panose="05020102010507070707" pitchFamily="18" charset="2"/>
              <a:buChar char=""/>
              <a:tabLst/>
              <a:defRPr/>
            </a:pPr>
            <a:r>
              <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rPr>
              <a:t>Lorem ipsum dolor sit amet</a:t>
            </a:r>
          </a:p>
          <a:p>
            <a:pPr marL="457200" marR="0" lvl="1" indent="-228600" algn="l" defTabSz="914400" rtl="0" eaLnBrk="1" fontAlgn="base" latinLnBrk="0" hangingPunct="1">
              <a:lnSpc>
                <a:spcPct val="100000"/>
              </a:lnSpc>
              <a:spcBef>
                <a:spcPts val="600"/>
              </a:spcBef>
              <a:spcAft>
                <a:spcPts val="0"/>
              </a:spcAft>
              <a:buClr>
                <a:srgbClr val="1A1628"/>
              </a:buClr>
              <a:buSzPct val="100000"/>
              <a:buFont typeface="Arial" panose="020B0604020202020204" pitchFamily="34" charset="0"/>
              <a:buChar char="–"/>
              <a:tabLst/>
              <a:defRPr/>
            </a:pPr>
            <a:r>
              <a:rPr kumimoji="0" lang="en-IN" sz="1800" b="0" i="0" u="none" strike="noStrike" kern="1200" cap="none" spc="0" normalizeH="0" baseline="0" noProof="0" dirty="0">
                <a:ln>
                  <a:noFill/>
                </a:ln>
                <a:solidFill>
                  <a:srgbClr val="1A1628"/>
                </a:solidFill>
                <a:effectLst/>
                <a:uLnTx/>
                <a:uFillTx/>
                <a:latin typeface="Arial" panose="020B0604020202020204" pitchFamily="34" charset="0"/>
                <a:ea typeface="+mn-ea"/>
                <a:cs typeface="+mn-cs"/>
              </a:rPr>
              <a:t>Lorem ipsum dolor sit amet</a:t>
            </a:r>
          </a:p>
        </p:txBody>
      </p:sp>
      <p:sp>
        <p:nvSpPr>
          <p:cNvPr id="14" name="Title 1">
            <a:extLst>
              <a:ext uri="{FF2B5EF4-FFF2-40B4-BE49-F238E27FC236}">
                <a16:creationId xmlns:a16="http://schemas.microsoft.com/office/drawing/2014/main" id="{AE4619DD-4989-4155-A0D2-195AA86AF7DA}"/>
              </a:ext>
            </a:extLst>
          </p:cNvPr>
          <p:cNvSpPr txBox="1">
            <a:spLocks/>
          </p:cNvSpPr>
          <p:nvPr/>
        </p:nvSpPr>
        <p:spPr bwMode="black">
          <a:xfrm>
            <a:off x="522703" y="308020"/>
            <a:ext cx="8229909"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pPr marL="0" marR="0" lvl="0" indent="0" algn="l" defTabSz="685775" rtl="0" eaLnBrk="1" fontAlgn="ctr"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ED8B00"/>
                </a:solidFill>
                <a:effectLst/>
                <a:uLnTx/>
                <a:uFillTx/>
                <a:latin typeface="Arial"/>
                <a:ea typeface="+mj-ea"/>
                <a:cs typeface="+mj-cs"/>
              </a:rPr>
              <a:t>Preparing the Data</a:t>
            </a:r>
            <a:endParaRPr kumimoji="0" lang="en-US" sz="2000" b="0" i="0" u="none" strike="noStrike" kern="1200" cap="none" spc="0" normalizeH="0" baseline="0" noProof="0" dirty="0">
              <a:ln>
                <a:noFill/>
              </a:ln>
              <a:solidFill>
                <a:srgbClr val="ED8B00"/>
              </a:solidFill>
              <a:effectLst/>
              <a:uLnTx/>
              <a:uFillTx/>
              <a:latin typeface="Arial"/>
              <a:ea typeface="+mj-ea"/>
              <a:cs typeface="+mj-cs"/>
            </a:endParaRPr>
          </a:p>
        </p:txBody>
      </p:sp>
      <p:pic>
        <p:nvPicPr>
          <p:cNvPr id="6" name="Picture 5">
            <a:extLst>
              <a:ext uri="{FF2B5EF4-FFF2-40B4-BE49-F238E27FC236}">
                <a16:creationId xmlns:a16="http://schemas.microsoft.com/office/drawing/2014/main" id="{09D1800E-AC75-46A2-9F87-BB3F29598488}"/>
              </a:ext>
            </a:extLst>
          </p:cNvPr>
          <p:cNvPicPr>
            <a:picLocks noChangeAspect="1"/>
          </p:cNvPicPr>
          <p:nvPr/>
        </p:nvPicPr>
        <p:blipFill>
          <a:blip r:embed="rId2"/>
          <a:stretch>
            <a:fillRect/>
          </a:stretch>
        </p:blipFill>
        <p:spPr>
          <a:xfrm>
            <a:off x="4407856" y="2654485"/>
            <a:ext cx="6219817" cy="3684793"/>
          </a:xfrm>
          <a:prstGeom prst="rect">
            <a:avLst/>
          </a:prstGeom>
        </p:spPr>
      </p:pic>
    </p:spTree>
    <p:extLst>
      <p:ext uri="{BB962C8B-B14F-4D97-AF65-F5344CB8AC3E}">
        <p14:creationId xmlns:p14="http://schemas.microsoft.com/office/powerpoint/2010/main" val="232321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2C37-0643-4DF6-8102-3553D3AA65CA}"/>
              </a:ext>
            </a:extLst>
          </p:cNvPr>
          <p:cNvSpPr>
            <a:spLocks noGrp="1"/>
          </p:cNvSpPr>
          <p:nvPr>
            <p:ph type="title"/>
          </p:nvPr>
        </p:nvSpPr>
        <p:spPr>
          <a:xfrm>
            <a:off x="2953743" y="348661"/>
            <a:ext cx="10973212" cy="461665"/>
          </a:xfrm>
        </p:spPr>
        <p:txBody>
          <a:bodyPr/>
          <a:lstStyle/>
          <a:p>
            <a:r>
              <a:rPr lang="en-US" sz="3000" dirty="0"/>
              <a:t>Contents</a:t>
            </a:r>
          </a:p>
        </p:txBody>
      </p:sp>
      <p:grpSp>
        <p:nvGrpSpPr>
          <p:cNvPr id="4" name="Group 3">
            <a:extLst>
              <a:ext uri="{FF2B5EF4-FFF2-40B4-BE49-F238E27FC236}">
                <a16:creationId xmlns:a16="http://schemas.microsoft.com/office/drawing/2014/main" id="{2AA3533A-0A08-4952-A54C-4B0C9090B899}"/>
              </a:ext>
            </a:extLst>
          </p:cNvPr>
          <p:cNvGrpSpPr/>
          <p:nvPr/>
        </p:nvGrpSpPr>
        <p:grpSpPr>
          <a:xfrm>
            <a:off x="2953743" y="2952600"/>
            <a:ext cx="8925099" cy="568973"/>
            <a:chOff x="624254" y="2926508"/>
            <a:chExt cx="10717823" cy="568973"/>
          </a:xfrm>
        </p:grpSpPr>
        <p:sp>
          <p:nvSpPr>
            <p:cNvPr id="32" name="Rectangle 2">
              <a:extLst>
                <a:ext uri="{FF2B5EF4-FFF2-40B4-BE49-F238E27FC236}">
                  <a16:creationId xmlns:a16="http://schemas.microsoft.com/office/drawing/2014/main" id="{3C51EE8B-5637-4613-8D35-F62E080D5FFF}"/>
                </a:ext>
              </a:extLst>
            </p:cNvPr>
            <p:cNvSpPr>
              <a:spLocks noChangeArrowheads="1"/>
            </p:cNvSpPr>
            <p:nvPr/>
          </p:nvSpPr>
          <p:spPr bwMode="auto">
            <a:xfrm>
              <a:off x="1283278" y="2926508"/>
              <a:ext cx="10058799" cy="568973"/>
            </a:xfrm>
            <a:prstGeom prst="rect">
              <a:avLst/>
            </a:prstGeom>
            <a:solidFill>
              <a:schemeClr val="bg2">
                <a:lumMod val="20000"/>
                <a:lumOff val="80000"/>
              </a:schemeClr>
            </a:solidFill>
            <a:ln w="12700" algn="ctr">
              <a:noFill/>
              <a:miter lim="800000"/>
              <a:headEnd/>
              <a:tailEnd/>
            </a:ln>
          </p:spPr>
          <p:txBody>
            <a:bodyPr wrap="none" anchor="ctr"/>
            <a:lstStyle/>
            <a:p>
              <a:r>
                <a:rPr lang="en-US" sz="1800" dirty="0"/>
                <a:t>Text Features Extraction and Topic Modelling (</a:t>
              </a:r>
              <a:r>
                <a:rPr lang="en-US" sz="1800" dirty="0" err="1"/>
                <a:t>AutoML</a:t>
              </a:r>
              <a:r>
                <a:rPr lang="en-US" sz="1800" dirty="0"/>
                <a:t>)</a:t>
              </a:r>
            </a:p>
          </p:txBody>
        </p:sp>
        <p:sp>
          <p:nvSpPr>
            <p:cNvPr id="33" name="Rectangle 2">
              <a:extLst>
                <a:ext uri="{FF2B5EF4-FFF2-40B4-BE49-F238E27FC236}">
                  <a16:creationId xmlns:a16="http://schemas.microsoft.com/office/drawing/2014/main" id="{CF6365B0-2546-4D50-87CB-040E9079FAE7}"/>
                </a:ext>
              </a:extLst>
            </p:cNvPr>
            <p:cNvSpPr>
              <a:spLocks noChangeArrowheads="1"/>
            </p:cNvSpPr>
            <p:nvPr/>
          </p:nvSpPr>
          <p:spPr bwMode="auto">
            <a:xfrm>
              <a:off x="624254" y="2926508"/>
              <a:ext cx="563339" cy="568973"/>
            </a:xfrm>
            <a:prstGeom prst="rect">
              <a:avLst/>
            </a:prstGeom>
            <a:solidFill>
              <a:schemeClr val="bg2"/>
            </a:solidFill>
            <a:ln w="12700" algn="ctr">
              <a:noFill/>
              <a:miter lim="800000"/>
              <a:headEnd/>
              <a:tailEnd/>
            </a:ln>
            <a:scene3d>
              <a:camera prst="orthographicFront"/>
              <a:lightRig rig="threePt" dir="t"/>
            </a:scene3d>
            <a:sp3d>
              <a:bevelT/>
            </a:sp3d>
          </p:spPr>
          <p:txBody>
            <a:bodyPr wrap="none" anchor="ctr"/>
            <a:lstStyle/>
            <a:p>
              <a:pPr algn="ctr"/>
              <a:r>
                <a:rPr lang="en-US" sz="2000" b="1" dirty="0">
                  <a:solidFill>
                    <a:schemeClr val="bg1"/>
                  </a:solidFill>
                </a:rPr>
                <a:t>3</a:t>
              </a:r>
            </a:p>
          </p:txBody>
        </p:sp>
      </p:grpSp>
      <p:grpSp>
        <p:nvGrpSpPr>
          <p:cNvPr id="3" name="Group 2">
            <a:extLst>
              <a:ext uri="{FF2B5EF4-FFF2-40B4-BE49-F238E27FC236}">
                <a16:creationId xmlns:a16="http://schemas.microsoft.com/office/drawing/2014/main" id="{C715BBD4-FD7B-4323-B3E6-9811F0A3C211}"/>
              </a:ext>
            </a:extLst>
          </p:cNvPr>
          <p:cNvGrpSpPr/>
          <p:nvPr/>
        </p:nvGrpSpPr>
        <p:grpSpPr>
          <a:xfrm>
            <a:off x="2953743" y="1443088"/>
            <a:ext cx="8925099" cy="568973"/>
            <a:chOff x="624254" y="1428002"/>
            <a:chExt cx="10717823" cy="568973"/>
          </a:xfrm>
        </p:grpSpPr>
        <p:sp>
          <p:nvSpPr>
            <p:cNvPr id="35" name="Rectangle 2">
              <a:extLst>
                <a:ext uri="{FF2B5EF4-FFF2-40B4-BE49-F238E27FC236}">
                  <a16:creationId xmlns:a16="http://schemas.microsoft.com/office/drawing/2014/main" id="{BE8A3975-3447-450B-A237-E51487E18808}"/>
                </a:ext>
              </a:extLst>
            </p:cNvPr>
            <p:cNvSpPr>
              <a:spLocks noChangeArrowheads="1"/>
            </p:cNvSpPr>
            <p:nvPr/>
          </p:nvSpPr>
          <p:spPr bwMode="auto">
            <a:xfrm>
              <a:off x="1283278" y="1428002"/>
              <a:ext cx="10058799" cy="568973"/>
            </a:xfrm>
            <a:prstGeom prst="rect">
              <a:avLst/>
            </a:prstGeom>
            <a:solidFill>
              <a:schemeClr val="bg2">
                <a:lumMod val="20000"/>
                <a:lumOff val="80000"/>
              </a:schemeClr>
            </a:solidFill>
            <a:ln w="12700" algn="ctr">
              <a:noFill/>
              <a:miter lim="800000"/>
              <a:headEnd/>
              <a:tailEnd/>
            </a:ln>
          </p:spPr>
          <p:txBody>
            <a:bodyPr wrap="none" anchor="ctr"/>
            <a:lstStyle/>
            <a:p>
              <a:r>
                <a:rPr lang="en-US" sz="1800" dirty="0"/>
                <a:t>Introduction, Situation and Objective</a:t>
              </a:r>
            </a:p>
          </p:txBody>
        </p:sp>
        <p:sp>
          <p:nvSpPr>
            <p:cNvPr id="36" name="Rectangle 2">
              <a:extLst>
                <a:ext uri="{FF2B5EF4-FFF2-40B4-BE49-F238E27FC236}">
                  <a16:creationId xmlns:a16="http://schemas.microsoft.com/office/drawing/2014/main" id="{B5EFA68C-E260-4928-9E87-12321066AF4A}"/>
                </a:ext>
              </a:extLst>
            </p:cNvPr>
            <p:cNvSpPr>
              <a:spLocks noChangeArrowheads="1"/>
            </p:cNvSpPr>
            <p:nvPr/>
          </p:nvSpPr>
          <p:spPr bwMode="auto">
            <a:xfrm>
              <a:off x="624254" y="1428002"/>
              <a:ext cx="563340" cy="568973"/>
            </a:xfrm>
            <a:prstGeom prst="rect">
              <a:avLst/>
            </a:prstGeom>
            <a:solidFill>
              <a:schemeClr val="bg2"/>
            </a:solidFill>
            <a:ln w="12700" algn="ctr">
              <a:noFill/>
              <a:miter lim="800000"/>
              <a:headEnd/>
              <a:tailEnd/>
            </a:ln>
            <a:scene3d>
              <a:camera prst="orthographicFront"/>
              <a:lightRig rig="threePt" dir="t"/>
            </a:scene3d>
            <a:sp3d>
              <a:bevelT/>
            </a:sp3d>
          </p:spPr>
          <p:txBody>
            <a:bodyPr wrap="none" anchor="ctr"/>
            <a:lstStyle/>
            <a:p>
              <a:pPr algn="ctr"/>
              <a:r>
                <a:rPr lang="en-US" sz="2000" b="1" dirty="0">
                  <a:solidFill>
                    <a:schemeClr val="bg1"/>
                  </a:solidFill>
                </a:rPr>
                <a:t>1</a:t>
              </a:r>
            </a:p>
          </p:txBody>
        </p:sp>
      </p:grpSp>
      <p:sp>
        <p:nvSpPr>
          <p:cNvPr id="9" name="Rectangle 2">
            <a:extLst>
              <a:ext uri="{FF2B5EF4-FFF2-40B4-BE49-F238E27FC236}">
                <a16:creationId xmlns:a16="http://schemas.microsoft.com/office/drawing/2014/main" id="{A974B2C1-192A-4B73-917F-72FEDF35D2D8}"/>
              </a:ext>
            </a:extLst>
          </p:cNvPr>
          <p:cNvSpPr>
            <a:spLocks noChangeArrowheads="1"/>
          </p:cNvSpPr>
          <p:nvPr/>
        </p:nvSpPr>
        <p:spPr bwMode="auto">
          <a:xfrm>
            <a:off x="3502535" y="3707356"/>
            <a:ext cx="8376307" cy="568973"/>
          </a:xfrm>
          <a:prstGeom prst="rect">
            <a:avLst/>
          </a:prstGeom>
          <a:solidFill>
            <a:schemeClr val="bg2">
              <a:lumMod val="20000"/>
              <a:lumOff val="80000"/>
            </a:schemeClr>
          </a:solidFill>
          <a:ln w="12700" algn="ctr">
            <a:noFill/>
            <a:miter lim="800000"/>
            <a:headEnd/>
            <a:tailEnd/>
          </a:ln>
        </p:spPr>
        <p:txBody>
          <a:bodyPr wrap="none" anchor="ctr"/>
          <a:lstStyle/>
          <a:p>
            <a:r>
              <a:rPr lang="en-US" sz="1800" dirty="0">
                <a:latin typeface="Arial"/>
                <a:cs typeface="Arial"/>
              </a:rPr>
              <a:t>Model Building and Validation</a:t>
            </a:r>
            <a:endParaRPr lang="en-US" sz="1800" i="1" dirty="0"/>
          </a:p>
        </p:txBody>
      </p:sp>
      <p:grpSp>
        <p:nvGrpSpPr>
          <p:cNvPr id="6" name="Group 5">
            <a:extLst>
              <a:ext uri="{FF2B5EF4-FFF2-40B4-BE49-F238E27FC236}">
                <a16:creationId xmlns:a16="http://schemas.microsoft.com/office/drawing/2014/main" id="{6B00C852-C241-4A06-AC42-C6A94486CD79}"/>
              </a:ext>
            </a:extLst>
          </p:cNvPr>
          <p:cNvGrpSpPr/>
          <p:nvPr/>
        </p:nvGrpSpPr>
        <p:grpSpPr>
          <a:xfrm>
            <a:off x="2953743" y="4462110"/>
            <a:ext cx="8925099" cy="568973"/>
            <a:chOff x="624254" y="4447024"/>
            <a:chExt cx="10717823" cy="568973"/>
          </a:xfrm>
        </p:grpSpPr>
        <p:sp>
          <p:nvSpPr>
            <p:cNvPr id="11" name="Rectangle 2">
              <a:extLst>
                <a:ext uri="{FF2B5EF4-FFF2-40B4-BE49-F238E27FC236}">
                  <a16:creationId xmlns:a16="http://schemas.microsoft.com/office/drawing/2014/main" id="{3763ECE6-9C98-4D41-A4B4-5A6D65B66222}"/>
                </a:ext>
              </a:extLst>
            </p:cNvPr>
            <p:cNvSpPr>
              <a:spLocks noChangeArrowheads="1"/>
            </p:cNvSpPr>
            <p:nvPr/>
          </p:nvSpPr>
          <p:spPr bwMode="auto">
            <a:xfrm>
              <a:off x="1283278" y="4447024"/>
              <a:ext cx="10058799" cy="568973"/>
            </a:xfrm>
            <a:prstGeom prst="rect">
              <a:avLst/>
            </a:prstGeom>
            <a:solidFill>
              <a:schemeClr val="bg2">
                <a:lumMod val="20000"/>
                <a:lumOff val="80000"/>
              </a:schemeClr>
            </a:solidFill>
            <a:ln w="12700" algn="ctr">
              <a:noFill/>
              <a:miter lim="800000"/>
              <a:headEnd/>
              <a:tailEnd/>
            </a:ln>
          </p:spPr>
          <p:txBody>
            <a:bodyPr wrap="none" anchor="ctr"/>
            <a:lstStyle/>
            <a:p>
              <a:r>
                <a:rPr lang="en-US" sz="1800" dirty="0"/>
                <a:t>Final Model and Insights</a:t>
              </a:r>
              <a:endParaRPr lang="en-US" sz="1800" i="1" dirty="0"/>
            </a:p>
          </p:txBody>
        </p:sp>
        <p:sp>
          <p:nvSpPr>
            <p:cNvPr id="12" name="Rectangle 2">
              <a:extLst>
                <a:ext uri="{FF2B5EF4-FFF2-40B4-BE49-F238E27FC236}">
                  <a16:creationId xmlns:a16="http://schemas.microsoft.com/office/drawing/2014/main" id="{8BBE507E-CBAD-445B-ADA5-9411DFAA3369}"/>
                </a:ext>
              </a:extLst>
            </p:cNvPr>
            <p:cNvSpPr>
              <a:spLocks noChangeArrowheads="1"/>
            </p:cNvSpPr>
            <p:nvPr/>
          </p:nvSpPr>
          <p:spPr bwMode="auto">
            <a:xfrm>
              <a:off x="624254" y="4447024"/>
              <a:ext cx="563339" cy="568973"/>
            </a:xfrm>
            <a:prstGeom prst="rect">
              <a:avLst/>
            </a:prstGeom>
            <a:solidFill>
              <a:schemeClr val="bg2"/>
            </a:solidFill>
            <a:ln w="12700" algn="ctr">
              <a:noFill/>
              <a:miter lim="800000"/>
              <a:headEnd/>
              <a:tailEnd/>
            </a:ln>
            <a:scene3d>
              <a:camera prst="orthographicFront"/>
              <a:lightRig rig="threePt" dir="t"/>
            </a:scene3d>
            <a:sp3d>
              <a:bevelT/>
            </a:sp3d>
          </p:spPr>
          <p:txBody>
            <a:bodyPr wrap="none" anchor="ctr"/>
            <a:lstStyle/>
            <a:p>
              <a:pPr algn="ctr"/>
              <a:r>
                <a:rPr lang="en-US" sz="2000" b="1" dirty="0">
                  <a:solidFill>
                    <a:schemeClr val="bg1"/>
                  </a:solidFill>
                </a:rPr>
                <a:t>5</a:t>
              </a:r>
            </a:p>
          </p:txBody>
        </p:sp>
      </p:grpSp>
      <p:grpSp>
        <p:nvGrpSpPr>
          <p:cNvPr id="15" name="Group 14">
            <a:extLst>
              <a:ext uri="{FF2B5EF4-FFF2-40B4-BE49-F238E27FC236}">
                <a16:creationId xmlns:a16="http://schemas.microsoft.com/office/drawing/2014/main" id="{90135FB4-2C60-4ADC-947F-A79A56C63A63}"/>
              </a:ext>
            </a:extLst>
          </p:cNvPr>
          <p:cNvGrpSpPr/>
          <p:nvPr/>
        </p:nvGrpSpPr>
        <p:grpSpPr>
          <a:xfrm>
            <a:off x="2953743" y="2197844"/>
            <a:ext cx="8925099" cy="568973"/>
            <a:chOff x="624254" y="1428002"/>
            <a:chExt cx="10717823" cy="568973"/>
          </a:xfrm>
        </p:grpSpPr>
        <p:sp>
          <p:nvSpPr>
            <p:cNvPr id="16" name="Rectangle 2">
              <a:extLst>
                <a:ext uri="{FF2B5EF4-FFF2-40B4-BE49-F238E27FC236}">
                  <a16:creationId xmlns:a16="http://schemas.microsoft.com/office/drawing/2014/main" id="{070926C7-DE17-47A1-A9B9-A67A6D832E8D}"/>
                </a:ext>
              </a:extLst>
            </p:cNvPr>
            <p:cNvSpPr>
              <a:spLocks noChangeArrowheads="1"/>
            </p:cNvSpPr>
            <p:nvPr/>
          </p:nvSpPr>
          <p:spPr bwMode="auto">
            <a:xfrm>
              <a:off x="1283278" y="1428002"/>
              <a:ext cx="10058799" cy="568973"/>
            </a:xfrm>
            <a:prstGeom prst="rect">
              <a:avLst/>
            </a:prstGeom>
            <a:solidFill>
              <a:schemeClr val="bg2">
                <a:lumMod val="20000"/>
                <a:lumOff val="80000"/>
              </a:schemeClr>
            </a:solidFill>
            <a:ln w="12700" algn="ctr">
              <a:noFill/>
              <a:miter lim="800000"/>
              <a:headEnd/>
              <a:tailEnd/>
            </a:ln>
          </p:spPr>
          <p:txBody>
            <a:bodyPr wrap="none" anchor="ctr"/>
            <a:lstStyle/>
            <a:p>
              <a:r>
                <a:rPr lang="en-US" sz="1800" dirty="0"/>
                <a:t>Exploratory Data Analysis and Preliminary Insights</a:t>
              </a:r>
              <a:endParaRPr lang="en-US" sz="1800" i="1" dirty="0"/>
            </a:p>
          </p:txBody>
        </p:sp>
        <p:sp>
          <p:nvSpPr>
            <p:cNvPr id="17" name="Rectangle 2">
              <a:extLst>
                <a:ext uri="{FF2B5EF4-FFF2-40B4-BE49-F238E27FC236}">
                  <a16:creationId xmlns:a16="http://schemas.microsoft.com/office/drawing/2014/main" id="{0AAC63BD-7F16-496A-9C74-A15348BDC82F}"/>
                </a:ext>
              </a:extLst>
            </p:cNvPr>
            <p:cNvSpPr>
              <a:spLocks noChangeArrowheads="1"/>
            </p:cNvSpPr>
            <p:nvPr/>
          </p:nvSpPr>
          <p:spPr bwMode="auto">
            <a:xfrm>
              <a:off x="624254" y="1428002"/>
              <a:ext cx="563340" cy="568973"/>
            </a:xfrm>
            <a:prstGeom prst="rect">
              <a:avLst/>
            </a:prstGeom>
            <a:solidFill>
              <a:schemeClr val="bg2"/>
            </a:solidFill>
            <a:ln w="12700" algn="ctr">
              <a:noFill/>
              <a:miter lim="800000"/>
              <a:headEnd/>
              <a:tailEnd/>
            </a:ln>
            <a:scene3d>
              <a:camera prst="orthographicFront"/>
              <a:lightRig rig="threePt" dir="t"/>
            </a:scene3d>
            <a:sp3d>
              <a:bevelT/>
            </a:sp3d>
          </p:spPr>
          <p:txBody>
            <a:bodyPr wrap="none" anchor="ctr"/>
            <a:lstStyle/>
            <a:p>
              <a:pPr algn="ctr"/>
              <a:r>
                <a:rPr lang="en-US" sz="2000" b="1" dirty="0">
                  <a:solidFill>
                    <a:schemeClr val="bg1"/>
                  </a:solidFill>
                </a:rPr>
                <a:t>2</a:t>
              </a:r>
            </a:p>
          </p:txBody>
        </p:sp>
      </p:grpSp>
      <p:pic>
        <p:nvPicPr>
          <p:cNvPr id="1028" name="Picture 4" descr="Free Vector | Black wallpaper with motion lines background">
            <a:extLst>
              <a:ext uri="{FF2B5EF4-FFF2-40B4-BE49-F238E27FC236}">
                <a16:creationId xmlns:a16="http://schemas.microsoft.com/office/drawing/2014/main" id="{2BC80EA7-AD82-4B5B-8C5E-BF0C55E80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2"/>
            <a:ext cx="2674620" cy="685471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x">
            <a:extLst>
              <a:ext uri="{FF2B5EF4-FFF2-40B4-BE49-F238E27FC236}">
                <a16:creationId xmlns:a16="http://schemas.microsoft.com/office/drawing/2014/main" id="{0D982449-79CB-4028-871A-6556301FB49B}"/>
              </a:ext>
            </a:extLst>
          </p:cNvPr>
          <p:cNvSpPr>
            <a:spLocks noChangeArrowheads="1"/>
          </p:cNvSpPr>
          <p:nvPr/>
        </p:nvSpPr>
        <p:spPr bwMode="auto">
          <a:xfrm>
            <a:off x="2953743" y="3707354"/>
            <a:ext cx="469112" cy="568973"/>
          </a:xfrm>
          <a:prstGeom prst="rect">
            <a:avLst/>
          </a:prstGeom>
          <a:solidFill>
            <a:schemeClr val="bg2"/>
          </a:solidFill>
          <a:ln w="12700" algn="ctr">
            <a:noFill/>
            <a:miter lim="800000"/>
            <a:headEnd/>
            <a:tailEnd/>
          </a:ln>
          <a:scene3d>
            <a:camera prst="orthographicFront"/>
            <a:lightRig rig="threePt" dir="t"/>
          </a:scene3d>
          <a:sp3d>
            <a:bevelT/>
          </a:sp3d>
        </p:spPr>
        <p:txBody>
          <a:bodyPr wrap="none" anchor="ctr"/>
          <a:lstStyle/>
          <a:p>
            <a:pPr algn="ctr"/>
            <a:r>
              <a:rPr lang="en-US" sz="2000" b="1" dirty="0">
                <a:solidFill>
                  <a:schemeClr val="bg1"/>
                </a:solidFill>
              </a:rPr>
              <a:t>4</a:t>
            </a:r>
          </a:p>
        </p:txBody>
      </p:sp>
      <p:sp>
        <p:nvSpPr>
          <p:cNvPr id="5" name="AutoShape 2" descr="43+] Big Data Wallpaper on WallpaperSafari">
            <a:extLst>
              <a:ext uri="{FF2B5EF4-FFF2-40B4-BE49-F238E27FC236}">
                <a16:creationId xmlns:a16="http://schemas.microsoft.com/office/drawing/2014/main" id="{378EA6D3-CA85-4828-AEFE-8AE8174D22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48CBA7C-0028-45CF-BD17-CE80D86F766C}"/>
              </a:ext>
            </a:extLst>
          </p:cNvPr>
          <p:cNvPicPr>
            <a:picLocks/>
          </p:cNvPicPr>
          <p:nvPr/>
        </p:nvPicPr>
        <p:blipFill>
          <a:blip r:embed="rId3"/>
          <a:stretch>
            <a:fillRect/>
          </a:stretch>
        </p:blipFill>
        <p:spPr>
          <a:xfrm>
            <a:off x="0" y="3282"/>
            <a:ext cx="2674620" cy="6854718"/>
          </a:xfrm>
          <a:prstGeom prst="rect">
            <a:avLst/>
          </a:prstGeom>
        </p:spPr>
      </p:pic>
    </p:spTree>
    <p:extLst>
      <p:ext uri="{BB962C8B-B14F-4D97-AF65-F5344CB8AC3E}">
        <p14:creationId xmlns:p14="http://schemas.microsoft.com/office/powerpoint/2010/main" val="3233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62C3-75A5-C14E-9242-740275301A70}"/>
              </a:ext>
            </a:extLst>
          </p:cNvPr>
          <p:cNvSpPr>
            <a:spLocks noGrp="1"/>
          </p:cNvSpPr>
          <p:nvPr>
            <p:ph type="title"/>
          </p:nvPr>
        </p:nvSpPr>
        <p:spPr>
          <a:xfrm>
            <a:off x="498031" y="903932"/>
            <a:ext cx="11091672" cy="615553"/>
          </a:xfrm>
        </p:spPr>
        <p:txBody>
          <a:bodyPr/>
          <a:lstStyle/>
          <a:p>
            <a:r>
              <a:rPr lang="en-US" sz="2000" dirty="0"/>
              <a:t>The presentation will review these various steps carried out to predict the demographics of each data point</a:t>
            </a:r>
          </a:p>
        </p:txBody>
      </p:sp>
      <p:sp>
        <p:nvSpPr>
          <p:cNvPr id="6" name="Freeform 5">
            <a:extLst>
              <a:ext uri="{FF2B5EF4-FFF2-40B4-BE49-F238E27FC236}">
                <a16:creationId xmlns:a16="http://schemas.microsoft.com/office/drawing/2014/main" id="{E0C68436-78BA-614A-AFC8-8B7630B4DE5B}"/>
              </a:ext>
            </a:extLst>
          </p:cNvPr>
          <p:cNvSpPr/>
          <p:nvPr/>
        </p:nvSpPr>
        <p:spPr bwMode="gray">
          <a:xfrm>
            <a:off x="4785570" y="4811665"/>
            <a:ext cx="1361297" cy="1495824"/>
          </a:xfrm>
          <a:custGeom>
            <a:avLst/>
            <a:gdLst>
              <a:gd name="connsiteX0" fmla="*/ 1273316 w 1361297"/>
              <a:gd name="connsiteY0" fmla="*/ 1203732 h 1495824"/>
              <a:gd name="connsiteX1" fmla="*/ 362941 w 1361297"/>
              <a:gd name="connsiteY1" fmla="*/ 1203716 h 1495824"/>
              <a:gd name="connsiteX2" fmla="*/ 362962 w 1361297"/>
              <a:gd name="connsiteY2" fmla="*/ 291901 h 1495824"/>
              <a:gd name="connsiteX3" fmla="*/ 1273316 w 1361297"/>
              <a:gd name="connsiteY3" fmla="*/ 291901 h 1495824"/>
              <a:gd name="connsiteX4" fmla="*/ 1346135 w 1361297"/>
              <a:gd name="connsiteY4" fmla="*/ 290632 h 1495824"/>
              <a:gd name="connsiteX5" fmla="*/ 1346135 w 1361297"/>
              <a:gd name="connsiteY5" fmla="*/ 218967 h 1495824"/>
              <a:gd name="connsiteX6" fmla="*/ 818121 w 1361297"/>
              <a:gd name="connsiteY6" fmla="*/ -144 h 1495824"/>
              <a:gd name="connsiteX7" fmla="*/ 75204 w 1361297"/>
              <a:gd name="connsiteY7" fmla="*/ 671736 h 1495824"/>
              <a:gd name="connsiteX8" fmla="*/ -705 w 1361297"/>
              <a:gd name="connsiteY8" fmla="*/ 747765 h 1495824"/>
              <a:gd name="connsiteX9" fmla="*/ -705 w 1361297"/>
              <a:gd name="connsiteY9" fmla="*/ 747765 h 1495824"/>
              <a:gd name="connsiteX10" fmla="*/ 75204 w 1361297"/>
              <a:gd name="connsiteY10" fmla="*/ 823794 h 1495824"/>
              <a:gd name="connsiteX11" fmla="*/ 818121 w 1361297"/>
              <a:gd name="connsiteY11" fmla="*/ 1495675 h 1495824"/>
              <a:gd name="connsiteX12" fmla="*/ 1346135 w 1361297"/>
              <a:gd name="connsiteY12" fmla="*/ 1276666 h 1495824"/>
              <a:gd name="connsiteX13" fmla="*/ 1344869 w 1361297"/>
              <a:gd name="connsiteY13" fmla="*/ 1203732 h 1495824"/>
              <a:gd name="connsiteX14" fmla="*/ 1273316 w 1361297"/>
              <a:gd name="connsiteY14" fmla="*/ 1203732 h 149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1297" h="1495824">
                <a:moveTo>
                  <a:pt x="1273316" y="1203732"/>
                </a:moveTo>
                <a:cubicBezTo>
                  <a:pt x="1021921" y="1455494"/>
                  <a:pt x="614331" y="1455494"/>
                  <a:pt x="362941" y="1203716"/>
                </a:cubicBezTo>
                <a:cubicBezTo>
                  <a:pt x="111557" y="951919"/>
                  <a:pt x="111562" y="543689"/>
                  <a:pt x="362962" y="291901"/>
                </a:cubicBezTo>
                <a:cubicBezTo>
                  <a:pt x="614352" y="40124"/>
                  <a:pt x="1021927" y="40124"/>
                  <a:pt x="1273316" y="291901"/>
                </a:cubicBezTo>
                <a:cubicBezTo>
                  <a:pt x="1293777" y="311692"/>
                  <a:pt x="1326375" y="311125"/>
                  <a:pt x="1346135" y="290632"/>
                </a:cubicBezTo>
                <a:cubicBezTo>
                  <a:pt x="1365411" y="270645"/>
                  <a:pt x="1365411" y="238954"/>
                  <a:pt x="1346135" y="218967"/>
                </a:cubicBezTo>
                <a:cubicBezTo>
                  <a:pt x="1206415" y="78226"/>
                  <a:pt x="1016282" y="-670"/>
                  <a:pt x="818121" y="-144"/>
                </a:cubicBezTo>
                <a:cubicBezTo>
                  <a:pt x="431882" y="-144"/>
                  <a:pt x="113415" y="294944"/>
                  <a:pt x="75204" y="671736"/>
                </a:cubicBezTo>
                <a:lnTo>
                  <a:pt x="-705" y="747765"/>
                </a:lnTo>
                <a:lnTo>
                  <a:pt x="-705" y="747765"/>
                </a:lnTo>
                <a:lnTo>
                  <a:pt x="75204" y="823794"/>
                </a:lnTo>
                <a:cubicBezTo>
                  <a:pt x="113364" y="1200637"/>
                  <a:pt x="431985" y="1495675"/>
                  <a:pt x="818121" y="1495675"/>
                </a:cubicBezTo>
                <a:cubicBezTo>
                  <a:pt x="1016272" y="1496242"/>
                  <a:pt x="1206415" y="1417392"/>
                  <a:pt x="1346135" y="1276666"/>
                </a:cubicBezTo>
                <a:cubicBezTo>
                  <a:pt x="1365895" y="1256174"/>
                  <a:pt x="1365329" y="1223523"/>
                  <a:pt x="1344869" y="1203732"/>
                </a:cubicBezTo>
                <a:cubicBezTo>
                  <a:pt x="1324913" y="1184426"/>
                  <a:pt x="1293272" y="1184426"/>
                  <a:pt x="1273316" y="1203732"/>
                </a:cubicBezTo>
                <a:close/>
              </a:path>
            </a:pathLst>
          </a:custGeom>
          <a:solidFill>
            <a:srgbClr val="D1D0D4"/>
          </a:solidFill>
          <a:ln w="5146" cap="flat">
            <a:noFill/>
            <a:prstDash val="solid"/>
            <a:miter/>
          </a:ln>
        </p:spPr>
        <p:txBody>
          <a:bodyPr rtlCol="0" anchor="ct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1200" cap="none" spc="0" normalizeH="0" baseline="0" noProof="0">
              <a:ln>
                <a:noFill/>
              </a:ln>
              <a:solidFill>
                <a:srgbClr val="1A1628"/>
              </a:solidFill>
              <a:effectLst/>
              <a:uLnTx/>
              <a:uFillTx/>
              <a:latin typeface="Arial" charset="0"/>
              <a:ea typeface="+mn-ea"/>
              <a:cs typeface="+mn-cs"/>
            </a:endParaRPr>
          </a:p>
        </p:txBody>
      </p:sp>
      <p:sp>
        <p:nvSpPr>
          <p:cNvPr id="7" name="Freeform 6">
            <a:extLst>
              <a:ext uri="{FF2B5EF4-FFF2-40B4-BE49-F238E27FC236}">
                <a16:creationId xmlns:a16="http://schemas.microsoft.com/office/drawing/2014/main" id="{E52339A0-5A9D-3D40-A74E-09975A11F39D}"/>
              </a:ext>
            </a:extLst>
          </p:cNvPr>
          <p:cNvSpPr/>
          <p:nvPr/>
        </p:nvSpPr>
        <p:spPr bwMode="gray">
          <a:xfrm>
            <a:off x="6043867" y="3826901"/>
            <a:ext cx="1362564" cy="1495875"/>
          </a:xfrm>
          <a:custGeom>
            <a:avLst/>
            <a:gdLst>
              <a:gd name="connsiteX0" fmla="*/ 1361859 w 1362564"/>
              <a:gd name="connsiteY0" fmla="*/ 747765 h 1495875"/>
              <a:gd name="connsiteX1" fmla="*/ 1361859 w 1362564"/>
              <a:gd name="connsiteY1" fmla="*/ 747765 h 1495875"/>
              <a:gd name="connsiteX2" fmla="*/ 1285951 w 1362564"/>
              <a:gd name="connsiteY2" fmla="*/ 671736 h 1495875"/>
              <a:gd name="connsiteX3" fmla="*/ 543033 w 1362564"/>
              <a:gd name="connsiteY3" fmla="*/ -144 h 1495875"/>
              <a:gd name="connsiteX4" fmla="*/ 15019 w 1362564"/>
              <a:gd name="connsiteY4" fmla="*/ 218915 h 1495875"/>
              <a:gd name="connsiteX5" fmla="*/ 14993 w 1362564"/>
              <a:gd name="connsiteY5" fmla="*/ 291875 h 1495875"/>
              <a:gd name="connsiteX6" fmla="*/ 87838 w 1362564"/>
              <a:gd name="connsiteY6" fmla="*/ 291901 h 1495875"/>
              <a:gd name="connsiteX7" fmla="*/ 998228 w 1362564"/>
              <a:gd name="connsiteY7" fmla="*/ 291917 h 1495875"/>
              <a:gd name="connsiteX8" fmla="*/ 998177 w 1362564"/>
              <a:gd name="connsiteY8" fmla="*/ 1203732 h 1495875"/>
              <a:gd name="connsiteX9" fmla="*/ 87838 w 1362564"/>
              <a:gd name="connsiteY9" fmla="*/ 1203732 h 1495875"/>
              <a:gd name="connsiteX10" fmla="*/ 15019 w 1362564"/>
              <a:gd name="connsiteY10" fmla="*/ 1202463 h 1495875"/>
              <a:gd name="connsiteX11" fmla="*/ 13752 w 1362564"/>
              <a:gd name="connsiteY11" fmla="*/ 1275397 h 1495875"/>
              <a:gd name="connsiteX12" fmla="*/ 15019 w 1362564"/>
              <a:gd name="connsiteY12" fmla="*/ 1276666 h 1495875"/>
              <a:gd name="connsiteX13" fmla="*/ 543033 w 1362564"/>
              <a:gd name="connsiteY13" fmla="*/ 1495726 h 1495875"/>
              <a:gd name="connsiteX14" fmla="*/ 1285899 w 1362564"/>
              <a:gd name="connsiteY14" fmla="*/ 823845 h 1495875"/>
              <a:gd name="connsiteX15" fmla="*/ 1361859 w 1362564"/>
              <a:gd name="connsiteY15" fmla="*/ 747816 h 1495875"/>
              <a:gd name="connsiteX16" fmla="*/ 1361859 w 1362564"/>
              <a:gd name="connsiteY16" fmla="*/ 747816 h 149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2564" h="1495875">
                <a:moveTo>
                  <a:pt x="1361859" y="747765"/>
                </a:moveTo>
                <a:lnTo>
                  <a:pt x="1361859" y="747765"/>
                </a:lnTo>
                <a:lnTo>
                  <a:pt x="1285951" y="671736"/>
                </a:lnTo>
                <a:cubicBezTo>
                  <a:pt x="1247738" y="294686"/>
                  <a:pt x="929272" y="-144"/>
                  <a:pt x="543033" y="-144"/>
                </a:cubicBezTo>
                <a:cubicBezTo>
                  <a:pt x="344867" y="-660"/>
                  <a:pt x="154760" y="78216"/>
                  <a:pt x="15019" y="218915"/>
                </a:cubicBezTo>
                <a:cubicBezTo>
                  <a:pt x="-5102" y="239058"/>
                  <a:pt x="-5117" y="271723"/>
                  <a:pt x="14993" y="291875"/>
                </a:cubicBezTo>
                <a:cubicBezTo>
                  <a:pt x="35103" y="312028"/>
                  <a:pt x="67717" y="312043"/>
                  <a:pt x="87838" y="291901"/>
                </a:cubicBezTo>
                <a:cubicBezTo>
                  <a:pt x="339253" y="40114"/>
                  <a:pt x="746812" y="40124"/>
                  <a:pt x="998228" y="291917"/>
                </a:cubicBezTo>
                <a:cubicBezTo>
                  <a:pt x="1249592" y="543715"/>
                  <a:pt x="1249592" y="951944"/>
                  <a:pt x="998177" y="1203732"/>
                </a:cubicBezTo>
                <a:cubicBezTo>
                  <a:pt x="746812" y="1455509"/>
                  <a:pt x="339253" y="1455509"/>
                  <a:pt x="87838" y="1203732"/>
                </a:cubicBezTo>
                <a:cubicBezTo>
                  <a:pt x="68078" y="1183239"/>
                  <a:pt x="35479" y="1182672"/>
                  <a:pt x="15019" y="1202463"/>
                </a:cubicBezTo>
                <a:cubicBezTo>
                  <a:pt x="-5442" y="1222254"/>
                  <a:pt x="-6008" y="1254909"/>
                  <a:pt x="13752" y="1275397"/>
                </a:cubicBezTo>
                <a:cubicBezTo>
                  <a:pt x="14169" y="1275830"/>
                  <a:pt x="14591" y="1276248"/>
                  <a:pt x="15019" y="1276666"/>
                </a:cubicBezTo>
                <a:cubicBezTo>
                  <a:pt x="154734" y="1417412"/>
                  <a:pt x="344867" y="1496299"/>
                  <a:pt x="543033" y="1495726"/>
                </a:cubicBezTo>
                <a:cubicBezTo>
                  <a:pt x="929272" y="1495726"/>
                  <a:pt x="1247738" y="1200637"/>
                  <a:pt x="1285899" y="823845"/>
                </a:cubicBezTo>
                <a:lnTo>
                  <a:pt x="1361859" y="747816"/>
                </a:lnTo>
                <a:lnTo>
                  <a:pt x="1361859" y="747816"/>
                </a:lnTo>
                <a:close/>
              </a:path>
            </a:pathLst>
          </a:custGeom>
          <a:solidFill>
            <a:srgbClr val="A3A1A8"/>
          </a:solidFill>
          <a:ln w="5146" cap="flat">
            <a:noFill/>
            <a:prstDash val="solid"/>
            <a:miter/>
          </a:ln>
        </p:spPr>
        <p:txBody>
          <a:bodyPr rtlCol="0" anchor="ct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1200" cap="none" spc="0" normalizeH="0" baseline="0" noProof="0">
              <a:ln>
                <a:noFill/>
              </a:ln>
              <a:solidFill>
                <a:srgbClr val="1A1628"/>
              </a:solidFill>
              <a:effectLst/>
              <a:uLnTx/>
              <a:uFillTx/>
              <a:latin typeface="Arial" charset="0"/>
              <a:ea typeface="+mn-ea"/>
              <a:cs typeface="+mn-cs"/>
            </a:endParaRPr>
          </a:p>
        </p:txBody>
      </p:sp>
      <p:sp>
        <p:nvSpPr>
          <p:cNvPr id="8" name="Freeform 7">
            <a:extLst>
              <a:ext uri="{FF2B5EF4-FFF2-40B4-BE49-F238E27FC236}">
                <a16:creationId xmlns:a16="http://schemas.microsoft.com/office/drawing/2014/main" id="{E06388D0-9240-924E-8BA7-1E75B98A456F}"/>
              </a:ext>
            </a:extLst>
          </p:cNvPr>
          <p:cNvSpPr/>
          <p:nvPr/>
        </p:nvSpPr>
        <p:spPr bwMode="gray">
          <a:xfrm>
            <a:off x="4785570" y="2842135"/>
            <a:ext cx="1361939" cy="1495876"/>
          </a:xfrm>
          <a:custGeom>
            <a:avLst/>
            <a:gdLst>
              <a:gd name="connsiteX0" fmla="*/ 1273316 w 1361939"/>
              <a:gd name="connsiteY0" fmla="*/ 1203681 h 1495876"/>
              <a:gd name="connsiteX1" fmla="*/ 362941 w 1361939"/>
              <a:gd name="connsiteY1" fmla="*/ 1203665 h 1495876"/>
              <a:gd name="connsiteX2" fmla="*/ 362962 w 1361939"/>
              <a:gd name="connsiteY2" fmla="*/ 291850 h 1495876"/>
              <a:gd name="connsiteX3" fmla="*/ 1273316 w 1361939"/>
              <a:gd name="connsiteY3" fmla="*/ 291850 h 1495876"/>
              <a:gd name="connsiteX4" fmla="*/ 1346135 w 1361939"/>
              <a:gd name="connsiteY4" fmla="*/ 290581 h 1495876"/>
              <a:gd name="connsiteX5" fmla="*/ 1346135 w 1361939"/>
              <a:gd name="connsiteY5" fmla="*/ 218916 h 1495876"/>
              <a:gd name="connsiteX6" fmla="*/ 818121 w 1361939"/>
              <a:gd name="connsiteY6" fmla="*/ -144 h 1495876"/>
              <a:gd name="connsiteX7" fmla="*/ 75204 w 1361939"/>
              <a:gd name="connsiteY7" fmla="*/ 671737 h 1495876"/>
              <a:gd name="connsiteX8" fmla="*/ -705 w 1361939"/>
              <a:gd name="connsiteY8" fmla="*/ 747766 h 1495876"/>
              <a:gd name="connsiteX9" fmla="*/ -705 w 1361939"/>
              <a:gd name="connsiteY9" fmla="*/ 747766 h 1495876"/>
              <a:gd name="connsiteX10" fmla="*/ 75204 w 1361939"/>
              <a:gd name="connsiteY10" fmla="*/ 823794 h 1495876"/>
              <a:gd name="connsiteX11" fmla="*/ 818121 w 1361939"/>
              <a:gd name="connsiteY11" fmla="*/ 1495727 h 1495876"/>
              <a:gd name="connsiteX12" fmla="*/ 1346135 w 1361939"/>
              <a:gd name="connsiteY12" fmla="*/ 1276667 h 1495876"/>
              <a:gd name="connsiteX13" fmla="*/ 1346161 w 1361939"/>
              <a:gd name="connsiteY13" fmla="*/ 1203707 h 1495876"/>
              <a:gd name="connsiteX14" fmla="*/ 1273316 w 1361939"/>
              <a:gd name="connsiteY14" fmla="*/ 1203681 h 149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1939" h="1495876">
                <a:moveTo>
                  <a:pt x="1273316" y="1203681"/>
                </a:moveTo>
                <a:cubicBezTo>
                  <a:pt x="1021921" y="1455468"/>
                  <a:pt x="614331" y="1455458"/>
                  <a:pt x="362941" y="1203665"/>
                </a:cubicBezTo>
                <a:cubicBezTo>
                  <a:pt x="111557" y="951867"/>
                  <a:pt x="111562" y="543638"/>
                  <a:pt x="362962" y="291850"/>
                </a:cubicBezTo>
                <a:cubicBezTo>
                  <a:pt x="614352" y="40073"/>
                  <a:pt x="1021927" y="40073"/>
                  <a:pt x="1273316" y="291850"/>
                </a:cubicBezTo>
                <a:cubicBezTo>
                  <a:pt x="1293777" y="311641"/>
                  <a:pt x="1326375" y="311074"/>
                  <a:pt x="1346135" y="290581"/>
                </a:cubicBezTo>
                <a:cubicBezTo>
                  <a:pt x="1365411" y="270594"/>
                  <a:pt x="1365411" y="238903"/>
                  <a:pt x="1346135" y="218916"/>
                </a:cubicBezTo>
                <a:cubicBezTo>
                  <a:pt x="1206420" y="78170"/>
                  <a:pt x="1016277" y="-711"/>
                  <a:pt x="818121" y="-144"/>
                </a:cubicBezTo>
                <a:cubicBezTo>
                  <a:pt x="431882" y="-144"/>
                  <a:pt x="113415" y="294893"/>
                  <a:pt x="75204" y="671737"/>
                </a:cubicBezTo>
                <a:lnTo>
                  <a:pt x="-705" y="747766"/>
                </a:lnTo>
                <a:lnTo>
                  <a:pt x="-705" y="747766"/>
                </a:lnTo>
                <a:lnTo>
                  <a:pt x="75204" y="823794"/>
                </a:lnTo>
                <a:cubicBezTo>
                  <a:pt x="113364" y="1200637"/>
                  <a:pt x="431985" y="1495727"/>
                  <a:pt x="818121" y="1495727"/>
                </a:cubicBezTo>
                <a:cubicBezTo>
                  <a:pt x="1016267" y="1496243"/>
                  <a:pt x="1206394" y="1417366"/>
                  <a:pt x="1346135" y="1276667"/>
                </a:cubicBezTo>
                <a:cubicBezTo>
                  <a:pt x="1366256" y="1256524"/>
                  <a:pt x="1366271" y="1223859"/>
                  <a:pt x="1346161" y="1203707"/>
                </a:cubicBezTo>
                <a:cubicBezTo>
                  <a:pt x="1326051" y="1183554"/>
                  <a:pt x="1293437" y="1183539"/>
                  <a:pt x="1273316" y="1203681"/>
                </a:cubicBezTo>
                <a:close/>
              </a:path>
            </a:pathLst>
          </a:custGeom>
          <a:solidFill>
            <a:srgbClr val="75737D"/>
          </a:solidFill>
          <a:ln w="5146" cap="flat">
            <a:noFill/>
            <a:prstDash val="solid"/>
            <a:miter/>
          </a:ln>
        </p:spPr>
        <p:txBody>
          <a:bodyPr rtlCol="0" anchor="ct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1200" cap="none" spc="0" normalizeH="0" baseline="0" noProof="0">
              <a:ln>
                <a:noFill/>
              </a:ln>
              <a:solidFill>
                <a:srgbClr val="1A1628"/>
              </a:solidFill>
              <a:effectLst/>
              <a:uLnTx/>
              <a:uFillTx/>
              <a:latin typeface="Arial" charset="0"/>
              <a:ea typeface="+mn-ea"/>
              <a:cs typeface="+mn-cs"/>
            </a:endParaRPr>
          </a:p>
        </p:txBody>
      </p:sp>
      <p:sp>
        <p:nvSpPr>
          <p:cNvPr id="9" name="Freeform 8">
            <a:extLst>
              <a:ext uri="{FF2B5EF4-FFF2-40B4-BE49-F238E27FC236}">
                <a16:creationId xmlns:a16="http://schemas.microsoft.com/office/drawing/2014/main" id="{A2680689-6ED7-8F41-ACAB-61EE02B282E7}"/>
              </a:ext>
            </a:extLst>
          </p:cNvPr>
          <p:cNvSpPr/>
          <p:nvPr/>
        </p:nvSpPr>
        <p:spPr bwMode="gray">
          <a:xfrm>
            <a:off x="6043867" y="1857370"/>
            <a:ext cx="1362564" cy="1495825"/>
          </a:xfrm>
          <a:custGeom>
            <a:avLst/>
            <a:gdLst>
              <a:gd name="connsiteX0" fmla="*/ 1361859 w 1362564"/>
              <a:gd name="connsiteY0" fmla="*/ 747766 h 1495825"/>
              <a:gd name="connsiteX1" fmla="*/ 1361859 w 1362564"/>
              <a:gd name="connsiteY1" fmla="*/ 747766 h 1495825"/>
              <a:gd name="connsiteX2" fmla="*/ 1285951 w 1362564"/>
              <a:gd name="connsiteY2" fmla="*/ 671737 h 1495825"/>
              <a:gd name="connsiteX3" fmla="*/ 543033 w 1362564"/>
              <a:gd name="connsiteY3" fmla="*/ -144 h 1495825"/>
              <a:gd name="connsiteX4" fmla="*/ 15019 w 1362564"/>
              <a:gd name="connsiteY4" fmla="*/ 218916 h 1495825"/>
              <a:gd name="connsiteX5" fmla="*/ 13752 w 1362564"/>
              <a:gd name="connsiteY5" fmla="*/ 291850 h 1495825"/>
              <a:gd name="connsiteX6" fmla="*/ 86571 w 1362564"/>
              <a:gd name="connsiteY6" fmla="*/ 293119 h 1495825"/>
              <a:gd name="connsiteX7" fmla="*/ 87838 w 1362564"/>
              <a:gd name="connsiteY7" fmla="*/ 291850 h 1495825"/>
              <a:gd name="connsiteX8" fmla="*/ 998228 w 1362564"/>
              <a:gd name="connsiteY8" fmla="*/ 291866 h 1495825"/>
              <a:gd name="connsiteX9" fmla="*/ 998177 w 1362564"/>
              <a:gd name="connsiteY9" fmla="*/ 1203681 h 1495825"/>
              <a:gd name="connsiteX10" fmla="*/ 87838 w 1362564"/>
              <a:gd name="connsiteY10" fmla="*/ 1203681 h 1495825"/>
              <a:gd name="connsiteX11" fmla="*/ 15019 w 1362564"/>
              <a:gd name="connsiteY11" fmla="*/ 1202412 h 1495825"/>
              <a:gd name="connsiteX12" fmla="*/ 13752 w 1362564"/>
              <a:gd name="connsiteY12" fmla="*/ 1275346 h 1495825"/>
              <a:gd name="connsiteX13" fmla="*/ 15019 w 1362564"/>
              <a:gd name="connsiteY13" fmla="*/ 1276615 h 1495825"/>
              <a:gd name="connsiteX14" fmla="*/ 543033 w 1362564"/>
              <a:gd name="connsiteY14" fmla="*/ 1495675 h 1495825"/>
              <a:gd name="connsiteX15" fmla="*/ 1285899 w 1362564"/>
              <a:gd name="connsiteY15" fmla="*/ 823794 h 1495825"/>
              <a:gd name="connsiteX16" fmla="*/ 1361859 w 1362564"/>
              <a:gd name="connsiteY16" fmla="*/ 747766 h 149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2564" h="1495825">
                <a:moveTo>
                  <a:pt x="1361859" y="747766"/>
                </a:moveTo>
                <a:lnTo>
                  <a:pt x="1361859" y="747766"/>
                </a:lnTo>
                <a:lnTo>
                  <a:pt x="1285951" y="671737"/>
                </a:lnTo>
                <a:cubicBezTo>
                  <a:pt x="1247738" y="294893"/>
                  <a:pt x="929272" y="-144"/>
                  <a:pt x="543033" y="-144"/>
                </a:cubicBezTo>
                <a:cubicBezTo>
                  <a:pt x="344867" y="-711"/>
                  <a:pt x="154734" y="78170"/>
                  <a:pt x="15019" y="218916"/>
                </a:cubicBezTo>
                <a:cubicBezTo>
                  <a:pt x="-5442" y="238707"/>
                  <a:pt x="-6008" y="271357"/>
                  <a:pt x="13752" y="291850"/>
                </a:cubicBezTo>
                <a:cubicBezTo>
                  <a:pt x="33512" y="312343"/>
                  <a:pt x="66116" y="312910"/>
                  <a:pt x="86571" y="293119"/>
                </a:cubicBezTo>
                <a:cubicBezTo>
                  <a:pt x="87003" y="292701"/>
                  <a:pt x="87420" y="292278"/>
                  <a:pt x="87838" y="291850"/>
                </a:cubicBezTo>
                <a:cubicBezTo>
                  <a:pt x="339253" y="40063"/>
                  <a:pt x="746812" y="40073"/>
                  <a:pt x="998228" y="291866"/>
                </a:cubicBezTo>
                <a:cubicBezTo>
                  <a:pt x="1249592" y="543664"/>
                  <a:pt x="1249592" y="951893"/>
                  <a:pt x="998177" y="1203681"/>
                </a:cubicBezTo>
                <a:cubicBezTo>
                  <a:pt x="746812" y="1455458"/>
                  <a:pt x="339253" y="1455458"/>
                  <a:pt x="87838" y="1203681"/>
                </a:cubicBezTo>
                <a:cubicBezTo>
                  <a:pt x="68078" y="1183188"/>
                  <a:pt x="35479" y="1182621"/>
                  <a:pt x="15019" y="1202412"/>
                </a:cubicBezTo>
                <a:cubicBezTo>
                  <a:pt x="-5442" y="1222203"/>
                  <a:pt x="-6008" y="1254859"/>
                  <a:pt x="13752" y="1275346"/>
                </a:cubicBezTo>
                <a:cubicBezTo>
                  <a:pt x="14169" y="1275779"/>
                  <a:pt x="14591" y="1276202"/>
                  <a:pt x="15019" y="1276615"/>
                </a:cubicBezTo>
                <a:cubicBezTo>
                  <a:pt x="154734" y="1417361"/>
                  <a:pt x="344867" y="1496248"/>
                  <a:pt x="543033" y="1495675"/>
                </a:cubicBezTo>
                <a:cubicBezTo>
                  <a:pt x="929272" y="1495675"/>
                  <a:pt x="1247738" y="1200638"/>
                  <a:pt x="1285899" y="823794"/>
                </a:cubicBezTo>
                <a:lnTo>
                  <a:pt x="1361859" y="747766"/>
                </a:lnTo>
                <a:close/>
              </a:path>
            </a:pathLst>
          </a:custGeom>
          <a:solidFill>
            <a:srgbClr val="474554"/>
          </a:solidFill>
          <a:ln w="5146" cap="flat">
            <a:noFill/>
            <a:prstDash val="solid"/>
            <a:miter/>
          </a:ln>
        </p:spPr>
        <p:txBody>
          <a:bodyPr rtlCol="0" anchor="ct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1200" cap="none" spc="0" normalizeH="0" baseline="0" noProof="0">
              <a:ln>
                <a:noFill/>
              </a:ln>
              <a:solidFill>
                <a:srgbClr val="1A1628"/>
              </a:solidFill>
              <a:effectLst/>
              <a:uLnTx/>
              <a:uFillTx/>
              <a:latin typeface="Arial" charset="0"/>
              <a:ea typeface="+mn-ea"/>
              <a:cs typeface="+mn-cs"/>
            </a:endParaRPr>
          </a:p>
        </p:txBody>
      </p:sp>
      <p:pic>
        <p:nvPicPr>
          <p:cNvPr id="10" name="Graphic 9">
            <a:extLst>
              <a:ext uri="{FF2B5EF4-FFF2-40B4-BE49-F238E27FC236}">
                <a16:creationId xmlns:a16="http://schemas.microsoft.com/office/drawing/2014/main" id="{696CEC1D-B9F2-9F4A-862D-1AD864766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black">
          <a:xfrm>
            <a:off x="5229070" y="3270033"/>
            <a:ext cx="640080" cy="640080"/>
          </a:xfrm>
          <a:prstGeom prst="rect">
            <a:avLst/>
          </a:prstGeom>
        </p:spPr>
      </p:pic>
      <p:pic>
        <p:nvPicPr>
          <p:cNvPr id="11" name="Graphic 10">
            <a:extLst>
              <a:ext uri="{FF2B5EF4-FFF2-40B4-BE49-F238E27FC236}">
                <a16:creationId xmlns:a16="http://schemas.microsoft.com/office/drawing/2014/main" id="{27159E27-8CC5-2F47-9D1A-5E776DBE7E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black">
          <a:xfrm>
            <a:off x="6322850" y="4254798"/>
            <a:ext cx="640080" cy="640080"/>
          </a:xfrm>
          <a:prstGeom prst="rect">
            <a:avLst/>
          </a:prstGeom>
        </p:spPr>
      </p:pic>
      <p:pic>
        <p:nvPicPr>
          <p:cNvPr id="12" name="Graphic 11">
            <a:extLst>
              <a:ext uri="{FF2B5EF4-FFF2-40B4-BE49-F238E27FC236}">
                <a16:creationId xmlns:a16="http://schemas.microsoft.com/office/drawing/2014/main" id="{780DF6B4-506E-6345-88FE-A2902043C7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black">
          <a:xfrm>
            <a:off x="6322850" y="2285242"/>
            <a:ext cx="640080" cy="640080"/>
          </a:xfrm>
          <a:prstGeom prst="rect">
            <a:avLst/>
          </a:prstGeom>
        </p:spPr>
      </p:pic>
      <p:pic>
        <p:nvPicPr>
          <p:cNvPr id="13" name="Graphic 12">
            <a:extLst>
              <a:ext uri="{FF2B5EF4-FFF2-40B4-BE49-F238E27FC236}">
                <a16:creationId xmlns:a16="http://schemas.microsoft.com/office/drawing/2014/main" id="{2FAEBF21-970A-C849-A210-562BE73159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black">
          <a:xfrm>
            <a:off x="5229070" y="5239537"/>
            <a:ext cx="640080" cy="640080"/>
          </a:xfrm>
          <a:prstGeom prst="rect">
            <a:avLst/>
          </a:prstGeom>
        </p:spPr>
      </p:pic>
      <p:sp>
        <p:nvSpPr>
          <p:cNvPr id="24" name="Rectangle 23">
            <a:extLst>
              <a:ext uri="{FF2B5EF4-FFF2-40B4-BE49-F238E27FC236}">
                <a16:creationId xmlns:a16="http://schemas.microsoft.com/office/drawing/2014/main" id="{1EABF14B-BA03-483C-A892-512CF1577166}"/>
              </a:ext>
            </a:extLst>
          </p:cNvPr>
          <p:cNvSpPr/>
          <p:nvPr/>
        </p:nvSpPr>
        <p:spPr bwMode="auto">
          <a:xfrm>
            <a:off x="737354" y="5031581"/>
            <a:ext cx="3931920" cy="839525"/>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C7200"/>
                </a:solidFill>
                <a:effectLst/>
                <a:uLnTx/>
                <a:uFillTx/>
                <a:latin typeface="Arial" panose="020B0604020202020204" pitchFamily="34" charset="0"/>
                <a:ea typeface="+mn-ea"/>
                <a:cs typeface="Times New Roman" panose="02020603050405020304" pitchFamily="18" charset="0"/>
              </a:rPr>
              <a:t>Validation and Final Prediction</a:t>
            </a: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800" b="1" u="none" strike="noStrike" kern="1200" cap="none" spc="0" normalizeH="0" baseline="0" noProof="0" dirty="0">
              <a:ln>
                <a:noFill/>
              </a:ln>
              <a:solidFill>
                <a:srgbClr val="EC7200"/>
              </a:solidFill>
              <a:effectLst/>
              <a:uLnTx/>
              <a:uFillTx/>
              <a:latin typeface="Arial" panose="020B0604020202020204" pitchFamily="34" charset="0"/>
              <a:ea typeface="+mn-ea"/>
              <a:cs typeface="Times New Roman" panose="02020603050405020304" pitchFamily="18" charset="0"/>
            </a:endParaRPr>
          </a:p>
          <a:p>
            <a:pPr marL="365760" marR="0" lvl="0" indent="-171450" defTabSz="914400" rtl="0" eaLnBrk="1" fontAlgn="base" latinLnBrk="0" hangingPunct="1">
              <a:lnSpc>
                <a:spcPts val="1500"/>
              </a:lnSpc>
              <a:spcBef>
                <a:spcPts val="0"/>
              </a:spcBef>
              <a:spcAft>
                <a:spcPts val="0"/>
              </a:spcAft>
              <a:buClrTx/>
              <a:buSzTx/>
              <a:buFont typeface="Arial" panose="020B0604020202020204" pitchFamily="34" charset="0"/>
              <a:buChar char="•"/>
              <a:tabLst/>
              <a:defRPr/>
            </a:pPr>
            <a:r>
              <a:rPr lang="en-US" sz="1200" b="1" i="1" dirty="0"/>
              <a:t>Tuning the Model</a:t>
            </a:r>
          </a:p>
          <a:p>
            <a:pPr marL="365760" lvl="0" indent="-171450">
              <a:lnSpc>
                <a:spcPts val="1500"/>
              </a:lnSpc>
              <a:spcAft>
                <a:spcPts val="600"/>
              </a:spcAft>
              <a:buFont typeface="Arial" panose="020B0604020202020204" pitchFamily="34" charset="0"/>
              <a:buChar char="•"/>
            </a:pPr>
            <a:r>
              <a:rPr lang="en-US" sz="1200" b="1" i="1" dirty="0"/>
              <a:t>Final Prediction</a:t>
            </a:r>
          </a:p>
        </p:txBody>
      </p:sp>
      <p:sp>
        <p:nvSpPr>
          <p:cNvPr id="25" name="Rectangle 24">
            <a:extLst>
              <a:ext uri="{FF2B5EF4-FFF2-40B4-BE49-F238E27FC236}">
                <a16:creationId xmlns:a16="http://schemas.microsoft.com/office/drawing/2014/main" id="{2EC96BA8-2CA6-4922-B19D-7BB18C379340}"/>
              </a:ext>
            </a:extLst>
          </p:cNvPr>
          <p:cNvSpPr/>
          <p:nvPr/>
        </p:nvSpPr>
        <p:spPr bwMode="auto">
          <a:xfrm>
            <a:off x="7708392" y="2078215"/>
            <a:ext cx="3931920" cy="1048172"/>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C7200"/>
                </a:solidFill>
                <a:effectLst/>
                <a:uLnTx/>
                <a:uFillTx/>
                <a:latin typeface="Arial" panose="020B0604020202020204" pitchFamily="34" charset="0"/>
                <a:ea typeface="Calibri" panose="020F0502020204030204" pitchFamily="34" charset="0"/>
                <a:cs typeface="Times New Roman" panose="02020603050405020304" pitchFamily="18" charset="0"/>
              </a:rPr>
              <a:t>Data Preprocessing &amp; EDA </a:t>
            </a:r>
            <a:endParaRPr lang="en-US" sz="1100" b="1" i="1" dirty="0"/>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Understanding the situation</a:t>
            </a:r>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Data Preparation</a:t>
            </a:r>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Exploring Data and Preliminary data insights</a:t>
            </a:r>
          </a:p>
        </p:txBody>
      </p:sp>
      <p:sp>
        <p:nvSpPr>
          <p:cNvPr id="26" name="Rectangle 25">
            <a:extLst>
              <a:ext uri="{FF2B5EF4-FFF2-40B4-BE49-F238E27FC236}">
                <a16:creationId xmlns:a16="http://schemas.microsoft.com/office/drawing/2014/main" id="{79CD3064-DFC0-46C9-9592-C50740323F59}"/>
              </a:ext>
            </a:extLst>
          </p:cNvPr>
          <p:cNvSpPr/>
          <p:nvPr/>
        </p:nvSpPr>
        <p:spPr bwMode="auto">
          <a:xfrm>
            <a:off x="7708392" y="4047771"/>
            <a:ext cx="3931920" cy="1048172"/>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C7200"/>
                </a:solidFill>
                <a:effectLst/>
                <a:uLnTx/>
                <a:uFillTx/>
                <a:latin typeface="Arial" panose="020B0604020202020204" pitchFamily="34" charset="0"/>
                <a:ea typeface="+mn-ea"/>
                <a:cs typeface="Times New Roman" panose="02020603050405020304" pitchFamily="18" charset="0"/>
              </a:rPr>
              <a:t>Model Building</a:t>
            </a:r>
            <a:endParaRPr kumimoji="0" lang="en-US" sz="800" b="1" i="0" u="none" strike="noStrike" kern="1200" cap="none" spc="0" normalizeH="0" baseline="0" noProof="0" dirty="0">
              <a:ln>
                <a:noFill/>
              </a:ln>
              <a:solidFill>
                <a:srgbClr val="EC7200"/>
              </a:solidFill>
              <a:effectLst/>
              <a:uLnTx/>
              <a:uFillTx/>
              <a:latin typeface="Arial" panose="020B0604020202020204" pitchFamily="34" charset="0"/>
              <a:ea typeface="+mn-ea"/>
              <a:cs typeface="Times New Roman" panose="02020603050405020304" pitchFamily="18" charset="0"/>
            </a:endParaRPr>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Baseline Model</a:t>
            </a:r>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Model Comparison using Error Metrics </a:t>
            </a:r>
          </a:p>
          <a:p>
            <a:pPr marL="171450" marR="0" lvl="0" indent="-171450" algn="l" defTabSz="914400" rtl="0" eaLnBrk="1" fontAlgn="base" latinLnBrk="0" hangingPunct="1">
              <a:lnSpc>
                <a:spcPts val="2000"/>
              </a:lnSpc>
              <a:spcBef>
                <a:spcPts val="0"/>
              </a:spcBef>
              <a:spcAft>
                <a:spcPts val="0"/>
              </a:spcAft>
              <a:buClrTx/>
              <a:buSzTx/>
              <a:buFont typeface="Arial" panose="020B0604020202020204" pitchFamily="34" charset="0"/>
              <a:buChar char="•"/>
              <a:tabLst/>
              <a:defRPr/>
            </a:pPr>
            <a:r>
              <a:rPr lang="en-US" sz="1200" b="1" i="1" dirty="0"/>
              <a:t>Performance measurement </a:t>
            </a:r>
            <a:r>
              <a:rPr lang="en-US" sz="1100" dirty="0">
                <a:solidFill>
                  <a:srgbClr val="ED8B00"/>
                </a:solidFill>
              </a:rPr>
              <a:t>      </a:t>
            </a:r>
          </a:p>
        </p:txBody>
      </p:sp>
      <p:grpSp>
        <p:nvGrpSpPr>
          <p:cNvPr id="3" name="Group 2">
            <a:extLst>
              <a:ext uri="{FF2B5EF4-FFF2-40B4-BE49-F238E27FC236}">
                <a16:creationId xmlns:a16="http://schemas.microsoft.com/office/drawing/2014/main" id="{AF8B09A9-A1C0-4F36-A104-82C815065106}"/>
              </a:ext>
            </a:extLst>
          </p:cNvPr>
          <p:cNvGrpSpPr/>
          <p:nvPr/>
        </p:nvGrpSpPr>
        <p:grpSpPr>
          <a:xfrm>
            <a:off x="-456036" y="2908600"/>
            <a:ext cx="5554063" cy="1569233"/>
            <a:chOff x="-456036" y="2908600"/>
            <a:chExt cx="5554063" cy="1569233"/>
          </a:xfrm>
        </p:grpSpPr>
        <p:sp>
          <p:nvSpPr>
            <p:cNvPr id="23" name="Rectangle 22">
              <a:extLst>
                <a:ext uri="{FF2B5EF4-FFF2-40B4-BE49-F238E27FC236}">
                  <a16:creationId xmlns:a16="http://schemas.microsoft.com/office/drawing/2014/main" id="{ABCA3DE5-C578-49BF-BC57-1F27B11AF7E6}"/>
                </a:ext>
              </a:extLst>
            </p:cNvPr>
            <p:cNvSpPr/>
            <p:nvPr/>
          </p:nvSpPr>
          <p:spPr bwMode="auto">
            <a:xfrm>
              <a:off x="-456036" y="2908600"/>
              <a:ext cx="3931920" cy="30777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lang="en-US" sz="2000" b="1" dirty="0">
                  <a:solidFill>
                    <a:srgbClr val="EC7200"/>
                  </a:solidFill>
                  <a:latin typeface="Arial" panose="020B0604020202020204" pitchFamily="34" charset="0"/>
                  <a:cs typeface="Times New Roman" panose="02020603050405020304" pitchFamily="18" charset="0"/>
                </a:rPr>
                <a:t>Feature Engineering</a:t>
              </a:r>
            </a:p>
          </p:txBody>
        </p:sp>
        <p:grpSp>
          <p:nvGrpSpPr>
            <p:cNvPr id="73" name="Group 72">
              <a:extLst>
                <a:ext uri="{FF2B5EF4-FFF2-40B4-BE49-F238E27FC236}">
                  <a16:creationId xmlns:a16="http://schemas.microsoft.com/office/drawing/2014/main" id="{2688D978-DC4C-453A-A495-C0A854F2F46C}"/>
                </a:ext>
              </a:extLst>
            </p:cNvPr>
            <p:cNvGrpSpPr/>
            <p:nvPr/>
          </p:nvGrpSpPr>
          <p:grpSpPr>
            <a:xfrm>
              <a:off x="956298" y="3135467"/>
              <a:ext cx="4141729" cy="1342366"/>
              <a:chOff x="4207045" y="3136380"/>
              <a:chExt cx="3859191" cy="925239"/>
            </a:xfrm>
          </p:grpSpPr>
          <p:grpSp>
            <p:nvGrpSpPr>
              <p:cNvPr id="74" name="Group 73">
                <a:extLst>
                  <a:ext uri="{FF2B5EF4-FFF2-40B4-BE49-F238E27FC236}">
                    <a16:creationId xmlns:a16="http://schemas.microsoft.com/office/drawing/2014/main" id="{631D028A-8A4B-4DFE-BDD2-D1C4383D60D5}"/>
                  </a:ext>
                </a:extLst>
              </p:cNvPr>
              <p:cNvGrpSpPr/>
              <p:nvPr/>
            </p:nvGrpSpPr>
            <p:grpSpPr>
              <a:xfrm>
                <a:off x="4220932" y="3136380"/>
                <a:ext cx="3845304" cy="925239"/>
                <a:chOff x="4239410" y="3176521"/>
                <a:chExt cx="3845304" cy="925239"/>
              </a:xfrm>
            </p:grpSpPr>
            <p:sp>
              <p:nvSpPr>
                <p:cNvPr id="89" name="Rectangle 88">
                  <a:extLst>
                    <a:ext uri="{FF2B5EF4-FFF2-40B4-BE49-F238E27FC236}">
                      <a16:creationId xmlns:a16="http://schemas.microsoft.com/office/drawing/2014/main" id="{98CE734E-A232-47F2-B50C-31E64F53C77E}"/>
                    </a:ext>
                  </a:extLst>
                </p:cNvPr>
                <p:cNvSpPr/>
                <p:nvPr/>
              </p:nvSpPr>
              <p:spPr bwMode="auto">
                <a:xfrm>
                  <a:off x="4269071" y="3176521"/>
                  <a:ext cx="3815643" cy="925239"/>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kumimoji="0" lang="en-US" sz="1200" b="1" i="1" u="none" strike="noStrike" kern="0" cap="none" spc="0" normalizeH="0" baseline="0" noProof="0" dirty="0">
                    <a:ln>
                      <a:noFill/>
                    </a:ln>
                    <a:effectLst/>
                    <a:uLnTx/>
                    <a:uFillTx/>
                  </a:endParaRPr>
                </a:p>
                <a:p>
                  <a:pPr marL="171450" marR="0" lvl="0" indent="-171450" defTabSz="914400" eaLnBrk="1" fontAlgn="auto" latinLnBrk="0" hangingPunct="1">
                    <a:lnSpc>
                      <a:spcPts val="2000"/>
                    </a:lnSpc>
                    <a:spcBef>
                      <a:spcPts val="0"/>
                    </a:spcBef>
                    <a:spcAft>
                      <a:spcPts val="600"/>
                    </a:spcAft>
                    <a:buClrTx/>
                    <a:buSzTx/>
                    <a:buFont typeface="Wingdings" panose="05000000000000000000" pitchFamily="2" charset="2"/>
                    <a:buChar char="§"/>
                    <a:tabLst/>
                    <a:defRPr/>
                  </a:pPr>
                  <a:endParaRPr kumimoji="0" lang="en-US" sz="1200" b="1" i="1" u="none" strike="noStrike" kern="0" cap="none" spc="0" normalizeH="0" baseline="0" noProof="0" dirty="0">
                    <a:ln>
                      <a:noFill/>
                    </a:ln>
                    <a:effectLst/>
                    <a:uLnTx/>
                    <a:uFillTx/>
                  </a:endParaRPr>
                </a:p>
                <a:p>
                  <a:pPr marL="171450" marR="0" lvl="0" indent="-171450" defTabSz="914400" eaLnBrk="1" fontAlgn="auto" latinLnBrk="0" hangingPunct="1">
                    <a:lnSpc>
                      <a:spcPts val="2000"/>
                    </a:lnSpc>
                    <a:spcBef>
                      <a:spcPts val="0"/>
                    </a:spcBef>
                    <a:spcAft>
                      <a:spcPts val="600"/>
                    </a:spcAft>
                    <a:buClrTx/>
                    <a:buSzTx/>
                    <a:buFont typeface="Wingdings" panose="05000000000000000000" pitchFamily="2" charset="2"/>
                    <a:buChar char="§"/>
                    <a:tabLst/>
                    <a:defRPr/>
                  </a:pPr>
                  <a:r>
                    <a:rPr kumimoji="0" lang="en-US" sz="1200" b="1" i="1" u="none" strike="noStrike" kern="0" cap="none" spc="0" normalizeH="0" baseline="0" noProof="0" dirty="0">
                      <a:ln>
                        <a:noFill/>
                      </a:ln>
                      <a:effectLst/>
                      <a:uLnTx/>
                      <a:uFillTx/>
                    </a:rPr>
                    <a:t>Selecting Important Features </a:t>
                  </a:r>
                </a:p>
                <a:p>
                  <a:pPr marL="171450" marR="0" lvl="0" indent="-171450" defTabSz="914400" eaLnBrk="1" fontAlgn="auto" latinLnBrk="0" hangingPunct="1">
                    <a:lnSpc>
                      <a:spcPts val="2000"/>
                    </a:lnSpc>
                    <a:spcBef>
                      <a:spcPts val="0"/>
                    </a:spcBef>
                    <a:spcAft>
                      <a:spcPts val="600"/>
                    </a:spcAft>
                    <a:buClrTx/>
                    <a:buSzTx/>
                    <a:buFont typeface="Wingdings" panose="05000000000000000000" pitchFamily="2" charset="2"/>
                    <a:buChar char="§"/>
                    <a:tabLst/>
                    <a:defRPr/>
                  </a:pPr>
                  <a:r>
                    <a:rPr kumimoji="0" sz="1200" b="1" i="1" u="none" strike="noStrike" kern="0" cap="none" spc="0" normalizeH="0" baseline="0" noProof="0" dirty="0">
                      <a:ln>
                        <a:noFill/>
                      </a:ln>
                      <a:effectLst/>
                      <a:uLnTx/>
                      <a:uFillTx/>
                    </a:rPr>
                    <a:t>Redesign features to capture more information</a:t>
                  </a:r>
                  <a:endParaRPr lang="en-US" sz="1200" b="1" i="1" kern="0" dirty="0"/>
                </a:p>
                <a:p>
                  <a:pPr marL="171450" marR="0" lvl="0" indent="-171450" defTabSz="914400" eaLnBrk="1" fontAlgn="auto" latinLnBrk="0" hangingPunct="1">
                    <a:lnSpc>
                      <a:spcPts val="2000"/>
                    </a:lnSpc>
                    <a:spcBef>
                      <a:spcPts val="0"/>
                    </a:spcBef>
                    <a:spcAft>
                      <a:spcPts val="600"/>
                    </a:spcAft>
                    <a:buClrTx/>
                    <a:buSzTx/>
                    <a:buFont typeface="Wingdings" panose="05000000000000000000" pitchFamily="2" charset="2"/>
                    <a:buChar char="§"/>
                    <a:tabLst/>
                    <a:defRPr/>
                  </a:pPr>
                  <a:r>
                    <a:rPr lang="en-US" sz="1200" b="1" i="1" kern="0" dirty="0"/>
                    <a:t>Text Features Exploration</a:t>
                  </a:r>
                  <a:endParaRPr kumimoji="0" lang="en-US" sz="1200" b="1" i="1" u="none" strike="noStrike" kern="0" cap="none" spc="0" normalizeH="0" baseline="0" noProof="0" dirty="0">
                    <a:ln>
                      <a:noFill/>
                    </a:ln>
                    <a:effectLst/>
                    <a:uLnTx/>
                    <a:uFillTx/>
                  </a:endParaRPr>
                </a:p>
                <a:p>
                  <a:pPr marL="171450" marR="0" lvl="0" indent="-171450" defTabSz="91440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kumimoji="0" lang="en-US" sz="1200" b="1" i="1" u="none" strike="noStrike" kern="0" cap="none" spc="0" normalizeH="0" baseline="0" noProof="0" dirty="0">
                    <a:ln>
                      <a:noFill/>
                    </a:ln>
                    <a:effectLst/>
                    <a:uLnTx/>
                    <a:uFillTx/>
                  </a:endParaRPr>
                </a:p>
                <a:p>
                  <a:pPr marL="171450" marR="0" lvl="0" indent="-171450" defTabSz="91440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kumimoji="0" sz="1200" b="0" i="0" u="none" strike="noStrike" kern="0" cap="none" spc="0" normalizeH="0" baseline="0" noProof="0" dirty="0">
                    <a:ln>
                      <a:noFill/>
                    </a:ln>
                    <a:solidFill>
                      <a:srgbClr val="00629B"/>
                    </a:solidFill>
                    <a:effectLst/>
                    <a:uLnTx/>
                    <a:uFillTx/>
                  </a:endParaRPr>
                </a:p>
              </p:txBody>
            </p:sp>
            <p:grpSp>
              <p:nvGrpSpPr>
                <p:cNvPr id="119" name="Group 118">
                  <a:extLst>
                    <a:ext uri="{FF2B5EF4-FFF2-40B4-BE49-F238E27FC236}">
                      <a16:creationId xmlns:a16="http://schemas.microsoft.com/office/drawing/2014/main" id="{4C94DA07-50FF-4463-82F1-97C57C6ECB0E}"/>
                    </a:ext>
                  </a:extLst>
                </p:cNvPr>
                <p:cNvGrpSpPr/>
                <p:nvPr/>
              </p:nvGrpSpPr>
              <p:grpSpPr>
                <a:xfrm>
                  <a:off x="4239410" y="3344807"/>
                  <a:ext cx="122112" cy="191739"/>
                  <a:chOff x="4599713" y="4168912"/>
                  <a:chExt cx="248748" cy="390582"/>
                </a:xfrm>
                <a:solidFill>
                  <a:srgbClr val="FFFFFF"/>
                </a:solidFill>
              </p:grpSpPr>
              <p:sp>
                <p:nvSpPr>
                  <p:cNvPr id="124" name="Freeform 62">
                    <a:extLst>
                      <a:ext uri="{FF2B5EF4-FFF2-40B4-BE49-F238E27FC236}">
                        <a16:creationId xmlns:a16="http://schemas.microsoft.com/office/drawing/2014/main" id="{6A3CB9C6-7784-4433-B8B1-531B47D67994}"/>
                      </a:ext>
                    </a:extLst>
                  </p:cNvPr>
                  <p:cNvSpPr>
                    <a:spLocks/>
                  </p:cNvSpPr>
                  <p:nvPr/>
                </p:nvSpPr>
                <p:spPr bwMode="auto">
                  <a:xfrm>
                    <a:off x="4836589" y="4416502"/>
                    <a:ext cx="11872" cy="11173"/>
                  </a:xfrm>
                  <a:custGeom>
                    <a:avLst/>
                    <a:gdLst>
                      <a:gd name="T0" fmla="*/ 27 w 27"/>
                      <a:gd name="T1" fmla="*/ 13 h 27"/>
                      <a:gd name="T2" fmla="*/ 27 w 27"/>
                      <a:gd name="T3" fmla="*/ 13 h 27"/>
                      <a:gd name="T4" fmla="*/ 27 w 27"/>
                      <a:gd name="T5" fmla="*/ 13 h 27"/>
                      <a:gd name="T6" fmla="*/ 14 w 27"/>
                      <a:gd name="T7" fmla="*/ 27 h 27"/>
                      <a:gd name="T8" fmla="*/ 0 w 27"/>
                      <a:gd name="T9" fmla="*/ 13 h 27"/>
                      <a:gd name="T10" fmla="*/ 14 w 27"/>
                      <a:gd name="T11" fmla="*/ 0 h 27"/>
                      <a:gd name="T12" fmla="*/ 27 w 27"/>
                      <a:gd name="T13" fmla="*/ 13 h 27"/>
                    </a:gdLst>
                    <a:ahLst/>
                    <a:cxnLst>
                      <a:cxn ang="0">
                        <a:pos x="T0" y="T1"/>
                      </a:cxn>
                      <a:cxn ang="0">
                        <a:pos x="T2" y="T3"/>
                      </a:cxn>
                      <a:cxn ang="0">
                        <a:pos x="T4" y="T5"/>
                      </a:cxn>
                      <a:cxn ang="0">
                        <a:pos x="T6" y="T7"/>
                      </a:cxn>
                      <a:cxn ang="0">
                        <a:pos x="T8" y="T9"/>
                      </a:cxn>
                      <a:cxn ang="0">
                        <a:pos x="T10" y="T11"/>
                      </a:cxn>
                      <a:cxn ang="0">
                        <a:pos x="T12" y="T13"/>
                      </a:cxn>
                    </a:cxnLst>
                    <a:rect l="0" t="0" r="r" b="b"/>
                    <a:pathLst>
                      <a:path w="27" h="27">
                        <a:moveTo>
                          <a:pt x="27" y="13"/>
                        </a:moveTo>
                        <a:lnTo>
                          <a:pt x="27" y="13"/>
                        </a:lnTo>
                        <a:lnTo>
                          <a:pt x="27" y="13"/>
                        </a:lnTo>
                        <a:cubicBezTo>
                          <a:pt x="27" y="20"/>
                          <a:pt x="21" y="27"/>
                          <a:pt x="14" y="27"/>
                        </a:cubicBezTo>
                        <a:cubicBezTo>
                          <a:pt x="6" y="27"/>
                          <a:pt x="0" y="20"/>
                          <a:pt x="0" y="13"/>
                        </a:cubicBezTo>
                        <a:cubicBezTo>
                          <a:pt x="0" y="6"/>
                          <a:pt x="6" y="0"/>
                          <a:pt x="14" y="0"/>
                        </a:cubicBezTo>
                        <a:cubicBezTo>
                          <a:pt x="21" y="0"/>
                          <a:pt x="27" y="6"/>
                          <a:pt x="27"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23" name="Freeform 6">
                    <a:extLst>
                      <a:ext uri="{FF2B5EF4-FFF2-40B4-BE49-F238E27FC236}">
                        <a16:creationId xmlns:a16="http://schemas.microsoft.com/office/drawing/2014/main" id="{6F7AAA72-0074-44FF-A699-9B1745CDC731}"/>
                      </a:ext>
                    </a:extLst>
                  </p:cNvPr>
                  <p:cNvSpPr>
                    <a:spLocks/>
                  </p:cNvSpPr>
                  <p:nvPr/>
                </p:nvSpPr>
                <p:spPr bwMode="auto">
                  <a:xfrm rot="10800000">
                    <a:off x="4599713" y="4168912"/>
                    <a:ext cx="210594" cy="390582"/>
                  </a:xfrm>
                  <a:custGeom>
                    <a:avLst/>
                    <a:gdLst>
                      <a:gd name="T0" fmla="*/ 919 w 1246"/>
                      <a:gd name="T1" fmla="*/ 516 h 2318"/>
                      <a:gd name="T2" fmla="*/ 919 w 1246"/>
                      <a:gd name="T3" fmla="*/ 516 h 2318"/>
                      <a:gd name="T4" fmla="*/ 1040 w 1246"/>
                      <a:gd name="T5" fmla="*/ 1165 h 2318"/>
                      <a:gd name="T6" fmla="*/ 403 w 1246"/>
                      <a:gd name="T7" fmla="*/ 1825 h 2318"/>
                      <a:gd name="T8" fmla="*/ 404 w 1246"/>
                      <a:gd name="T9" fmla="*/ 1512 h 2318"/>
                      <a:gd name="T10" fmla="*/ 0 w 1246"/>
                      <a:gd name="T11" fmla="*/ 1913 h 2318"/>
                      <a:gd name="T12" fmla="*/ 401 w 1246"/>
                      <a:gd name="T13" fmla="*/ 2318 h 2318"/>
                      <a:gd name="T14" fmla="*/ 402 w 1246"/>
                      <a:gd name="T15" fmla="*/ 1995 h 2318"/>
                      <a:gd name="T16" fmla="*/ 1202 w 1246"/>
                      <a:gd name="T17" fmla="*/ 1199 h 2318"/>
                      <a:gd name="T18" fmla="*/ 1217 w 1246"/>
                      <a:gd name="T19" fmla="*/ 1107 h 2318"/>
                      <a:gd name="T20" fmla="*/ 1058 w 1246"/>
                      <a:gd name="T21" fmla="*/ 425 h 2318"/>
                      <a:gd name="T22" fmla="*/ 486 w 1246"/>
                      <a:gd name="T23" fmla="*/ 0 h 2318"/>
                      <a:gd name="T24" fmla="*/ 454 w 1246"/>
                      <a:gd name="T25" fmla="*/ 163 h 2318"/>
                      <a:gd name="T26" fmla="*/ 919 w 1246"/>
                      <a:gd name="T27" fmla="*/ 516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6" h="2318">
                        <a:moveTo>
                          <a:pt x="919" y="516"/>
                        </a:moveTo>
                        <a:lnTo>
                          <a:pt x="919" y="516"/>
                        </a:lnTo>
                        <a:cubicBezTo>
                          <a:pt x="1044" y="709"/>
                          <a:pt x="1088" y="940"/>
                          <a:pt x="1040" y="1165"/>
                        </a:cubicBezTo>
                        <a:cubicBezTo>
                          <a:pt x="971" y="1494"/>
                          <a:pt x="724" y="1746"/>
                          <a:pt x="403" y="1825"/>
                        </a:cubicBezTo>
                        <a:lnTo>
                          <a:pt x="404" y="1512"/>
                        </a:lnTo>
                        <a:lnTo>
                          <a:pt x="0" y="1913"/>
                        </a:lnTo>
                        <a:lnTo>
                          <a:pt x="401" y="2318"/>
                        </a:lnTo>
                        <a:lnTo>
                          <a:pt x="402" y="1995"/>
                        </a:lnTo>
                        <a:cubicBezTo>
                          <a:pt x="805" y="1912"/>
                          <a:pt x="1117" y="1605"/>
                          <a:pt x="1202" y="1199"/>
                        </a:cubicBezTo>
                        <a:cubicBezTo>
                          <a:pt x="1209" y="1168"/>
                          <a:pt x="1214" y="1138"/>
                          <a:pt x="1217" y="1107"/>
                        </a:cubicBezTo>
                        <a:cubicBezTo>
                          <a:pt x="1246" y="868"/>
                          <a:pt x="1190" y="629"/>
                          <a:pt x="1058" y="425"/>
                        </a:cubicBezTo>
                        <a:cubicBezTo>
                          <a:pt x="922" y="217"/>
                          <a:pt x="721" y="69"/>
                          <a:pt x="486" y="0"/>
                        </a:cubicBezTo>
                        <a:lnTo>
                          <a:pt x="454" y="163"/>
                        </a:lnTo>
                        <a:cubicBezTo>
                          <a:pt x="645" y="223"/>
                          <a:pt x="808" y="346"/>
                          <a:pt x="919"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grpSp>
            <p:grpSp>
              <p:nvGrpSpPr>
                <p:cNvPr id="93" name="Group 92">
                  <a:extLst>
                    <a:ext uri="{FF2B5EF4-FFF2-40B4-BE49-F238E27FC236}">
                      <a16:creationId xmlns:a16="http://schemas.microsoft.com/office/drawing/2014/main" id="{973A0762-B529-424D-8000-B94718BFA922}"/>
                    </a:ext>
                  </a:extLst>
                </p:cNvPr>
                <p:cNvGrpSpPr/>
                <p:nvPr/>
              </p:nvGrpSpPr>
              <p:grpSpPr>
                <a:xfrm>
                  <a:off x="4249849" y="3639141"/>
                  <a:ext cx="111519" cy="215002"/>
                  <a:chOff x="4518608" y="3005534"/>
                  <a:chExt cx="227167" cy="437967"/>
                </a:xfrm>
                <a:solidFill>
                  <a:srgbClr val="FFFFFF"/>
                </a:solidFill>
              </p:grpSpPr>
              <p:grpSp>
                <p:nvGrpSpPr>
                  <p:cNvPr id="94" name="Group 93">
                    <a:extLst>
                      <a:ext uri="{FF2B5EF4-FFF2-40B4-BE49-F238E27FC236}">
                        <a16:creationId xmlns:a16="http://schemas.microsoft.com/office/drawing/2014/main" id="{12DDE845-7B9B-44B9-8181-85E5F184A7EB}"/>
                      </a:ext>
                    </a:extLst>
                  </p:cNvPr>
                  <p:cNvGrpSpPr/>
                  <p:nvPr/>
                </p:nvGrpSpPr>
                <p:grpSpPr>
                  <a:xfrm>
                    <a:off x="4518608" y="3005534"/>
                    <a:ext cx="227167" cy="198043"/>
                    <a:chOff x="714375" y="1146175"/>
                    <a:chExt cx="557213" cy="485776"/>
                  </a:xfrm>
                  <a:grpFill/>
                </p:grpSpPr>
                <p:sp>
                  <p:nvSpPr>
                    <p:cNvPr id="96" name="Freeform 5">
                      <a:extLst>
                        <a:ext uri="{FF2B5EF4-FFF2-40B4-BE49-F238E27FC236}">
                          <a16:creationId xmlns:a16="http://schemas.microsoft.com/office/drawing/2014/main" id="{DB5FA104-2933-48C7-8078-915F3F26CD15}"/>
                        </a:ext>
                      </a:extLst>
                    </p:cNvPr>
                    <p:cNvSpPr>
                      <a:spLocks/>
                    </p:cNvSpPr>
                    <p:nvPr/>
                  </p:nvSpPr>
                  <p:spPr bwMode="auto">
                    <a:xfrm>
                      <a:off x="987425" y="1231900"/>
                      <a:ext cx="0" cy="0"/>
                    </a:xfrm>
                    <a:custGeom>
                      <a:avLst/>
                      <a:gdLst>
                        <a:gd name="T0" fmla="*/ 1 w 1"/>
                        <a:gd name="T1" fmla="*/ 0 h 1"/>
                        <a:gd name="T2" fmla="*/ 1 w 1"/>
                        <a:gd name="T3" fmla="*/ 0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cubicBezTo>
                            <a:pt x="1" y="0"/>
                            <a:pt x="0" y="0"/>
                            <a:pt x="0" y="1"/>
                          </a:cubicBezTo>
                          <a:lnTo>
                            <a:pt x="1"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97" name="Freeform 6">
                      <a:extLst>
                        <a:ext uri="{FF2B5EF4-FFF2-40B4-BE49-F238E27FC236}">
                          <a16:creationId xmlns:a16="http://schemas.microsoft.com/office/drawing/2014/main" id="{34C003B0-E124-40A1-986E-1B28C99D8E37}"/>
                        </a:ext>
                      </a:extLst>
                    </p:cNvPr>
                    <p:cNvSpPr>
                      <a:spLocks/>
                    </p:cNvSpPr>
                    <p:nvPr/>
                  </p:nvSpPr>
                  <p:spPr bwMode="auto">
                    <a:xfrm>
                      <a:off x="1125538" y="1231900"/>
                      <a:ext cx="0" cy="0"/>
                    </a:xfrm>
                    <a:custGeom>
                      <a:avLst/>
                      <a:gdLst>
                        <a:gd name="T0" fmla="*/ 1 w 1"/>
                        <a:gd name="T1" fmla="*/ 0 h 1"/>
                        <a:gd name="T2" fmla="*/ 1 w 1"/>
                        <a:gd name="T3" fmla="*/ 0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cubicBezTo>
                            <a:pt x="0" y="0"/>
                            <a:pt x="0" y="0"/>
                            <a:pt x="0" y="1"/>
                          </a:cubicBezTo>
                          <a:lnTo>
                            <a:pt x="1"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98" name="Freeform 7">
                      <a:extLst>
                        <a:ext uri="{FF2B5EF4-FFF2-40B4-BE49-F238E27FC236}">
                          <a16:creationId xmlns:a16="http://schemas.microsoft.com/office/drawing/2014/main" id="{9D9C25B9-426D-4147-B934-03582FFEEF9A}"/>
                        </a:ext>
                      </a:extLst>
                    </p:cNvPr>
                    <p:cNvSpPr>
                      <a:spLocks/>
                    </p:cNvSpPr>
                    <p:nvPr/>
                  </p:nvSpPr>
                  <p:spPr bwMode="auto">
                    <a:xfrm>
                      <a:off x="714375" y="1147763"/>
                      <a:ext cx="42863" cy="79375"/>
                    </a:xfrm>
                    <a:custGeom>
                      <a:avLst/>
                      <a:gdLst>
                        <a:gd name="T0" fmla="*/ 56 w 113"/>
                        <a:gd name="T1" fmla="*/ 40 h 213"/>
                        <a:gd name="T2" fmla="*/ 56 w 113"/>
                        <a:gd name="T3" fmla="*/ 40 h 213"/>
                        <a:gd name="T4" fmla="*/ 57 w 113"/>
                        <a:gd name="T5" fmla="*/ 40 h 213"/>
                        <a:gd name="T6" fmla="*/ 57 w 113"/>
                        <a:gd name="T7" fmla="*/ 213 h 213"/>
                        <a:gd name="T8" fmla="*/ 113 w 113"/>
                        <a:gd name="T9" fmla="*/ 213 h 213"/>
                        <a:gd name="T10" fmla="*/ 113 w 113"/>
                        <a:gd name="T11" fmla="*/ 0 h 213"/>
                        <a:gd name="T12" fmla="*/ 64 w 113"/>
                        <a:gd name="T13" fmla="*/ 0 h 213"/>
                        <a:gd name="T14" fmla="*/ 0 w 113"/>
                        <a:gd name="T15" fmla="*/ 25 h 213"/>
                        <a:gd name="T16" fmla="*/ 9 w 113"/>
                        <a:gd name="T17" fmla="*/ 59 h 213"/>
                        <a:gd name="T18" fmla="*/ 56 w 113"/>
                        <a:gd name="T19" fmla="*/ 4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3">
                          <a:moveTo>
                            <a:pt x="56" y="40"/>
                          </a:moveTo>
                          <a:lnTo>
                            <a:pt x="56" y="40"/>
                          </a:lnTo>
                          <a:lnTo>
                            <a:pt x="57" y="40"/>
                          </a:lnTo>
                          <a:lnTo>
                            <a:pt x="57" y="213"/>
                          </a:lnTo>
                          <a:lnTo>
                            <a:pt x="113" y="213"/>
                          </a:lnTo>
                          <a:lnTo>
                            <a:pt x="113" y="0"/>
                          </a:lnTo>
                          <a:lnTo>
                            <a:pt x="64" y="0"/>
                          </a:lnTo>
                          <a:lnTo>
                            <a:pt x="0" y="25"/>
                          </a:lnTo>
                          <a:lnTo>
                            <a:pt x="9" y="59"/>
                          </a:lnTo>
                          <a:lnTo>
                            <a:pt x="56" y="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99" name="Freeform 9">
                      <a:extLst>
                        <a:ext uri="{FF2B5EF4-FFF2-40B4-BE49-F238E27FC236}">
                          <a16:creationId xmlns:a16="http://schemas.microsoft.com/office/drawing/2014/main" id="{A634CC5C-3FA0-4240-9C48-B6D10FFC6AA5}"/>
                        </a:ext>
                      </a:extLst>
                    </p:cNvPr>
                    <p:cNvSpPr>
                      <a:spLocks noEditPoints="1"/>
                    </p:cNvSpPr>
                    <p:nvPr/>
                  </p:nvSpPr>
                  <p:spPr bwMode="auto">
                    <a:xfrm>
                      <a:off x="779463" y="1146175"/>
                      <a:ext cx="61913" cy="82550"/>
                    </a:xfrm>
                    <a:custGeom>
                      <a:avLst/>
                      <a:gdLst>
                        <a:gd name="T0" fmla="*/ 56 w 163"/>
                        <a:gd name="T1" fmla="*/ 110 h 219"/>
                        <a:gd name="T2" fmla="*/ 56 w 163"/>
                        <a:gd name="T3" fmla="*/ 110 h 219"/>
                        <a:gd name="T4" fmla="*/ 82 w 163"/>
                        <a:gd name="T5" fmla="*/ 37 h 219"/>
                        <a:gd name="T6" fmla="*/ 106 w 163"/>
                        <a:gd name="T7" fmla="*/ 110 h 219"/>
                        <a:gd name="T8" fmla="*/ 82 w 163"/>
                        <a:gd name="T9" fmla="*/ 182 h 219"/>
                        <a:gd name="T10" fmla="*/ 56 w 163"/>
                        <a:gd name="T11" fmla="*/ 110 h 219"/>
                        <a:gd name="T12" fmla="*/ 56 w 163"/>
                        <a:gd name="T13" fmla="*/ 110 h 219"/>
                        <a:gd name="T14" fmla="*/ 81 w 163"/>
                        <a:gd name="T15" fmla="*/ 219 h 219"/>
                        <a:gd name="T16" fmla="*/ 81 w 163"/>
                        <a:gd name="T17" fmla="*/ 219 h 219"/>
                        <a:gd name="T18" fmla="*/ 163 w 163"/>
                        <a:gd name="T19" fmla="*/ 109 h 219"/>
                        <a:gd name="T20" fmla="*/ 83 w 163"/>
                        <a:gd name="T21" fmla="*/ 0 h 219"/>
                        <a:gd name="T22" fmla="*/ 0 w 163"/>
                        <a:gd name="T23" fmla="*/ 110 h 219"/>
                        <a:gd name="T24" fmla="*/ 81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6" y="110"/>
                          </a:moveTo>
                          <a:lnTo>
                            <a:pt x="56" y="110"/>
                          </a:lnTo>
                          <a:cubicBezTo>
                            <a:pt x="56" y="60"/>
                            <a:pt x="65" y="37"/>
                            <a:pt x="82" y="37"/>
                          </a:cubicBezTo>
                          <a:cubicBezTo>
                            <a:pt x="100" y="37"/>
                            <a:pt x="106" y="64"/>
                            <a:pt x="106" y="110"/>
                          </a:cubicBezTo>
                          <a:cubicBezTo>
                            <a:pt x="106" y="159"/>
                            <a:pt x="100" y="182"/>
                            <a:pt x="82" y="182"/>
                          </a:cubicBezTo>
                          <a:cubicBezTo>
                            <a:pt x="64" y="182"/>
                            <a:pt x="55" y="159"/>
                            <a:pt x="56" y="110"/>
                          </a:cubicBezTo>
                          <a:lnTo>
                            <a:pt x="56" y="110"/>
                          </a:lnTo>
                          <a:close/>
                          <a:moveTo>
                            <a:pt x="81" y="219"/>
                          </a:moveTo>
                          <a:lnTo>
                            <a:pt x="81" y="219"/>
                          </a:lnTo>
                          <a:cubicBezTo>
                            <a:pt x="126" y="219"/>
                            <a:pt x="163" y="185"/>
                            <a:pt x="163" y="109"/>
                          </a:cubicBezTo>
                          <a:cubicBezTo>
                            <a:pt x="163" y="58"/>
                            <a:pt x="148" y="0"/>
                            <a:pt x="83" y="0"/>
                          </a:cubicBezTo>
                          <a:cubicBezTo>
                            <a:pt x="26" y="0"/>
                            <a:pt x="0" y="49"/>
                            <a:pt x="0" y="110"/>
                          </a:cubicBezTo>
                          <a:cubicBezTo>
                            <a:pt x="0" y="165"/>
                            <a:pt x="20" y="219"/>
                            <a:pt x="81"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0" name="Freeform 10">
                      <a:extLst>
                        <a:ext uri="{FF2B5EF4-FFF2-40B4-BE49-F238E27FC236}">
                          <a16:creationId xmlns:a16="http://schemas.microsoft.com/office/drawing/2014/main" id="{802AC1BD-117A-4289-9C03-7A06607D2D72}"/>
                        </a:ext>
                      </a:extLst>
                    </p:cNvPr>
                    <p:cNvSpPr>
                      <a:spLocks noEditPoints="1"/>
                    </p:cNvSpPr>
                    <p:nvPr/>
                  </p:nvSpPr>
                  <p:spPr bwMode="auto">
                    <a:xfrm>
                      <a:off x="847725" y="1146175"/>
                      <a:ext cx="61913" cy="82550"/>
                    </a:xfrm>
                    <a:custGeom>
                      <a:avLst/>
                      <a:gdLst>
                        <a:gd name="T0" fmla="*/ 57 w 163"/>
                        <a:gd name="T1" fmla="*/ 110 h 219"/>
                        <a:gd name="T2" fmla="*/ 57 w 163"/>
                        <a:gd name="T3" fmla="*/ 110 h 219"/>
                        <a:gd name="T4" fmla="*/ 83 w 163"/>
                        <a:gd name="T5" fmla="*/ 37 h 219"/>
                        <a:gd name="T6" fmla="*/ 106 w 163"/>
                        <a:gd name="T7" fmla="*/ 110 h 219"/>
                        <a:gd name="T8" fmla="*/ 83 w 163"/>
                        <a:gd name="T9" fmla="*/ 182 h 219"/>
                        <a:gd name="T10" fmla="*/ 57 w 163"/>
                        <a:gd name="T11" fmla="*/ 110 h 219"/>
                        <a:gd name="T12" fmla="*/ 57 w 163"/>
                        <a:gd name="T13" fmla="*/ 110 h 219"/>
                        <a:gd name="T14" fmla="*/ 82 w 163"/>
                        <a:gd name="T15" fmla="*/ 219 h 219"/>
                        <a:gd name="T16" fmla="*/ 82 w 163"/>
                        <a:gd name="T17" fmla="*/ 219 h 219"/>
                        <a:gd name="T18" fmla="*/ 163 w 163"/>
                        <a:gd name="T19" fmla="*/ 109 h 219"/>
                        <a:gd name="T20" fmla="*/ 84 w 163"/>
                        <a:gd name="T21" fmla="*/ 0 h 219"/>
                        <a:gd name="T22" fmla="*/ 0 w 163"/>
                        <a:gd name="T23" fmla="*/ 110 h 219"/>
                        <a:gd name="T24" fmla="*/ 82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10"/>
                          </a:moveTo>
                          <a:lnTo>
                            <a:pt x="57" y="110"/>
                          </a:lnTo>
                          <a:cubicBezTo>
                            <a:pt x="56" y="60"/>
                            <a:pt x="65" y="37"/>
                            <a:pt x="83" y="37"/>
                          </a:cubicBezTo>
                          <a:cubicBezTo>
                            <a:pt x="101" y="37"/>
                            <a:pt x="106" y="64"/>
                            <a:pt x="106" y="110"/>
                          </a:cubicBezTo>
                          <a:cubicBezTo>
                            <a:pt x="106" y="159"/>
                            <a:pt x="100" y="182"/>
                            <a:pt x="83" y="182"/>
                          </a:cubicBezTo>
                          <a:cubicBezTo>
                            <a:pt x="64" y="182"/>
                            <a:pt x="56" y="159"/>
                            <a:pt x="57" y="110"/>
                          </a:cubicBezTo>
                          <a:lnTo>
                            <a:pt x="57" y="110"/>
                          </a:lnTo>
                          <a:close/>
                          <a:moveTo>
                            <a:pt x="82" y="219"/>
                          </a:moveTo>
                          <a:lnTo>
                            <a:pt x="82" y="219"/>
                          </a:lnTo>
                          <a:cubicBezTo>
                            <a:pt x="127" y="219"/>
                            <a:pt x="163" y="185"/>
                            <a:pt x="163" y="109"/>
                          </a:cubicBezTo>
                          <a:cubicBezTo>
                            <a:pt x="163" y="58"/>
                            <a:pt x="148" y="0"/>
                            <a:pt x="84" y="0"/>
                          </a:cubicBezTo>
                          <a:cubicBezTo>
                            <a:pt x="26" y="0"/>
                            <a:pt x="0" y="49"/>
                            <a:pt x="0" y="110"/>
                          </a:cubicBezTo>
                          <a:cubicBezTo>
                            <a:pt x="0" y="165"/>
                            <a:pt x="21" y="219"/>
                            <a:pt x="82"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1" name="Freeform 11">
                      <a:extLst>
                        <a:ext uri="{FF2B5EF4-FFF2-40B4-BE49-F238E27FC236}">
                          <a16:creationId xmlns:a16="http://schemas.microsoft.com/office/drawing/2014/main" id="{6E55093A-0B76-4043-81A6-1AA52F63AE75}"/>
                        </a:ext>
                      </a:extLst>
                    </p:cNvPr>
                    <p:cNvSpPr>
                      <a:spLocks noEditPoints="1"/>
                    </p:cNvSpPr>
                    <p:nvPr/>
                  </p:nvSpPr>
                  <p:spPr bwMode="auto">
                    <a:xfrm>
                      <a:off x="917575" y="1146175"/>
                      <a:ext cx="60325" cy="82550"/>
                    </a:xfrm>
                    <a:custGeom>
                      <a:avLst/>
                      <a:gdLst>
                        <a:gd name="T0" fmla="*/ 56 w 162"/>
                        <a:gd name="T1" fmla="*/ 110 h 219"/>
                        <a:gd name="T2" fmla="*/ 56 w 162"/>
                        <a:gd name="T3" fmla="*/ 110 h 219"/>
                        <a:gd name="T4" fmla="*/ 82 w 162"/>
                        <a:gd name="T5" fmla="*/ 37 h 219"/>
                        <a:gd name="T6" fmla="*/ 106 w 162"/>
                        <a:gd name="T7" fmla="*/ 110 h 219"/>
                        <a:gd name="T8" fmla="*/ 82 w 162"/>
                        <a:gd name="T9" fmla="*/ 182 h 219"/>
                        <a:gd name="T10" fmla="*/ 56 w 162"/>
                        <a:gd name="T11" fmla="*/ 110 h 219"/>
                        <a:gd name="T12" fmla="*/ 56 w 162"/>
                        <a:gd name="T13" fmla="*/ 110 h 219"/>
                        <a:gd name="T14" fmla="*/ 81 w 162"/>
                        <a:gd name="T15" fmla="*/ 219 h 219"/>
                        <a:gd name="T16" fmla="*/ 81 w 162"/>
                        <a:gd name="T17" fmla="*/ 219 h 219"/>
                        <a:gd name="T18" fmla="*/ 162 w 162"/>
                        <a:gd name="T19" fmla="*/ 109 h 219"/>
                        <a:gd name="T20" fmla="*/ 83 w 162"/>
                        <a:gd name="T21" fmla="*/ 0 h 219"/>
                        <a:gd name="T22" fmla="*/ 0 w 162"/>
                        <a:gd name="T23" fmla="*/ 110 h 219"/>
                        <a:gd name="T24" fmla="*/ 81 w 162"/>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219">
                          <a:moveTo>
                            <a:pt x="56" y="110"/>
                          </a:moveTo>
                          <a:lnTo>
                            <a:pt x="56" y="110"/>
                          </a:lnTo>
                          <a:cubicBezTo>
                            <a:pt x="56" y="60"/>
                            <a:pt x="65" y="37"/>
                            <a:pt x="82" y="37"/>
                          </a:cubicBezTo>
                          <a:cubicBezTo>
                            <a:pt x="100" y="37"/>
                            <a:pt x="106" y="64"/>
                            <a:pt x="106" y="110"/>
                          </a:cubicBezTo>
                          <a:cubicBezTo>
                            <a:pt x="106" y="159"/>
                            <a:pt x="100" y="182"/>
                            <a:pt x="82" y="182"/>
                          </a:cubicBezTo>
                          <a:cubicBezTo>
                            <a:pt x="63" y="182"/>
                            <a:pt x="55" y="159"/>
                            <a:pt x="56" y="110"/>
                          </a:cubicBezTo>
                          <a:lnTo>
                            <a:pt x="56" y="110"/>
                          </a:lnTo>
                          <a:close/>
                          <a:moveTo>
                            <a:pt x="81" y="219"/>
                          </a:moveTo>
                          <a:lnTo>
                            <a:pt x="81" y="219"/>
                          </a:lnTo>
                          <a:cubicBezTo>
                            <a:pt x="126" y="219"/>
                            <a:pt x="162" y="185"/>
                            <a:pt x="162" y="109"/>
                          </a:cubicBezTo>
                          <a:cubicBezTo>
                            <a:pt x="162" y="58"/>
                            <a:pt x="147" y="0"/>
                            <a:pt x="83" y="0"/>
                          </a:cubicBezTo>
                          <a:cubicBezTo>
                            <a:pt x="25" y="0"/>
                            <a:pt x="0" y="49"/>
                            <a:pt x="0" y="110"/>
                          </a:cubicBezTo>
                          <a:cubicBezTo>
                            <a:pt x="0" y="165"/>
                            <a:pt x="20" y="219"/>
                            <a:pt x="81"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2" name="Freeform 12">
                      <a:extLst>
                        <a:ext uri="{FF2B5EF4-FFF2-40B4-BE49-F238E27FC236}">
                          <a16:creationId xmlns:a16="http://schemas.microsoft.com/office/drawing/2014/main" id="{850D3382-5D29-48D6-BA81-1F6D9EB46175}"/>
                        </a:ext>
                      </a:extLst>
                    </p:cNvPr>
                    <p:cNvSpPr>
                      <a:spLocks/>
                    </p:cNvSpPr>
                    <p:nvPr/>
                  </p:nvSpPr>
                  <p:spPr bwMode="auto">
                    <a:xfrm>
                      <a:off x="989013" y="1147763"/>
                      <a:ext cx="42863" cy="79375"/>
                    </a:xfrm>
                    <a:custGeom>
                      <a:avLst/>
                      <a:gdLst>
                        <a:gd name="T0" fmla="*/ 57 w 113"/>
                        <a:gd name="T1" fmla="*/ 40 h 213"/>
                        <a:gd name="T2" fmla="*/ 57 w 113"/>
                        <a:gd name="T3" fmla="*/ 40 h 213"/>
                        <a:gd name="T4" fmla="*/ 58 w 113"/>
                        <a:gd name="T5" fmla="*/ 40 h 213"/>
                        <a:gd name="T6" fmla="*/ 58 w 113"/>
                        <a:gd name="T7" fmla="*/ 213 h 213"/>
                        <a:gd name="T8" fmla="*/ 113 w 113"/>
                        <a:gd name="T9" fmla="*/ 213 h 213"/>
                        <a:gd name="T10" fmla="*/ 113 w 113"/>
                        <a:gd name="T11" fmla="*/ 0 h 213"/>
                        <a:gd name="T12" fmla="*/ 64 w 113"/>
                        <a:gd name="T13" fmla="*/ 0 h 213"/>
                        <a:gd name="T14" fmla="*/ 0 w 113"/>
                        <a:gd name="T15" fmla="*/ 25 h 213"/>
                        <a:gd name="T16" fmla="*/ 10 w 113"/>
                        <a:gd name="T17" fmla="*/ 59 h 213"/>
                        <a:gd name="T18" fmla="*/ 57 w 113"/>
                        <a:gd name="T19" fmla="*/ 4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3">
                          <a:moveTo>
                            <a:pt x="57" y="40"/>
                          </a:moveTo>
                          <a:lnTo>
                            <a:pt x="57" y="40"/>
                          </a:lnTo>
                          <a:lnTo>
                            <a:pt x="58" y="40"/>
                          </a:lnTo>
                          <a:lnTo>
                            <a:pt x="58" y="213"/>
                          </a:lnTo>
                          <a:lnTo>
                            <a:pt x="113" y="213"/>
                          </a:lnTo>
                          <a:lnTo>
                            <a:pt x="113" y="0"/>
                          </a:lnTo>
                          <a:lnTo>
                            <a:pt x="64" y="0"/>
                          </a:lnTo>
                          <a:lnTo>
                            <a:pt x="0" y="25"/>
                          </a:lnTo>
                          <a:lnTo>
                            <a:pt x="10" y="59"/>
                          </a:lnTo>
                          <a:lnTo>
                            <a:pt x="57" y="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3" name="Freeform 13">
                      <a:extLst>
                        <a:ext uri="{FF2B5EF4-FFF2-40B4-BE49-F238E27FC236}">
                          <a16:creationId xmlns:a16="http://schemas.microsoft.com/office/drawing/2014/main" id="{6B423F0C-D07A-458A-A8E0-B0FBD8D68BE2}"/>
                        </a:ext>
                      </a:extLst>
                    </p:cNvPr>
                    <p:cNvSpPr>
                      <a:spLocks noEditPoints="1"/>
                    </p:cNvSpPr>
                    <p:nvPr/>
                  </p:nvSpPr>
                  <p:spPr bwMode="auto">
                    <a:xfrm>
                      <a:off x="1054100" y="1146175"/>
                      <a:ext cx="61913" cy="82550"/>
                    </a:xfrm>
                    <a:custGeom>
                      <a:avLst/>
                      <a:gdLst>
                        <a:gd name="T0" fmla="*/ 57 w 163"/>
                        <a:gd name="T1" fmla="*/ 110 h 219"/>
                        <a:gd name="T2" fmla="*/ 57 w 163"/>
                        <a:gd name="T3" fmla="*/ 110 h 219"/>
                        <a:gd name="T4" fmla="*/ 83 w 163"/>
                        <a:gd name="T5" fmla="*/ 37 h 219"/>
                        <a:gd name="T6" fmla="*/ 107 w 163"/>
                        <a:gd name="T7" fmla="*/ 110 h 219"/>
                        <a:gd name="T8" fmla="*/ 83 w 163"/>
                        <a:gd name="T9" fmla="*/ 182 h 219"/>
                        <a:gd name="T10" fmla="*/ 57 w 163"/>
                        <a:gd name="T11" fmla="*/ 110 h 219"/>
                        <a:gd name="T12" fmla="*/ 57 w 163"/>
                        <a:gd name="T13" fmla="*/ 110 h 219"/>
                        <a:gd name="T14" fmla="*/ 82 w 163"/>
                        <a:gd name="T15" fmla="*/ 219 h 219"/>
                        <a:gd name="T16" fmla="*/ 82 w 163"/>
                        <a:gd name="T17" fmla="*/ 219 h 219"/>
                        <a:gd name="T18" fmla="*/ 163 w 163"/>
                        <a:gd name="T19" fmla="*/ 109 h 219"/>
                        <a:gd name="T20" fmla="*/ 84 w 163"/>
                        <a:gd name="T21" fmla="*/ 0 h 219"/>
                        <a:gd name="T22" fmla="*/ 0 w 163"/>
                        <a:gd name="T23" fmla="*/ 110 h 219"/>
                        <a:gd name="T24" fmla="*/ 82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10"/>
                          </a:moveTo>
                          <a:lnTo>
                            <a:pt x="57" y="110"/>
                          </a:lnTo>
                          <a:cubicBezTo>
                            <a:pt x="57" y="60"/>
                            <a:pt x="65" y="37"/>
                            <a:pt x="83" y="37"/>
                          </a:cubicBezTo>
                          <a:cubicBezTo>
                            <a:pt x="101" y="37"/>
                            <a:pt x="107" y="64"/>
                            <a:pt x="107" y="110"/>
                          </a:cubicBezTo>
                          <a:cubicBezTo>
                            <a:pt x="107" y="159"/>
                            <a:pt x="101" y="182"/>
                            <a:pt x="83" y="182"/>
                          </a:cubicBezTo>
                          <a:cubicBezTo>
                            <a:pt x="64" y="182"/>
                            <a:pt x="56" y="159"/>
                            <a:pt x="57" y="110"/>
                          </a:cubicBezTo>
                          <a:lnTo>
                            <a:pt x="57" y="110"/>
                          </a:lnTo>
                          <a:close/>
                          <a:moveTo>
                            <a:pt x="82" y="219"/>
                          </a:moveTo>
                          <a:lnTo>
                            <a:pt x="82" y="219"/>
                          </a:lnTo>
                          <a:cubicBezTo>
                            <a:pt x="127" y="219"/>
                            <a:pt x="163" y="185"/>
                            <a:pt x="163" y="109"/>
                          </a:cubicBezTo>
                          <a:cubicBezTo>
                            <a:pt x="163" y="58"/>
                            <a:pt x="148" y="0"/>
                            <a:pt x="84" y="0"/>
                          </a:cubicBezTo>
                          <a:cubicBezTo>
                            <a:pt x="26" y="0"/>
                            <a:pt x="0" y="49"/>
                            <a:pt x="0" y="110"/>
                          </a:cubicBezTo>
                          <a:cubicBezTo>
                            <a:pt x="0" y="165"/>
                            <a:pt x="21" y="219"/>
                            <a:pt x="82"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4" name="Freeform 14">
                      <a:extLst>
                        <a:ext uri="{FF2B5EF4-FFF2-40B4-BE49-F238E27FC236}">
                          <a16:creationId xmlns:a16="http://schemas.microsoft.com/office/drawing/2014/main" id="{24F9A81D-DA73-490B-A723-DB58DBA75172}"/>
                        </a:ext>
                      </a:extLst>
                    </p:cNvPr>
                    <p:cNvSpPr>
                      <a:spLocks/>
                    </p:cNvSpPr>
                    <p:nvPr/>
                  </p:nvSpPr>
                  <p:spPr bwMode="auto">
                    <a:xfrm>
                      <a:off x="1127125" y="1147763"/>
                      <a:ext cx="42863" cy="79375"/>
                    </a:xfrm>
                    <a:custGeom>
                      <a:avLst/>
                      <a:gdLst>
                        <a:gd name="T0" fmla="*/ 57 w 113"/>
                        <a:gd name="T1" fmla="*/ 40 h 213"/>
                        <a:gd name="T2" fmla="*/ 57 w 113"/>
                        <a:gd name="T3" fmla="*/ 40 h 213"/>
                        <a:gd name="T4" fmla="*/ 58 w 113"/>
                        <a:gd name="T5" fmla="*/ 40 h 213"/>
                        <a:gd name="T6" fmla="*/ 58 w 113"/>
                        <a:gd name="T7" fmla="*/ 213 h 213"/>
                        <a:gd name="T8" fmla="*/ 113 w 113"/>
                        <a:gd name="T9" fmla="*/ 213 h 213"/>
                        <a:gd name="T10" fmla="*/ 113 w 113"/>
                        <a:gd name="T11" fmla="*/ 0 h 213"/>
                        <a:gd name="T12" fmla="*/ 64 w 113"/>
                        <a:gd name="T13" fmla="*/ 0 h 213"/>
                        <a:gd name="T14" fmla="*/ 0 w 113"/>
                        <a:gd name="T15" fmla="*/ 25 h 213"/>
                        <a:gd name="T16" fmla="*/ 10 w 113"/>
                        <a:gd name="T17" fmla="*/ 59 h 213"/>
                        <a:gd name="T18" fmla="*/ 57 w 113"/>
                        <a:gd name="T19" fmla="*/ 4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3">
                          <a:moveTo>
                            <a:pt x="57" y="40"/>
                          </a:moveTo>
                          <a:lnTo>
                            <a:pt x="57" y="40"/>
                          </a:lnTo>
                          <a:lnTo>
                            <a:pt x="58" y="40"/>
                          </a:lnTo>
                          <a:lnTo>
                            <a:pt x="58" y="213"/>
                          </a:lnTo>
                          <a:lnTo>
                            <a:pt x="113" y="213"/>
                          </a:lnTo>
                          <a:lnTo>
                            <a:pt x="113" y="0"/>
                          </a:lnTo>
                          <a:lnTo>
                            <a:pt x="64" y="0"/>
                          </a:lnTo>
                          <a:lnTo>
                            <a:pt x="0" y="25"/>
                          </a:lnTo>
                          <a:lnTo>
                            <a:pt x="10" y="59"/>
                          </a:lnTo>
                          <a:lnTo>
                            <a:pt x="57" y="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5" name="Freeform 15">
                      <a:extLst>
                        <a:ext uri="{FF2B5EF4-FFF2-40B4-BE49-F238E27FC236}">
                          <a16:creationId xmlns:a16="http://schemas.microsoft.com/office/drawing/2014/main" id="{C6A35B71-8741-417F-93BD-F5CB17746C1A}"/>
                        </a:ext>
                      </a:extLst>
                    </p:cNvPr>
                    <p:cNvSpPr>
                      <a:spLocks noEditPoints="1"/>
                    </p:cNvSpPr>
                    <p:nvPr/>
                  </p:nvSpPr>
                  <p:spPr bwMode="auto">
                    <a:xfrm>
                      <a:off x="1192213" y="1146175"/>
                      <a:ext cx="61913" cy="82550"/>
                    </a:xfrm>
                    <a:custGeom>
                      <a:avLst/>
                      <a:gdLst>
                        <a:gd name="T0" fmla="*/ 57 w 163"/>
                        <a:gd name="T1" fmla="*/ 110 h 219"/>
                        <a:gd name="T2" fmla="*/ 57 w 163"/>
                        <a:gd name="T3" fmla="*/ 110 h 219"/>
                        <a:gd name="T4" fmla="*/ 83 w 163"/>
                        <a:gd name="T5" fmla="*/ 37 h 219"/>
                        <a:gd name="T6" fmla="*/ 106 w 163"/>
                        <a:gd name="T7" fmla="*/ 110 h 219"/>
                        <a:gd name="T8" fmla="*/ 83 w 163"/>
                        <a:gd name="T9" fmla="*/ 182 h 219"/>
                        <a:gd name="T10" fmla="*/ 57 w 163"/>
                        <a:gd name="T11" fmla="*/ 110 h 219"/>
                        <a:gd name="T12" fmla="*/ 57 w 163"/>
                        <a:gd name="T13" fmla="*/ 110 h 219"/>
                        <a:gd name="T14" fmla="*/ 82 w 163"/>
                        <a:gd name="T15" fmla="*/ 219 h 219"/>
                        <a:gd name="T16" fmla="*/ 82 w 163"/>
                        <a:gd name="T17" fmla="*/ 219 h 219"/>
                        <a:gd name="T18" fmla="*/ 163 w 163"/>
                        <a:gd name="T19" fmla="*/ 109 h 219"/>
                        <a:gd name="T20" fmla="*/ 84 w 163"/>
                        <a:gd name="T21" fmla="*/ 0 h 219"/>
                        <a:gd name="T22" fmla="*/ 0 w 163"/>
                        <a:gd name="T23" fmla="*/ 110 h 219"/>
                        <a:gd name="T24" fmla="*/ 82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10"/>
                          </a:moveTo>
                          <a:lnTo>
                            <a:pt x="57" y="110"/>
                          </a:lnTo>
                          <a:cubicBezTo>
                            <a:pt x="56" y="60"/>
                            <a:pt x="65" y="37"/>
                            <a:pt x="83" y="37"/>
                          </a:cubicBezTo>
                          <a:cubicBezTo>
                            <a:pt x="101" y="37"/>
                            <a:pt x="106" y="64"/>
                            <a:pt x="106" y="110"/>
                          </a:cubicBezTo>
                          <a:cubicBezTo>
                            <a:pt x="106" y="159"/>
                            <a:pt x="100" y="182"/>
                            <a:pt x="83" y="182"/>
                          </a:cubicBezTo>
                          <a:cubicBezTo>
                            <a:pt x="64" y="182"/>
                            <a:pt x="56" y="159"/>
                            <a:pt x="57" y="110"/>
                          </a:cubicBezTo>
                          <a:lnTo>
                            <a:pt x="57" y="110"/>
                          </a:lnTo>
                          <a:close/>
                          <a:moveTo>
                            <a:pt x="82" y="219"/>
                          </a:moveTo>
                          <a:lnTo>
                            <a:pt x="82" y="219"/>
                          </a:lnTo>
                          <a:cubicBezTo>
                            <a:pt x="127" y="219"/>
                            <a:pt x="163" y="185"/>
                            <a:pt x="163" y="109"/>
                          </a:cubicBezTo>
                          <a:cubicBezTo>
                            <a:pt x="163" y="58"/>
                            <a:pt x="148" y="0"/>
                            <a:pt x="84" y="0"/>
                          </a:cubicBezTo>
                          <a:cubicBezTo>
                            <a:pt x="26" y="0"/>
                            <a:pt x="0" y="49"/>
                            <a:pt x="0" y="110"/>
                          </a:cubicBezTo>
                          <a:cubicBezTo>
                            <a:pt x="0" y="165"/>
                            <a:pt x="21" y="219"/>
                            <a:pt x="82"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6" name="Freeform 17">
                      <a:extLst>
                        <a:ext uri="{FF2B5EF4-FFF2-40B4-BE49-F238E27FC236}">
                          <a16:creationId xmlns:a16="http://schemas.microsoft.com/office/drawing/2014/main" id="{EB668FD6-A65F-4AD0-B72F-6AA63DDDE7A6}"/>
                        </a:ext>
                      </a:extLst>
                    </p:cNvPr>
                    <p:cNvSpPr>
                      <a:spLocks noEditPoints="1"/>
                    </p:cNvSpPr>
                    <p:nvPr/>
                  </p:nvSpPr>
                  <p:spPr bwMode="auto">
                    <a:xfrm>
                      <a:off x="779463" y="1244600"/>
                      <a:ext cx="61913" cy="82550"/>
                    </a:xfrm>
                    <a:custGeom>
                      <a:avLst/>
                      <a:gdLst>
                        <a:gd name="T0" fmla="*/ 56 w 163"/>
                        <a:gd name="T1" fmla="*/ 110 h 219"/>
                        <a:gd name="T2" fmla="*/ 56 w 163"/>
                        <a:gd name="T3" fmla="*/ 110 h 219"/>
                        <a:gd name="T4" fmla="*/ 82 w 163"/>
                        <a:gd name="T5" fmla="*/ 37 h 219"/>
                        <a:gd name="T6" fmla="*/ 106 w 163"/>
                        <a:gd name="T7" fmla="*/ 110 h 219"/>
                        <a:gd name="T8" fmla="*/ 82 w 163"/>
                        <a:gd name="T9" fmla="*/ 183 h 219"/>
                        <a:gd name="T10" fmla="*/ 56 w 163"/>
                        <a:gd name="T11" fmla="*/ 110 h 219"/>
                        <a:gd name="T12" fmla="*/ 56 w 163"/>
                        <a:gd name="T13" fmla="*/ 110 h 219"/>
                        <a:gd name="T14" fmla="*/ 81 w 163"/>
                        <a:gd name="T15" fmla="*/ 219 h 219"/>
                        <a:gd name="T16" fmla="*/ 81 w 163"/>
                        <a:gd name="T17" fmla="*/ 219 h 219"/>
                        <a:gd name="T18" fmla="*/ 163 w 163"/>
                        <a:gd name="T19" fmla="*/ 109 h 219"/>
                        <a:gd name="T20" fmla="*/ 83 w 163"/>
                        <a:gd name="T21" fmla="*/ 0 h 219"/>
                        <a:gd name="T22" fmla="*/ 0 w 163"/>
                        <a:gd name="T23" fmla="*/ 111 h 219"/>
                        <a:gd name="T24" fmla="*/ 81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6" y="110"/>
                          </a:moveTo>
                          <a:lnTo>
                            <a:pt x="56" y="110"/>
                          </a:lnTo>
                          <a:cubicBezTo>
                            <a:pt x="56" y="60"/>
                            <a:pt x="65" y="37"/>
                            <a:pt x="82" y="37"/>
                          </a:cubicBezTo>
                          <a:cubicBezTo>
                            <a:pt x="100" y="37"/>
                            <a:pt x="106" y="64"/>
                            <a:pt x="106" y="110"/>
                          </a:cubicBezTo>
                          <a:cubicBezTo>
                            <a:pt x="106" y="159"/>
                            <a:pt x="100" y="183"/>
                            <a:pt x="82" y="183"/>
                          </a:cubicBezTo>
                          <a:cubicBezTo>
                            <a:pt x="64" y="183"/>
                            <a:pt x="55" y="160"/>
                            <a:pt x="56" y="110"/>
                          </a:cubicBezTo>
                          <a:lnTo>
                            <a:pt x="56" y="110"/>
                          </a:lnTo>
                          <a:close/>
                          <a:moveTo>
                            <a:pt x="81" y="219"/>
                          </a:moveTo>
                          <a:lnTo>
                            <a:pt x="81" y="219"/>
                          </a:lnTo>
                          <a:cubicBezTo>
                            <a:pt x="126" y="219"/>
                            <a:pt x="163" y="186"/>
                            <a:pt x="163" y="109"/>
                          </a:cubicBezTo>
                          <a:cubicBezTo>
                            <a:pt x="163" y="58"/>
                            <a:pt x="148" y="0"/>
                            <a:pt x="83" y="0"/>
                          </a:cubicBezTo>
                          <a:cubicBezTo>
                            <a:pt x="26" y="0"/>
                            <a:pt x="0" y="49"/>
                            <a:pt x="0" y="111"/>
                          </a:cubicBezTo>
                          <a:cubicBezTo>
                            <a:pt x="0" y="166"/>
                            <a:pt x="20" y="219"/>
                            <a:pt x="81"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7" name="Freeform 18">
                      <a:extLst>
                        <a:ext uri="{FF2B5EF4-FFF2-40B4-BE49-F238E27FC236}">
                          <a16:creationId xmlns:a16="http://schemas.microsoft.com/office/drawing/2014/main" id="{A33C6AD9-EF7E-4FC0-AF3B-9BBBD4B7E7D6}"/>
                        </a:ext>
                      </a:extLst>
                    </p:cNvPr>
                    <p:cNvSpPr>
                      <a:spLocks/>
                    </p:cNvSpPr>
                    <p:nvPr/>
                  </p:nvSpPr>
                  <p:spPr bwMode="auto">
                    <a:xfrm>
                      <a:off x="852488" y="1246188"/>
                      <a:ext cx="41275" cy="80963"/>
                    </a:xfrm>
                    <a:custGeom>
                      <a:avLst/>
                      <a:gdLst>
                        <a:gd name="T0" fmla="*/ 113 w 113"/>
                        <a:gd name="T1" fmla="*/ 214 h 214"/>
                        <a:gd name="T2" fmla="*/ 113 w 113"/>
                        <a:gd name="T3" fmla="*/ 214 h 214"/>
                        <a:gd name="T4" fmla="*/ 113 w 113"/>
                        <a:gd name="T5" fmla="*/ 0 h 214"/>
                        <a:gd name="T6" fmla="*/ 63 w 113"/>
                        <a:gd name="T7" fmla="*/ 0 h 214"/>
                        <a:gd name="T8" fmla="*/ 0 w 113"/>
                        <a:gd name="T9" fmla="*/ 25 h 214"/>
                        <a:gd name="T10" fmla="*/ 9 w 113"/>
                        <a:gd name="T11" fmla="*/ 59 h 214"/>
                        <a:gd name="T12" fmla="*/ 56 w 113"/>
                        <a:gd name="T13" fmla="*/ 41 h 214"/>
                        <a:gd name="T14" fmla="*/ 57 w 113"/>
                        <a:gd name="T15" fmla="*/ 41 h 214"/>
                        <a:gd name="T16" fmla="*/ 57 w 113"/>
                        <a:gd name="T17" fmla="*/ 214 h 214"/>
                        <a:gd name="T18" fmla="*/ 113 w 113"/>
                        <a:gd name="T19"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4">
                          <a:moveTo>
                            <a:pt x="113" y="214"/>
                          </a:moveTo>
                          <a:lnTo>
                            <a:pt x="113" y="214"/>
                          </a:lnTo>
                          <a:lnTo>
                            <a:pt x="113" y="0"/>
                          </a:lnTo>
                          <a:lnTo>
                            <a:pt x="63" y="0"/>
                          </a:lnTo>
                          <a:lnTo>
                            <a:pt x="0" y="25"/>
                          </a:lnTo>
                          <a:lnTo>
                            <a:pt x="9" y="59"/>
                          </a:lnTo>
                          <a:lnTo>
                            <a:pt x="56" y="41"/>
                          </a:lnTo>
                          <a:lnTo>
                            <a:pt x="57" y="41"/>
                          </a:lnTo>
                          <a:lnTo>
                            <a:pt x="57" y="214"/>
                          </a:lnTo>
                          <a:lnTo>
                            <a:pt x="113" y="21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8" name="Freeform 19">
                      <a:extLst>
                        <a:ext uri="{FF2B5EF4-FFF2-40B4-BE49-F238E27FC236}">
                          <a16:creationId xmlns:a16="http://schemas.microsoft.com/office/drawing/2014/main" id="{AEAF627A-4347-4997-95AC-63DF65C3A6FC}"/>
                        </a:ext>
                      </a:extLst>
                    </p:cNvPr>
                    <p:cNvSpPr>
                      <a:spLocks noEditPoints="1"/>
                    </p:cNvSpPr>
                    <p:nvPr/>
                  </p:nvSpPr>
                  <p:spPr bwMode="auto">
                    <a:xfrm>
                      <a:off x="917575" y="1244600"/>
                      <a:ext cx="60325" cy="82550"/>
                    </a:xfrm>
                    <a:custGeom>
                      <a:avLst/>
                      <a:gdLst>
                        <a:gd name="T0" fmla="*/ 56 w 162"/>
                        <a:gd name="T1" fmla="*/ 110 h 219"/>
                        <a:gd name="T2" fmla="*/ 56 w 162"/>
                        <a:gd name="T3" fmla="*/ 110 h 219"/>
                        <a:gd name="T4" fmla="*/ 82 w 162"/>
                        <a:gd name="T5" fmla="*/ 37 h 219"/>
                        <a:gd name="T6" fmla="*/ 106 w 162"/>
                        <a:gd name="T7" fmla="*/ 110 h 219"/>
                        <a:gd name="T8" fmla="*/ 82 w 162"/>
                        <a:gd name="T9" fmla="*/ 183 h 219"/>
                        <a:gd name="T10" fmla="*/ 56 w 162"/>
                        <a:gd name="T11" fmla="*/ 110 h 219"/>
                        <a:gd name="T12" fmla="*/ 56 w 162"/>
                        <a:gd name="T13" fmla="*/ 110 h 219"/>
                        <a:gd name="T14" fmla="*/ 81 w 162"/>
                        <a:gd name="T15" fmla="*/ 219 h 219"/>
                        <a:gd name="T16" fmla="*/ 81 w 162"/>
                        <a:gd name="T17" fmla="*/ 219 h 219"/>
                        <a:gd name="T18" fmla="*/ 162 w 162"/>
                        <a:gd name="T19" fmla="*/ 109 h 219"/>
                        <a:gd name="T20" fmla="*/ 83 w 162"/>
                        <a:gd name="T21" fmla="*/ 0 h 219"/>
                        <a:gd name="T22" fmla="*/ 0 w 162"/>
                        <a:gd name="T23" fmla="*/ 111 h 219"/>
                        <a:gd name="T24" fmla="*/ 81 w 162"/>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219">
                          <a:moveTo>
                            <a:pt x="56" y="110"/>
                          </a:moveTo>
                          <a:lnTo>
                            <a:pt x="56" y="110"/>
                          </a:lnTo>
                          <a:cubicBezTo>
                            <a:pt x="56" y="60"/>
                            <a:pt x="65" y="37"/>
                            <a:pt x="82" y="37"/>
                          </a:cubicBezTo>
                          <a:cubicBezTo>
                            <a:pt x="100" y="37"/>
                            <a:pt x="106" y="64"/>
                            <a:pt x="106" y="110"/>
                          </a:cubicBezTo>
                          <a:cubicBezTo>
                            <a:pt x="106" y="159"/>
                            <a:pt x="100" y="183"/>
                            <a:pt x="82" y="183"/>
                          </a:cubicBezTo>
                          <a:cubicBezTo>
                            <a:pt x="63" y="183"/>
                            <a:pt x="55" y="160"/>
                            <a:pt x="56" y="110"/>
                          </a:cubicBezTo>
                          <a:lnTo>
                            <a:pt x="56" y="110"/>
                          </a:lnTo>
                          <a:close/>
                          <a:moveTo>
                            <a:pt x="81" y="219"/>
                          </a:moveTo>
                          <a:lnTo>
                            <a:pt x="81" y="219"/>
                          </a:lnTo>
                          <a:cubicBezTo>
                            <a:pt x="126" y="219"/>
                            <a:pt x="162" y="186"/>
                            <a:pt x="162" y="109"/>
                          </a:cubicBezTo>
                          <a:cubicBezTo>
                            <a:pt x="162" y="58"/>
                            <a:pt x="147" y="0"/>
                            <a:pt x="83" y="0"/>
                          </a:cubicBezTo>
                          <a:cubicBezTo>
                            <a:pt x="25" y="0"/>
                            <a:pt x="0" y="49"/>
                            <a:pt x="0" y="111"/>
                          </a:cubicBezTo>
                          <a:cubicBezTo>
                            <a:pt x="0" y="166"/>
                            <a:pt x="20" y="219"/>
                            <a:pt x="81"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09" name="Freeform 20">
                      <a:extLst>
                        <a:ext uri="{FF2B5EF4-FFF2-40B4-BE49-F238E27FC236}">
                          <a16:creationId xmlns:a16="http://schemas.microsoft.com/office/drawing/2014/main" id="{A12D1956-F720-447C-B7DA-137BCD9DDD90}"/>
                        </a:ext>
                      </a:extLst>
                    </p:cNvPr>
                    <p:cNvSpPr>
                      <a:spLocks/>
                    </p:cNvSpPr>
                    <p:nvPr/>
                  </p:nvSpPr>
                  <p:spPr bwMode="auto">
                    <a:xfrm>
                      <a:off x="989013" y="1246188"/>
                      <a:ext cx="42863" cy="80963"/>
                    </a:xfrm>
                    <a:custGeom>
                      <a:avLst/>
                      <a:gdLst>
                        <a:gd name="T0" fmla="*/ 57 w 113"/>
                        <a:gd name="T1" fmla="*/ 41 h 214"/>
                        <a:gd name="T2" fmla="*/ 57 w 113"/>
                        <a:gd name="T3" fmla="*/ 41 h 214"/>
                        <a:gd name="T4" fmla="*/ 58 w 113"/>
                        <a:gd name="T5" fmla="*/ 41 h 214"/>
                        <a:gd name="T6" fmla="*/ 58 w 113"/>
                        <a:gd name="T7" fmla="*/ 214 h 214"/>
                        <a:gd name="T8" fmla="*/ 113 w 113"/>
                        <a:gd name="T9" fmla="*/ 214 h 214"/>
                        <a:gd name="T10" fmla="*/ 113 w 113"/>
                        <a:gd name="T11" fmla="*/ 0 h 214"/>
                        <a:gd name="T12" fmla="*/ 64 w 113"/>
                        <a:gd name="T13" fmla="*/ 0 h 214"/>
                        <a:gd name="T14" fmla="*/ 0 w 113"/>
                        <a:gd name="T15" fmla="*/ 25 h 214"/>
                        <a:gd name="T16" fmla="*/ 10 w 113"/>
                        <a:gd name="T17" fmla="*/ 59 h 214"/>
                        <a:gd name="T18" fmla="*/ 57 w 113"/>
                        <a:gd name="T19" fmla="*/ 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4">
                          <a:moveTo>
                            <a:pt x="57" y="41"/>
                          </a:moveTo>
                          <a:lnTo>
                            <a:pt x="57" y="41"/>
                          </a:lnTo>
                          <a:lnTo>
                            <a:pt x="58" y="41"/>
                          </a:lnTo>
                          <a:lnTo>
                            <a:pt x="58" y="214"/>
                          </a:lnTo>
                          <a:lnTo>
                            <a:pt x="113" y="214"/>
                          </a:lnTo>
                          <a:lnTo>
                            <a:pt x="113" y="0"/>
                          </a:lnTo>
                          <a:lnTo>
                            <a:pt x="64" y="0"/>
                          </a:lnTo>
                          <a:lnTo>
                            <a:pt x="0" y="25"/>
                          </a:lnTo>
                          <a:lnTo>
                            <a:pt x="10" y="59"/>
                          </a:lnTo>
                          <a:lnTo>
                            <a:pt x="57" y="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0" name="Freeform 21">
                      <a:extLst>
                        <a:ext uri="{FF2B5EF4-FFF2-40B4-BE49-F238E27FC236}">
                          <a16:creationId xmlns:a16="http://schemas.microsoft.com/office/drawing/2014/main" id="{8FE5DCED-3539-4B5D-9E48-4F03323238B6}"/>
                        </a:ext>
                      </a:extLst>
                    </p:cNvPr>
                    <p:cNvSpPr>
                      <a:spLocks noEditPoints="1"/>
                    </p:cNvSpPr>
                    <p:nvPr/>
                  </p:nvSpPr>
                  <p:spPr bwMode="auto">
                    <a:xfrm>
                      <a:off x="1054100" y="1244600"/>
                      <a:ext cx="61913" cy="82550"/>
                    </a:xfrm>
                    <a:custGeom>
                      <a:avLst/>
                      <a:gdLst>
                        <a:gd name="T0" fmla="*/ 57 w 163"/>
                        <a:gd name="T1" fmla="*/ 110 h 219"/>
                        <a:gd name="T2" fmla="*/ 57 w 163"/>
                        <a:gd name="T3" fmla="*/ 110 h 219"/>
                        <a:gd name="T4" fmla="*/ 83 w 163"/>
                        <a:gd name="T5" fmla="*/ 37 h 219"/>
                        <a:gd name="T6" fmla="*/ 107 w 163"/>
                        <a:gd name="T7" fmla="*/ 110 h 219"/>
                        <a:gd name="T8" fmla="*/ 83 w 163"/>
                        <a:gd name="T9" fmla="*/ 183 h 219"/>
                        <a:gd name="T10" fmla="*/ 57 w 163"/>
                        <a:gd name="T11" fmla="*/ 110 h 219"/>
                        <a:gd name="T12" fmla="*/ 57 w 163"/>
                        <a:gd name="T13" fmla="*/ 110 h 219"/>
                        <a:gd name="T14" fmla="*/ 82 w 163"/>
                        <a:gd name="T15" fmla="*/ 219 h 219"/>
                        <a:gd name="T16" fmla="*/ 82 w 163"/>
                        <a:gd name="T17" fmla="*/ 219 h 219"/>
                        <a:gd name="T18" fmla="*/ 163 w 163"/>
                        <a:gd name="T19" fmla="*/ 109 h 219"/>
                        <a:gd name="T20" fmla="*/ 84 w 163"/>
                        <a:gd name="T21" fmla="*/ 0 h 219"/>
                        <a:gd name="T22" fmla="*/ 0 w 163"/>
                        <a:gd name="T23" fmla="*/ 111 h 219"/>
                        <a:gd name="T24" fmla="*/ 82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10"/>
                          </a:moveTo>
                          <a:lnTo>
                            <a:pt x="57" y="110"/>
                          </a:lnTo>
                          <a:cubicBezTo>
                            <a:pt x="57" y="60"/>
                            <a:pt x="65" y="37"/>
                            <a:pt x="83" y="37"/>
                          </a:cubicBezTo>
                          <a:cubicBezTo>
                            <a:pt x="101" y="37"/>
                            <a:pt x="107" y="64"/>
                            <a:pt x="107" y="110"/>
                          </a:cubicBezTo>
                          <a:cubicBezTo>
                            <a:pt x="107" y="159"/>
                            <a:pt x="101" y="183"/>
                            <a:pt x="83" y="183"/>
                          </a:cubicBezTo>
                          <a:cubicBezTo>
                            <a:pt x="64" y="183"/>
                            <a:pt x="56" y="160"/>
                            <a:pt x="57" y="110"/>
                          </a:cubicBezTo>
                          <a:lnTo>
                            <a:pt x="57" y="110"/>
                          </a:lnTo>
                          <a:close/>
                          <a:moveTo>
                            <a:pt x="82" y="219"/>
                          </a:moveTo>
                          <a:lnTo>
                            <a:pt x="82" y="219"/>
                          </a:lnTo>
                          <a:cubicBezTo>
                            <a:pt x="127" y="219"/>
                            <a:pt x="163" y="186"/>
                            <a:pt x="163" y="109"/>
                          </a:cubicBezTo>
                          <a:cubicBezTo>
                            <a:pt x="163" y="58"/>
                            <a:pt x="148" y="0"/>
                            <a:pt x="84" y="0"/>
                          </a:cubicBezTo>
                          <a:cubicBezTo>
                            <a:pt x="26" y="0"/>
                            <a:pt x="0" y="49"/>
                            <a:pt x="0" y="111"/>
                          </a:cubicBezTo>
                          <a:cubicBezTo>
                            <a:pt x="0" y="166"/>
                            <a:pt x="21" y="219"/>
                            <a:pt x="82"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1" name="Freeform 22">
                      <a:extLst>
                        <a:ext uri="{FF2B5EF4-FFF2-40B4-BE49-F238E27FC236}">
                          <a16:creationId xmlns:a16="http://schemas.microsoft.com/office/drawing/2014/main" id="{1CC305DE-E6C8-4099-81EF-5831F9B51662}"/>
                        </a:ext>
                      </a:extLst>
                    </p:cNvPr>
                    <p:cNvSpPr>
                      <a:spLocks/>
                    </p:cNvSpPr>
                    <p:nvPr/>
                  </p:nvSpPr>
                  <p:spPr bwMode="auto">
                    <a:xfrm>
                      <a:off x="1127125" y="1246188"/>
                      <a:ext cx="42863" cy="80963"/>
                    </a:xfrm>
                    <a:custGeom>
                      <a:avLst/>
                      <a:gdLst>
                        <a:gd name="T0" fmla="*/ 57 w 113"/>
                        <a:gd name="T1" fmla="*/ 41 h 214"/>
                        <a:gd name="T2" fmla="*/ 57 w 113"/>
                        <a:gd name="T3" fmla="*/ 41 h 214"/>
                        <a:gd name="T4" fmla="*/ 58 w 113"/>
                        <a:gd name="T5" fmla="*/ 41 h 214"/>
                        <a:gd name="T6" fmla="*/ 58 w 113"/>
                        <a:gd name="T7" fmla="*/ 214 h 214"/>
                        <a:gd name="T8" fmla="*/ 113 w 113"/>
                        <a:gd name="T9" fmla="*/ 214 h 214"/>
                        <a:gd name="T10" fmla="*/ 113 w 113"/>
                        <a:gd name="T11" fmla="*/ 0 h 214"/>
                        <a:gd name="T12" fmla="*/ 64 w 113"/>
                        <a:gd name="T13" fmla="*/ 0 h 214"/>
                        <a:gd name="T14" fmla="*/ 0 w 113"/>
                        <a:gd name="T15" fmla="*/ 25 h 214"/>
                        <a:gd name="T16" fmla="*/ 10 w 113"/>
                        <a:gd name="T17" fmla="*/ 59 h 214"/>
                        <a:gd name="T18" fmla="*/ 57 w 113"/>
                        <a:gd name="T19" fmla="*/ 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4">
                          <a:moveTo>
                            <a:pt x="57" y="41"/>
                          </a:moveTo>
                          <a:lnTo>
                            <a:pt x="57" y="41"/>
                          </a:lnTo>
                          <a:lnTo>
                            <a:pt x="58" y="41"/>
                          </a:lnTo>
                          <a:lnTo>
                            <a:pt x="58" y="214"/>
                          </a:lnTo>
                          <a:lnTo>
                            <a:pt x="113" y="214"/>
                          </a:lnTo>
                          <a:lnTo>
                            <a:pt x="113" y="0"/>
                          </a:lnTo>
                          <a:lnTo>
                            <a:pt x="64" y="0"/>
                          </a:lnTo>
                          <a:lnTo>
                            <a:pt x="0" y="25"/>
                          </a:lnTo>
                          <a:lnTo>
                            <a:pt x="10" y="59"/>
                          </a:lnTo>
                          <a:lnTo>
                            <a:pt x="57" y="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2" name="Freeform 23">
                      <a:extLst>
                        <a:ext uri="{FF2B5EF4-FFF2-40B4-BE49-F238E27FC236}">
                          <a16:creationId xmlns:a16="http://schemas.microsoft.com/office/drawing/2014/main" id="{EC7BE8CE-35F4-4B24-ADF2-CD7492B42349}"/>
                        </a:ext>
                      </a:extLst>
                    </p:cNvPr>
                    <p:cNvSpPr>
                      <a:spLocks noEditPoints="1"/>
                    </p:cNvSpPr>
                    <p:nvPr/>
                  </p:nvSpPr>
                  <p:spPr bwMode="auto">
                    <a:xfrm>
                      <a:off x="847725" y="1344613"/>
                      <a:ext cx="61913" cy="82550"/>
                    </a:xfrm>
                    <a:custGeom>
                      <a:avLst/>
                      <a:gdLst>
                        <a:gd name="T0" fmla="*/ 57 w 163"/>
                        <a:gd name="T1" fmla="*/ 109 h 219"/>
                        <a:gd name="T2" fmla="*/ 57 w 163"/>
                        <a:gd name="T3" fmla="*/ 109 h 219"/>
                        <a:gd name="T4" fmla="*/ 83 w 163"/>
                        <a:gd name="T5" fmla="*/ 37 h 219"/>
                        <a:gd name="T6" fmla="*/ 106 w 163"/>
                        <a:gd name="T7" fmla="*/ 109 h 219"/>
                        <a:gd name="T8" fmla="*/ 83 w 163"/>
                        <a:gd name="T9" fmla="*/ 182 h 219"/>
                        <a:gd name="T10" fmla="*/ 57 w 163"/>
                        <a:gd name="T11" fmla="*/ 109 h 219"/>
                        <a:gd name="T12" fmla="*/ 57 w 163"/>
                        <a:gd name="T13" fmla="*/ 109 h 219"/>
                        <a:gd name="T14" fmla="*/ 82 w 163"/>
                        <a:gd name="T15" fmla="*/ 219 h 219"/>
                        <a:gd name="T16" fmla="*/ 82 w 163"/>
                        <a:gd name="T17" fmla="*/ 219 h 219"/>
                        <a:gd name="T18" fmla="*/ 163 w 163"/>
                        <a:gd name="T19" fmla="*/ 108 h 219"/>
                        <a:gd name="T20" fmla="*/ 84 w 163"/>
                        <a:gd name="T21" fmla="*/ 0 h 219"/>
                        <a:gd name="T22" fmla="*/ 0 w 163"/>
                        <a:gd name="T23" fmla="*/ 110 h 219"/>
                        <a:gd name="T24" fmla="*/ 82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09"/>
                          </a:moveTo>
                          <a:lnTo>
                            <a:pt x="57" y="109"/>
                          </a:lnTo>
                          <a:cubicBezTo>
                            <a:pt x="56" y="60"/>
                            <a:pt x="65" y="37"/>
                            <a:pt x="83" y="37"/>
                          </a:cubicBezTo>
                          <a:cubicBezTo>
                            <a:pt x="101" y="37"/>
                            <a:pt x="106" y="64"/>
                            <a:pt x="106" y="109"/>
                          </a:cubicBezTo>
                          <a:cubicBezTo>
                            <a:pt x="106" y="158"/>
                            <a:pt x="100" y="182"/>
                            <a:pt x="83" y="182"/>
                          </a:cubicBezTo>
                          <a:cubicBezTo>
                            <a:pt x="64" y="182"/>
                            <a:pt x="56" y="159"/>
                            <a:pt x="57" y="109"/>
                          </a:cubicBezTo>
                          <a:lnTo>
                            <a:pt x="57" y="109"/>
                          </a:lnTo>
                          <a:close/>
                          <a:moveTo>
                            <a:pt x="82" y="219"/>
                          </a:moveTo>
                          <a:lnTo>
                            <a:pt x="82" y="219"/>
                          </a:lnTo>
                          <a:cubicBezTo>
                            <a:pt x="127" y="219"/>
                            <a:pt x="163" y="185"/>
                            <a:pt x="163" y="108"/>
                          </a:cubicBezTo>
                          <a:cubicBezTo>
                            <a:pt x="163" y="57"/>
                            <a:pt x="148" y="0"/>
                            <a:pt x="84" y="0"/>
                          </a:cubicBezTo>
                          <a:cubicBezTo>
                            <a:pt x="26" y="0"/>
                            <a:pt x="0" y="49"/>
                            <a:pt x="0" y="110"/>
                          </a:cubicBezTo>
                          <a:cubicBezTo>
                            <a:pt x="0" y="165"/>
                            <a:pt x="21" y="219"/>
                            <a:pt x="82"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3" name="Freeform 24">
                      <a:extLst>
                        <a:ext uri="{FF2B5EF4-FFF2-40B4-BE49-F238E27FC236}">
                          <a16:creationId xmlns:a16="http://schemas.microsoft.com/office/drawing/2014/main" id="{656C3EF4-A7EC-4B2E-9FBD-69D001FA830F}"/>
                        </a:ext>
                      </a:extLst>
                    </p:cNvPr>
                    <p:cNvSpPr>
                      <a:spLocks/>
                    </p:cNvSpPr>
                    <p:nvPr/>
                  </p:nvSpPr>
                  <p:spPr bwMode="auto">
                    <a:xfrm>
                      <a:off x="920750" y="1346200"/>
                      <a:ext cx="42863" cy="79375"/>
                    </a:xfrm>
                    <a:custGeom>
                      <a:avLst/>
                      <a:gdLst>
                        <a:gd name="T0" fmla="*/ 113 w 113"/>
                        <a:gd name="T1" fmla="*/ 213 h 213"/>
                        <a:gd name="T2" fmla="*/ 113 w 113"/>
                        <a:gd name="T3" fmla="*/ 213 h 213"/>
                        <a:gd name="T4" fmla="*/ 113 w 113"/>
                        <a:gd name="T5" fmla="*/ 0 h 213"/>
                        <a:gd name="T6" fmla="*/ 64 w 113"/>
                        <a:gd name="T7" fmla="*/ 0 h 213"/>
                        <a:gd name="T8" fmla="*/ 0 w 113"/>
                        <a:gd name="T9" fmla="*/ 25 h 213"/>
                        <a:gd name="T10" fmla="*/ 9 w 113"/>
                        <a:gd name="T11" fmla="*/ 59 h 213"/>
                        <a:gd name="T12" fmla="*/ 57 w 113"/>
                        <a:gd name="T13" fmla="*/ 40 h 213"/>
                        <a:gd name="T14" fmla="*/ 57 w 113"/>
                        <a:gd name="T15" fmla="*/ 40 h 213"/>
                        <a:gd name="T16" fmla="*/ 57 w 113"/>
                        <a:gd name="T17" fmla="*/ 213 h 213"/>
                        <a:gd name="T18" fmla="*/ 113 w 113"/>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3">
                          <a:moveTo>
                            <a:pt x="113" y="213"/>
                          </a:moveTo>
                          <a:lnTo>
                            <a:pt x="113" y="213"/>
                          </a:lnTo>
                          <a:lnTo>
                            <a:pt x="113" y="0"/>
                          </a:lnTo>
                          <a:lnTo>
                            <a:pt x="64" y="0"/>
                          </a:lnTo>
                          <a:lnTo>
                            <a:pt x="0" y="25"/>
                          </a:lnTo>
                          <a:lnTo>
                            <a:pt x="9" y="59"/>
                          </a:lnTo>
                          <a:lnTo>
                            <a:pt x="57" y="40"/>
                          </a:lnTo>
                          <a:lnTo>
                            <a:pt x="57" y="40"/>
                          </a:lnTo>
                          <a:lnTo>
                            <a:pt x="57" y="213"/>
                          </a:lnTo>
                          <a:lnTo>
                            <a:pt x="113" y="2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4" name="Freeform 25">
                      <a:extLst>
                        <a:ext uri="{FF2B5EF4-FFF2-40B4-BE49-F238E27FC236}">
                          <a16:creationId xmlns:a16="http://schemas.microsoft.com/office/drawing/2014/main" id="{A66DA81D-F7AE-4C1F-A861-B1F64AEC7AB9}"/>
                        </a:ext>
                      </a:extLst>
                    </p:cNvPr>
                    <p:cNvSpPr>
                      <a:spLocks noEditPoints="1"/>
                    </p:cNvSpPr>
                    <p:nvPr/>
                  </p:nvSpPr>
                  <p:spPr bwMode="auto">
                    <a:xfrm>
                      <a:off x="985838" y="1344613"/>
                      <a:ext cx="61913" cy="82550"/>
                    </a:xfrm>
                    <a:custGeom>
                      <a:avLst/>
                      <a:gdLst>
                        <a:gd name="T0" fmla="*/ 57 w 163"/>
                        <a:gd name="T1" fmla="*/ 109 h 219"/>
                        <a:gd name="T2" fmla="*/ 57 w 163"/>
                        <a:gd name="T3" fmla="*/ 109 h 219"/>
                        <a:gd name="T4" fmla="*/ 83 w 163"/>
                        <a:gd name="T5" fmla="*/ 37 h 219"/>
                        <a:gd name="T6" fmla="*/ 106 w 163"/>
                        <a:gd name="T7" fmla="*/ 109 h 219"/>
                        <a:gd name="T8" fmla="*/ 83 w 163"/>
                        <a:gd name="T9" fmla="*/ 182 h 219"/>
                        <a:gd name="T10" fmla="*/ 57 w 163"/>
                        <a:gd name="T11" fmla="*/ 109 h 219"/>
                        <a:gd name="T12" fmla="*/ 57 w 163"/>
                        <a:gd name="T13" fmla="*/ 109 h 219"/>
                        <a:gd name="T14" fmla="*/ 81 w 163"/>
                        <a:gd name="T15" fmla="*/ 219 h 219"/>
                        <a:gd name="T16" fmla="*/ 81 w 163"/>
                        <a:gd name="T17" fmla="*/ 219 h 219"/>
                        <a:gd name="T18" fmla="*/ 163 w 163"/>
                        <a:gd name="T19" fmla="*/ 108 h 219"/>
                        <a:gd name="T20" fmla="*/ 84 w 163"/>
                        <a:gd name="T21" fmla="*/ 0 h 219"/>
                        <a:gd name="T22" fmla="*/ 0 w 163"/>
                        <a:gd name="T23" fmla="*/ 110 h 219"/>
                        <a:gd name="T24" fmla="*/ 81 w 163"/>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219">
                          <a:moveTo>
                            <a:pt x="57" y="109"/>
                          </a:moveTo>
                          <a:lnTo>
                            <a:pt x="57" y="109"/>
                          </a:lnTo>
                          <a:cubicBezTo>
                            <a:pt x="56" y="60"/>
                            <a:pt x="65" y="37"/>
                            <a:pt x="83" y="37"/>
                          </a:cubicBezTo>
                          <a:cubicBezTo>
                            <a:pt x="101" y="37"/>
                            <a:pt x="106" y="64"/>
                            <a:pt x="106" y="109"/>
                          </a:cubicBezTo>
                          <a:cubicBezTo>
                            <a:pt x="106" y="158"/>
                            <a:pt x="100" y="182"/>
                            <a:pt x="83" y="182"/>
                          </a:cubicBezTo>
                          <a:cubicBezTo>
                            <a:pt x="64" y="182"/>
                            <a:pt x="56" y="159"/>
                            <a:pt x="57" y="109"/>
                          </a:cubicBezTo>
                          <a:lnTo>
                            <a:pt x="57" y="109"/>
                          </a:lnTo>
                          <a:close/>
                          <a:moveTo>
                            <a:pt x="81" y="219"/>
                          </a:moveTo>
                          <a:lnTo>
                            <a:pt x="81" y="219"/>
                          </a:lnTo>
                          <a:cubicBezTo>
                            <a:pt x="126" y="219"/>
                            <a:pt x="163" y="185"/>
                            <a:pt x="163" y="108"/>
                          </a:cubicBezTo>
                          <a:cubicBezTo>
                            <a:pt x="163" y="57"/>
                            <a:pt x="148" y="0"/>
                            <a:pt x="84" y="0"/>
                          </a:cubicBezTo>
                          <a:cubicBezTo>
                            <a:pt x="26" y="0"/>
                            <a:pt x="0" y="49"/>
                            <a:pt x="0" y="110"/>
                          </a:cubicBezTo>
                          <a:cubicBezTo>
                            <a:pt x="0" y="165"/>
                            <a:pt x="21" y="219"/>
                            <a:pt x="81" y="2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5" name="Freeform 26">
                      <a:extLst>
                        <a:ext uri="{FF2B5EF4-FFF2-40B4-BE49-F238E27FC236}">
                          <a16:creationId xmlns:a16="http://schemas.microsoft.com/office/drawing/2014/main" id="{D9C09F14-9136-4F95-9B8A-DDB8EBF45A96}"/>
                        </a:ext>
                      </a:extLst>
                    </p:cNvPr>
                    <p:cNvSpPr>
                      <a:spLocks/>
                    </p:cNvSpPr>
                    <p:nvPr/>
                  </p:nvSpPr>
                  <p:spPr bwMode="auto">
                    <a:xfrm>
                      <a:off x="1058863" y="1346200"/>
                      <a:ext cx="41275" cy="79375"/>
                    </a:xfrm>
                    <a:custGeom>
                      <a:avLst/>
                      <a:gdLst>
                        <a:gd name="T0" fmla="*/ 113 w 113"/>
                        <a:gd name="T1" fmla="*/ 213 h 213"/>
                        <a:gd name="T2" fmla="*/ 113 w 113"/>
                        <a:gd name="T3" fmla="*/ 213 h 213"/>
                        <a:gd name="T4" fmla="*/ 113 w 113"/>
                        <a:gd name="T5" fmla="*/ 0 h 213"/>
                        <a:gd name="T6" fmla="*/ 64 w 113"/>
                        <a:gd name="T7" fmla="*/ 0 h 213"/>
                        <a:gd name="T8" fmla="*/ 0 w 113"/>
                        <a:gd name="T9" fmla="*/ 25 h 213"/>
                        <a:gd name="T10" fmla="*/ 9 w 113"/>
                        <a:gd name="T11" fmla="*/ 59 h 213"/>
                        <a:gd name="T12" fmla="*/ 56 w 113"/>
                        <a:gd name="T13" fmla="*/ 40 h 213"/>
                        <a:gd name="T14" fmla="*/ 57 w 113"/>
                        <a:gd name="T15" fmla="*/ 40 h 213"/>
                        <a:gd name="T16" fmla="*/ 57 w 113"/>
                        <a:gd name="T17" fmla="*/ 213 h 213"/>
                        <a:gd name="T18" fmla="*/ 113 w 113"/>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13">
                          <a:moveTo>
                            <a:pt x="113" y="213"/>
                          </a:moveTo>
                          <a:lnTo>
                            <a:pt x="113" y="213"/>
                          </a:lnTo>
                          <a:lnTo>
                            <a:pt x="113" y="0"/>
                          </a:lnTo>
                          <a:lnTo>
                            <a:pt x="64" y="0"/>
                          </a:lnTo>
                          <a:lnTo>
                            <a:pt x="0" y="25"/>
                          </a:lnTo>
                          <a:lnTo>
                            <a:pt x="9" y="59"/>
                          </a:lnTo>
                          <a:lnTo>
                            <a:pt x="56" y="40"/>
                          </a:lnTo>
                          <a:lnTo>
                            <a:pt x="57" y="40"/>
                          </a:lnTo>
                          <a:lnTo>
                            <a:pt x="57" y="213"/>
                          </a:lnTo>
                          <a:lnTo>
                            <a:pt x="113" y="2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116" name="Rectangle 27">
                      <a:extLst>
                        <a:ext uri="{FF2B5EF4-FFF2-40B4-BE49-F238E27FC236}">
                          <a16:creationId xmlns:a16="http://schemas.microsoft.com/office/drawing/2014/main" id="{E2BCFF4E-063C-4806-BDC1-57F7C41C7E6B}"/>
                        </a:ext>
                      </a:extLst>
                    </p:cNvPr>
                    <p:cNvSpPr>
                      <a:spLocks noChangeArrowheads="1"/>
                    </p:cNvSpPr>
                    <p:nvPr/>
                  </p:nvSpPr>
                  <p:spPr bwMode="auto">
                    <a:xfrm>
                      <a:off x="1268413" y="1630363"/>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grpSp>
              <p:sp>
                <p:nvSpPr>
                  <p:cNvPr id="95" name="Freeform 5">
                    <a:extLst>
                      <a:ext uri="{FF2B5EF4-FFF2-40B4-BE49-F238E27FC236}">
                        <a16:creationId xmlns:a16="http://schemas.microsoft.com/office/drawing/2014/main" id="{5331E512-4CE9-49FD-9195-09C51BA74D51}"/>
                      </a:ext>
                    </a:extLst>
                  </p:cNvPr>
                  <p:cNvSpPr>
                    <a:spLocks noChangeAspect="1" noEditPoints="1"/>
                  </p:cNvSpPr>
                  <p:nvPr/>
                </p:nvSpPr>
                <p:spPr bwMode="auto">
                  <a:xfrm>
                    <a:off x="4598214" y="3341599"/>
                    <a:ext cx="61199" cy="101902"/>
                  </a:xfrm>
                  <a:custGeom>
                    <a:avLst/>
                    <a:gdLst>
                      <a:gd name="T0" fmla="*/ 240 w 337"/>
                      <a:gd name="T1" fmla="*/ 330 h 563"/>
                      <a:gd name="T2" fmla="*/ 240 w 337"/>
                      <a:gd name="T3" fmla="*/ 330 h 563"/>
                      <a:gd name="T4" fmla="*/ 197 w 337"/>
                      <a:gd name="T5" fmla="*/ 314 h 563"/>
                      <a:gd name="T6" fmla="*/ 197 w 337"/>
                      <a:gd name="T7" fmla="*/ 420 h 563"/>
                      <a:gd name="T8" fmla="*/ 254 w 337"/>
                      <a:gd name="T9" fmla="*/ 367 h 563"/>
                      <a:gd name="T10" fmla="*/ 240 w 337"/>
                      <a:gd name="T11" fmla="*/ 330 h 563"/>
                      <a:gd name="T12" fmla="*/ 240 w 337"/>
                      <a:gd name="T13" fmla="*/ 330 h 563"/>
                      <a:gd name="T14" fmla="*/ 152 w 337"/>
                      <a:gd name="T15" fmla="*/ 129 h 563"/>
                      <a:gd name="T16" fmla="*/ 152 w 337"/>
                      <a:gd name="T17" fmla="*/ 129 h 563"/>
                      <a:gd name="T18" fmla="*/ 98 w 337"/>
                      <a:gd name="T19" fmla="*/ 183 h 563"/>
                      <a:gd name="T20" fmla="*/ 111 w 337"/>
                      <a:gd name="T21" fmla="*/ 214 h 563"/>
                      <a:gd name="T22" fmla="*/ 152 w 337"/>
                      <a:gd name="T23" fmla="*/ 231 h 563"/>
                      <a:gd name="T24" fmla="*/ 152 w 337"/>
                      <a:gd name="T25" fmla="*/ 129 h 563"/>
                      <a:gd name="T26" fmla="*/ 152 w 337"/>
                      <a:gd name="T27" fmla="*/ 129 h 563"/>
                      <a:gd name="T28" fmla="*/ 205 w 337"/>
                      <a:gd name="T29" fmla="*/ 494 h 563"/>
                      <a:gd name="T30" fmla="*/ 205 w 337"/>
                      <a:gd name="T31" fmla="*/ 494 h 563"/>
                      <a:gd name="T32" fmla="*/ 205 w 337"/>
                      <a:gd name="T33" fmla="*/ 563 h 563"/>
                      <a:gd name="T34" fmla="*/ 144 w 337"/>
                      <a:gd name="T35" fmla="*/ 563 h 563"/>
                      <a:gd name="T36" fmla="*/ 144 w 337"/>
                      <a:gd name="T37" fmla="*/ 497 h 563"/>
                      <a:gd name="T38" fmla="*/ 0 w 337"/>
                      <a:gd name="T39" fmla="*/ 439 h 563"/>
                      <a:gd name="T40" fmla="*/ 54 w 337"/>
                      <a:gd name="T41" fmla="*/ 384 h 563"/>
                      <a:gd name="T42" fmla="*/ 152 w 337"/>
                      <a:gd name="T43" fmla="*/ 421 h 563"/>
                      <a:gd name="T44" fmla="*/ 152 w 337"/>
                      <a:gd name="T45" fmla="*/ 310 h 563"/>
                      <a:gd name="T46" fmla="*/ 132 w 337"/>
                      <a:gd name="T47" fmla="*/ 308 h 563"/>
                      <a:gd name="T48" fmla="*/ 48 w 337"/>
                      <a:gd name="T49" fmla="*/ 271 h 563"/>
                      <a:gd name="T50" fmla="*/ 17 w 337"/>
                      <a:gd name="T51" fmla="*/ 186 h 563"/>
                      <a:gd name="T52" fmla="*/ 144 w 337"/>
                      <a:gd name="T53" fmla="*/ 55 h 563"/>
                      <a:gd name="T54" fmla="*/ 144 w 337"/>
                      <a:gd name="T55" fmla="*/ 0 h 563"/>
                      <a:gd name="T56" fmla="*/ 205 w 337"/>
                      <a:gd name="T57" fmla="*/ 0 h 563"/>
                      <a:gd name="T58" fmla="*/ 205 w 337"/>
                      <a:gd name="T59" fmla="*/ 55 h 563"/>
                      <a:gd name="T60" fmla="*/ 326 w 337"/>
                      <a:gd name="T61" fmla="*/ 105 h 563"/>
                      <a:gd name="T62" fmla="*/ 272 w 337"/>
                      <a:gd name="T63" fmla="*/ 158 h 563"/>
                      <a:gd name="T64" fmla="*/ 197 w 337"/>
                      <a:gd name="T65" fmla="*/ 129 h 563"/>
                      <a:gd name="T66" fmla="*/ 197 w 337"/>
                      <a:gd name="T67" fmla="*/ 235 h 563"/>
                      <a:gd name="T68" fmla="*/ 220 w 337"/>
                      <a:gd name="T69" fmla="*/ 239 h 563"/>
                      <a:gd name="T70" fmla="*/ 303 w 337"/>
                      <a:gd name="T71" fmla="*/ 273 h 563"/>
                      <a:gd name="T72" fmla="*/ 337 w 337"/>
                      <a:gd name="T73" fmla="*/ 365 h 563"/>
                      <a:gd name="T74" fmla="*/ 205 w 337"/>
                      <a:gd name="T75" fmla="*/ 49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7" h="563">
                        <a:moveTo>
                          <a:pt x="240" y="330"/>
                        </a:moveTo>
                        <a:lnTo>
                          <a:pt x="240" y="330"/>
                        </a:lnTo>
                        <a:cubicBezTo>
                          <a:pt x="228" y="319"/>
                          <a:pt x="213" y="317"/>
                          <a:pt x="197" y="314"/>
                        </a:cubicBezTo>
                        <a:lnTo>
                          <a:pt x="197" y="420"/>
                        </a:lnTo>
                        <a:cubicBezTo>
                          <a:pt x="233" y="415"/>
                          <a:pt x="254" y="397"/>
                          <a:pt x="254" y="367"/>
                        </a:cubicBezTo>
                        <a:cubicBezTo>
                          <a:pt x="254" y="352"/>
                          <a:pt x="249" y="339"/>
                          <a:pt x="240" y="330"/>
                        </a:cubicBezTo>
                        <a:lnTo>
                          <a:pt x="240" y="330"/>
                        </a:lnTo>
                        <a:close/>
                        <a:moveTo>
                          <a:pt x="152" y="129"/>
                        </a:moveTo>
                        <a:lnTo>
                          <a:pt x="152" y="129"/>
                        </a:lnTo>
                        <a:cubicBezTo>
                          <a:pt x="116" y="134"/>
                          <a:pt x="98" y="156"/>
                          <a:pt x="98" y="183"/>
                        </a:cubicBezTo>
                        <a:cubicBezTo>
                          <a:pt x="98" y="194"/>
                          <a:pt x="102" y="206"/>
                          <a:pt x="111" y="214"/>
                        </a:cubicBezTo>
                        <a:cubicBezTo>
                          <a:pt x="121" y="223"/>
                          <a:pt x="135" y="229"/>
                          <a:pt x="152" y="231"/>
                        </a:cubicBezTo>
                        <a:lnTo>
                          <a:pt x="152" y="129"/>
                        </a:lnTo>
                        <a:lnTo>
                          <a:pt x="152" y="129"/>
                        </a:lnTo>
                        <a:close/>
                        <a:moveTo>
                          <a:pt x="205" y="494"/>
                        </a:moveTo>
                        <a:lnTo>
                          <a:pt x="205" y="494"/>
                        </a:lnTo>
                        <a:lnTo>
                          <a:pt x="205" y="563"/>
                        </a:lnTo>
                        <a:lnTo>
                          <a:pt x="144" y="563"/>
                        </a:lnTo>
                        <a:lnTo>
                          <a:pt x="144" y="497"/>
                        </a:lnTo>
                        <a:cubicBezTo>
                          <a:pt x="85" y="495"/>
                          <a:pt x="39" y="479"/>
                          <a:pt x="0" y="439"/>
                        </a:cubicBezTo>
                        <a:lnTo>
                          <a:pt x="54" y="384"/>
                        </a:lnTo>
                        <a:cubicBezTo>
                          <a:pt x="80" y="410"/>
                          <a:pt x="115" y="420"/>
                          <a:pt x="152" y="421"/>
                        </a:cubicBezTo>
                        <a:lnTo>
                          <a:pt x="152" y="310"/>
                        </a:lnTo>
                        <a:lnTo>
                          <a:pt x="132" y="308"/>
                        </a:lnTo>
                        <a:cubicBezTo>
                          <a:pt x="95" y="303"/>
                          <a:pt x="66" y="289"/>
                          <a:pt x="48" y="271"/>
                        </a:cubicBezTo>
                        <a:cubicBezTo>
                          <a:pt x="27" y="250"/>
                          <a:pt x="17" y="223"/>
                          <a:pt x="17" y="186"/>
                        </a:cubicBezTo>
                        <a:cubicBezTo>
                          <a:pt x="17" y="116"/>
                          <a:pt x="64" y="64"/>
                          <a:pt x="144" y="55"/>
                        </a:cubicBezTo>
                        <a:lnTo>
                          <a:pt x="144" y="0"/>
                        </a:lnTo>
                        <a:lnTo>
                          <a:pt x="205" y="0"/>
                        </a:lnTo>
                        <a:lnTo>
                          <a:pt x="205" y="55"/>
                        </a:lnTo>
                        <a:cubicBezTo>
                          <a:pt x="255" y="58"/>
                          <a:pt x="293" y="73"/>
                          <a:pt x="326" y="105"/>
                        </a:cubicBezTo>
                        <a:lnTo>
                          <a:pt x="272" y="158"/>
                        </a:lnTo>
                        <a:cubicBezTo>
                          <a:pt x="252" y="138"/>
                          <a:pt x="222" y="131"/>
                          <a:pt x="197" y="129"/>
                        </a:cubicBezTo>
                        <a:lnTo>
                          <a:pt x="197" y="235"/>
                        </a:lnTo>
                        <a:lnTo>
                          <a:pt x="220" y="239"/>
                        </a:lnTo>
                        <a:cubicBezTo>
                          <a:pt x="260" y="245"/>
                          <a:pt x="285" y="256"/>
                          <a:pt x="303" y="273"/>
                        </a:cubicBezTo>
                        <a:cubicBezTo>
                          <a:pt x="326" y="295"/>
                          <a:pt x="337" y="326"/>
                          <a:pt x="337" y="365"/>
                        </a:cubicBezTo>
                        <a:cubicBezTo>
                          <a:pt x="337" y="439"/>
                          <a:pt x="282" y="485"/>
                          <a:pt x="205" y="49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grpSp>
          </p:grpSp>
          <p:grpSp>
            <p:nvGrpSpPr>
              <p:cNvPr id="77" name="Group 40">
                <a:extLst>
                  <a:ext uri="{FF2B5EF4-FFF2-40B4-BE49-F238E27FC236}">
                    <a16:creationId xmlns:a16="http://schemas.microsoft.com/office/drawing/2014/main" id="{10E2AC83-891F-458B-BFD9-EE0C31899E7D}"/>
                  </a:ext>
                </a:extLst>
              </p:cNvPr>
              <p:cNvGrpSpPr>
                <a:grpSpLocks noChangeAspect="1"/>
              </p:cNvGrpSpPr>
              <p:nvPr/>
            </p:nvGrpSpPr>
            <p:grpSpPr bwMode="auto">
              <a:xfrm>
                <a:off x="4207045" y="3896820"/>
                <a:ext cx="169112" cy="127029"/>
                <a:chOff x="1097" y="3931"/>
                <a:chExt cx="217" cy="163"/>
              </a:xfrm>
              <a:solidFill>
                <a:srgbClr val="FFFFFF"/>
              </a:solidFill>
            </p:grpSpPr>
            <p:sp>
              <p:nvSpPr>
                <p:cNvPr id="78" name="Freeform 41">
                  <a:extLst>
                    <a:ext uri="{FF2B5EF4-FFF2-40B4-BE49-F238E27FC236}">
                      <a16:creationId xmlns:a16="http://schemas.microsoft.com/office/drawing/2014/main" id="{D5B86785-623A-4195-AF6C-AA14E7CFA6D9}"/>
                    </a:ext>
                  </a:extLst>
                </p:cNvPr>
                <p:cNvSpPr>
                  <a:spLocks/>
                </p:cNvSpPr>
                <p:nvPr/>
              </p:nvSpPr>
              <p:spPr bwMode="auto">
                <a:xfrm>
                  <a:off x="1178" y="4052"/>
                  <a:ext cx="56" cy="42"/>
                </a:xfrm>
                <a:custGeom>
                  <a:avLst/>
                  <a:gdLst>
                    <a:gd name="T0" fmla="*/ 0 w 266"/>
                    <a:gd name="T1" fmla="*/ 0 h 199"/>
                    <a:gd name="T2" fmla="*/ 0 w 266"/>
                    <a:gd name="T3" fmla="*/ 0 h 199"/>
                    <a:gd name="T4" fmla="*/ 266 w 266"/>
                    <a:gd name="T5" fmla="*/ 0 h 199"/>
                    <a:gd name="T6" fmla="*/ 266 w 266"/>
                    <a:gd name="T7" fmla="*/ 199 h 199"/>
                    <a:gd name="T8" fmla="*/ 0 w 266"/>
                    <a:gd name="T9" fmla="*/ 199 h 199"/>
                    <a:gd name="T10" fmla="*/ 0 w 266"/>
                    <a:gd name="T11" fmla="*/ 0 h 199"/>
                  </a:gdLst>
                  <a:ahLst/>
                  <a:cxnLst>
                    <a:cxn ang="0">
                      <a:pos x="T0" y="T1"/>
                    </a:cxn>
                    <a:cxn ang="0">
                      <a:pos x="T2" y="T3"/>
                    </a:cxn>
                    <a:cxn ang="0">
                      <a:pos x="T4" y="T5"/>
                    </a:cxn>
                    <a:cxn ang="0">
                      <a:pos x="T6" y="T7"/>
                    </a:cxn>
                    <a:cxn ang="0">
                      <a:pos x="T8" y="T9"/>
                    </a:cxn>
                    <a:cxn ang="0">
                      <a:pos x="T10" y="T11"/>
                    </a:cxn>
                  </a:cxnLst>
                  <a:rect l="0" t="0" r="r" b="b"/>
                  <a:pathLst>
                    <a:path w="266" h="199">
                      <a:moveTo>
                        <a:pt x="0" y="0"/>
                      </a:moveTo>
                      <a:lnTo>
                        <a:pt x="0" y="0"/>
                      </a:lnTo>
                      <a:lnTo>
                        <a:pt x="266" y="0"/>
                      </a:lnTo>
                      <a:lnTo>
                        <a:pt x="266" y="199"/>
                      </a:lnTo>
                      <a:lnTo>
                        <a:pt x="0" y="19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79" name="Freeform 42">
                  <a:extLst>
                    <a:ext uri="{FF2B5EF4-FFF2-40B4-BE49-F238E27FC236}">
                      <a16:creationId xmlns:a16="http://schemas.microsoft.com/office/drawing/2014/main" id="{3302561E-31DE-4BE4-8BD3-E78E8E4C9BBE}"/>
                    </a:ext>
                  </a:extLst>
                </p:cNvPr>
                <p:cNvSpPr>
                  <a:spLocks/>
                </p:cNvSpPr>
                <p:nvPr/>
              </p:nvSpPr>
              <p:spPr bwMode="auto">
                <a:xfrm>
                  <a:off x="1097" y="4052"/>
                  <a:ext cx="56" cy="42"/>
                </a:xfrm>
                <a:custGeom>
                  <a:avLst/>
                  <a:gdLst>
                    <a:gd name="T0" fmla="*/ 0 w 266"/>
                    <a:gd name="T1" fmla="*/ 0 h 199"/>
                    <a:gd name="T2" fmla="*/ 0 w 266"/>
                    <a:gd name="T3" fmla="*/ 0 h 199"/>
                    <a:gd name="T4" fmla="*/ 266 w 266"/>
                    <a:gd name="T5" fmla="*/ 0 h 199"/>
                    <a:gd name="T6" fmla="*/ 266 w 266"/>
                    <a:gd name="T7" fmla="*/ 199 h 199"/>
                    <a:gd name="T8" fmla="*/ 0 w 266"/>
                    <a:gd name="T9" fmla="*/ 199 h 199"/>
                    <a:gd name="T10" fmla="*/ 0 w 266"/>
                    <a:gd name="T11" fmla="*/ 0 h 199"/>
                  </a:gdLst>
                  <a:ahLst/>
                  <a:cxnLst>
                    <a:cxn ang="0">
                      <a:pos x="T0" y="T1"/>
                    </a:cxn>
                    <a:cxn ang="0">
                      <a:pos x="T2" y="T3"/>
                    </a:cxn>
                    <a:cxn ang="0">
                      <a:pos x="T4" y="T5"/>
                    </a:cxn>
                    <a:cxn ang="0">
                      <a:pos x="T6" y="T7"/>
                    </a:cxn>
                    <a:cxn ang="0">
                      <a:pos x="T8" y="T9"/>
                    </a:cxn>
                    <a:cxn ang="0">
                      <a:pos x="T10" y="T11"/>
                    </a:cxn>
                  </a:cxnLst>
                  <a:rect l="0" t="0" r="r" b="b"/>
                  <a:pathLst>
                    <a:path w="266" h="199">
                      <a:moveTo>
                        <a:pt x="0" y="0"/>
                      </a:moveTo>
                      <a:lnTo>
                        <a:pt x="0" y="0"/>
                      </a:lnTo>
                      <a:lnTo>
                        <a:pt x="266" y="0"/>
                      </a:lnTo>
                      <a:lnTo>
                        <a:pt x="266" y="199"/>
                      </a:lnTo>
                      <a:lnTo>
                        <a:pt x="0" y="19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0" name="Freeform 43">
                  <a:extLst>
                    <a:ext uri="{FF2B5EF4-FFF2-40B4-BE49-F238E27FC236}">
                      <a16:creationId xmlns:a16="http://schemas.microsoft.com/office/drawing/2014/main" id="{D2775B84-D0A4-4A87-820A-DD824E3BC4B4}"/>
                    </a:ext>
                  </a:extLst>
                </p:cNvPr>
                <p:cNvSpPr>
                  <a:spLocks/>
                </p:cNvSpPr>
                <p:nvPr/>
              </p:nvSpPr>
              <p:spPr bwMode="auto">
                <a:xfrm>
                  <a:off x="1259" y="4052"/>
                  <a:ext cx="55" cy="42"/>
                </a:xfrm>
                <a:custGeom>
                  <a:avLst/>
                  <a:gdLst>
                    <a:gd name="T0" fmla="*/ 0 w 266"/>
                    <a:gd name="T1" fmla="*/ 0 h 199"/>
                    <a:gd name="T2" fmla="*/ 0 w 266"/>
                    <a:gd name="T3" fmla="*/ 0 h 199"/>
                    <a:gd name="T4" fmla="*/ 266 w 266"/>
                    <a:gd name="T5" fmla="*/ 0 h 199"/>
                    <a:gd name="T6" fmla="*/ 266 w 266"/>
                    <a:gd name="T7" fmla="*/ 199 h 199"/>
                    <a:gd name="T8" fmla="*/ 0 w 266"/>
                    <a:gd name="T9" fmla="*/ 199 h 199"/>
                    <a:gd name="T10" fmla="*/ 0 w 266"/>
                    <a:gd name="T11" fmla="*/ 0 h 199"/>
                  </a:gdLst>
                  <a:ahLst/>
                  <a:cxnLst>
                    <a:cxn ang="0">
                      <a:pos x="T0" y="T1"/>
                    </a:cxn>
                    <a:cxn ang="0">
                      <a:pos x="T2" y="T3"/>
                    </a:cxn>
                    <a:cxn ang="0">
                      <a:pos x="T4" y="T5"/>
                    </a:cxn>
                    <a:cxn ang="0">
                      <a:pos x="T6" y="T7"/>
                    </a:cxn>
                    <a:cxn ang="0">
                      <a:pos x="T8" y="T9"/>
                    </a:cxn>
                    <a:cxn ang="0">
                      <a:pos x="T10" y="T11"/>
                    </a:cxn>
                  </a:cxnLst>
                  <a:rect l="0" t="0" r="r" b="b"/>
                  <a:pathLst>
                    <a:path w="266" h="199">
                      <a:moveTo>
                        <a:pt x="0" y="0"/>
                      </a:moveTo>
                      <a:lnTo>
                        <a:pt x="0" y="0"/>
                      </a:lnTo>
                      <a:lnTo>
                        <a:pt x="266" y="0"/>
                      </a:lnTo>
                      <a:lnTo>
                        <a:pt x="266" y="199"/>
                      </a:lnTo>
                      <a:lnTo>
                        <a:pt x="0" y="19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1" name="Freeform 44">
                  <a:extLst>
                    <a:ext uri="{FF2B5EF4-FFF2-40B4-BE49-F238E27FC236}">
                      <a16:creationId xmlns:a16="http://schemas.microsoft.com/office/drawing/2014/main" id="{55CD1974-1FD8-4CA2-B6A9-8FA10688ECF8}"/>
                    </a:ext>
                  </a:extLst>
                </p:cNvPr>
                <p:cNvSpPr>
                  <a:spLocks/>
                </p:cNvSpPr>
                <p:nvPr/>
              </p:nvSpPr>
              <p:spPr bwMode="auto">
                <a:xfrm>
                  <a:off x="1203" y="3969"/>
                  <a:ext cx="5" cy="83"/>
                </a:xfrm>
                <a:custGeom>
                  <a:avLst/>
                  <a:gdLst>
                    <a:gd name="T0" fmla="*/ 0 w 24"/>
                    <a:gd name="T1" fmla="*/ 0 h 400"/>
                    <a:gd name="T2" fmla="*/ 0 w 24"/>
                    <a:gd name="T3" fmla="*/ 0 h 400"/>
                    <a:gd name="T4" fmla="*/ 24 w 24"/>
                    <a:gd name="T5" fmla="*/ 0 h 400"/>
                    <a:gd name="T6" fmla="*/ 24 w 24"/>
                    <a:gd name="T7" fmla="*/ 400 h 400"/>
                    <a:gd name="T8" fmla="*/ 0 w 24"/>
                    <a:gd name="T9" fmla="*/ 400 h 400"/>
                    <a:gd name="T10" fmla="*/ 0 w 24"/>
                    <a:gd name="T11" fmla="*/ 0 h 400"/>
                  </a:gdLst>
                  <a:ahLst/>
                  <a:cxnLst>
                    <a:cxn ang="0">
                      <a:pos x="T0" y="T1"/>
                    </a:cxn>
                    <a:cxn ang="0">
                      <a:pos x="T2" y="T3"/>
                    </a:cxn>
                    <a:cxn ang="0">
                      <a:pos x="T4" y="T5"/>
                    </a:cxn>
                    <a:cxn ang="0">
                      <a:pos x="T6" y="T7"/>
                    </a:cxn>
                    <a:cxn ang="0">
                      <a:pos x="T8" y="T9"/>
                    </a:cxn>
                    <a:cxn ang="0">
                      <a:pos x="T10" y="T11"/>
                    </a:cxn>
                  </a:cxnLst>
                  <a:rect l="0" t="0" r="r" b="b"/>
                  <a:pathLst>
                    <a:path w="24" h="400">
                      <a:moveTo>
                        <a:pt x="0" y="0"/>
                      </a:moveTo>
                      <a:lnTo>
                        <a:pt x="0" y="0"/>
                      </a:lnTo>
                      <a:lnTo>
                        <a:pt x="24" y="0"/>
                      </a:lnTo>
                      <a:lnTo>
                        <a:pt x="24" y="400"/>
                      </a:lnTo>
                      <a:lnTo>
                        <a:pt x="0" y="40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2" name="Freeform 45">
                  <a:extLst>
                    <a:ext uri="{FF2B5EF4-FFF2-40B4-BE49-F238E27FC236}">
                      <a16:creationId xmlns:a16="http://schemas.microsoft.com/office/drawing/2014/main" id="{DC3E3723-05C6-4DBD-8C3E-FA068FC744DD}"/>
                    </a:ext>
                  </a:extLst>
                </p:cNvPr>
                <p:cNvSpPr>
                  <a:spLocks/>
                </p:cNvSpPr>
                <p:nvPr/>
              </p:nvSpPr>
              <p:spPr bwMode="auto">
                <a:xfrm>
                  <a:off x="1122" y="4008"/>
                  <a:ext cx="5" cy="44"/>
                </a:xfrm>
                <a:custGeom>
                  <a:avLst/>
                  <a:gdLst>
                    <a:gd name="T0" fmla="*/ 0 w 25"/>
                    <a:gd name="T1" fmla="*/ 0 h 213"/>
                    <a:gd name="T2" fmla="*/ 0 w 25"/>
                    <a:gd name="T3" fmla="*/ 0 h 213"/>
                    <a:gd name="T4" fmla="*/ 25 w 25"/>
                    <a:gd name="T5" fmla="*/ 0 h 213"/>
                    <a:gd name="T6" fmla="*/ 25 w 25"/>
                    <a:gd name="T7" fmla="*/ 213 h 213"/>
                    <a:gd name="T8" fmla="*/ 0 w 25"/>
                    <a:gd name="T9" fmla="*/ 213 h 213"/>
                    <a:gd name="T10" fmla="*/ 0 w 25"/>
                    <a:gd name="T11" fmla="*/ 0 h 213"/>
                  </a:gdLst>
                  <a:ahLst/>
                  <a:cxnLst>
                    <a:cxn ang="0">
                      <a:pos x="T0" y="T1"/>
                    </a:cxn>
                    <a:cxn ang="0">
                      <a:pos x="T2" y="T3"/>
                    </a:cxn>
                    <a:cxn ang="0">
                      <a:pos x="T4" y="T5"/>
                    </a:cxn>
                    <a:cxn ang="0">
                      <a:pos x="T6" y="T7"/>
                    </a:cxn>
                    <a:cxn ang="0">
                      <a:pos x="T8" y="T9"/>
                    </a:cxn>
                    <a:cxn ang="0">
                      <a:pos x="T10" y="T11"/>
                    </a:cxn>
                  </a:cxnLst>
                  <a:rect l="0" t="0" r="r" b="b"/>
                  <a:pathLst>
                    <a:path w="25" h="213">
                      <a:moveTo>
                        <a:pt x="0" y="0"/>
                      </a:moveTo>
                      <a:lnTo>
                        <a:pt x="0" y="0"/>
                      </a:lnTo>
                      <a:lnTo>
                        <a:pt x="25" y="0"/>
                      </a:lnTo>
                      <a:lnTo>
                        <a:pt x="25" y="213"/>
                      </a:lnTo>
                      <a:lnTo>
                        <a:pt x="0" y="2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3" name="Freeform 46">
                  <a:extLst>
                    <a:ext uri="{FF2B5EF4-FFF2-40B4-BE49-F238E27FC236}">
                      <a16:creationId xmlns:a16="http://schemas.microsoft.com/office/drawing/2014/main" id="{BD336E45-1364-4287-BB04-9223FC9DDF43}"/>
                    </a:ext>
                  </a:extLst>
                </p:cNvPr>
                <p:cNvSpPr>
                  <a:spLocks/>
                </p:cNvSpPr>
                <p:nvPr/>
              </p:nvSpPr>
              <p:spPr bwMode="auto">
                <a:xfrm>
                  <a:off x="1284" y="4008"/>
                  <a:ext cx="5" cy="44"/>
                </a:xfrm>
                <a:custGeom>
                  <a:avLst/>
                  <a:gdLst>
                    <a:gd name="T0" fmla="*/ 0 w 25"/>
                    <a:gd name="T1" fmla="*/ 0 h 213"/>
                    <a:gd name="T2" fmla="*/ 0 w 25"/>
                    <a:gd name="T3" fmla="*/ 0 h 213"/>
                    <a:gd name="T4" fmla="*/ 25 w 25"/>
                    <a:gd name="T5" fmla="*/ 0 h 213"/>
                    <a:gd name="T6" fmla="*/ 25 w 25"/>
                    <a:gd name="T7" fmla="*/ 213 h 213"/>
                    <a:gd name="T8" fmla="*/ 0 w 25"/>
                    <a:gd name="T9" fmla="*/ 213 h 213"/>
                    <a:gd name="T10" fmla="*/ 0 w 25"/>
                    <a:gd name="T11" fmla="*/ 0 h 213"/>
                  </a:gdLst>
                  <a:ahLst/>
                  <a:cxnLst>
                    <a:cxn ang="0">
                      <a:pos x="T0" y="T1"/>
                    </a:cxn>
                    <a:cxn ang="0">
                      <a:pos x="T2" y="T3"/>
                    </a:cxn>
                    <a:cxn ang="0">
                      <a:pos x="T4" y="T5"/>
                    </a:cxn>
                    <a:cxn ang="0">
                      <a:pos x="T6" y="T7"/>
                    </a:cxn>
                    <a:cxn ang="0">
                      <a:pos x="T8" y="T9"/>
                    </a:cxn>
                    <a:cxn ang="0">
                      <a:pos x="T10" y="T11"/>
                    </a:cxn>
                  </a:cxnLst>
                  <a:rect l="0" t="0" r="r" b="b"/>
                  <a:pathLst>
                    <a:path w="25" h="213">
                      <a:moveTo>
                        <a:pt x="0" y="0"/>
                      </a:moveTo>
                      <a:lnTo>
                        <a:pt x="0" y="0"/>
                      </a:lnTo>
                      <a:lnTo>
                        <a:pt x="25" y="0"/>
                      </a:lnTo>
                      <a:lnTo>
                        <a:pt x="25" y="213"/>
                      </a:lnTo>
                      <a:lnTo>
                        <a:pt x="0" y="2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4" name="Freeform 47">
                  <a:extLst>
                    <a:ext uri="{FF2B5EF4-FFF2-40B4-BE49-F238E27FC236}">
                      <a16:creationId xmlns:a16="http://schemas.microsoft.com/office/drawing/2014/main" id="{7BA057F6-8799-45E1-8A4C-1378DC21CB3D}"/>
                    </a:ext>
                  </a:extLst>
                </p:cNvPr>
                <p:cNvSpPr>
                  <a:spLocks/>
                </p:cNvSpPr>
                <p:nvPr/>
              </p:nvSpPr>
              <p:spPr bwMode="auto">
                <a:xfrm>
                  <a:off x="1122" y="4008"/>
                  <a:ext cx="168" cy="5"/>
                </a:xfrm>
                <a:custGeom>
                  <a:avLst/>
                  <a:gdLst>
                    <a:gd name="T0" fmla="*/ 0 w 800"/>
                    <a:gd name="T1" fmla="*/ 0 h 24"/>
                    <a:gd name="T2" fmla="*/ 0 w 800"/>
                    <a:gd name="T3" fmla="*/ 0 h 24"/>
                    <a:gd name="T4" fmla="*/ 800 w 800"/>
                    <a:gd name="T5" fmla="*/ 0 h 24"/>
                    <a:gd name="T6" fmla="*/ 800 w 800"/>
                    <a:gd name="T7" fmla="*/ 24 h 24"/>
                    <a:gd name="T8" fmla="*/ 0 w 800"/>
                    <a:gd name="T9" fmla="*/ 24 h 24"/>
                    <a:gd name="T10" fmla="*/ 0 w 800"/>
                    <a:gd name="T11" fmla="*/ 0 h 24"/>
                  </a:gdLst>
                  <a:ahLst/>
                  <a:cxnLst>
                    <a:cxn ang="0">
                      <a:pos x="T0" y="T1"/>
                    </a:cxn>
                    <a:cxn ang="0">
                      <a:pos x="T2" y="T3"/>
                    </a:cxn>
                    <a:cxn ang="0">
                      <a:pos x="T4" y="T5"/>
                    </a:cxn>
                    <a:cxn ang="0">
                      <a:pos x="T6" y="T7"/>
                    </a:cxn>
                    <a:cxn ang="0">
                      <a:pos x="T8" y="T9"/>
                    </a:cxn>
                    <a:cxn ang="0">
                      <a:pos x="T10" y="T11"/>
                    </a:cxn>
                  </a:cxnLst>
                  <a:rect l="0" t="0" r="r" b="b"/>
                  <a:pathLst>
                    <a:path w="800" h="24">
                      <a:moveTo>
                        <a:pt x="0" y="0"/>
                      </a:moveTo>
                      <a:lnTo>
                        <a:pt x="0" y="0"/>
                      </a:lnTo>
                      <a:lnTo>
                        <a:pt x="800" y="0"/>
                      </a:lnTo>
                      <a:lnTo>
                        <a:pt x="800" y="24"/>
                      </a:lnTo>
                      <a:lnTo>
                        <a:pt x="0" y="2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5" name="Freeform 48">
                  <a:extLst>
                    <a:ext uri="{FF2B5EF4-FFF2-40B4-BE49-F238E27FC236}">
                      <a16:creationId xmlns:a16="http://schemas.microsoft.com/office/drawing/2014/main" id="{B577AA57-5C34-4F4D-A4BB-8280E734E257}"/>
                    </a:ext>
                  </a:extLst>
                </p:cNvPr>
                <p:cNvSpPr>
                  <a:spLocks/>
                </p:cNvSpPr>
                <p:nvPr/>
              </p:nvSpPr>
              <p:spPr bwMode="auto">
                <a:xfrm>
                  <a:off x="1200" y="4005"/>
                  <a:ext cx="11" cy="11"/>
                </a:xfrm>
                <a:custGeom>
                  <a:avLst/>
                  <a:gdLst>
                    <a:gd name="T0" fmla="*/ 0 w 54"/>
                    <a:gd name="T1" fmla="*/ 0 h 54"/>
                    <a:gd name="T2" fmla="*/ 0 w 54"/>
                    <a:gd name="T3" fmla="*/ 0 h 54"/>
                    <a:gd name="T4" fmla="*/ 54 w 54"/>
                    <a:gd name="T5" fmla="*/ 0 h 54"/>
                    <a:gd name="T6" fmla="*/ 54 w 54"/>
                    <a:gd name="T7" fmla="*/ 54 h 54"/>
                    <a:gd name="T8" fmla="*/ 0 w 54"/>
                    <a:gd name="T9" fmla="*/ 54 h 54"/>
                    <a:gd name="T10" fmla="*/ 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0" y="0"/>
                      </a:moveTo>
                      <a:lnTo>
                        <a:pt x="0" y="0"/>
                      </a:lnTo>
                      <a:lnTo>
                        <a:pt x="54" y="0"/>
                      </a:lnTo>
                      <a:lnTo>
                        <a:pt x="54" y="54"/>
                      </a:lnTo>
                      <a:lnTo>
                        <a:pt x="0" y="5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6" name="Freeform 49">
                  <a:extLst>
                    <a:ext uri="{FF2B5EF4-FFF2-40B4-BE49-F238E27FC236}">
                      <a16:creationId xmlns:a16="http://schemas.microsoft.com/office/drawing/2014/main" id="{FBE509F3-DC3B-4DE7-B368-35674EF26768}"/>
                    </a:ext>
                  </a:extLst>
                </p:cNvPr>
                <p:cNvSpPr>
                  <a:spLocks/>
                </p:cNvSpPr>
                <p:nvPr/>
              </p:nvSpPr>
              <p:spPr bwMode="auto">
                <a:xfrm>
                  <a:off x="1119" y="4005"/>
                  <a:ext cx="11" cy="11"/>
                </a:xfrm>
                <a:custGeom>
                  <a:avLst/>
                  <a:gdLst>
                    <a:gd name="T0" fmla="*/ 0 w 53"/>
                    <a:gd name="T1" fmla="*/ 0 h 54"/>
                    <a:gd name="T2" fmla="*/ 0 w 53"/>
                    <a:gd name="T3" fmla="*/ 0 h 54"/>
                    <a:gd name="T4" fmla="*/ 53 w 53"/>
                    <a:gd name="T5" fmla="*/ 0 h 54"/>
                    <a:gd name="T6" fmla="*/ 53 w 53"/>
                    <a:gd name="T7" fmla="*/ 54 h 54"/>
                    <a:gd name="T8" fmla="*/ 0 w 53"/>
                    <a:gd name="T9" fmla="*/ 54 h 54"/>
                    <a:gd name="T10" fmla="*/ 0 w 53"/>
                    <a:gd name="T11" fmla="*/ 0 h 54"/>
                  </a:gdLst>
                  <a:ahLst/>
                  <a:cxnLst>
                    <a:cxn ang="0">
                      <a:pos x="T0" y="T1"/>
                    </a:cxn>
                    <a:cxn ang="0">
                      <a:pos x="T2" y="T3"/>
                    </a:cxn>
                    <a:cxn ang="0">
                      <a:pos x="T4" y="T5"/>
                    </a:cxn>
                    <a:cxn ang="0">
                      <a:pos x="T6" y="T7"/>
                    </a:cxn>
                    <a:cxn ang="0">
                      <a:pos x="T8" y="T9"/>
                    </a:cxn>
                    <a:cxn ang="0">
                      <a:pos x="T10" y="T11"/>
                    </a:cxn>
                  </a:cxnLst>
                  <a:rect l="0" t="0" r="r" b="b"/>
                  <a:pathLst>
                    <a:path w="53" h="54">
                      <a:moveTo>
                        <a:pt x="0" y="0"/>
                      </a:moveTo>
                      <a:lnTo>
                        <a:pt x="0" y="0"/>
                      </a:lnTo>
                      <a:lnTo>
                        <a:pt x="53" y="0"/>
                      </a:lnTo>
                      <a:lnTo>
                        <a:pt x="53" y="54"/>
                      </a:lnTo>
                      <a:lnTo>
                        <a:pt x="0" y="5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7" name="Freeform 50">
                  <a:extLst>
                    <a:ext uri="{FF2B5EF4-FFF2-40B4-BE49-F238E27FC236}">
                      <a16:creationId xmlns:a16="http://schemas.microsoft.com/office/drawing/2014/main" id="{EA5418D7-47FB-4BEA-A9F8-2A154C90407C}"/>
                    </a:ext>
                  </a:extLst>
                </p:cNvPr>
                <p:cNvSpPr>
                  <a:spLocks/>
                </p:cNvSpPr>
                <p:nvPr/>
              </p:nvSpPr>
              <p:spPr bwMode="auto">
                <a:xfrm>
                  <a:off x="1281" y="4005"/>
                  <a:ext cx="11" cy="11"/>
                </a:xfrm>
                <a:custGeom>
                  <a:avLst/>
                  <a:gdLst>
                    <a:gd name="T0" fmla="*/ 0 w 53"/>
                    <a:gd name="T1" fmla="*/ 0 h 54"/>
                    <a:gd name="T2" fmla="*/ 0 w 53"/>
                    <a:gd name="T3" fmla="*/ 0 h 54"/>
                    <a:gd name="T4" fmla="*/ 53 w 53"/>
                    <a:gd name="T5" fmla="*/ 0 h 54"/>
                    <a:gd name="T6" fmla="*/ 53 w 53"/>
                    <a:gd name="T7" fmla="*/ 54 h 54"/>
                    <a:gd name="T8" fmla="*/ 0 w 53"/>
                    <a:gd name="T9" fmla="*/ 54 h 54"/>
                    <a:gd name="T10" fmla="*/ 0 w 53"/>
                    <a:gd name="T11" fmla="*/ 0 h 54"/>
                  </a:gdLst>
                  <a:ahLst/>
                  <a:cxnLst>
                    <a:cxn ang="0">
                      <a:pos x="T0" y="T1"/>
                    </a:cxn>
                    <a:cxn ang="0">
                      <a:pos x="T2" y="T3"/>
                    </a:cxn>
                    <a:cxn ang="0">
                      <a:pos x="T4" y="T5"/>
                    </a:cxn>
                    <a:cxn ang="0">
                      <a:pos x="T6" y="T7"/>
                    </a:cxn>
                    <a:cxn ang="0">
                      <a:pos x="T8" y="T9"/>
                    </a:cxn>
                    <a:cxn ang="0">
                      <a:pos x="T10" y="T11"/>
                    </a:cxn>
                  </a:cxnLst>
                  <a:rect l="0" t="0" r="r" b="b"/>
                  <a:pathLst>
                    <a:path w="53" h="54">
                      <a:moveTo>
                        <a:pt x="0" y="0"/>
                      </a:moveTo>
                      <a:lnTo>
                        <a:pt x="0" y="0"/>
                      </a:lnTo>
                      <a:lnTo>
                        <a:pt x="53" y="0"/>
                      </a:lnTo>
                      <a:lnTo>
                        <a:pt x="53" y="54"/>
                      </a:lnTo>
                      <a:lnTo>
                        <a:pt x="0" y="5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sp>
              <p:nvSpPr>
                <p:cNvPr id="88" name="Freeform 51">
                  <a:extLst>
                    <a:ext uri="{FF2B5EF4-FFF2-40B4-BE49-F238E27FC236}">
                      <a16:creationId xmlns:a16="http://schemas.microsoft.com/office/drawing/2014/main" id="{9C84A5B6-B1C7-425F-96C4-E4FEDE1781B1}"/>
                    </a:ext>
                  </a:extLst>
                </p:cNvPr>
                <p:cNvSpPr>
                  <a:spLocks/>
                </p:cNvSpPr>
                <p:nvPr/>
              </p:nvSpPr>
              <p:spPr bwMode="auto">
                <a:xfrm>
                  <a:off x="1178" y="3931"/>
                  <a:ext cx="56" cy="42"/>
                </a:xfrm>
                <a:custGeom>
                  <a:avLst/>
                  <a:gdLst>
                    <a:gd name="T0" fmla="*/ 0 w 266"/>
                    <a:gd name="T1" fmla="*/ 0 h 199"/>
                    <a:gd name="T2" fmla="*/ 0 w 266"/>
                    <a:gd name="T3" fmla="*/ 0 h 199"/>
                    <a:gd name="T4" fmla="*/ 266 w 266"/>
                    <a:gd name="T5" fmla="*/ 0 h 199"/>
                    <a:gd name="T6" fmla="*/ 266 w 266"/>
                    <a:gd name="T7" fmla="*/ 199 h 199"/>
                    <a:gd name="T8" fmla="*/ 0 w 266"/>
                    <a:gd name="T9" fmla="*/ 199 h 199"/>
                    <a:gd name="T10" fmla="*/ 0 w 266"/>
                    <a:gd name="T11" fmla="*/ 0 h 199"/>
                  </a:gdLst>
                  <a:ahLst/>
                  <a:cxnLst>
                    <a:cxn ang="0">
                      <a:pos x="T0" y="T1"/>
                    </a:cxn>
                    <a:cxn ang="0">
                      <a:pos x="T2" y="T3"/>
                    </a:cxn>
                    <a:cxn ang="0">
                      <a:pos x="T4" y="T5"/>
                    </a:cxn>
                    <a:cxn ang="0">
                      <a:pos x="T6" y="T7"/>
                    </a:cxn>
                    <a:cxn ang="0">
                      <a:pos x="T8" y="T9"/>
                    </a:cxn>
                    <a:cxn ang="0">
                      <a:pos x="T10" y="T11"/>
                    </a:cxn>
                  </a:cxnLst>
                  <a:rect l="0" t="0" r="r" b="b"/>
                  <a:pathLst>
                    <a:path w="266" h="199">
                      <a:moveTo>
                        <a:pt x="0" y="0"/>
                      </a:moveTo>
                      <a:lnTo>
                        <a:pt x="0" y="0"/>
                      </a:lnTo>
                      <a:lnTo>
                        <a:pt x="266" y="0"/>
                      </a:lnTo>
                      <a:lnTo>
                        <a:pt x="266" y="199"/>
                      </a:lnTo>
                      <a:lnTo>
                        <a:pt x="0" y="19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3565A"/>
                    </a:solidFill>
                    <a:effectLst/>
                    <a:uLnTx/>
                    <a:uFillTx/>
                    <a:latin typeface="Arial"/>
                  </a:endParaRPr>
                </a:p>
              </p:txBody>
            </p:sp>
          </p:grpSp>
        </p:grpSp>
      </p:grpSp>
      <p:pic>
        <p:nvPicPr>
          <p:cNvPr id="159" name="Graphic 158">
            <a:extLst>
              <a:ext uri="{FF2B5EF4-FFF2-40B4-BE49-F238E27FC236}">
                <a16:creationId xmlns:a16="http://schemas.microsoft.com/office/drawing/2014/main" id="{B71B5834-EEA1-4920-AEB9-E03D127EA229}"/>
              </a:ext>
            </a:extLst>
          </p:cNvPr>
          <p:cNvPicPr>
            <a:picLocks/>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41095" y="5775530"/>
            <a:ext cx="275730" cy="275730"/>
          </a:xfrm>
          <a:prstGeom prst="rect">
            <a:avLst/>
          </a:prstGeom>
        </p:spPr>
      </p:pic>
      <p:grpSp>
        <p:nvGrpSpPr>
          <p:cNvPr id="167" name="Group 166">
            <a:extLst>
              <a:ext uri="{FF2B5EF4-FFF2-40B4-BE49-F238E27FC236}">
                <a16:creationId xmlns:a16="http://schemas.microsoft.com/office/drawing/2014/main" id="{55C84708-C0E3-4AC6-BC0E-958990B1FB5A}"/>
              </a:ext>
            </a:extLst>
          </p:cNvPr>
          <p:cNvGrpSpPr/>
          <p:nvPr/>
        </p:nvGrpSpPr>
        <p:grpSpPr>
          <a:xfrm>
            <a:off x="11325878" y="5779252"/>
            <a:ext cx="359628" cy="359628"/>
            <a:chOff x="8763006" y="4886325"/>
            <a:chExt cx="671513" cy="665163"/>
          </a:xfrm>
          <a:solidFill>
            <a:schemeClr val="bg1"/>
          </a:solidFill>
        </p:grpSpPr>
        <p:sp>
          <p:nvSpPr>
            <p:cNvPr id="168" name="Freeform 27">
              <a:extLst>
                <a:ext uri="{FF2B5EF4-FFF2-40B4-BE49-F238E27FC236}">
                  <a16:creationId xmlns:a16="http://schemas.microsoft.com/office/drawing/2014/main" id="{5921C7E7-2323-4C69-86F2-08648B752CA5}"/>
                </a:ext>
              </a:extLst>
            </p:cNvPr>
            <p:cNvSpPr>
              <a:spLocks noEditPoints="1"/>
            </p:cNvSpPr>
            <p:nvPr/>
          </p:nvSpPr>
          <p:spPr bwMode="auto">
            <a:xfrm>
              <a:off x="8763006" y="4886325"/>
              <a:ext cx="639763" cy="641350"/>
            </a:xfrm>
            <a:custGeom>
              <a:avLst/>
              <a:gdLst>
                <a:gd name="T0" fmla="*/ 1747 w 1747"/>
                <a:gd name="T1" fmla="*/ 304 h 1762"/>
                <a:gd name="T2" fmla="*/ 1539 w 1747"/>
                <a:gd name="T3" fmla="*/ 79 h 1762"/>
                <a:gd name="T4" fmla="*/ 1301 w 1747"/>
                <a:gd name="T5" fmla="*/ 170 h 1762"/>
                <a:gd name="T6" fmla="*/ 865 w 1747"/>
                <a:gd name="T7" fmla="*/ 598 h 1762"/>
                <a:gd name="T8" fmla="*/ 649 w 1747"/>
                <a:gd name="T9" fmla="*/ 814 h 1762"/>
                <a:gd name="T10" fmla="*/ 322 w 1747"/>
                <a:gd name="T11" fmla="*/ 1132 h 1762"/>
                <a:gd name="T12" fmla="*/ 14 w 1747"/>
                <a:gd name="T13" fmla="*/ 1698 h 1762"/>
                <a:gd name="T14" fmla="*/ 48 w 1747"/>
                <a:gd name="T15" fmla="*/ 1759 h 1762"/>
                <a:gd name="T16" fmla="*/ 405 w 1747"/>
                <a:gd name="T17" fmla="*/ 1566 h 1762"/>
                <a:gd name="T18" fmla="*/ 542 w 1747"/>
                <a:gd name="T19" fmla="*/ 1491 h 1762"/>
                <a:gd name="T20" fmla="*/ 886 w 1747"/>
                <a:gd name="T21" fmla="*/ 1182 h 1762"/>
                <a:gd name="T22" fmla="*/ 1648 w 1747"/>
                <a:gd name="T23" fmla="*/ 427 h 1762"/>
                <a:gd name="T24" fmla="*/ 1747 w 1747"/>
                <a:gd name="T25" fmla="*/ 304 h 1762"/>
                <a:gd name="T26" fmla="*/ 616 w 1747"/>
                <a:gd name="T27" fmla="*/ 1341 h 1762"/>
                <a:gd name="T28" fmla="*/ 518 w 1747"/>
                <a:gd name="T29" fmla="*/ 1239 h 1762"/>
                <a:gd name="T30" fmla="*/ 416 w 1747"/>
                <a:gd name="T31" fmla="*/ 1145 h 1762"/>
                <a:gd name="T32" fmla="*/ 301 w 1747"/>
                <a:gd name="T33" fmla="*/ 1307 h 1762"/>
                <a:gd name="T34" fmla="*/ 254 w 1747"/>
                <a:gd name="T35" fmla="*/ 1399 h 1762"/>
                <a:gd name="T36" fmla="*/ 269 w 1747"/>
                <a:gd name="T37" fmla="*/ 1496 h 1762"/>
                <a:gd name="T38" fmla="*/ 446 w 1747"/>
                <a:gd name="T39" fmla="*/ 1460 h 1762"/>
                <a:gd name="T40" fmla="*/ 616 w 1747"/>
                <a:gd name="T41" fmla="*/ 1341 h 1762"/>
                <a:gd name="T42" fmla="*/ 574 w 1747"/>
                <a:gd name="T43" fmla="*/ 1250 h 1762"/>
                <a:gd name="T44" fmla="*/ 648 w 1747"/>
                <a:gd name="T45" fmla="*/ 1316 h 1762"/>
                <a:gd name="T46" fmla="*/ 770 w 1747"/>
                <a:gd name="T47" fmla="*/ 1188 h 1762"/>
                <a:gd name="T48" fmla="*/ 1657 w 1747"/>
                <a:gd name="T49" fmla="*/ 303 h 1762"/>
                <a:gd name="T50" fmla="*/ 1599 w 1747"/>
                <a:gd name="T51" fmla="*/ 249 h 1762"/>
                <a:gd name="T52" fmla="*/ 1468 w 1747"/>
                <a:gd name="T53" fmla="*/ 369 h 1762"/>
                <a:gd name="T54" fmla="*/ 1343 w 1747"/>
                <a:gd name="T55" fmla="*/ 497 h 1762"/>
                <a:gd name="T56" fmla="*/ 1085 w 1747"/>
                <a:gd name="T57" fmla="*/ 744 h 1762"/>
                <a:gd name="T58" fmla="*/ 574 w 1747"/>
                <a:gd name="T59" fmla="*/ 1250 h 1762"/>
                <a:gd name="T60" fmla="*/ 444 w 1747"/>
                <a:gd name="T61" fmla="*/ 1120 h 1762"/>
                <a:gd name="T62" fmla="*/ 545 w 1747"/>
                <a:gd name="T63" fmla="*/ 1225 h 1762"/>
                <a:gd name="T64" fmla="*/ 678 w 1747"/>
                <a:gd name="T65" fmla="*/ 1104 h 1762"/>
                <a:gd name="T66" fmla="*/ 1062 w 1747"/>
                <a:gd name="T67" fmla="*/ 729 h 1762"/>
                <a:gd name="T68" fmla="*/ 1186 w 1747"/>
                <a:gd name="T69" fmla="*/ 601 h 1762"/>
                <a:gd name="T70" fmla="*/ 1572 w 1747"/>
                <a:gd name="T71" fmla="*/ 223 h 1762"/>
                <a:gd name="T72" fmla="*/ 1457 w 1747"/>
                <a:gd name="T73" fmla="*/ 114 h 1762"/>
                <a:gd name="T74" fmla="*/ 1014 w 1747"/>
                <a:gd name="T75" fmla="*/ 552 h 1762"/>
                <a:gd name="T76" fmla="*/ 952 w 1747"/>
                <a:gd name="T77" fmla="*/ 620 h 1762"/>
                <a:gd name="T78" fmla="*/ 695 w 1747"/>
                <a:gd name="T79" fmla="*/ 868 h 1762"/>
                <a:gd name="T80" fmla="*/ 566 w 1747"/>
                <a:gd name="T81" fmla="*/ 992 h 1762"/>
                <a:gd name="T82" fmla="*/ 444 w 1747"/>
                <a:gd name="T83" fmla="*/ 112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7" h="1762">
                  <a:moveTo>
                    <a:pt x="1747" y="304"/>
                  </a:moveTo>
                  <a:cubicBezTo>
                    <a:pt x="1732" y="272"/>
                    <a:pt x="1571" y="106"/>
                    <a:pt x="1539" y="79"/>
                  </a:cubicBezTo>
                  <a:cubicBezTo>
                    <a:pt x="1450" y="0"/>
                    <a:pt x="1471" y="5"/>
                    <a:pt x="1301" y="170"/>
                  </a:cubicBezTo>
                  <a:lnTo>
                    <a:pt x="865" y="598"/>
                  </a:lnTo>
                  <a:cubicBezTo>
                    <a:pt x="791" y="669"/>
                    <a:pt x="723" y="743"/>
                    <a:pt x="649" y="814"/>
                  </a:cubicBezTo>
                  <a:lnTo>
                    <a:pt x="322" y="1132"/>
                  </a:lnTo>
                  <a:cubicBezTo>
                    <a:pt x="289" y="1170"/>
                    <a:pt x="26" y="1667"/>
                    <a:pt x="14" y="1698"/>
                  </a:cubicBezTo>
                  <a:cubicBezTo>
                    <a:pt x="0" y="1734"/>
                    <a:pt x="9" y="1762"/>
                    <a:pt x="48" y="1759"/>
                  </a:cubicBezTo>
                  <a:cubicBezTo>
                    <a:pt x="72" y="1757"/>
                    <a:pt x="370" y="1586"/>
                    <a:pt x="405" y="1566"/>
                  </a:cubicBezTo>
                  <a:cubicBezTo>
                    <a:pt x="451" y="1540"/>
                    <a:pt x="497" y="1517"/>
                    <a:pt x="542" y="1491"/>
                  </a:cubicBezTo>
                  <a:cubicBezTo>
                    <a:pt x="666" y="1420"/>
                    <a:pt x="781" y="1285"/>
                    <a:pt x="886" y="1182"/>
                  </a:cubicBezTo>
                  <a:lnTo>
                    <a:pt x="1648" y="427"/>
                  </a:lnTo>
                  <a:cubicBezTo>
                    <a:pt x="1679" y="397"/>
                    <a:pt x="1742" y="352"/>
                    <a:pt x="1747" y="304"/>
                  </a:cubicBezTo>
                  <a:close/>
                  <a:moveTo>
                    <a:pt x="616" y="1341"/>
                  </a:moveTo>
                  <a:cubicBezTo>
                    <a:pt x="592" y="1301"/>
                    <a:pt x="552" y="1272"/>
                    <a:pt x="518" y="1239"/>
                  </a:cubicBezTo>
                  <a:cubicBezTo>
                    <a:pt x="485" y="1207"/>
                    <a:pt x="454" y="1165"/>
                    <a:pt x="416" y="1145"/>
                  </a:cubicBezTo>
                  <a:cubicBezTo>
                    <a:pt x="354" y="1202"/>
                    <a:pt x="348" y="1218"/>
                    <a:pt x="301" y="1307"/>
                  </a:cubicBezTo>
                  <a:cubicBezTo>
                    <a:pt x="283" y="1340"/>
                    <a:pt x="271" y="1368"/>
                    <a:pt x="254" y="1399"/>
                  </a:cubicBezTo>
                  <a:cubicBezTo>
                    <a:pt x="230" y="1442"/>
                    <a:pt x="238" y="1463"/>
                    <a:pt x="269" y="1496"/>
                  </a:cubicBezTo>
                  <a:cubicBezTo>
                    <a:pt x="318" y="1548"/>
                    <a:pt x="345" y="1519"/>
                    <a:pt x="446" y="1460"/>
                  </a:cubicBezTo>
                  <a:cubicBezTo>
                    <a:pt x="515" y="1421"/>
                    <a:pt x="585" y="1395"/>
                    <a:pt x="616" y="1341"/>
                  </a:cubicBezTo>
                  <a:close/>
                  <a:moveTo>
                    <a:pt x="574" y="1250"/>
                  </a:moveTo>
                  <a:cubicBezTo>
                    <a:pt x="594" y="1275"/>
                    <a:pt x="617" y="1302"/>
                    <a:pt x="648" y="1316"/>
                  </a:cubicBezTo>
                  <a:lnTo>
                    <a:pt x="770" y="1188"/>
                  </a:lnTo>
                  <a:cubicBezTo>
                    <a:pt x="864" y="1096"/>
                    <a:pt x="1635" y="349"/>
                    <a:pt x="1657" y="303"/>
                  </a:cubicBezTo>
                  <a:cubicBezTo>
                    <a:pt x="1633" y="284"/>
                    <a:pt x="1631" y="271"/>
                    <a:pt x="1599" y="249"/>
                  </a:cubicBezTo>
                  <a:cubicBezTo>
                    <a:pt x="1567" y="270"/>
                    <a:pt x="1502" y="337"/>
                    <a:pt x="1468" y="369"/>
                  </a:cubicBezTo>
                  <a:lnTo>
                    <a:pt x="1343" y="497"/>
                  </a:lnTo>
                  <a:cubicBezTo>
                    <a:pt x="1255" y="581"/>
                    <a:pt x="1173" y="660"/>
                    <a:pt x="1085" y="744"/>
                  </a:cubicBezTo>
                  <a:lnTo>
                    <a:pt x="574" y="1250"/>
                  </a:lnTo>
                  <a:close/>
                  <a:moveTo>
                    <a:pt x="444" y="1120"/>
                  </a:moveTo>
                  <a:lnTo>
                    <a:pt x="545" y="1225"/>
                  </a:lnTo>
                  <a:cubicBezTo>
                    <a:pt x="583" y="1200"/>
                    <a:pt x="642" y="1139"/>
                    <a:pt x="678" y="1104"/>
                  </a:cubicBezTo>
                  <a:lnTo>
                    <a:pt x="1062" y="729"/>
                  </a:lnTo>
                  <a:cubicBezTo>
                    <a:pt x="1106" y="688"/>
                    <a:pt x="1143" y="643"/>
                    <a:pt x="1186" y="601"/>
                  </a:cubicBezTo>
                  <a:cubicBezTo>
                    <a:pt x="1264" y="527"/>
                    <a:pt x="1509" y="297"/>
                    <a:pt x="1572" y="223"/>
                  </a:cubicBezTo>
                  <a:cubicBezTo>
                    <a:pt x="1547" y="194"/>
                    <a:pt x="1495" y="130"/>
                    <a:pt x="1457" y="114"/>
                  </a:cubicBezTo>
                  <a:cubicBezTo>
                    <a:pt x="1407" y="184"/>
                    <a:pt x="1096" y="472"/>
                    <a:pt x="1014" y="552"/>
                  </a:cubicBezTo>
                  <a:cubicBezTo>
                    <a:pt x="991" y="574"/>
                    <a:pt x="976" y="597"/>
                    <a:pt x="952" y="620"/>
                  </a:cubicBezTo>
                  <a:cubicBezTo>
                    <a:pt x="864" y="704"/>
                    <a:pt x="783" y="784"/>
                    <a:pt x="695" y="868"/>
                  </a:cubicBezTo>
                  <a:cubicBezTo>
                    <a:pt x="653" y="908"/>
                    <a:pt x="602" y="951"/>
                    <a:pt x="566" y="992"/>
                  </a:cubicBezTo>
                  <a:lnTo>
                    <a:pt x="444"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rgbClr val="53565A"/>
                </a:solidFill>
              </a:endParaRPr>
            </a:p>
          </p:txBody>
        </p:sp>
        <p:sp>
          <p:nvSpPr>
            <p:cNvPr id="169" name="Freeform 28">
              <a:extLst>
                <a:ext uri="{FF2B5EF4-FFF2-40B4-BE49-F238E27FC236}">
                  <a16:creationId xmlns:a16="http://schemas.microsoft.com/office/drawing/2014/main" id="{AF19C008-22CA-45D5-B3DD-62C1A5D6F15B}"/>
                </a:ext>
              </a:extLst>
            </p:cNvPr>
            <p:cNvSpPr>
              <a:spLocks/>
            </p:cNvSpPr>
            <p:nvPr/>
          </p:nvSpPr>
          <p:spPr bwMode="auto">
            <a:xfrm>
              <a:off x="9102731" y="5218113"/>
              <a:ext cx="331788" cy="333375"/>
            </a:xfrm>
            <a:custGeom>
              <a:avLst/>
              <a:gdLst>
                <a:gd name="T0" fmla="*/ 248 w 901"/>
                <a:gd name="T1" fmla="*/ 27 h 915"/>
                <a:gd name="T2" fmla="*/ 383 w 901"/>
                <a:gd name="T3" fmla="*/ 177 h 915"/>
                <a:gd name="T4" fmla="*/ 455 w 901"/>
                <a:gd name="T5" fmla="*/ 252 h 915"/>
                <a:gd name="T6" fmla="*/ 590 w 901"/>
                <a:gd name="T7" fmla="*/ 403 h 915"/>
                <a:gd name="T8" fmla="*/ 798 w 901"/>
                <a:gd name="T9" fmla="*/ 632 h 915"/>
                <a:gd name="T10" fmla="*/ 633 w 901"/>
                <a:gd name="T11" fmla="*/ 784 h 915"/>
                <a:gd name="T12" fmla="*/ 582 w 901"/>
                <a:gd name="T13" fmla="*/ 835 h 915"/>
                <a:gd name="T14" fmla="*/ 525 w 901"/>
                <a:gd name="T15" fmla="*/ 771 h 915"/>
                <a:gd name="T16" fmla="*/ 590 w 901"/>
                <a:gd name="T17" fmla="*/ 697 h 915"/>
                <a:gd name="T18" fmla="*/ 502 w 901"/>
                <a:gd name="T19" fmla="*/ 752 h 915"/>
                <a:gd name="T20" fmla="*/ 552 w 901"/>
                <a:gd name="T21" fmla="*/ 661 h 915"/>
                <a:gd name="T22" fmla="*/ 456 w 901"/>
                <a:gd name="T23" fmla="*/ 709 h 915"/>
                <a:gd name="T24" fmla="*/ 515 w 901"/>
                <a:gd name="T25" fmla="*/ 616 h 915"/>
                <a:gd name="T26" fmla="*/ 426 w 901"/>
                <a:gd name="T27" fmla="*/ 664 h 915"/>
                <a:gd name="T28" fmla="*/ 424 w 901"/>
                <a:gd name="T29" fmla="*/ 640 h 915"/>
                <a:gd name="T30" fmla="*/ 476 w 901"/>
                <a:gd name="T31" fmla="*/ 584 h 915"/>
                <a:gd name="T32" fmla="*/ 467 w 901"/>
                <a:gd name="T33" fmla="*/ 583 h 915"/>
                <a:gd name="T34" fmla="*/ 380 w 901"/>
                <a:gd name="T35" fmla="*/ 621 h 915"/>
                <a:gd name="T36" fmla="*/ 444 w 901"/>
                <a:gd name="T37" fmla="*/ 545 h 915"/>
                <a:gd name="T38" fmla="*/ 502 w 901"/>
                <a:gd name="T39" fmla="*/ 467 h 915"/>
                <a:gd name="T40" fmla="*/ 489 w 901"/>
                <a:gd name="T41" fmla="*/ 464 h 915"/>
                <a:gd name="T42" fmla="*/ 483 w 901"/>
                <a:gd name="T43" fmla="*/ 463 h 915"/>
                <a:gd name="T44" fmla="*/ 334 w 901"/>
                <a:gd name="T45" fmla="*/ 577 h 915"/>
                <a:gd name="T46" fmla="*/ 322 w 901"/>
                <a:gd name="T47" fmla="*/ 558 h 915"/>
                <a:gd name="T48" fmla="*/ 386 w 901"/>
                <a:gd name="T49" fmla="*/ 476 h 915"/>
                <a:gd name="T50" fmla="*/ 303 w 901"/>
                <a:gd name="T51" fmla="*/ 532 h 915"/>
                <a:gd name="T52" fmla="*/ 282 w 901"/>
                <a:gd name="T53" fmla="*/ 513 h 915"/>
                <a:gd name="T54" fmla="*/ 347 w 901"/>
                <a:gd name="T55" fmla="*/ 435 h 915"/>
                <a:gd name="T56" fmla="*/ 251 w 901"/>
                <a:gd name="T57" fmla="*/ 489 h 915"/>
                <a:gd name="T58" fmla="*/ 309 w 901"/>
                <a:gd name="T59" fmla="*/ 398 h 915"/>
                <a:gd name="T60" fmla="*/ 222 w 901"/>
                <a:gd name="T61" fmla="*/ 454 h 915"/>
                <a:gd name="T62" fmla="*/ 209 w 901"/>
                <a:gd name="T63" fmla="*/ 434 h 915"/>
                <a:gd name="T64" fmla="*/ 272 w 901"/>
                <a:gd name="T65" fmla="*/ 354 h 915"/>
                <a:gd name="T66" fmla="*/ 200 w 901"/>
                <a:gd name="T67" fmla="*/ 414 h 915"/>
                <a:gd name="T68" fmla="*/ 168 w 901"/>
                <a:gd name="T69" fmla="*/ 389 h 915"/>
                <a:gd name="T70" fmla="*/ 297 w 901"/>
                <a:gd name="T71" fmla="*/ 250 h 915"/>
                <a:gd name="T72" fmla="*/ 245 w 901"/>
                <a:gd name="T73" fmla="*/ 256 h 915"/>
                <a:gd name="T74" fmla="*/ 210 w 901"/>
                <a:gd name="T75" fmla="*/ 294 h 915"/>
                <a:gd name="T76" fmla="*/ 122 w 901"/>
                <a:gd name="T77" fmla="*/ 349 h 915"/>
                <a:gd name="T78" fmla="*/ 181 w 901"/>
                <a:gd name="T79" fmla="*/ 256 h 915"/>
                <a:gd name="T80" fmla="*/ 101 w 901"/>
                <a:gd name="T81" fmla="*/ 313 h 915"/>
                <a:gd name="T82" fmla="*/ 75 w 901"/>
                <a:gd name="T83" fmla="*/ 291 h 915"/>
                <a:gd name="T84" fmla="*/ 111 w 901"/>
                <a:gd name="T85" fmla="*/ 261 h 915"/>
                <a:gd name="T86" fmla="*/ 142 w 901"/>
                <a:gd name="T87" fmla="*/ 215 h 915"/>
                <a:gd name="T88" fmla="*/ 58 w 901"/>
                <a:gd name="T89" fmla="*/ 271 h 915"/>
                <a:gd name="T90" fmla="*/ 0 w 901"/>
                <a:gd name="T91" fmla="*/ 264 h 915"/>
                <a:gd name="T92" fmla="*/ 283 w 901"/>
                <a:gd name="T93" fmla="*/ 579 h 915"/>
                <a:gd name="T94" fmla="*/ 351 w 901"/>
                <a:gd name="T95" fmla="*/ 658 h 915"/>
                <a:gd name="T96" fmla="*/ 498 w 901"/>
                <a:gd name="T97" fmla="*/ 813 h 915"/>
                <a:gd name="T98" fmla="*/ 715 w 901"/>
                <a:gd name="T99" fmla="*/ 767 h 915"/>
                <a:gd name="T100" fmla="*/ 715 w 901"/>
                <a:gd name="T101" fmla="*/ 473 h 915"/>
                <a:gd name="T102" fmla="*/ 347 w 901"/>
                <a:gd name="T103" fmla="*/ 74 h 915"/>
                <a:gd name="T104" fmla="*/ 274 w 901"/>
                <a:gd name="T105" fmla="*/ 0 h 915"/>
                <a:gd name="T106" fmla="*/ 248 w 901"/>
                <a:gd name="T107" fmla="*/ 2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15">
                  <a:moveTo>
                    <a:pt x="248" y="27"/>
                  </a:moveTo>
                  <a:lnTo>
                    <a:pt x="383" y="177"/>
                  </a:lnTo>
                  <a:cubicBezTo>
                    <a:pt x="410" y="210"/>
                    <a:pt x="422" y="220"/>
                    <a:pt x="455" y="252"/>
                  </a:cubicBezTo>
                  <a:lnTo>
                    <a:pt x="590" y="403"/>
                  </a:lnTo>
                  <a:cubicBezTo>
                    <a:pt x="647" y="471"/>
                    <a:pt x="735" y="548"/>
                    <a:pt x="798" y="632"/>
                  </a:cubicBezTo>
                  <a:cubicBezTo>
                    <a:pt x="781" y="660"/>
                    <a:pt x="672" y="750"/>
                    <a:pt x="633" y="784"/>
                  </a:cubicBezTo>
                  <a:cubicBezTo>
                    <a:pt x="614" y="801"/>
                    <a:pt x="600" y="819"/>
                    <a:pt x="582" y="835"/>
                  </a:cubicBezTo>
                  <a:cubicBezTo>
                    <a:pt x="561" y="822"/>
                    <a:pt x="537" y="795"/>
                    <a:pt x="525" y="771"/>
                  </a:cubicBezTo>
                  <a:cubicBezTo>
                    <a:pt x="571" y="735"/>
                    <a:pt x="584" y="733"/>
                    <a:pt x="590" y="697"/>
                  </a:cubicBezTo>
                  <a:cubicBezTo>
                    <a:pt x="540" y="704"/>
                    <a:pt x="550" y="744"/>
                    <a:pt x="502" y="752"/>
                  </a:cubicBezTo>
                  <a:cubicBezTo>
                    <a:pt x="473" y="701"/>
                    <a:pt x="547" y="707"/>
                    <a:pt x="552" y="661"/>
                  </a:cubicBezTo>
                  <a:cubicBezTo>
                    <a:pt x="503" y="656"/>
                    <a:pt x="499" y="721"/>
                    <a:pt x="456" y="709"/>
                  </a:cubicBezTo>
                  <a:cubicBezTo>
                    <a:pt x="448" y="664"/>
                    <a:pt x="505" y="678"/>
                    <a:pt x="515" y="616"/>
                  </a:cubicBezTo>
                  <a:cubicBezTo>
                    <a:pt x="455" y="625"/>
                    <a:pt x="459" y="696"/>
                    <a:pt x="426" y="664"/>
                  </a:cubicBezTo>
                  <a:cubicBezTo>
                    <a:pt x="414" y="651"/>
                    <a:pt x="422" y="644"/>
                    <a:pt x="424" y="640"/>
                  </a:cubicBezTo>
                  <a:cubicBezTo>
                    <a:pt x="434" y="622"/>
                    <a:pt x="481" y="611"/>
                    <a:pt x="476" y="584"/>
                  </a:cubicBezTo>
                  <a:lnTo>
                    <a:pt x="467" y="583"/>
                  </a:lnTo>
                  <a:cubicBezTo>
                    <a:pt x="423" y="590"/>
                    <a:pt x="420" y="649"/>
                    <a:pt x="380" y="621"/>
                  </a:cubicBezTo>
                  <a:cubicBezTo>
                    <a:pt x="379" y="592"/>
                    <a:pt x="425" y="561"/>
                    <a:pt x="444" y="545"/>
                  </a:cubicBezTo>
                  <a:cubicBezTo>
                    <a:pt x="469" y="525"/>
                    <a:pt x="520" y="490"/>
                    <a:pt x="502" y="467"/>
                  </a:cubicBezTo>
                  <a:lnTo>
                    <a:pt x="489" y="464"/>
                  </a:lnTo>
                  <a:cubicBezTo>
                    <a:pt x="488" y="464"/>
                    <a:pt x="485" y="463"/>
                    <a:pt x="483" y="463"/>
                  </a:cubicBezTo>
                  <a:cubicBezTo>
                    <a:pt x="439" y="467"/>
                    <a:pt x="387" y="561"/>
                    <a:pt x="334" y="577"/>
                  </a:cubicBezTo>
                  <a:lnTo>
                    <a:pt x="322" y="558"/>
                  </a:lnTo>
                  <a:cubicBezTo>
                    <a:pt x="335" y="508"/>
                    <a:pt x="374" y="530"/>
                    <a:pt x="386" y="476"/>
                  </a:cubicBezTo>
                  <a:cubicBezTo>
                    <a:pt x="349" y="482"/>
                    <a:pt x="326" y="513"/>
                    <a:pt x="303" y="532"/>
                  </a:cubicBezTo>
                  <a:lnTo>
                    <a:pt x="282" y="513"/>
                  </a:lnTo>
                  <a:cubicBezTo>
                    <a:pt x="303" y="495"/>
                    <a:pt x="336" y="474"/>
                    <a:pt x="347" y="435"/>
                  </a:cubicBezTo>
                  <a:cubicBezTo>
                    <a:pt x="282" y="449"/>
                    <a:pt x="302" y="499"/>
                    <a:pt x="251" y="489"/>
                  </a:cubicBezTo>
                  <a:cubicBezTo>
                    <a:pt x="237" y="434"/>
                    <a:pt x="305" y="455"/>
                    <a:pt x="309" y="398"/>
                  </a:cubicBezTo>
                  <a:cubicBezTo>
                    <a:pt x="276" y="401"/>
                    <a:pt x="255" y="438"/>
                    <a:pt x="222" y="454"/>
                  </a:cubicBezTo>
                  <a:lnTo>
                    <a:pt x="209" y="434"/>
                  </a:lnTo>
                  <a:cubicBezTo>
                    <a:pt x="226" y="417"/>
                    <a:pt x="266" y="387"/>
                    <a:pt x="272" y="354"/>
                  </a:cubicBezTo>
                  <a:cubicBezTo>
                    <a:pt x="235" y="363"/>
                    <a:pt x="221" y="385"/>
                    <a:pt x="200" y="414"/>
                  </a:cubicBezTo>
                  <a:cubicBezTo>
                    <a:pt x="174" y="402"/>
                    <a:pt x="184" y="407"/>
                    <a:pt x="168" y="389"/>
                  </a:cubicBezTo>
                  <a:cubicBezTo>
                    <a:pt x="204" y="353"/>
                    <a:pt x="311" y="271"/>
                    <a:pt x="297" y="250"/>
                  </a:cubicBezTo>
                  <a:cubicBezTo>
                    <a:pt x="297" y="250"/>
                    <a:pt x="294" y="214"/>
                    <a:pt x="245" y="256"/>
                  </a:cubicBezTo>
                  <a:cubicBezTo>
                    <a:pt x="231" y="268"/>
                    <a:pt x="224" y="280"/>
                    <a:pt x="210" y="294"/>
                  </a:cubicBezTo>
                  <a:cubicBezTo>
                    <a:pt x="189" y="316"/>
                    <a:pt x="150" y="358"/>
                    <a:pt x="122" y="349"/>
                  </a:cubicBezTo>
                  <a:cubicBezTo>
                    <a:pt x="110" y="312"/>
                    <a:pt x="163" y="300"/>
                    <a:pt x="181" y="256"/>
                  </a:cubicBezTo>
                  <a:cubicBezTo>
                    <a:pt x="135" y="258"/>
                    <a:pt x="132" y="288"/>
                    <a:pt x="101" y="313"/>
                  </a:cubicBezTo>
                  <a:lnTo>
                    <a:pt x="75" y="291"/>
                  </a:lnTo>
                  <a:cubicBezTo>
                    <a:pt x="90" y="275"/>
                    <a:pt x="95" y="273"/>
                    <a:pt x="111" y="261"/>
                  </a:cubicBezTo>
                  <a:cubicBezTo>
                    <a:pt x="135" y="241"/>
                    <a:pt x="135" y="246"/>
                    <a:pt x="142" y="215"/>
                  </a:cubicBezTo>
                  <a:cubicBezTo>
                    <a:pt x="110" y="223"/>
                    <a:pt x="84" y="255"/>
                    <a:pt x="58" y="271"/>
                  </a:cubicBezTo>
                  <a:cubicBezTo>
                    <a:pt x="18" y="244"/>
                    <a:pt x="40" y="238"/>
                    <a:pt x="0" y="264"/>
                  </a:cubicBezTo>
                  <a:cubicBezTo>
                    <a:pt x="18" y="301"/>
                    <a:pt x="241" y="536"/>
                    <a:pt x="283" y="579"/>
                  </a:cubicBezTo>
                  <a:cubicBezTo>
                    <a:pt x="309" y="604"/>
                    <a:pt x="325" y="632"/>
                    <a:pt x="351" y="658"/>
                  </a:cubicBezTo>
                  <a:lnTo>
                    <a:pt x="498" y="813"/>
                  </a:lnTo>
                  <a:cubicBezTo>
                    <a:pt x="581" y="915"/>
                    <a:pt x="563" y="915"/>
                    <a:pt x="715" y="767"/>
                  </a:cubicBezTo>
                  <a:cubicBezTo>
                    <a:pt x="888" y="598"/>
                    <a:pt x="901" y="686"/>
                    <a:pt x="715" y="473"/>
                  </a:cubicBezTo>
                  <a:lnTo>
                    <a:pt x="347" y="74"/>
                  </a:lnTo>
                  <a:cubicBezTo>
                    <a:pt x="324" y="46"/>
                    <a:pt x="296" y="26"/>
                    <a:pt x="274" y="0"/>
                  </a:cubicBezTo>
                  <a:lnTo>
                    <a:pt x="24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rgbClr val="53565A"/>
                </a:solidFill>
              </a:endParaRPr>
            </a:p>
          </p:txBody>
        </p:sp>
        <p:sp>
          <p:nvSpPr>
            <p:cNvPr id="170" name="Freeform 29">
              <a:extLst>
                <a:ext uri="{FF2B5EF4-FFF2-40B4-BE49-F238E27FC236}">
                  <a16:creationId xmlns:a16="http://schemas.microsoft.com/office/drawing/2014/main" id="{F6B13713-440F-4A16-B32C-17BF5E5A5C13}"/>
                </a:ext>
              </a:extLst>
            </p:cNvPr>
            <p:cNvSpPr>
              <a:spLocks/>
            </p:cNvSpPr>
            <p:nvPr/>
          </p:nvSpPr>
          <p:spPr bwMode="auto">
            <a:xfrm>
              <a:off x="8794756" y="4897438"/>
              <a:ext cx="285750" cy="288925"/>
            </a:xfrm>
            <a:custGeom>
              <a:avLst/>
              <a:gdLst>
                <a:gd name="T0" fmla="*/ 509 w 781"/>
                <a:gd name="T1" fmla="*/ 796 h 796"/>
                <a:gd name="T2" fmla="*/ 534 w 781"/>
                <a:gd name="T3" fmla="*/ 774 h 796"/>
                <a:gd name="T4" fmla="*/ 511 w 781"/>
                <a:gd name="T5" fmla="*/ 734 h 796"/>
                <a:gd name="T6" fmla="*/ 573 w 781"/>
                <a:gd name="T7" fmla="*/ 662 h 796"/>
                <a:gd name="T8" fmla="*/ 510 w 781"/>
                <a:gd name="T9" fmla="*/ 710 h 796"/>
                <a:gd name="T10" fmla="*/ 500 w 781"/>
                <a:gd name="T11" fmla="*/ 713 h 796"/>
                <a:gd name="T12" fmla="*/ 482 w 781"/>
                <a:gd name="T13" fmla="*/ 705 h 796"/>
                <a:gd name="T14" fmla="*/ 481 w 781"/>
                <a:gd name="T15" fmla="*/ 699 h 796"/>
                <a:gd name="T16" fmla="*/ 534 w 781"/>
                <a:gd name="T17" fmla="*/ 629 h 796"/>
                <a:gd name="T18" fmla="*/ 527 w 781"/>
                <a:gd name="T19" fmla="*/ 628 h 796"/>
                <a:gd name="T20" fmla="*/ 523 w 781"/>
                <a:gd name="T21" fmla="*/ 628 h 796"/>
                <a:gd name="T22" fmla="*/ 456 w 781"/>
                <a:gd name="T23" fmla="*/ 681 h 796"/>
                <a:gd name="T24" fmla="*/ 437 w 781"/>
                <a:gd name="T25" fmla="*/ 661 h 796"/>
                <a:gd name="T26" fmla="*/ 497 w 781"/>
                <a:gd name="T27" fmla="*/ 583 h 796"/>
                <a:gd name="T28" fmla="*/ 456 w 781"/>
                <a:gd name="T29" fmla="*/ 606 h 796"/>
                <a:gd name="T30" fmla="*/ 426 w 781"/>
                <a:gd name="T31" fmla="*/ 632 h 796"/>
                <a:gd name="T32" fmla="*/ 408 w 781"/>
                <a:gd name="T33" fmla="*/ 631 h 796"/>
                <a:gd name="T34" fmla="*/ 407 w 781"/>
                <a:gd name="T35" fmla="*/ 625 h 796"/>
                <a:gd name="T36" fmla="*/ 407 w 781"/>
                <a:gd name="T37" fmla="*/ 619 h 796"/>
                <a:gd name="T38" fmla="*/ 408 w 781"/>
                <a:gd name="T39" fmla="*/ 614 h 796"/>
                <a:gd name="T40" fmla="*/ 410 w 781"/>
                <a:gd name="T41" fmla="*/ 609 h 796"/>
                <a:gd name="T42" fmla="*/ 465 w 781"/>
                <a:gd name="T43" fmla="*/ 542 h 796"/>
                <a:gd name="T44" fmla="*/ 379 w 781"/>
                <a:gd name="T45" fmla="*/ 601 h 796"/>
                <a:gd name="T46" fmla="*/ 361 w 781"/>
                <a:gd name="T47" fmla="*/ 579 h 796"/>
                <a:gd name="T48" fmla="*/ 487 w 781"/>
                <a:gd name="T49" fmla="*/ 457 h 796"/>
                <a:gd name="T50" fmla="*/ 483 w 781"/>
                <a:gd name="T51" fmla="*/ 434 h 796"/>
                <a:gd name="T52" fmla="*/ 408 w 781"/>
                <a:gd name="T53" fmla="*/ 476 h 796"/>
                <a:gd name="T54" fmla="*/ 330 w 781"/>
                <a:gd name="T55" fmla="*/ 543 h 796"/>
                <a:gd name="T56" fmla="*/ 308 w 781"/>
                <a:gd name="T57" fmla="*/ 521 h 796"/>
                <a:gd name="T58" fmla="*/ 368 w 781"/>
                <a:gd name="T59" fmla="*/ 443 h 796"/>
                <a:gd name="T60" fmla="*/ 279 w 781"/>
                <a:gd name="T61" fmla="*/ 491 h 796"/>
                <a:gd name="T62" fmla="*/ 278 w 781"/>
                <a:gd name="T63" fmla="*/ 485 h 796"/>
                <a:gd name="T64" fmla="*/ 277 w 781"/>
                <a:gd name="T65" fmla="*/ 480 h 796"/>
                <a:gd name="T66" fmla="*/ 305 w 781"/>
                <a:gd name="T67" fmla="*/ 446 h 796"/>
                <a:gd name="T68" fmla="*/ 293 w 781"/>
                <a:gd name="T69" fmla="*/ 426 h 796"/>
                <a:gd name="T70" fmla="*/ 251 w 781"/>
                <a:gd name="T71" fmla="*/ 461 h 796"/>
                <a:gd name="T72" fmla="*/ 235 w 781"/>
                <a:gd name="T73" fmla="*/ 445 h 796"/>
                <a:gd name="T74" fmla="*/ 298 w 781"/>
                <a:gd name="T75" fmla="*/ 363 h 796"/>
                <a:gd name="T76" fmla="*/ 211 w 781"/>
                <a:gd name="T77" fmla="*/ 420 h 796"/>
                <a:gd name="T78" fmla="*/ 222 w 781"/>
                <a:gd name="T79" fmla="*/ 373 h 796"/>
                <a:gd name="T80" fmla="*/ 260 w 781"/>
                <a:gd name="T81" fmla="*/ 322 h 796"/>
                <a:gd name="T82" fmla="*/ 211 w 781"/>
                <a:gd name="T83" fmla="*/ 354 h 796"/>
                <a:gd name="T84" fmla="*/ 174 w 781"/>
                <a:gd name="T85" fmla="*/ 334 h 796"/>
                <a:gd name="T86" fmla="*/ 220 w 781"/>
                <a:gd name="T87" fmla="*/ 297 h 796"/>
                <a:gd name="T88" fmla="*/ 256 w 781"/>
                <a:gd name="T89" fmla="*/ 260 h 796"/>
                <a:gd name="T90" fmla="*/ 286 w 781"/>
                <a:gd name="T91" fmla="*/ 215 h 796"/>
                <a:gd name="T92" fmla="*/ 162 w 781"/>
                <a:gd name="T93" fmla="*/ 288 h 796"/>
                <a:gd name="T94" fmla="*/ 127 w 781"/>
                <a:gd name="T95" fmla="*/ 323 h 796"/>
                <a:gd name="T96" fmla="*/ 61 w 781"/>
                <a:gd name="T97" fmla="*/ 250 h 796"/>
                <a:gd name="T98" fmla="*/ 281 w 781"/>
                <a:gd name="T99" fmla="*/ 54 h 796"/>
                <a:gd name="T100" fmla="*/ 404 w 781"/>
                <a:gd name="T101" fmla="*/ 178 h 796"/>
                <a:gd name="T102" fmla="*/ 462 w 781"/>
                <a:gd name="T103" fmla="*/ 243 h 796"/>
                <a:gd name="T104" fmla="*/ 755 w 781"/>
                <a:gd name="T105" fmla="*/ 548 h 796"/>
                <a:gd name="T106" fmla="*/ 781 w 781"/>
                <a:gd name="T107" fmla="*/ 532 h 796"/>
                <a:gd name="T108" fmla="*/ 538 w 781"/>
                <a:gd name="T109" fmla="*/ 264 h 796"/>
                <a:gd name="T110" fmla="*/ 289 w 781"/>
                <a:gd name="T111" fmla="*/ 0 h 796"/>
                <a:gd name="T112" fmla="*/ 181 w 781"/>
                <a:gd name="T113" fmla="*/ 86 h 796"/>
                <a:gd name="T114" fmla="*/ 28 w 781"/>
                <a:gd name="T115" fmla="*/ 227 h 796"/>
                <a:gd name="T116" fmla="*/ 32 w 781"/>
                <a:gd name="T117" fmla="*/ 289 h 796"/>
                <a:gd name="T118" fmla="*/ 409 w 781"/>
                <a:gd name="T119" fmla="*/ 695 h 796"/>
                <a:gd name="T120" fmla="*/ 509 w 781"/>
                <a:gd name="T121" fmla="*/ 79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1" h="796">
                  <a:moveTo>
                    <a:pt x="509" y="796"/>
                  </a:moveTo>
                  <a:lnTo>
                    <a:pt x="534" y="774"/>
                  </a:lnTo>
                  <a:cubicBezTo>
                    <a:pt x="522" y="741"/>
                    <a:pt x="524" y="765"/>
                    <a:pt x="511" y="734"/>
                  </a:cubicBezTo>
                  <a:cubicBezTo>
                    <a:pt x="531" y="723"/>
                    <a:pt x="571" y="691"/>
                    <a:pt x="573" y="662"/>
                  </a:cubicBezTo>
                  <a:cubicBezTo>
                    <a:pt x="530" y="666"/>
                    <a:pt x="534" y="697"/>
                    <a:pt x="510" y="710"/>
                  </a:cubicBezTo>
                  <a:cubicBezTo>
                    <a:pt x="508" y="711"/>
                    <a:pt x="502" y="713"/>
                    <a:pt x="500" y="713"/>
                  </a:cubicBezTo>
                  <a:cubicBezTo>
                    <a:pt x="478" y="716"/>
                    <a:pt x="482" y="704"/>
                    <a:pt x="482" y="705"/>
                  </a:cubicBezTo>
                  <a:cubicBezTo>
                    <a:pt x="482" y="706"/>
                    <a:pt x="481" y="700"/>
                    <a:pt x="481" y="699"/>
                  </a:cubicBezTo>
                  <a:cubicBezTo>
                    <a:pt x="486" y="664"/>
                    <a:pt x="554" y="650"/>
                    <a:pt x="534" y="629"/>
                  </a:cubicBezTo>
                  <a:lnTo>
                    <a:pt x="527" y="628"/>
                  </a:lnTo>
                  <a:cubicBezTo>
                    <a:pt x="526" y="628"/>
                    <a:pt x="524" y="628"/>
                    <a:pt x="523" y="628"/>
                  </a:cubicBezTo>
                  <a:lnTo>
                    <a:pt x="456" y="681"/>
                  </a:lnTo>
                  <a:lnTo>
                    <a:pt x="437" y="661"/>
                  </a:lnTo>
                  <a:cubicBezTo>
                    <a:pt x="473" y="620"/>
                    <a:pt x="500" y="610"/>
                    <a:pt x="497" y="583"/>
                  </a:cubicBezTo>
                  <a:cubicBezTo>
                    <a:pt x="477" y="584"/>
                    <a:pt x="470" y="593"/>
                    <a:pt x="456" y="606"/>
                  </a:cubicBezTo>
                  <a:lnTo>
                    <a:pt x="426" y="632"/>
                  </a:lnTo>
                  <a:cubicBezTo>
                    <a:pt x="408" y="636"/>
                    <a:pt x="419" y="635"/>
                    <a:pt x="408" y="631"/>
                  </a:cubicBezTo>
                  <a:cubicBezTo>
                    <a:pt x="408" y="629"/>
                    <a:pt x="407" y="624"/>
                    <a:pt x="407" y="625"/>
                  </a:cubicBezTo>
                  <a:cubicBezTo>
                    <a:pt x="408" y="626"/>
                    <a:pt x="407" y="620"/>
                    <a:pt x="407" y="619"/>
                  </a:cubicBezTo>
                  <a:cubicBezTo>
                    <a:pt x="407" y="618"/>
                    <a:pt x="407" y="615"/>
                    <a:pt x="408" y="614"/>
                  </a:cubicBezTo>
                  <a:cubicBezTo>
                    <a:pt x="408" y="613"/>
                    <a:pt x="409" y="610"/>
                    <a:pt x="410" y="609"/>
                  </a:cubicBezTo>
                  <a:cubicBezTo>
                    <a:pt x="424" y="582"/>
                    <a:pt x="451" y="597"/>
                    <a:pt x="465" y="542"/>
                  </a:cubicBezTo>
                  <a:cubicBezTo>
                    <a:pt x="433" y="552"/>
                    <a:pt x="403" y="584"/>
                    <a:pt x="379" y="601"/>
                  </a:cubicBezTo>
                  <a:lnTo>
                    <a:pt x="361" y="579"/>
                  </a:lnTo>
                  <a:cubicBezTo>
                    <a:pt x="386" y="541"/>
                    <a:pt x="482" y="472"/>
                    <a:pt x="487" y="457"/>
                  </a:cubicBezTo>
                  <a:cubicBezTo>
                    <a:pt x="498" y="428"/>
                    <a:pt x="489" y="441"/>
                    <a:pt x="483" y="434"/>
                  </a:cubicBezTo>
                  <a:cubicBezTo>
                    <a:pt x="454" y="411"/>
                    <a:pt x="429" y="456"/>
                    <a:pt x="408" y="476"/>
                  </a:cubicBezTo>
                  <a:cubicBezTo>
                    <a:pt x="384" y="500"/>
                    <a:pt x="355" y="520"/>
                    <a:pt x="330" y="543"/>
                  </a:cubicBezTo>
                  <a:lnTo>
                    <a:pt x="308" y="521"/>
                  </a:lnTo>
                  <a:cubicBezTo>
                    <a:pt x="322" y="503"/>
                    <a:pt x="368" y="473"/>
                    <a:pt x="368" y="443"/>
                  </a:cubicBezTo>
                  <a:cubicBezTo>
                    <a:pt x="322" y="446"/>
                    <a:pt x="304" y="516"/>
                    <a:pt x="279" y="491"/>
                  </a:cubicBezTo>
                  <a:cubicBezTo>
                    <a:pt x="278" y="489"/>
                    <a:pt x="278" y="484"/>
                    <a:pt x="278" y="485"/>
                  </a:cubicBezTo>
                  <a:cubicBezTo>
                    <a:pt x="278" y="486"/>
                    <a:pt x="277" y="481"/>
                    <a:pt x="277" y="480"/>
                  </a:cubicBezTo>
                  <a:cubicBezTo>
                    <a:pt x="278" y="470"/>
                    <a:pt x="265" y="477"/>
                    <a:pt x="305" y="446"/>
                  </a:cubicBezTo>
                  <a:cubicBezTo>
                    <a:pt x="351" y="410"/>
                    <a:pt x="340" y="387"/>
                    <a:pt x="293" y="426"/>
                  </a:cubicBezTo>
                  <a:cubicBezTo>
                    <a:pt x="277" y="440"/>
                    <a:pt x="265" y="449"/>
                    <a:pt x="251" y="461"/>
                  </a:cubicBezTo>
                  <a:lnTo>
                    <a:pt x="235" y="445"/>
                  </a:lnTo>
                  <a:cubicBezTo>
                    <a:pt x="249" y="411"/>
                    <a:pt x="285" y="400"/>
                    <a:pt x="298" y="363"/>
                  </a:cubicBezTo>
                  <a:cubicBezTo>
                    <a:pt x="245" y="369"/>
                    <a:pt x="254" y="403"/>
                    <a:pt x="211" y="420"/>
                  </a:cubicBezTo>
                  <a:cubicBezTo>
                    <a:pt x="191" y="391"/>
                    <a:pt x="198" y="393"/>
                    <a:pt x="222" y="373"/>
                  </a:cubicBezTo>
                  <a:cubicBezTo>
                    <a:pt x="251" y="350"/>
                    <a:pt x="252" y="359"/>
                    <a:pt x="260" y="322"/>
                  </a:cubicBezTo>
                  <a:cubicBezTo>
                    <a:pt x="223" y="330"/>
                    <a:pt x="238" y="330"/>
                    <a:pt x="211" y="354"/>
                  </a:cubicBezTo>
                  <a:cubicBezTo>
                    <a:pt x="173" y="389"/>
                    <a:pt x="132" y="373"/>
                    <a:pt x="174" y="334"/>
                  </a:cubicBezTo>
                  <a:cubicBezTo>
                    <a:pt x="188" y="321"/>
                    <a:pt x="204" y="312"/>
                    <a:pt x="220" y="297"/>
                  </a:cubicBezTo>
                  <a:cubicBezTo>
                    <a:pt x="234" y="284"/>
                    <a:pt x="242" y="273"/>
                    <a:pt x="256" y="260"/>
                  </a:cubicBezTo>
                  <a:cubicBezTo>
                    <a:pt x="273" y="245"/>
                    <a:pt x="285" y="242"/>
                    <a:pt x="286" y="215"/>
                  </a:cubicBezTo>
                  <a:cubicBezTo>
                    <a:pt x="253" y="193"/>
                    <a:pt x="225" y="229"/>
                    <a:pt x="162" y="288"/>
                  </a:cubicBezTo>
                  <a:cubicBezTo>
                    <a:pt x="149" y="301"/>
                    <a:pt x="141" y="313"/>
                    <a:pt x="127" y="323"/>
                  </a:cubicBezTo>
                  <a:cubicBezTo>
                    <a:pt x="108" y="309"/>
                    <a:pt x="70" y="276"/>
                    <a:pt x="61" y="250"/>
                  </a:cubicBezTo>
                  <a:cubicBezTo>
                    <a:pt x="129" y="200"/>
                    <a:pt x="215" y="104"/>
                    <a:pt x="281" y="54"/>
                  </a:cubicBezTo>
                  <a:cubicBezTo>
                    <a:pt x="325" y="78"/>
                    <a:pt x="363" y="143"/>
                    <a:pt x="404" y="178"/>
                  </a:cubicBezTo>
                  <a:cubicBezTo>
                    <a:pt x="431" y="202"/>
                    <a:pt x="439" y="216"/>
                    <a:pt x="462" y="243"/>
                  </a:cubicBezTo>
                  <a:lnTo>
                    <a:pt x="755" y="548"/>
                  </a:lnTo>
                  <a:cubicBezTo>
                    <a:pt x="768" y="541"/>
                    <a:pt x="769" y="540"/>
                    <a:pt x="781" y="532"/>
                  </a:cubicBezTo>
                  <a:cubicBezTo>
                    <a:pt x="747" y="469"/>
                    <a:pt x="598" y="333"/>
                    <a:pt x="538" y="264"/>
                  </a:cubicBezTo>
                  <a:cubicBezTo>
                    <a:pt x="504" y="224"/>
                    <a:pt x="318" y="19"/>
                    <a:pt x="289" y="0"/>
                  </a:cubicBezTo>
                  <a:cubicBezTo>
                    <a:pt x="246" y="11"/>
                    <a:pt x="232" y="46"/>
                    <a:pt x="181" y="86"/>
                  </a:cubicBezTo>
                  <a:lnTo>
                    <a:pt x="28" y="227"/>
                  </a:lnTo>
                  <a:cubicBezTo>
                    <a:pt x="0" y="260"/>
                    <a:pt x="0" y="259"/>
                    <a:pt x="32" y="289"/>
                  </a:cubicBezTo>
                  <a:lnTo>
                    <a:pt x="409" y="695"/>
                  </a:lnTo>
                  <a:cubicBezTo>
                    <a:pt x="436" y="728"/>
                    <a:pt x="476" y="769"/>
                    <a:pt x="509" y="7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rgbClr val="53565A"/>
                </a:solidFill>
              </a:endParaRPr>
            </a:p>
          </p:txBody>
        </p:sp>
      </p:grpSp>
      <p:sp>
        <p:nvSpPr>
          <p:cNvPr id="66" name="Title 1x">
            <a:extLst>
              <a:ext uri="{FF2B5EF4-FFF2-40B4-BE49-F238E27FC236}">
                <a16:creationId xmlns:a16="http://schemas.microsoft.com/office/drawing/2014/main" id="{ADF44E33-FB47-4B5C-AF2E-22A4A5D8186F}"/>
              </a:ext>
            </a:extLst>
          </p:cNvPr>
          <p:cNvSpPr txBox="1">
            <a:spLocks/>
          </p:cNvSpPr>
          <p:nvPr/>
        </p:nvSpPr>
        <p:spPr bwMode="auto">
          <a:xfrm>
            <a:off x="522703" y="308020"/>
            <a:ext cx="10973212" cy="369332"/>
          </a:xfrm>
          <a:prstGeom prst="rect">
            <a:avLst/>
          </a:prstGeom>
        </p:spPr>
        <p:txBody>
          <a:bodyPr vert="horz" lIns="0" tIns="0" rIns="0" bIns="0" rtlCol="0" anchor="t">
            <a:spAutoFit/>
          </a:bodyPr>
          <a:lst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a:lstStyle>
          <a:p>
            <a:pPr fontAlgn="auto">
              <a:spcAft>
                <a:spcPts val="0"/>
              </a:spcAft>
            </a:pPr>
            <a:r>
              <a:rPr lang="en-US" sz="2400" dirty="0">
                <a:solidFill>
                  <a:schemeClr val="bg2"/>
                </a:solidFill>
                <a:latin typeface="+mj-lt"/>
              </a:rPr>
              <a:t>Roadmap to get the Prediction </a:t>
            </a:r>
          </a:p>
        </p:txBody>
      </p:sp>
    </p:spTree>
    <p:extLst>
      <p:ext uri="{BB962C8B-B14F-4D97-AF65-F5344CB8AC3E}">
        <p14:creationId xmlns:p14="http://schemas.microsoft.com/office/powerpoint/2010/main" val="12607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137DDC-749C-4C45-82AD-EEAB7F2309AA}"/>
              </a:ext>
            </a:extLst>
          </p:cNvPr>
          <p:cNvSpPr/>
          <p:nvPr/>
        </p:nvSpPr>
        <p:spPr bwMode="auto">
          <a:xfrm>
            <a:off x="1977694" y="305702"/>
            <a:ext cx="4967727" cy="1431423"/>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14313" indent="-214313">
              <a:buFont typeface="Wingdings" panose="05000000000000000000" pitchFamily="2" charset="2"/>
              <a:buChar char="§"/>
              <a:defRPr/>
            </a:pPr>
            <a:endParaRPr lang="en-US" sz="1050">
              <a:solidFill>
                <a:srgbClr val="53565A"/>
              </a:solidFill>
            </a:endParaRPr>
          </a:p>
        </p:txBody>
      </p:sp>
      <p:sp>
        <p:nvSpPr>
          <p:cNvPr id="19" name="Title 1">
            <a:extLst>
              <a:ext uri="{FF2B5EF4-FFF2-40B4-BE49-F238E27FC236}">
                <a16:creationId xmlns:a16="http://schemas.microsoft.com/office/drawing/2014/main" id="{96819395-431F-408D-81EB-EFA294647631}"/>
              </a:ext>
            </a:extLst>
          </p:cNvPr>
          <p:cNvSpPr>
            <a:spLocks noGrp="1"/>
          </p:cNvSpPr>
          <p:nvPr>
            <p:ph type="title"/>
          </p:nvPr>
        </p:nvSpPr>
        <p:spPr>
          <a:xfrm>
            <a:off x="522703" y="308020"/>
            <a:ext cx="8229909" cy="369332"/>
          </a:xfrm>
        </p:spPr>
        <p:txBody>
          <a:bodyPr anchor="t"/>
          <a:lstStyle/>
          <a:p>
            <a:pPr defTabSz="685775" fontAlgn="ctr">
              <a:spcBef>
                <a:spcPts val="0"/>
              </a:spcBef>
              <a:spcAft>
                <a:spcPts val="0"/>
              </a:spcAft>
              <a:defRPr/>
            </a:pPr>
            <a:r>
              <a:rPr lang="en-US" sz="2400" kern="1200" dirty="0">
                <a:solidFill>
                  <a:schemeClr val="bg2"/>
                </a:solidFill>
                <a:latin typeface="+mj-lt"/>
              </a:rPr>
              <a:t>Executive Summary</a:t>
            </a:r>
          </a:p>
        </p:txBody>
      </p:sp>
      <p:sp>
        <p:nvSpPr>
          <p:cNvPr id="42" name="Rectangle 41">
            <a:extLst>
              <a:ext uri="{FF2B5EF4-FFF2-40B4-BE49-F238E27FC236}">
                <a16:creationId xmlns:a16="http://schemas.microsoft.com/office/drawing/2014/main" id="{9BCDA4D8-B6E8-4DAD-B384-80607EB11127}"/>
              </a:ext>
            </a:extLst>
          </p:cNvPr>
          <p:cNvSpPr/>
          <p:nvPr/>
        </p:nvSpPr>
        <p:spPr bwMode="auto">
          <a:xfrm>
            <a:off x="2023236" y="660328"/>
            <a:ext cx="9171247" cy="1134591"/>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r>
              <a:rPr lang="en-US" dirty="0">
                <a:solidFill>
                  <a:schemeClr val="tx1">
                    <a:lumMod val="50000"/>
                  </a:schemeClr>
                </a:solidFill>
              </a:rPr>
              <a:t>This problem is two-staged: NLP on the raw text data, followed by Classification on the processed text data</a:t>
            </a:r>
            <a:r>
              <a:rPr lang="en-US" b="1" dirty="0">
                <a:solidFill>
                  <a:schemeClr val="tx1">
                    <a:lumMod val="50000"/>
                  </a:schemeClr>
                </a:solidFill>
              </a:rPr>
              <a:t>.</a:t>
            </a:r>
          </a:p>
          <a:p>
            <a:pPr marL="214313" indent="-214313">
              <a:buFont typeface="Wingdings" panose="05000000000000000000" pitchFamily="2" charset="2"/>
              <a:buChar char="§"/>
              <a:defRPr/>
            </a:pPr>
            <a:r>
              <a:rPr lang="en-US" dirty="0">
                <a:solidFill>
                  <a:schemeClr val="tx1">
                    <a:lumMod val="50000"/>
                  </a:schemeClr>
                </a:solidFill>
              </a:rPr>
              <a:t>Description of each company available in separate text files which were extracted</a:t>
            </a:r>
            <a:endParaRPr lang="en-US" b="1" dirty="0">
              <a:solidFill>
                <a:schemeClr val="tx1">
                  <a:lumMod val="50000"/>
                </a:schemeClr>
              </a:solidFill>
            </a:endParaRPr>
          </a:p>
          <a:p>
            <a:pPr marL="214313" indent="-214313">
              <a:buFont typeface="Wingdings" panose="05000000000000000000" pitchFamily="2" charset="2"/>
              <a:buChar char="§"/>
              <a:defRPr/>
            </a:pPr>
            <a:r>
              <a:rPr lang="en-US" dirty="0">
                <a:solidFill>
                  <a:schemeClr val="tx1">
                    <a:lumMod val="50000"/>
                  </a:schemeClr>
                </a:solidFill>
              </a:rPr>
              <a:t>Most of the non-text columns in the csv file are irrelevant/have high % of null values and were not relevant in the </a:t>
            </a:r>
            <a:r>
              <a:rPr lang="en-US" dirty="0" err="1">
                <a:solidFill>
                  <a:schemeClr val="tx1">
                    <a:lumMod val="50000"/>
                  </a:schemeClr>
                </a:solidFill>
              </a:rPr>
              <a:t>predicition</a:t>
            </a:r>
            <a:r>
              <a:rPr lang="en-US" dirty="0">
                <a:solidFill>
                  <a:schemeClr val="tx1">
                    <a:lumMod val="50000"/>
                  </a:schemeClr>
                </a:solidFill>
              </a:rPr>
              <a:t> </a:t>
            </a:r>
          </a:p>
        </p:txBody>
      </p:sp>
      <p:cxnSp>
        <p:nvCxnSpPr>
          <p:cNvPr id="43" name="Straight Connector 42">
            <a:extLst>
              <a:ext uri="{FF2B5EF4-FFF2-40B4-BE49-F238E27FC236}">
                <a16:creationId xmlns:a16="http://schemas.microsoft.com/office/drawing/2014/main" id="{CAEEB354-A925-4472-B577-25E806A31927}"/>
              </a:ext>
            </a:extLst>
          </p:cNvPr>
          <p:cNvCxnSpPr>
            <a:cxnSpLocks/>
          </p:cNvCxnSpPr>
          <p:nvPr/>
        </p:nvCxnSpPr>
        <p:spPr>
          <a:xfrm>
            <a:off x="648796" y="2178809"/>
            <a:ext cx="1102691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5E28B1B-3324-4D05-88FD-196E8320419C}"/>
              </a:ext>
            </a:extLst>
          </p:cNvPr>
          <p:cNvSpPr/>
          <p:nvPr/>
        </p:nvSpPr>
        <p:spPr bwMode="auto">
          <a:xfrm>
            <a:off x="642578" y="1718353"/>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r>
              <a:rPr lang="en-US" b="1" dirty="0">
                <a:solidFill>
                  <a:srgbClr val="00629B"/>
                </a:solidFill>
              </a:rPr>
              <a:t>Data Availability</a:t>
            </a:r>
          </a:p>
        </p:txBody>
      </p:sp>
      <p:sp>
        <p:nvSpPr>
          <p:cNvPr id="49" name="Rectangle 48">
            <a:extLst>
              <a:ext uri="{FF2B5EF4-FFF2-40B4-BE49-F238E27FC236}">
                <a16:creationId xmlns:a16="http://schemas.microsoft.com/office/drawing/2014/main" id="{5342CBDD-8DBA-42D0-82D7-644509EAEF0F}"/>
              </a:ext>
            </a:extLst>
          </p:cNvPr>
          <p:cNvSpPr/>
          <p:nvPr/>
        </p:nvSpPr>
        <p:spPr bwMode="auto">
          <a:xfrm>
            <a:off x="1977694" y="4474546"/>
            <a:ext cx="9171247" cy="1866462"/>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r>
              <a:rPr lang="en-US" dirty="0">
                <a:solidFill>
                  <a:schemeClr val="tx1">
                    <a:lumMod val="50000"/>
                  </a:schemeClr>
                </a:solidFill>
              </a:rPr>
              <a:t>Here, I have built classification models from 5 ML families: Random Forest Classifier, </a:t>
            </a:r>
            <a:r>
              <a:rPr lang="en-US" dirty="0" err="1">
                <a:solidFill>
                  <a:schemeClr val="tx1">
                    <a:lumMod val="50000"/>
                  </a:schemeClr>
                </a:solidFill>
              </a:rPr>
              <a:t>Adaboost</a:t>
            </a:r>
            <a:r>
              <a:rPr lang="en-US" dirty="0">
                <a:solidFill>
                  <a:schemeClr val="tx1">
                    <a:lumMod val="50000"/>
                  </a:schemeClr>
                </a:solidFill>
              </a:rPr>
              <a:t> Classifier, Gradient Boost Classifier, </a:t>
            </a:r>
            <a:r>
              <a:rPr lang="en-US" dirty="0" err="1">
                <a:solidFill>
                  <a:schemeClr val="tx1">
                    <a:lumMod val="50000"/>
                  </a:schemeClr>
                </a:solidFill>
              </a:rPr>
              <a:t>XGBoost</a:t>
            </a:r>
            <a:r>
              <a:rPr lang="en-US" dirty="0">
                <a:solidFill>
                  <a:schemeClr val="tx1">
                    <a:lumMod val="50000"/>
                  </a:schemeClr>
                </a:solidFill>
              </a:rPr>
              <a:t> Classifier, Naive Bayes Classifier.</a:t>
            </a:r>
          </a:p>
          <a:p>
            <a:pPr marL="214313" indent="-214313">
              <a:buFont typeface="Wingdings" panose="05000000000000000000" pitchFamily="2" charset="2"/>
              <a:buChar char="§"/>
              <a:defRPr/>
            </a:pPr>
            <a:r>
              <a:rPr lang="en-US" dirty="0">
                <a:solidFill>
                  <a:schemeClr val="tx1">
                    <a:lumMod val="50000"/>
                  </a:schemeClr>
                </a:solidFill>
              </a:rPr>
              <a:t>I built 7 classification Models (Majorly </a:t>
            </a:r>
            <a:r>
              <a:rPr lang="en-US" b="1" dirty="0">
                <a:solidFill>
                  <a:schemeClr val="tx1">
                    <a:lumMod val="50000"/>
                  </a:schemeClr>
                </a:solidFill>
              </a:rPr>
              <a:t>Naïve Bayes, </a:t>
            </a:r>
            <a:r>
              <a:rPr lang="en-US" b="1" dirty="0" err="1">
                <a:solidFill>
                  <a:schemeClr val="tx1">
                    <a:lumMod val="50000"/>
                  </a:schemeClr>
                </a:solidFill>
              </a:rPr>
              <a:t>XGBoost</a:t>
            </a:r>
            <a:r>
              <a:rPr lang="en-US" b="1" dirty="0">
                <a:solidFill>
                  <a:schemeClr val="tx1">
                    <a:lumMod val="50000"/>
                  </a:schemeClr>
                </a:solidFill>
              </a:rPr>
              <a:t>, and Random Forest Models) </a:t>
            </a:r>
            <a:r>
              <a:rPr lang="en-US" dirty="0">
                <a:solidFill>
                  <a:schemeClr val="tx1">
                    <a:lumMod val="50000"/>
                  </a:schemeClr>
                </a:solidFill>
              </a:rPr>
              <a:t>: I Predicted “Industry” and “Product” as separate Local Classifiers from the features </a:t>
            </a:r>
          </a:p>
          <a:p>
            <a:pPr marL="214313" indent="-214313">
              <a:buFont typeface="Wingdings" panose="05000000000000000000" pitchFamily="2" charset="2"/>
              <a:buChar char="§"/>
              <a:defRPr/>
            </a:pPr>
            <a:r>
              <a:rPr lang="en-US" dirty="0">
                <a:solidFill>
                  <a:schemeClr val="tx1">
                    <a:lumMod val="50000"/>
                  </a:schemeClr>
                </a:solidFill>
              </a:rPr>
              <a:t>Furthermore, I built 5 classification models for each “Type” (Manufacturing, Automobile, Computer, </a:t>
            </a:r>
            <a:r>
              <a:rPr lang="en-US" dirty="0" err="1">
                <a:solidFill>
                  <a:schemeClr val="tx1">
                    <a:lumMod val="50000"/>
                  </a:schemeClr>
                </a:solidFill>
              </a:rPr>
              <a:t>Power,Health</a:t>
            </a:r>
            <a:r>
              <a:rPr lang="en-US" dirty="0">
                <a:solidFill>
                  <a:schemeClr val="tx1">
                    <a:lumMod val="50000"/>
                  </a:schemeClr>
                </a:solidFill>
              </a:rPr>
              <a:t>)</a:t>
            </a: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chemeClr val="tx1">
                  <a:lumMod val="50000"/>
                </a:schemeClr>
              </a:solidFill>
            </a:endParaRPr>
          </a:p>
          <a:p>
            <a:pPr marL="214313" indent="-214313">
              <a:buFont typeface="Wingdings" panose="05000000000000000000" pitchFamily="2" charset="2"/>
              <a:buChar char="§"/>
              <a:defRPr/>
            </a:pPr>
            <a:endParaRPr lang="en-US" dirty="0">
              <a:solidFill>
                <a:srgbClr val="53565A"/>
              </a:solidFill>
            </a:endParaRPr>
          </a:p>
        </p:txBody>
      </p:sp>
      <p:cxnSp>
        <p:nvCxnSpPr>
          <p:cNvPr id="50" name="Straight Connector 49">
            <a:extLst>
              <a:ext uri="{FF2B5EF4-FFF2-40B4-BE49-F238E27FC236}">
                <a16:creationId xmlns:a16="http://schemas.microsoft.com/office/drawing/2014/main" id="{41824F31-443E-4158-9A79-E789AC2F57ED}"/>
              </a:ext>
            </a:extLst>
          </p:cNvPr>
          <p:cNvCxnSpPr>
            <a:cxnSpLocks/>
          </p:cNvCxnSpPr>
          <p:nvPr/>
        </p:nvCxnSpPr>
        <p:spPr>
          <a:xfrm>
            <a:off x="648796" y="4063062"/>
            <a:ext cx="1102691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9BDB697-DB53-4B3A-AC37-00F897D659F0}"/>
              </a:ext>
            </a:extLst>
          </p:cNvPr>
          <p:cNvSpPr txBox="1"/>
          <p:nvPr/>
        </p:nvSpPr>
        <p:spPr>
          <a:xfrm>
            <a:off x="256478" y="6188927"/>
            <a:ext cx="11296185" cy="566309"/>
          </a:xfrm>
          <a:prstGeom prst="rect">
            <a:avLst/>
          </a:prstGeom>
          <a:noFill/>
        </p:spPr>
        <p:txBody>
          <a:bodyPr wrap="square" rtlCol="0">
            <a:spAutoFit/>
          </a:bodyPr>
          <a:lstStyle/>
          <a:p>
            <a:endParaRPr lang="en-US" dirty="0">
              <a:solidFill>
                <a:schemeClr val="tx1">
                  <a:lumMod val="50000"/>
                </a:schemeClr>
              </a:solidFill>
            </a:endParaRPr>
          </a:p>
          <a:p>
            <a:endParaRPr lang="en-US" dirty="0"/>
          </a:p>
        </p:txBody>
      </p:sp>
      <p:sp>
        <p:nvSpPr>
          <p:cNvPr id="4" name="Rectangle 3">
            <a:extLst>
              <a:ext uri="{FF2B5EF4-FFF2-40B4-BE49-F238E27FC236}">
                <a16:creationId xmlns:a16="http://schemas.microsoft.com/office/drawing/2014/main" id="{8ADD1734-9D23-44A1-A8FF-A54E1633AD0A}"/>
              </a:ext>
            </a:extLst>
          </p:cNvPr>
          <p:cNvSpPr/>
          <p:nvPr/>
        </p:nvSpPr>
        <p:spPr>
          <a:xfrm>
            <a:off x="1426267" y="4238306"/>
            <a:ext cx="6096000" cy="307777"/>
          </a:xfrm>
          <a:prstGeom prst="rect">
            <a:avLst/>
          </a:prstGeom>
        </p:spPr>
        <p:txBody>
          <a:bodyPr>
            <a:spAutoFit/>
          </a:bodyPr>
          <a:lstStyle/>
          <a:p>
            <a:endParaRPr lang="en-US" dirty="0"/>
          </a:p>
        </p:txBody>
      </p:sp>
      <p:pic>
        <p:nvPicPr>
          <p:cNvPr id="5" name="Graphic 4" descr="Bar chart">
            <a:extLst>
              <a:ext uri="{FF2B5EF4-FFF2-40B4-BE49-F238E27FC236}">
                <a16:creationId xmlns:a16="http://schemas.microsoft.com/office/drawing/2014/main" id="{11443507-2665-4AD5-9899-0FBAD15E4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707" y="828613"/>
            <a:ext cx="914400" cy="914400"/>
          </a:xfrm>
          <a:prstGeom prst="rect">
            <a:avLst/>
          </a:prstGeom>
        </p:spPr>
      </p:pic>
      <p:pic>
        <p:nvPicPr>
          <p:cNvPr id="7" name="Graphic 6" descr="Gears">
            <a:extLst>
              <a:ext uri="{FF2B5EF4-FFF2-40B4-BE49-F238E27FC236}">
                <a16:creationId xmlns:a16="http://schemas.microsoft.com/office/drawing/2014/main" id="{806773AE-5D02-4823-8FA3-449B4BCA53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06" y="4162884"/>
            <a:ext cx="914400" cy="914400"/>
          </a:xfrm>
          <a:prstGeom prst="rect">
            <a:avLst/>
          </a:prstGeom>
        </p:spPr>
      </p:pic>
      <p:sp>
        <p:nvSpPr>
          <p:cNvPr id="20" name="Rectangle 19">
            <a:extLst>
              <a:ext uri="{FF2B5EF4-FFF2-40B4-BE49-F238E27FC236}">
                <a16:creationId xmlns:a16="http://schemas.microsoft.com/office/drawing/2014/main" id="{7087A785-93B8-429C-B2DA-B413CB7B6D00}"/>
              </a:ext>
            </a:extLst>
          </p:cNvPr>
          <p:cNvSpPr/>
          <p:nvPr/>
        </p:nvSpPr>
        <p:spPr bwMode="auto">
          <a:xfrm>
            <a:off x="624781" y="4066996"/>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endParaRPr lang="en-US" b="1" dirty="0">
              <a:solidFill>
                <a:schemeClr val="accent3"/>
              </a:solidFill>
            </a:endParaRPr>
          </a:p>
        </p:txBody>
      </p:sp>
      <p:sp>
        <p:nvSpPr>
          <p:cNvPr id="21" name="Rectangle 20">
            <a:extLst>
              <a:ext uri="{FF2B5EF4-FFF2-40B4-BE49-F238E27FC236}">
                <a16:creationId xmlns:a16="http://schemas.microsoft.com/office/drawing/2014/main" id="{8F0580A6-C269-4CC6-A236-07EA317B3BBB}"/>
              </a:ext>
            </a:extLst>
          </p:cNvPr>
          <p:cNvSpPr/>
          <p:nvPr/>
        </p:nvSpPr>
        <p:spPr bwMode="auto">
          <a:xfrm>
            <a:off x="587099" y="5234122"/>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r>
              <a:rPr lang="en-US" b="1" dirty="0">
                <a:solidFill>
                  <a:srgbClr val="00629B"/>
                </a:solidFill>
              </a:rPr>
              <a:t>Model Building</a:t>
            </a:r>
          </a:p>
        </p:txBody>
      </p:sp>
      <p:cxnSp>
        <p:nvCxnSpPr>
          <p:cNvPr id="15" name="Straight Connector 14">
            <a:extLst>
              <a:ext uri="{FF2B5EF4-FFF2-40B4-BE49-F238E27FC236}">
                <a16:creationId xmlns:a16="http://schemas.microsoft.com/office/drawing/2014/main" id="{8D99D0DD-452F-4977-BBDD-7ADC81E37826}"/>
              </a:ext>
            </a:extLst>
          </p:cNvPr>
          <p:cNvCxnSpPr>
            <a:cxnSpLocks/>
          </p:cNvCxnSpPr>
          <p:nvPr/>
        </p:nvCxnSpPr>
        <p:spPr>
          <a:xfrm>
            <a:off x="391112" y="6341008"/>
            <a:ext cx="1102691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raphic 8" descr="Research">
            <a:extLst>
              <a:ext uri="{FF2B5EF4-FFF2-40B4-BE49-F238E27FC236}">
                <a16:creationId xmlns:a16="http://schemas.microsoft.com/office/drawing/2014/main" id="{2BA01536-214A-4F65-BA32-D24E245E93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07" y="2532040"/>
            <a:ext cx="914400" cy="914400"/>
          </a:xfrm>
          <a:prstGeom prst="rect">
            <a:avLst/>
          </a:prstGeom>
        </p:spPr>
      </p:pic>
      <p:sp>
        <p:nvSpPr>
          <p:cNvPr id="22" name="Rectangle 21">
            <a:extLst>
              <a:ext uri="{FF2B5EF4-FFF2-40B4-BE49-F238E27FC236}">
                <a16:creationId xmlns:a16="http://schemas.microsoft.com/office/drawing/2014/main" id="{F263B8BD-2086-4D89-AC1D-B2B350570FBA}"/>
              </a:ext>
            </a:extLst>
          </p:cNvPr>
          <p:cNvSpPr/>
          <p:nvPr/>
        </p:nvSpPr>
        <p:spPr bwMode="auto">
          <a:xfrm>
            <a:off x="577670" y="3554731"/>
            <a:ext cx="1552811" cy="32911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defRPr/>
            </a:pPr>
            <a:r>
              <a:rPr lang="en-US" b="1" dirty="0">
                <a:solidFill>
                  <a:srgbClr val="00629B"/>
                </a:solidFill>
              </a:rPr>
              <a:t>Feature Generation</a:t>
            </a:r>
          </a:p>
        </p:txBody>
      </p:sp>
      <p:sp>
        <p:nvSpPr>
          <p:cNvPr id="10" name="Rectangle 9">
            <a:extLst>
              <a:ext uri="{FF2B5EF4-FFF2-40B4-BE49-F238E27FC236}">
                <a16:creationId xmlns:a16="http://schemas.microsoft.com/office/drawing/2014/main" id="{70BAE361-2B46-4BFD-B8B3-3B625D89DC27}"/>
              </a:ext>
            </a:extLst>
          </p:cNvPr>
          <p:cNvSpPr/>
          <p:nvPr/>
        </p:nvSpPr>
        <p:spPr>
          <a:xfrm>
            <a:off x="1986264" y="2482958"/>
            <a:ext cx="9566399" cy="997196"/>
          </a:xfrm>
          <a:prstGeom prst="rect">
            <a:avLst/>
          </a:prstGeom>
        </p:spPr>
        <p:txBody>
          <a:bodyPr wrap="square">
            <a:spAutoFit/>
          </a:bodyPr>
          <a:lstStyle/>
          <a:p>
            <a:pPr marL="214313" indent="-214313">
              <a:buFont typeface="Wingdings" panose="05000000000000000000" pitchFamily="2" charset="2"/>
              <a:buChar char="§"/>
              <a:defRPr/>
            </a:pPr>
            <a:r>
              <a:rPr lang="en-US" b="1" dirty="0"/>
              <a:t>Pre Processing: </a:t>
            </a:r>
            <a:r>
              <a:rPr lang="en-US" dirty="0"/>
              <a:t>Lowered the case, Removed Punctuation/Uni-code, Removed Stop Words, Lemmatization (converting a word into its root form considering the relevant Part of Speech associated with the word)</a:t>
            </a:r>
          </a:p>
          <a:p>
            <a:pPr marL="214313" indent="-214313">
              <a:buFont typeface="Wingdings" panose="05000000000000000000" pitchFamily="2" charset="2"/>
              <a:buChar char="§"/>
              <a:defRPr/>
            </a:pPr>
            <a:r>
              <a:rPr lang="en-US" b="1" dirty="0"/>
              <a:t>Embedding Techniques</a:t>
            </a:r>
            <a:r>
              <a:rPr lang="en-US" dirty="0"/>
              <a:t>: </a:t>
            </a:r>
            <a:r>
              <a:rPr lang="en-US" i="1" dirty="0"/>
              <a:t>Bag of Words</a:t>
            </a:r>
            <a:r>
              <a:rPr lang="en-US" dirty="0"/>
              <a:t> method: This method creates a term document matrix, wherein every unique word/term becomes a column  </a:t>
            </a:r>
            <a:endParaRPr lang="en-US" dirty="0">
              <a:solidFill>
                <a:schemeClr val="tx1">
                  <a:lumMod val="50000"/>
                </a:schemeClr>
              </a:solidFill>
            </a:endParaRPr>
          </a:p>
        </p:txBody>
      </p:sp>
    </p:spTree>
    <p:extLst>
      <p:ext uri="{BB962C8B-B14F-4D97-AF65-F5344CB8AC3E}">
        <p14:creationId xmlns:p14="http://schemas.microsoft.com/office/powerpoint/2010/main" val="78923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C08B-0B86-4E96-918F-4017695565E0}"/>
              </a:ext>
            </a:extLst>
          </p:cNvPr>
          <p:cNvSpPr>
            <a:spLocks noGrp="1"/>
          </p:cNvSpPr>
          <p:nvPr>
            <p:ph type="title"/>
          </p:nvPr>
        </p:nvSpPr>
        <p:spPr>
          <a:xfrm>
            <a:off x="522703" y="308020"/>
            <a:ext cx="10973212" cy="369332"/>
          </a:xfrm>
        </p:spPr>
        <p:txBody>
          <a:bodyPr/>
          <a:lstStyle/>
          <a:p>
            <a:r>
              <a:rPr lang="en-US" sz="2400" b="1" dirty="0"/>
              <a:t>Situation and Objectives</a:t>
            </a:r>
          </a:p>
        </p:txBody>
      </p:sp>
      <p:sp>
        <p:nvSpPr>
          <p:cNvPr id="5" name="Rectangle 4">
            <a:extLst>
              <a:ext uri="{FF2B5EF4-FFF2-40B4-BE49-F238E27FC236}">
                <a16:creationId xmlns:a16="http://schemas.microsoft.com/office/drawing/2014/main" id="{E3604FC7-B824-42CA-A61E-6A2F1BFEA493}"/>
              </a:ext>
            </a:extLst>
          </p:cNvPr>
          <p:cNvSpPr/>
          <p:nvPr/>
        </p:nvSpPr>
        <p:spPr bwMode="auto">
          <a:xfrm>
            <a:off x="773204" y="1578641"/>
            <a:ext cx="8476992" cy="914399"/>
          </a:xfrm>
          <a:prstGeom prst="rect">
            <a:avLst/>
          </a:prstGeom>
          <a:solidFill>
            <a:schemeClr val="bg1">
              <a:lumMod val="95000"/>
            </a:schemeClr>
          </a:solidFill>
          <a:ln w="12700" cap="flat" cmpd="sng" algn="ctr">
            <a:solidFill>
              <a:schemeClr val="bg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r>
              <a:rPr lang="en-US" b="1" dirty="0"/>
              <a:t>The dataset consists of various companies records with various features such as firmographic variables (Stock Ticker, Market Cap, CEO, #Employee Count, Revenue, Valuation</a:t>
            </a:r>
          </a:p>
          <a:p>
            <a:pPr marL="214313" indent="-214313">
              <a:buFont typeface="Wingdings" panose="05000000000000000000" pitchFamily="2" charset="2"/>
              <a:buChar char="§"/>
              <a:defRPr/>
            </a:pPr>
            <a:r>
              <a:rPr lang="en-US" dirty="0">
                <a:solidFill>
                  <a:schemeClr val="tx1">
                    <a:lumMod val="50000"/>
                  </a:schemeClr>
                </a:solidFill>
              </a:rPr>
              <a:t>Description of each company available in separate </a:t>
            </a:r>
            <a:r>
              <a:rPr lang="en-US" b="1" dirty="0">
                <a:solidFill>
                  <a:schemeClr val="tx1">
                    <a:lumMod val="50000"/>
                  </a:schemeClr>
                </a:solidFill>
              </a:rPr>
              <a:t>text files</a:t>
            </a:r>
          </a:p>
          <a:p>
            <a:pPr marL="214313" indent="-214313">
              <a:buFont typeface="Wingdings" panose="05000000000000000000" pitchFamily="2" charset="2"/>
              <a:buChar char="§"/>
              <a:defRPr/>
            </a:pPr>
            <a:r>
              <a:rPr lang="en-US" dirty="0">
                <a:solidFill>
                  <a:schemeClr val="tx1">
                    <a:lumMod val="50000"/>
                  </a:schemeClr>
                </a:solidFill>
              </a:rPr>
              <a:t>Most of the columns in the csv file are irrelevant/have high % of null values </a:t>
            </a:r>
          </a:p>
          <a:p>
            <a:pPr>
              <a:spcBef>
                <a:spcPts val="0"/>
              </a:spcBef>
              <a:spcAft>
                <a:spcPts val="600"/>
              </a:spcAft>
            </a:pPr>
            <a:endParaRPr lang="en-US" b="1" dirty="0"/>
          </a:p>
        </p:txBody>
      </p:sp>
      <p:grpSp>
        <p:nvGrpSpPr>
          <p:cNvPr id="11" name="Group 10">
            <a:extLst>
              <a:ext uri="{FF2B5EF4-FFF2-40B4-BE49-F238E27FC236}">
                <a16:creationId xmlns:a16="http://schemas.microsoft.com/office/drawing/2014/main" id="{83B9E45E-090B-4A74-B126-E0976D3F7F17}"/>
              </a:ext>
            </a:extLst>
          </p:cNvPr>
          <p:cNvGrpSpPr/>
          <p:nvPr/>
        </p:nvGrpSpPr>
        <p:grpSpPr>
          <a:xfrm>
            <a:off x="643831" y="884589"/>
            <a:ext cx="1995543" cy="593156"/>
            <a:chOff x="474436" y="1274590"/>
            <a:chExt cx="1362982" cy="593156"/>
          </a:xfrm>
          <a:solidFill>
            <a:srgbClr val="0070C0"/>
          </a:solidFill>
        </p:grpSpPr>
        <p:sp>
          <p:nvSpPr>
            <p:cNvPr id="12" name="Rectangle 11">
              <a:extLst>
                <a:ext uri="{FF2B5EF4-FFF2-40B4-BE49-F238E27FC236}">
                  <a16:creationId xmlns:a16="http://schemas.microsoft.com/office/drawing/2014/main" id="{430F25FE-AEC9-44D8-B77D-5B2E580B8EDC}"/>
                </a:ext>
              </a:extLst>
            </p:cNvPr>
            <p:cNvSpPr/>
            <p:nvPr/>
          </p:nvSpPr>
          <p:spPr bwMode="auto">
            <a:xfrm>
              <a:off x="474436" y="1274590"/>
              <a:ext cx="1362982" cy="410832"/>
            </a:xfrm>
            <a:prstGeom prst="rect">
              <a:avLst/>
            </a:prstGeom>
            <a:grp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r>
                <a:rPr lang="en-US" sz="1800" b="1" dirty="0">
                  <a:solidFill>
                    <a:schemeClr val="bg1"/>
                  </a:solidFill>
                </a:rPr>
                <a:t>Background</a:t>
              </a:r>
            </a:p>
          </p:txBody>
        </p:sp>
        <p:sp>
          <p:nvSpPr>
            <p:cNvPr id="13" name="Right Triangle 12">
              <a:extLst>
                <a:ext uri="{FF2B5EF4-FFF2-40B4-BE49-F238E27FC236}">
                  <a16:creationId xmlns:a16="http://schemas.microsoft.com/office/drawing/2014/main" id="{BA00EAC0-40F2-4A39-A8DA-1E9B07EA7301}"/>
                </a:ext>
              </a:extLst>
            </p:cNvPr>
            <p:cNvSpPr/>
            <p:nvPr/>
          </p:nvSpPr>
          <p:spPr bwMode="auto">
            <a:xfrm rot="10800000">
              <a:off x="475054" y="1683019"/>
              <a:ext cx="175491" cy="184727"/>
            </a:xfrm>
            <a:prstGeom prst="rtTriangle">
              <a:avLst/>
            </a:prstGeom>
            <a:grp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endParaRPr lang="en-US" sz="1800" dirty="0"/>
            </a:p>
          </p:txBody>
        </p:sp>
      </p:grpSp>
      <p:pic>
        <p:nvPicPr>
          <p:cNvPr id="18" name="Picture 17">
            <a:extLst>
              <a:ext uri="{FF2B5EF4-FFF2-40B4-BE49-F238E27FC236}">
                <a16:creationId xmlns:a16="http://schemas.microsoft.com/office/drawing/2014/main" id="{FD0CE599-2DB7-4384-92D2-20C72F660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2868" y="4894185"/>
            <a:ext cx="635686" cy="635686"/>
          </a:xfrm>
          <a:prstGeom prst="rect">
            <a:avLst/>
          </a:prstGeom>
        </p:spPr>
      </p:pic>
      <p:sp>
        <p:nvSpPr>
          <p:cNvPr id="16" name="Rectangle 15">
            <a:extLst>
              <a:ext uri="{FF2B5EF4-FFF2-40B4-BE49-F238E27FC236}">
                <a16:creationId xmlns:a16="http://schemas.microsoft.com/office/drawing/2014/main" id="{A59380FD-FD80-470E-8FFE-4D4E3399F9F8}"/>
              </a:ext>
            </a:extLst>
          </p:cNvPr>
          <p:cNvSpPr/>
          <p:nvPr/>
        </p:nvSpPr>
        <p:spPr bwMode="auto">
          <a:xfrm>
            <a:off x="634131" y="5827403"/>
            <a:ext cx="9488484" cy="785518"/>
          </a:xfrm>
          <a:prstGeom prst="rect">
            <a:avLst/>
          </a:prstGeom>
          <a:solidFill>
            <a:srgbClr val="86C8BC">
              <a:lumMod val="20000"/>
              <a:lumOff val="80000"/>
            </a:srgb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spcBef>
                <a:spcPts val="0"/>
              </a:spcBef>
              <a:spcAft>
                <a:spcPts val="600"/>
              </a:spcAft>
              <a:defRPr/>
            </a:pPr>
            <a:r>
              <a:rPr lang="en-US" b="1" kern="0" dirty="0">
                <a:solidFill>
                  <a:srgbClr val="53565A"/>
                </a:solidFill>
              </a:rPr>
              <a:t>Using datasets provided, we have to classify the industry* , type and specific product for each company</a:t>
            </a:r>
            <a:r>
              <a:rPr lang="en-US" kern="0" dirty="0">
                <a:solidFill>
                  <a:srgbClr val="53565A"/>
                </a:solidFill>
              </a:rPr>
              <a:t>.</a:t>
            </a:r>
          </a:p>
        </p:txBody>
      </p:sp>
      <p:pic>
        <p:nvPicPr>
          <p:cNvPr id="8" name="Graphic 7" descr="Bar chart">
            <a:extLst>
              <a:ext uri="{FF2B5EF4-FFF2-40B4-BE49-F238E27FC236}">
                <a16:creationId xmlns:a16="http://schemas.microsoft.com/office/drawing/2014/main" id="{37B0D408-EDE6-4933-8CAC-398F6C2440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8085" y="3554270"/>
            <a:ext cx="914400" cy="914400"/>
          </a:xfrm>
          <a:prstGeom prst="rect">
            <a:avLst/>
          </a:prstGeom>
        </p:spPr>
      </p:pic>
      <p:pic>
        <p:nvPicPr>
          <p:cNvPr id="27" name="Graphic 26" descr="Research">
            <a:extLst>
              <a:ext uri="{FF2B5EF4-FFF2-40B4-BE49-F238E27FC236}">
                <a16:creationId xmlns:a16="http://schemas.microsoft.com/office/drawing/2014/main" id="{1B0B5EAD-337E-4C5A-8F44-ABCD8B0EDE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98085" y="1430581"/>
            <a:ext cx="914400" cy="914400"/>
          </a:xfrm>
          <a:prstGeom prst="rect">
            <a:avLst/>
          </a:prstGeom>
        </p:spPr>
      </p:pic>
      <p:pic>
        <p:nvPicPr>
          <p:cNvPr id="49" name="Graphic 48" descr="Presentation with pie chart">
            <a:extLst>
              <a:ext uri="{FF2B5EF4-FFF2-40B4-BE49-F238E27FC236}">
                <a16:creationId xmlns:a16="http://schemas.microsoft.com/office/drawing/2014/main" id="{85CF7617-F06B-4929-8A76-1321C608CD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32315" y="5366643"/>
            <a:ext cx="914400" cy="914400"/>
          </a:xfrm>
          <a:prstGeom prst="rect">
            <a:avLst/>
          </a:prstGeom>
        </p:spPr>
      </p:pic>
      <p:pic>
        <p:nvPicPr>
          <p:cNvPr id="3" name="Picture 2">
            <a:extLst>
              <a:ext uri="{FF2B5EF4-FFF2-40B4-BE49-F238E27FC236}">
                <a16:creationId xmlns:a16="http://schemas.microsoft.com/office/drawing/2014/main" id="{C5B2658A-B03E-49C8-86E7-210FB8754525}"/>
              </a:ext>
            </a:extLst>
          </p:cNvPr>
          <p:cNvPicPr>
            <a:picLocks noChangeAspect="1"/>
          </p:cNvPicPr>
          <p:nvPr/>
        </p:nvPicPr>
        <p:blipFill>
          <a:blip r:embed="rId9"/>
          <a:stretch>
            <a:fillRect/>
          </a:stretch>
        </p:blipFill>
        <p:spPr>
          <a:xfrm>
            <a:off x="693848" y="2653910"/>
            <a:ext cx="9030737" cy="2645077"/>
          </a:xfrm>
          <a:prstGeom prst="rect">
            <a:avLst/>
          </a:prstGeom>
        </p:spPr>
      </p:pic>
      <p:grpSp>
        <p:nvGrpSpPr>
          <p:cNvPr id="17" name="Group 16">
            <a:extLst>
              <a:ext uri="{FF2B5EF4-FFF2-40B4-BE49-F238E27FC236}">
                <a16:creationId xmlns:a16="http://schemas.microsoft.com/office/drawing/2014/main" id="{C08F7B4B-5E9C-4C09-A4C0-11D3A001644F}"/>
              </a:ext>
            </a:extLst>
          </p:cNvPr>
          <p:cNvGrpSpPr/>
          <p:nvPr/>
        </p:nvGrpSpPr>
        <p:grpSpPr>
          <a:xfrm>
            <a:off x="522703" y="5527265"/>
            <a:ext cx="1995543" cy="593156"/>
            <a:chOff x="474436" y="1274590"/>
            <a:chExt cx="1362982" cy="593156"/>
          </a:xfrm>
          <a:solidFill>
            <a:srgbClr val="0070C0"/>
          </a:solidFill>
        </p:grpSpPr>
        <p:sp>
          <p:nvSpPr>
            <p:cNvPr id="19" name="Rectangle 18">
              <a:extLst>
                <a:ext uri="{FF2B5EF4-FFF2-40B4-BE49-F238E27FC236}">
                  <a16:creationId xmlns:a16="http://schemas.microsoft.com/office/drawing/2014/main" id="{F07905ED-614E-4467-85B3-2EDA5B951A96}"/>
                </a:ext>
              </a:extLst>
            </p:cNvPr>
            <p:cNvSpPr/>
            <p:nvPr/>
          </p:nvSpPr>
          <p:spPr bwMode="auto">
            <a:xfrm>
              <a:off x="474436" y="1274590"/>
              <a:ext cx="1362982" cy="410832"/>
            </a:xfrm>
            <a:prstGeom prst="rect">
              <a:avLst/>
            </a:prstGeom>
            <a:grp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r>
                <a:rPr lang="en-US" sz="1800" b="1" dirty="0">
                  <a:solidFill>
                    <a:schemeClr val="bg1"/>
                  </a:solidFill>
                </a:rPr>
                <a:t>Objective</a:t>
              </a:r>
            </a:p>
          </p:txBody>
        </p:sp>
        <p:sp>
          <p:nvSpPr>
            <p:cNvPr id="20" name="Right Triangle 19">
              <a:extLst>
                <a:ext uri="{FF2B5EF4-FFF2-40B4-BE49-F238E27FC236}">
                  <a16:creationId xmlns:a16="http://schemas.microsoft.com/office/drawing/2014/main" id="{8DCF4C04-B8D9-4DA5-A468-4ACE9A5E3439}"/>
                </a:ext>
              </a:extLst>
            </p:cNvPr>
            <p:cNvSpPr/>
            <p:nvPr/>
          </p:nvSpPr>
          <p:spPr bwMode="auto">
            <a:xfrm rot="10800000">
              <a:off x="475054" y="1683019"/>
              <a:ext cx="175491" cy="184727"/>
            </a:xfrm>
            <a:prstGeom prst="rtTriangle">
              <a:avLst/>
            </a:prstGeom>
            <a:grp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endParaRPr lang="en-US" sz="1800" dirty="0"/>
            </a:p>
          </p:txBody>
        </p:sp>
      </p:grpSp>
      <p:sp>
        <p:nvSpPr>
          <p:cNvPr id="4" name="Speech Bubble: Rectangle with Corners Rounded 3">
            <a:extLst>
              <a:ext uri="{FF2B5EF4-FFF2-40B4-BE49-F238E27FC236}">
                <a16:creationId xmlns:a16="http://schemas.microsoft.com/office/drawing/2014/main" id="{B48E310E-4235-42BE-8AF0-1CF5254EB3CE}"/>
              </a:ext>
            </a:extLst>
          </p:cNvPr>
          <p:cNvSpPr/>
          <p:nvPr/>
        </p:nvSpPr>
        <p:spPr bwMode="auto">
          <a:xfrm>
            <a:off x="9849085" y="2690033"/>
            <a:ext cx="2007565" cy="673916"/>
          </a:xfrm>
          <a:prstGeom prst="wedgeRoundRectCallout">
            <a:avLst>
              <a:gd name="adj1" fmla="val -107170"/>
              <a:gd name="adj2" fmla="val 115154"/>
              <a:gd name="adj3" fmla="val 16667"/>
            </a:avLst>
          </a:prstGeom>
          <a:noFill/>
          <a:ln w="38100" cap="flat" cmpd="sng" algn="ctr">
            <a:solidFill>
              <a:srgbClr val="0070C0"/>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6" name="TextBox 5">
            <a:extLst>
              <a:ext uri="{FF2B5EF4-FFF2-40B4-BE49-F238E27FC236}">
                <a16:creationId xmlns:a16="http://schemas.microsoft.com/office/drawing/2014/main" id="{F0074810-AD8E-4A07-A743-E09E3B459533}"/>
              </a:ext>
            </a:extLst>
          </p:cNvPr>
          <p:cNvSpPr txBox="1"/>
          <p:nvPr/>
        </p:nvSpPr>
        <p:spPr>
          <a:xfrm>
            <a:off x="10098085" y="2873102"/>
            <a:ext cx="1435237" cy="307777"/>
          </a:xfrm>
          <a:prstGeom prst="rect">
            <a:avLst/>
          </a:prstGeom>
          <a:noFill/>
        </p:spPr>
        <p:txBody>
          <a:bodyPr wrap="square" rtlCol="0">
            <a:spAutoFit/>
          </a:bodyPr>
          <a:lstStyle/>
          <a:p>
            <a:r>
              <a:rPr lang="en-US" b="1" dirty="0"/>
              <a:t>Data Snapshot</a:t>
            </a:r>
          </a:p>
        </p:txBody>
      </p:sp>
      <p:sp>
        <p:nvSpPr>
          <p:cNvPr id="7" name="TextBox 6">
            <a:extLst>
              <a:ext uri="{FF2B5EF4-FFF2-40B4-BE49-F238E27FC236}">
                <a16:creationId xmlns:a16="http://schemas.microsoft.com/office/drawing/2014/main" id="{DEA2FF61-600A-441E-B746-A5E4DC566D0C}"/>
              </a:ext>
            </a:extLst>
          </p:cNvPr>
          <p:cNvSpPr txBox="1"/>
          <p:nvPr/>
        </p:nvSpPr>
        <p:spPr>
          <a:xfrm>
            <a:off x="167762" y="6549980"/>
            <a:ext cx="4660716" cy="261610"/>
          </a:xfrm>
          <a:prstGeom prst="rect">
            <a:avLst/>
          </a:prstGeom>
          <a:noFill/>
        </p:spPr>
        <p:txBody>
          <a:bodyPr wrap="square" rtlCol="0">
            <a:spAutoFit/>
          </a:bodyPr>
          <a:lstStyle/>
          <a:p>
            <a:r>
              <a:rPr lang="en-US" sz="1050" dirty="0"/>
              <a:t>*Industry refers to “Source data” in the Snapshot </a:t>
            </a:r>
          </a:p>
        </p:txBody>
      </p:sp>
    </p:spTree>
    <p:extLst>
      <p:ext uri="{BB962C8B-B14F-4D97-AF65-F5344CB8AC3E}">
        <p14:creationId xmlns:p14="http://schemas.microsoft.com/office/powerpoint/2010/main" val="206392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516CB0D-7245-47DE-9077-78F271C5F8C2}"/>
              </a:ext>
            </a:extLst>
          </p:cNvPr>
          <p:cNvGrpSpPr/>
          <p:nvPr/>
        </p:nvGrpSpPr>
        <p:grpSpPr>
          <a:xfrm>
            <a:off x="609601" y="1492283"/>
            <a:ext cx="10947677" cy="856721"/>
            <a:chOff x="457200" y="2137854"/>
            <a:chExt cx="8225152" cy="664536"/>
          </a:xfrm>
        </p:grpSpPr>
        <p:sp>
          <p:nvSpPr>
            <p:cNvPr id="9" name="Text Placeholder 2">
              <a:extLst>
                <a:ext uri="{FF2B5EF4-FFF2-40B4-BE49-F238E27FC236}">
                  <a16:creationId xmlns:a16="http://schemas.microsoft.com/office/drawing/2014/main" id="{96D1036F-064E-4C3E-8E05-1936603DE201}"/>
                </a:ext>
              </a:extLst>
            </p:cNvPr>
            <p:cNvSpPr txBox="1">
              <a:spLocks/>
            </p:cNvSpPr>
            <p:nvPr/>
          </p:nvSpPr>
          <p:spPr>
            <a:xfrm>
              <a:off x="457200" y="2137854"/>
              <a:ext cx="1524000" cy="664536"/>
            </a:xfrm>
            <a:prstGeom prst="rect">
              <a:avLst/>
            </a:prstGeom>
            <a:solidFill>
              <a:schemeClr val="accent6"/>
            </a:solidFill>
            <a:ln w="12700" cmpd="sng">
              <a:solidFill>
                <a:schemeClr val="accent6"/>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Lowered the case</a:t>
              </a:r>
            </a:p>
          </p:txBody>
        </p:sp>
        <p:sp>
          <p:nvSpPr>
            <p:cNvPr id="10" name="Text Placeholder 2">
              <a:extLst>
                <a:ext uri="{FF2B5EF4-FFF2-40B4-BE49-F238E27FC236}">
                  <a16:creationId xmlns:a16="http://schemas.microsoft.com/office/drawing/2014/main" id="{9C1478A3-4C9D-4228-97E1-4F0B48EAF613}"/>
                </a:ext>
              </a:extLst>
            </p:cNvPr>
            <p:cNvSpPr txBox="1">
              <a:spLocks/>
            </p:cNvSpPr>
            <p:nvPr/>
          </p:nvSpPr>
          <p:spPr>
            <a:xfrm>
              <a:off x="1981199" y="2137854"/>
              <a:ext cx="6701153" cy="664536"/>
            </a:xfrm>
            <a:prstGeom prst="rect">
              <a:avLst/>
            </a:prstGeom>
            <a:ln w="12700" cmpd="sng">
              <a:solidFill>
                <a:schemeClr val="accent6"/>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sz="1400" dirty="0">
                  <a:solidFill>
                    <a:schemeClr val="tx1"/>
                  </a:solidFill>
                </a:rPr>
                <a:t>The early pre-processing step which I did is transform our tweets into lower case. This avoids having multiple copies of the same words</a:t>
              </a:r>
            </a:p>
          </p:txBody>
        </p:sp>
      </p:grpSp>
      <p:grpSp>
        <p:nvGrpSpPr>
          <p:cNvPr id="11" name="Group 10">
            <a:extLst>
              <a:ext uri="{FF2B5EF4-FFF2-40B4-BE49-F238E27FC236}">
                <a16:creationId xmlns:a16="http://schemas.microsoft.com/office/drawing/2014/main" id="{35534430-A1A9-472C-BCBC-D28D6E47018C}"/>
              </a:ext>
            </a:extLst>
          </p:cNvPr>
          <p:cNvGrpSpPr/>
          <p:nvPr/>
        </p:nvGrpSpPr>
        <p:grpSpPr>
          <a:xfrm>
            <a:off x="609601" y="2735205"/>
            <a:ext cx="10947677" cy="856721"/>
            <a:chOff x="457200" y="2984500"/>
            <a:chExt cx="8225152" cy="664536"/>
          </a:xfrm>
        </p:grpSpPr>
        <p:sp>
          <p:nvSpPr>
            <p:cNvPr id="12" name="Text Placeholder 2">
              <a:extLst>
                <a:ext uri="{FF2B5EF4-FFF2-40B4-BE49-F238E27FC236}">
                  <a16:creationId xmlns:a16="http://schemas.microsoft.com/office/drawing/2014/main" id="{70B94544-C717-4E9E-AE42-6BD8B882054C}"/>
                </a:ext>
              </a:extLst>
            </p:cNvPr>
            <p:cNvSpPr txBox="1">
              <a:spLocks/>
            </p:cNvSpPr>
            <p:nvPr/>
          </p:nvSpPr>
          <p:spPr>
            <a:xfrm>
              <a:off x="457200" y="2984500"/>
              <a:ext cx="1524000" cy="664536"/>
            </a:xfrm>
            <a:prstGeom prst="rect">
              <a:avLst/>
            </a:prstGeom>
            <a:solidFill>
              <a:schemeClr val="bg2"/>
            </a:solidFill>
            <a:ln w="12700" cmpd="sng">
              <a:solidFill>
                <a:schemeClr val="bg2"/>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Removed all punctuation and Unicode</a:t>
              </a:r>
            </a:p>
          </p:txBody>
        </p:sp>
        <p:sp>
          <p:nvSpPr>
            <p:cNvPr id="13" name="Text Placeholder 2">
              <a:extLst>
                <a:ext uri="{FF2B5EF4-FFF2-40B4-BE49-F238E27FC236}">
                  <a16:creationId xmlns:a16="http://schemas.microsoft.com/office/drawing/2014/main" id="{F44322D6-C519-4460-8110-C2C075EC2CBF}"/>
                </a:ext>
              </a:extLst>
            </p:cNvPr>
            <p:cNvSpPr txBox="1">
              <a:spLocks/>
            </p:cNvSpPr>
            <p:nvPr/>
          </p:nvSpPr>
          <p:spPr>
            <a:xfrm>
              <a:off x="1981199" y="2984500"/>
              <a:ext cx="6701153" cy="664536"/>
            </a:xfrm>
            <a:prstGeom prst="rect">
              <a:avLst/>
            </a:prstGeom>
            <a:ln w="12700" cmpd="sng">
              <a:solidFill>
                <a:schemeClr val="bg2"/>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sz="1400" dirty="0">
                  <a:solidFill>
                    <a:schemeClr val="tx1"/>
                  </a:solidFill>
                </a:rPr>
                <a:t>The next step is to remove punctuation, as it doesn’t add any extra information while treating text data. Therefore removing all instances of it will help us reduce the size of the training data.</a:t>
              </a:r>
            </a:p>
          </p:txBody>
        </p:sp>
      </p:grpSp>
      <p:grpSp>
        <p:nvGrpSpPr>
          <p:cNvPr id="14" name="Group 13">
            <a:extLst>
              <a:ext uri="{FF2B5EF4-FFF2-40B4-BE49-F238E27FC236}">
                <a16:creationId xmlns:a16="http://schemas.microsoft.com/office/drawing/2014/main" id="{EBB08A0E-C791-4AF1-93C7-FF53388027C1}"/>
              </a:ext>
            </a:extLst>
          </p:cNvPr>
          <p:cNvGrpSpPr/>
          <p:nvPr/>
        </p:nvGrpSpPr>
        <p:grpSpPr>
          <a:xfrm>
            <a:off x="609601" y="3947845"/>
            <a:ext cx="10947677" cy="856721"/>
            <a:chOff x="457200" y="3822700"/>
            <a:chExt cx="8225152" cy="664536"/>
          </a:xfrm>
        </p:grpSpPr>
        <p:sp>
          <p:nvSpPr>
            <p:cNvPr id="15" name="Text Placeholder 2">
              <a:extLst>
                <a:ext uri="{FF2B5EF4-FFF2-40B4-BE49-F238E27FC236}">
                  <a16:creationId xmlns:a16="http://schemas.microsoft.com/office/drawing/2014/main" id="{2C66F247-541A-461B-8DB0-6176A999F585}"/>
                </a:ext>
              </a:extLst>
            </p:cNvPr>
            <p:cNvSpPr txBox="1">
              <a:spLocks/>
            </p:cNvSpPr>
            <p:nvPr/>
          </p:nvSpPr>
          <p:spPr>
            <a:xfrm>
              <a:off x="457200" y="3822700"/>
              <a:ext cx="1524000" cy="664536"/>
            </a:xfrm>
            <a:prstGeom prst="rect">
              <a:avLst/>
            </a:prstGeom>
            <a:solidFill>
              <a:schemeClr val="accent3"/>
            </a:solidFill>
            <a:ln w="12700" cmpd="sng">
              <a:solidFill>
                <a:schemeClr val="accent3"/>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Removed Stop Words</a:t>
              </a:r>
            </a:p>
          </p:txBody>
        </p:sp>
        <p:sp>
          <p:nvSpPr>
            <p:cNvPr id="16" name="Text Placeholder 2">
              <a:extLst>
                <a:ext uri="{FF2B5EF4-FFF2-40B4-BE49-F238E27FC236}">
                  <a16:creationId xmlns:a16="http://schemas.microsoft.com/office/drawing/2014/main" id="{2E86A669-616F-4995-8DBD-1BCD1CBBD92D}"/>
                </a:ext>
              </a:extLst>
            </p:cNvPr>
            <p:cNvSpPr txBox="1">
              <a:spLocks/>
            </p:cNvSpPr>
            <p:nvPr/>
          </p:nvSpPr>
          <p:spPr>
            <a:xfrm>
              <a:off x="1981199" y="3822700"/>
              <a:ext cx="6701153" cy="664536"/>
            </a:xfrm>
            <a:prstGeom prst="rect">
              <a:avLst/>
            </a:prstGeom>
            <a:ln w="12700" cmpd="sng">
              <a:solidFill>
                <a:schemeClr val="accent3"/>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sz="1400" dirty="0">
                  <a:solidFill>
                    <a:schemeClr val="tx1"/>
                  </a:solidFill>
                </a:rPr>
                <a:t>Stop words (or commonly occurring words) should be removed from the text da</a:t>
              </a:r>
            </a:p>
          </p:txBody>
        </p:sp>
      </p:grpSp>
      <p:sp>
        <p:nvSpPr>
          <p:cNvPr id="23" name="Title 1">
            <a:extLst>
              <a:ext uri="{FF2B5EF4-FFF2-40B4-BE49-F238E27FC236}">
                <a16:creationId xmlns:a16="http://schemas.microsoft.com/office/drawing/2014/main" id="{317A475B-ADC7-4AD2-A1BC-0E601130260D}"/>
              </a:ext>
            </a:extLst>
          </p:cNvPr>
          <p:cNvSpPr txBox="1">
            <a:spLocks/>
          </p:cNvSpPr>
          <p:nvPr/>
        </p:nvSpPr>
        <p:spPr bwMode="black">
          <a:xfrm>
            <a:off x="609601" y="798305"/>
            <a:ext cx="10973212"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b="1" kern="0" dirty="0"/>
              <a:t>Feature Engineering: Some processes employed to clean the text data </a:t>
            </a:r>
            <a:endParaRPr lang="en-US" kern="0" dirty="0"/>
          </a:p>
        </p:txBody>
      </p:sp>
      <p:grpSp>
        <p:nvGrpSpPr>
          <p:cNvPr id="30" name="Group 29">
            <a:extLst>
              <a:ext uri="{FF2B5EF4-FFF2-40B4-BE49-F238E27FC236}">
                <a16:creationId xmlns:a16="http://schemas.microsoft.com/office/drawing/2014/main" id="{244CE4AB-C531-48FE-AC7E-317893C96EE9}"/>
              </a:ext>
            </a:extLst>
          </p:cNvPr>
          <p:cNvGrpSpPr/>
          <p:nvPr/>
        </p:nvGrpSpPr>
        <p:grpSpPr>
          <a:xfrm>
            <a:off x="609601" y="5154831"/>
            <a:ext cx="10935116" cy="778837"/>
            <a:chOff x="457200" y="5507664"/>
            <a:chExt cx="8225152" cy="664536"/>
          </a:xfrm>
        </p:grpSpPr>
        <p:sp>
          <p:nvSpPr>
            <p:cNvPr id="31" name="Text Placeholder 2">
              <a:extLst>
                <a:ext uri="{FF2B5EF4-FFF2-40B4-BE49-F238E27FC236}">
                  <a16:creationId xmlns:a16="http://schemas.microsoft.com/office/drawing/2014/main" id="{009AB4DE-4FD6-44EE-9BB6-E38077E0F7EE}"/>
                </a:ext>
              </a:extLst>
            </p:cNvPr>
            <p:cNvSpPr txBox="1">
              <a:spLocks/>
            </p:cNvSpPr>
            <p:nvPr/>
          </p:nvSpPr>
          <p:spPr>
            <a:xfrm>
              <a:off x="457200" y="5507664"/>
              <a:ext cx="1524000" cy="664536"/>
            </a:xfrm>
            <a:prstGeom prst="rect">
              <a:avLst/>
            </a:prstGeom>
            <a:solidFill>
              <a:schemeClr val="tx1"/>
            </a:solidFill>
            <a:ln w="12700" cmpd="sng">
              <a:solidFill>
                <a:schemeClr val="tx1"/>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Lemmatization	</a:t>
              </a:r>
            </a:p>
          </p:txBody>
        </p:sp>
        <p:sp>
          <p:nvSpPr>
            <p:cNvPr id="32" name="Text Placeholder 2">
              <a:extLst>
                <a:ext uri="{FF2B5EF4-FFF2-40B4-BE49-F238E27FC236}">
                  <a16:creationId xmlns:a16="http://schemas.microsoft.com/office/drawing/2014/main" id="{5081FFA9-21D0-4A2C-8D3B-78AE9B1D2DD5}"/>
                </a:ext>
              </a:extLst>
            </p:cNvPr>
            <p:cNvSpPr txBox="1">
              <a:spLocks/>
            </p:cNvSpPr>
            <p:nvPr/>
          </p:nvSpPr>
          <p:spPr>
            <a:xfrm>
              <a:off x="1981199" y="5507664"/>
              <a:ext cx="6701153" cy="664536"/>
            </a:xfrm>
            <a:prstGeom prst="rect">
              <a:avLst/>
            </a:prstGeom>
            <a:ln w="12700" cmpd="sng">
              <a:solidFill>
                <a:schemeClr val="tx1"/>
              </a:solidFill>
            </a:ln>
          </p:spPr>
          <p:txBody>
            <a:bodyPr vert="horz" wrap="square" lIns="91440" tIns="45720" rIns="91440" bIns="45720" rtlCol="0" anchor="ctr">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sz="1400" dirty="0">
                  <a:solidFill>
                    <a:schemeClr val="tx1"/>
                  </a:solidFill>
                </a:rPr>
                <a:t>Lemmatization converts the word into its root word, rather than just stripping the suffices. It makes use of the vocabulary and does a morphological analysis to obtain the root word. </a:t>
              </a:r>
            </a:p>
          </p:txBody>
        </p:sp>
      </p:grpSp>
      <p:sp>
        <p:nvSpPr>
          <p:cNvPr id="18" name="TextBox 17">
            <a:extLst>
              <a:ext uri="{FF2B5EF4-FFF2-40B4-BE49-F238E27FC236}">
                <a16:creationId xmlns:a16="http://schemas.microsoft.com/office/drawing/2014/main" id="{B5D4A4F0-7D42-4385-8BC8-22C3719D32B5}"/>
              </a:ext>
            </a:extLst>
          </p:cNvPr>
          <p:cNvSpPr txBox="1"/>
          <p:nvPr/>
        </p:nvSpPr>
        <p:spPr>
          <a:xfrm>
            <a:off x="609601" y="6367471"/>
            <a:ext cx="10278358" cy="276999"/>
          </a:xfrm>
          <a:prstGeom prst="rect">
            <a:avLst/>
          </a:prstGeom>
          <a:noFill/>
        </p:spPr>
        <p:txBody>
          <a:bodyPr wrap="square" rtlCol="0">
            <a:spAutoFit/>
          </a:bodyPr>
          <a:lstStyle/>
          <a:p>
            <a:r>
              <a:rPr lang="en-US" sz="1200" b="1" i="1" dirty="0"/>
              <a:t>In order to avoid skewness of features, all numerical are passed through Log Transformation </a:t>
            </a:r>
          </a:p>
        </p:txBody>
      </p:sp>
    </p:spTree>
    <p:extLst>
      <p:ext uri="{BB962C8B-B14F-4D97-AF65-F5344CB8AC3E}">
        <p14:creationId xmlns:p14="http://schemas.microsoft.com/office/powerpoint/2010/main" val="284626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5618-A9D5-4072-81E6-01413DFE0F9F}"/>
              </a:ext>
            </a:extLst>
          </p:cNvPr>
          <p:cNvSpPr>
            <a:spLocks noGrp="1"/>
          </p:cNvSpPr>
          <p:nvPr>
            <p:ph type="title"/>
          </p:nvPr>
        </p:nvSpPr>
        <p:spPr>
          <a:xfrm>
            <a:off x="609601" y="553540"/>
            <a:ext cx="10973212" cy="307777"/>
          </a:xfrm>
        </p:spPr>
        <p:txBody>
          <a:bodyPr/>
          <a:lstStyle/>
          <a:p>
            <a:r>
              <a:rPr lang="en-US" b="1" dirty="0"/>
              <a:t>Text Features EDA : Most frequently used words in the text columns </a:t>
            </a:r>
            <a:endParaRPr lang="en-US" dirty="0"/>
          </a:p>
        </p:txBody>
      </p:sp>
      <p:sp>
        <p:nvSpPr>
          <p:cNvPr id="7" name="TextBox 6">
            <a:extLst>
              <a:ext uri="{FF2B5EF4-FFF2-40B4-BE49-F238E27FC236}">
                <a16:creationId xmlns:a16="http://schemas.microsoft.com/office/drawing/2014/main" id="{59D6F248-A2E8-4EB5-858D-5932663B1B4C}"/>
              </a:ext>
            </a:extLst>
          </p:cNvPr>
          <p:cNvSpPr txBox="1"/>
          <p:nvPr/>
        </p:nvSpPr>
        <p:spPr>
          <a:xfrm>
            <a:off x="609601" y="899824"/>
            <a:ext cx="6549870" cy="492443"/>
          </a:xfrm>
          <a:prstGeom prst="rect">
            <a:avLst/>
          </a:prstGeom>
          <a:noFill/>
        </p:spPr>
        <p:txBody>
          <a:bodyPr wrap="none" lIns="0" tIns="0" rIns="0" bIns="0" rtlCol="0">
            <a:spAutoFit/>
          </a:bodyPr>
          <a:lstStyle/>
          <a:p>
            <a:r>
              <a:rPr lang="en-US" sz="1600" b="1" dirty="0">
                <a:solidFill>
                  <a:srgbClr val="53565A"/>
                </a:solidFill>
              </a:rPr>
              <a:t>Frequency of  N-grams (used to offer insights to short responses)</a:t>
            </a:r>
            <a:br>
              <a:rPr lang="en-US" sz="1600" b="1" dirty="0">
                <a:solidFill>
                  <a:srgbClr val="53565A"/>
                </a:solidFill>
              </a:rPr>
            </a:br>
            <a:endParaRPr lang="en-US" sz="1600" dirty="0">
              <a:solidFill>
                <a:srgbClr val="53565A"/>
              </a:solidFill>
            </a:endParaRPr>
          </a:p>
        </p:txBody>
      </p:sp>
      <p:pic>
        <p:nvPicPr>
          <p:cNvPr id="17" name="Picture 16">
            <a:extLst>
              <a:ext uri="{FF2B5EF4-FFF2-40B4-BE49-F238E27FC236}">
                <a16:creationId xmlns:a16="http://schemas.microsoft.com/office/drawing/2014/main" id="{91A01B5E-C38F-4471-97CB-B2BC3E33DFFF}"/>
              </a:ext>
            </a:extLst>
          </p:cNvPr>
          <p:cNvPicPr>
            <a:picLocks noChangeAspect="1"/>
          </p:cNvPicPr>
          <p:nvPr/>
        </p:nvPicPr>
        <p:blipFill>
          <a:blip r:embed="rId2"/>
          <a:stretch>
            <a:fillRect/>
          </a:stretch>
        </p:blipFill>
        <p:spPr>
          <a:xfrm>
            <a:off x="767798" y="2188265"/>
            <a:ext cx="4533900" cy="3590925"/>
          </a:xfrm>
          <a:prstGeom prst="rect">
            <a:avLst/>
          </a:prstGeom>
        </p:spPr>
      </p:pic>
      <p:sp>
        <p:nvSpPr>
          <p:cNvPr id="18" name="TextBox 17">
            <a:extLst>
              <a:ext uri="{FF2B5EF4-FFF2-40B4-BE49-F238E27FC236}">
                <a16:creationId xmlns:a16="http://schemas.microsoft.com/office/drawing/2014/main" id="{515F6C40-9961-4A03-898A-D730C51174D7}"/>
              </a:ext>
            </a:extLst>
          </p:cNvPr>
          <p:cNvSpPr txBox="1"/>
          <p:nvPr/>
        </p:nvSpPr>
        <p:spPr>
          <a:xfrm>
            <a:off x="327991" y="6112565"/>
            <a:ext cx="6380922" cy="307777"/>
          </a:xfrm>
          <a:prstGeom prst="rect">
            <a:avLst/>
          </a:prstGeom>
          <a:noFill/>
        </p:spPr>
        <p:txBody>
          <a:bodyPr wrap="square" rtlCol="0">
            <a:spAutoFit/>
          </a:bodyPr>
          <a:lstStyle/>
          <a:p>
            <a:r>
              <a:rPr lang="en-US" dirty="0"/>
              <a:t>*The charts are cut of due to space constraints </a:t>
            </a:r>
          </a:p>
        </p:txBody>
      </p:sp>
      <p:pic>
        <p:nvPicPr>
          <p:cNvPr id="19" name="Picture 18">
            <a:extLst>
              <a:ext uri="{FF2B5EF4-FFF2-40B4-BE49-F238E27FC236}">
                <a16:creationId xmlns:a16="http://schemas.microsoft.com/office/drawing/2014/main" id="{CFB3960C-EE25-4108-8024-8188BE270AC6}"/>
              </a:ext>
            </a:extLst>
          </p:cNvPr>
          <p:cNvPicPr>
            <a:picLocks noChangeAspect="1"/>
          </p:cNvPicPr>
          <p:nvPr/>
        </p:nvPicPr>
        <p:blipFill>
          <a:blip r:embed="rId3"/>
          <a:stretch>
            <a:fillRect/>
          </a:stretch>
        </p:blipFill>
        <p:spPr>
          <a:xfrm>
            <a:off x="6462920" y="2188265"/>
            <a:ext cx="4688784" cy="3924300"/>
          </a:xfrm>
          <a:prstGeom prst="rect">
            <a:avLst/>
          </a:prstGeom>
        </p:spPr>
      </p:pic>
      <p:sp>
        <p:nvSpPr>
          <p:cNvPr id="20" name="TextBox 19">
            <a:extLst>
              <a:ext uri="{FF2B5EF4-FFF2-40B4-BE49-F238E27FC236}">
                <a16:creationId xmlns:a16="http://schemas.microsoft.com/office/drawing/2014/main" id="{CD0044B2-630E-4A9A-B751-0408E8485711}"/>
              </a:ext>
            </a:extLst>
          </p:cNvPr>
          <p:cNvSpPr txBox="1"/>
          <p:nvPr/>
        </p:nvSpPr>
        <p:spPr>
          <a:xfrm>
            <a:off x="2216426" y="1564982"/>
            <a:ext cx="3488635" cy="338554"/>
          </a:xfrm>
          <a:prstGeom prst="rect">
            <a:avLst/>
          </a:prstGeom>
          <a:noFill/>
        </p:spPr>
        <p:txBody>
          <a:bodyPr wrap="square" rtlCol="0">
            <a:spAutoFit/>
          </a:bodyPr>
          <a:lstStyle/>
          <a:p>
            <a:r>
              <a:rPr lang="en-US" sz="1600" b="1" dirty="0"/>
              <a:t>Tri - Grams</a:t>
            </a:r>
          </a:p>
        </p:txBody>
      </p:sp>
      <p:sp>
        <p:nvSpPr>
          <p:cNvPr id="21" name="TextBox 20">
            <a:extLst>
              <a:ext uri="{FF2B5EF4-FFF2-40B4-BE49-F238E27FC236}">
                <a16:creationId xmlns:a16="http://schemas.microsoft.com/office/drawing/2014/main" id="{AC715EC3-6815-471B-873C-3EED33B94AA3}"/>
              </a:ext>
            </a:extLst>
          </p:cNvPr>
          <p:cNvSpPr txBox="1"/>
          <p:nvPr/>
        </p:nvSpPr>
        <p:spPr>
          <a:xfrm>
            <a:off x="8362121" y="1564982"/>
            <a:ext cx="3488635" cy="338554"/>
          </a:xfrm>
          <a:prstGeom prst="rect">
            <a:avLst/>
          </a:prstGeom>
          <a:noFill/>
        </p:spPr>
        <p:txBody>
          <a:bodyPr wrap="square" rtlCol="0">
            <a:spAutoFit/>
          </a:bodyPr>
          <a:lstStyle/>
          <a:p>
            <a:r>
              <a:rPr lang="en-US" sz="1600" b="1" dirty="0"/>
              <a:t>Bi - Grams</a:t>
            </a:r>
          </a:p>
        </p:txBody>
      </p:sp>
    </p:spTree>
    <p:extLst>
      <p:ext uri="{BB962C8B-B14F-4D97-AF65-F5344CB8AC3E}">
        <p14:creationId xmlns:p14="http://schemas.microsoft.com/office/powerpoint/2010/main" val="166968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5618-A9D5-4072-81E6-01413DFE0F9F}"/>
              </a:ext>
            </a:extLst>
          </p:cNvPr>
          <p:cNvSpPr>
            <a:spLocks noGrp="1"/>
          </p:cNvSpPr>
          <p:nvPr>
            <p:ph type="title"/>
          </p:nvPr>
        </p:nvSpPr>
        <p:spPr>
          <a:xfrm>
            <a:off x="609601" y="553540"/>
            <a:ext cx="10973212" cy="307777"/>
          </a:xfrm>
        </p:spPr>
        <p:txBody>
          <a:bodyPr/>
          <a:lstStyle/>
          <a:p>
            <a:r>
              <a:rPr lang="en-US" b="1" dirty="0"/>
              <a:t>EDA : Words used together (</a:t>
            </a:r>
            <a:r>
              <a:rPr lang="en-US" b="1" dirty="0" err="1"/>
              <a:t>Wordgrams</a:t>
            </a:r>
            <a:r>
              <a:rPr lang="en-US" b="1" dirty="0"/>
              <a:t>)</a:t>
            </a:r>
            <a:endParaRPr lang="en-US" dirty="0"/>
          </a:p>
        </p:txBody>
      </p:sp>
      <p:sp>
        <p:nvSpPr>
          <p:cNvPr id="7" name="TextBox 6">
            <a:extLst>
              <a:ext uri="{FF2B5EF4-FFF2-40B4-BE49-F238E27FC236}">
                <a16:creationId xmlns:a16="http://schemas.microsoft.com/office/drawing/2014/main" id="{59D6F248-A2E8-4EB5-858D-5932663B1B4C}"/>
              </a:ext>
            </a:extLst>
          </p:cNvPr>
          <p:cNvSpPr txBox="1"/>
          <p:nvPr/>
        </p:nvSpPr>
        <p:spPr>
          <a:xfrm>
            <a:off x="609601" y="893053"/>
            <a:ext cx="65" cy="492443"/>
          </a:xfrm>
          <a:prstGeom prst="rect">
            <a:avLst/>
          </a:prstGeom>
          <a:noFill/>
        </p:spPr>
        <p:txBody>
          <a:bodyPr wrap="none" lIns="0" tIns="0" rIns="0" bIns="0" rtlCol="0">
            <a:spAutoFit/>
          </a:bodyPr>
          <a:lstStyle/>
          <a:p>
            <a:br>
              <a:rPr lang="en-US" sz="1600" b="1" dirty="0">
                <a:solidFill>
                  <a:srgbClr val="53565A"/>
                </a:solidFill>
              </a:rPr>
            </a:br>
            <a:endParaRPr lang="en-US" sz="1600" dirty="0">
              <a:solidFill>
                <a:srgbClr val="53565A"/>
              </a:solidFill>
            </a:endParaRPr>
          </a:p>
        </p:txBody>
      </p:sp>
      <p:pic>
        <p:nvPicPr>
          <p:cNvPr id="3" name="Picture 2">
            <a:extLst>
              <a:ext uri="{FF2B5EF4-FFF2-40B4-BE49-F238E27FC236}">
                <a16:creationId xmlns:a16="http://schemas.microsoft.com/office/drawing/2014/main" id="{4FAC3CD2-1C5A-4AFE-A310-D1EADD0F9BAE}"/>
              </a:ext>
            </a:extLst>
          </p:cNvPr>
          <p:cNvPicPr>
            <a:picLocks noChangeAspect="1"/>
          </p:cNvPicPr>
          <p:nvPr/>
        </p:nvPicPr>
        <p:blipFill>
          <a:blip r:embed="rId2"/>
          <a:stretch>
            <a:fillRect/>
          </a:stretch>
        </p:blipFill>
        <p:spPr>
          <a:xfrm>
            <a:off x="211829" y="1387413"/>
            <a:ext cx="5522430" cy="5267325"/>
          </a:xfrm>
          <a:prstGeom prst="rect">
            <a:avLst/>
          </a:prstGeom>
        </p:spPr>
      </p:pic>
      <p:pic>
        <p:nvPicPr>
          <p:cNvPr id="4" name="Picture 3">
            <a:extLst>
              <a:ext uri="{FF2B5EF4-FFF2-40B4-BE49-F238E27FC236}">
                <a16:creationId xmlns:a16="http://schemas.microsoft.com/office/drawing/2014/main" id="{445FB09D-BB8B-4FC2-8007-600142CED4A1}"/>
              </a:ext>
            </a:extLst>
          </p:cNvPr>
          <p:cNvPicPr>
            <a:picLocks noChangeAspect="1"/>
          </p:cNvPicPr>
          <p:nvPr/>
        </p:nvPicPr>
        <p:blipFill>
          <a:blip r:embed="rId3"/>
          <a:stretch>
            <a:fillRect/>
          </a:stretch>
        </p:blipFill>
        <p:spPr>
          <a:xfrm>
            <a:off x="6318180" y="1385496"/>
            <a:ext cx="5661991" cy="5027959"/>
          </a:xfrm>
          <a:prstGeom prst="rect">
            <a:avLst/>
          </a:prstGeom>
        </p:spPr>
      </p:pic>
    </p:spTree>
    <p:extLst>
      <p:ext uri="{BB962C8B-B14F-4D97-AF65-F5344CB8AC3E}">
        <p14:creationId xmlns:p14="http://schemas.microsoft.com/office/powerpoint/2010/main" val="103969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28C0-0A2B-4560-9024-C94FF56A14AF}"/>
              </a:ext>
            </a:extLst>
          </p:cNvPr>
          <p:cNvSpPr>
            <a:spLocks noGrp="1"/>
          </p:cNvSpPr>
          <p:nvPr>
            <p:ph type="title"/>
          </p:nvPr>
        </p:nvSpPr>
        <p:spPr/>
        <p:txBody>
          <a:bodyPr/>
          <a:lstStyle/>
          <a:p>
            <a:r>
              <a:rPr lang="en-US" b="1" dirty="0"/>
              <a:t>Model Building 1 : </a:t>
            </a:r>
            <a:r>
              <a:rPr lang="en-US" dirty="0"/>
              <a:t>Approaches for Model Building</a:t>
            </a:r>
          </a:p>
        </p:txBody>
      </p:sp>
      <p:grpSp>
        <p:nvGrpSpPr>
          <p:cNvPr id="19" name="Group 18">
            <a:extLst>
              <a:ext uri="{FF2B5EF4-FFF2-40B4-BE49-F238E27FC236}">
                <a16:creationId xmlns:a16="http://schemas.microsoft.com/office/drawing/2014/main" id="{CC5FAE85-8EB6-4017-B544-A6DD05A8F32B}"/>
              </a:ext>
            </a:extLst>
          </p:cNvPr>
          <p:cNvGrpSpPr/>
          <p:nvPr/>
        </p:nvGrpSpPr>
        <p:grpSpPr>
          <a:xfrm>
            <a:off x="1470988" y="1209638"/>
            <a:ext cx="9250022" cy="5492248"/>
            <a:chOff x="597574" y="1218783"/>
            <a:chExt cx="1507409" cy="5492248"/>
          </a:xfrm>
        </p:grpSpPr>
        <p:sp>
          <p:nvSpPr>
            <p:cNvPr id="4" name="Text Placeholder 2">
              <a:extLst>
                <a:ext uri="{FF2B5EF4-FFF2-40B4-BE49-F238E27FC236}">
                  <a16:creationId xmlns:a16="http://schemas.microsoft.com/office/drawing/2014/main" id="{1B3D8A91-14AD-4D67-A9A1-FF3F45E5802F}"/>
                </a:ext>
              </a:extLst>
            </p:cNvPr>
            <p:cNvSpPr txBox="1">
              <a:spLocks/>
            </p:cNvSpPr>
            <p:nvPr/>
          </p:nvSpPr>
          <p:spPr>
            <a:xfrm>
              <a:off x="597575" y="1218783"/>
              <a:ext cx="1507408" cy="508000"/>
            </a:xfrm>
            <a:prstGeom prst="rect">
              <a:avLst/>
            </a:prstGeom>
            <a:solidFill>
              <a:schemeClr val="accent6"/>
            </a:solidFill>
            <a:ln cmpd="sng">
              <a:solidFill>
                <a:schemeClr val="tx2"/>
              </a:solidFill>
            </a:ln>
          </p:spPr>
          <p:txBody>
            <a:bodyPr vert="horz" wrap="square" lIns="91440" tIns="45720" rIns="91440" bIns="45720" rtlCol="0" anchor="ctr">
              <a:noAutofit/>
            </a:bodyPr>
            <a:lstStyle>
              <a:defPPr>
                <a:defRPr lang="en-CA"/>
              </a:defPPr>
              <a:lvl1pPr marL="346075" indent="-346075" eaLnBrk="0" hangingPunct="0">
                <a:buFont typeface="Wingdings" panose="05000000000000000000" pitchFamily="2" charset="2"/>
                <a:buNone/>
                <a:defRPr sz="1600" b="1">
                  <a:solidFill>
                    <a:schemeClr val="bg1"/>
                  </a:solidFill>
                  <a:latin typeface="+mn-lt"/>
                  <a:ea typeface="MS PGothic" panose="020B0600070205080204" pitchFamily="34" charset="-128"/>
                  <a:cs typeface="Arial" panose="020B0604020202020204" pitchFamily="34" charset="0"/>
                </a:defRPr>
              </a:lvl1pPr>
              <a:lvl2pPr marL="803275" indent="-346075"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2pPr>
              <a:lvl3pPr marL="12573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3pPr>
              <a:lvl4pPr marL="1714500" indent="-342900" algn="l" eaLnBrk="0" hangingPunct="0">
                <a:buFont typeface="Courier New" panose="02070309020205020404" pitchFamily="49" charset="0"/>
                <a:buChar char="o"/>
                <a:defRPr sz="1600">
                  <a:solidFill>
                    <a:srgbClr val="013C55"/>
                  </a:solidFill>
                  <a:latin typeface="+mn-lt"/>
                  <a:ea typeface="Open Sans" pitchFamily="34" charset="0"/>
                  <a:cs typeface="Arial" panose="020B0604020202020204" pitchFamily="34" charset="0"/>
                </a:defRPr>
              </a:lvl4pPr>
              <a:lvl5pPr marL="2171700" indent="-342900" algn="l" eaLnBrk="0" hangingPunct="0">
                <a:buFont typeface="Wingdings" panose="05000000000000000000" pitchFamily="2" charset="2"/>
                <a:buChar char="§"/>
                <a:defRPr sz="1600">
                  <a:solidFill>
                    <a:srgbClr val="013C55"/>
                  </a:solidFill>
                  <a:latin typeface="+mn-lt"/>
                  <a:ea typeface="Open Sans" pitchFamily="34" charset="0"/>
                  <a:cs typeface="Arial" panose="020B0604020202020204"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0" indent="0" algn="ctr"/>
              <a:r>
                <a:rPr lang="en-US" dirty="0"/>
                <a:t>Baseline Model</a:t>
              </a:r>
            </a:p>
          </p:txBody>
        </p:sp>
        <p:sp>
          <p:nvSpPr>
            <p:cNvPr id="5" name="Text Placeholder 2">
              <a:extLst>
                <a:ext uri="{FF2B5EF4-FFF2-40B4-BE49-F238E27FC236}">
                  <a16:creationId xmlns:a16="http://schemas.microsoft.com/office/drawing/2014/main" id="{7A18D5D5-664B-412F-B317-D0DC6026DA2F}"/>
                </a:ext>
              </a:extLst>
            </p:cNvPr>
            <p:cNvSpPr txBox="1">
              <a:spLocks/>
            </p:cNvSpPr>
            <p:nvPr/>
          </p:nvSpPr>
          <p:spPr>
            <a:xfrm>
              <a:off x="597574" y="1726783"/>
              <a:ext cx="1507408" cy="4984248"/>
            </a:xfrm>
            <a:prstGeom prst="rect">
              <a:avLst/>
            </a:prstGeom>
            <a:ln cmpd="sng">
              <a:solidFill>
                <a:schemeClr val="tx2"/>
              </a:solidFill>
            </a:ln>
          </p:spPr>
          <p:txBody>
            <a:bodyPr vert="horz" wrap="square" lIns="91440" tIns="45720" rIns="91440" bIns="45720" rtlCol="0">
              <a:noAutofit/>
            </a:bodyPr>
            <a:lstStyle>
              <a:lvl1pPr marL="346075" indent="-346075"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MS PGothic" panose="020B0600070205080204" pitchFamily="34" charset="-128"/>
                  <a:cs typeface="Arial" panose="020B0604020202020204" pitchFamily="34" charset="0"/>
                </a:defRPr>
              </a:lvl1pPr>
              <a:lvl2pPr marL="803275" indent="-346075"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2pPr>
              <a:lvl3pPr marL="12573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3pPr>
              <a:lvl4pPr marL="1714500" indent="-342900" algn="l" rtl="0" eaLnBrk="0" fontAlgn="base" hangingPunct="0">
                <a:spcBef>
                  <a:spcPct val="20000"/>
                </a:spcBef>
                <a:spcAft>
                  <a:spcPct val="0"/>
                </a:spcAft>
                <a:buFont typeface="Courier New" panose="02070309020205020404" pitchFamily="49" charset="0"/>
                <a:buChar char="o"/>
                <a:defRPr sz="1600" kern="1200">
                  <a:solidFill>
                    <a:srgbClr val="013C55"/>
                  </a:solidFill>
                  <a:latin typeface="+mn-lt"/>
                  <a:ea typeface="Open Sans" pitchFamily="34" charset="0"/>
                  <a:cs typeface="Arial" panose="020B0604020202020204" pitchFamily="34" charset="0"/>
                </a:defRPr>
              </a:lvl4pPr>
              <a:lvl5pPr marL="2171700" indent="-342900" algn="l" rtl="0" eaLnBrk="0" fontAlgn="base" hangingPunct="0">
                <a:spcBef>
                  <a:spcPct val="20000"/>
                </a:spcBef>
                <a:spcAft>
                  <a:spcPct val="0"/>
                </a:spcAft>
                <a:buFont typeface="Wingdings" panose="05000000000000000000" pitchFamily="2" charset="2"/>
                <a:buChar char="§"/>
                <a:defRPr sz="1600" kern="1200">
                  <a:solidFill>
                    <a:srgbClr val="013C55"/>
                  </a:solidFill>
                  <a:latin typeface="+mn-lt"/>
                  <a:ea typeface="Open Sans"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US" dirty="0">
                  <a:solidFill>
                    <a:schemeClr val="tx1"/>
                  </a:solidFill>
                </a:rPr>
                <a:t>Flat Classifier ( All variables is a independent classifier).</a:t>
              </a:r>
            </a:p>
            <a:p>
              <a:pPr marL="171450" indent="-171450"/>
              <a:r>
                <a:rPr lang="en-US" dirty="0">
                  <a:solidFill>
                    <a:schemeClr val="tx1"/>
                  </a:solidFill>
                </a:rPr>
                <a:t>Approach : Concatenated the 3 target variables in a single classifiers and ran a multi class classification </a:t>
              </a:r>
            </a:p>
            <a:p>
              <a:pPr marL="0" indent="0">
                <a:buNone/>
              </a:pPr>
              <a:endParaRPr lang="en-US" b="1" dirty="0">
                <a:solidFill>
                  <a:schemeClr val="tx1"/>
                </a:solidFill>
              </a:endParaRPr>
            </a:p>
            <a:p>
              <a:pPr marL="171450" indent="-171450"/>
              <a:endParaRPr lang="en-US" dirty="0">
                <a:solidFill>
                  <a:schemeClr val="tx1"/>
                </a:solidFill>
              </a:endParaRPr>
            </a:p>
            <a:p>
              <a:pPr marL="171450" indent="-171450"/>
              <a:endParaRPr lang="en-US"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endParaRPr lang="en-US" b="1" dirty="0">
                <a:solidFill>
                  <a:schemeClr val="tx1"/>
                </a:solidFill>
              </a:endParaRPr>
            </a:p>
            <a:p>
              <a:pPr marL="171450" indent="-171450"/>
              <a:r>
                <a:rPr lang="en-US" b="1" dirty="0">
                  <a:solidFill>
                    <a:schemeClr val="tx1"/>
                  </a:solidFill>
                </a:rPr>
                <a:t>Why?</a:t>
              </a:r>
            </a:p>
            <a:p>
              <a:pPr marL="171450" indent="-171450"/>
              <a:r>
                <a:rPr lang="en-US" sz="1400" dirty="0">
                  <a:solidFill>
                    <a:schemeClr val="tx1"/>
                  </a:solidFill>
                </a:rPr>
                <a:t>Straightforward Approach </a:t>
              </a:r>
            </a:p>
            <a:p>
              <a:pPr marL="171450" indent="-171450"/>
              <a:r>
                <a:rPr lang="en-US" sz="1400" dirty="0">
                  <a:solidFill>
                    <a:schemeClr val="tx1"/>
                  </a:solidFill>
                </a:rPr>
                <a:t>Baseline score can be identified</a:t>
              </a:r>
            </a:p>
            <a:p>
              <a:pPr marL="171450" indent="-171450"/>
              <a:r>
                <a:rPr lang="en-US" b="1" dirty="0">
                  <a:solidFill>
                    <a:schemeClr val="tx1"/>
                  </a:solidFill>
                </a:rPr>
                <a:t>Disadvantage: </a:t>
              </a:r>
            </a:p>
            <a:p>
              <a:pPr marL="171450" indent="-171450"/>
              <a:r>
                <a:rPr lang="en-US" sz="1400" dirty="0">
                  <a:solidFill>
                    <a:schemeClr val="tx1"/>
                  </a:solidFill>
                </a:rPr>
                <a:t>No actual validation</a:t>
              </a:r>
            </a:p>
            <a:p>
              <a:pPr marL="171450" indent="-171450"/>
              <a:r>
                <a:rPr lang="en-US" sz="1400" dirty="0">
                  <a:solidFill>
                    <a:schemeClr val="tx1"/>
                  </a:solidFill>
                </a:rPr>
                <a:t>Loose important information</a:t>
              </a:r>
            </a:p>
          </p:txBody>
        </p:sp>
      </p:grpSp>
      <p:pic>
        <p:nvPicPr>
          <p:cNvPr id="3" name="Picture 2">
            <a:extLst>
              <a:ext uri="{FF2B5EF4-FFF2-40B4-BE49-F238E27FC236}">
                <a16:creationId xmlns:a16="http://schemas.microsoft.com/office/drawing/2014/main" id="{8B58C43E-1C95-4E41-B38E-D4976B4FFAB4}"/>
              </a:ext>
            </a:extLst>
          </p:cNvPr>
          <p:cNvPicPr>
            <a:picLocks noChangeAspect="1"/>
          </p:cNvPicPr>
          <p:nvPr/>
        </p:nvPicPr>
        <p:blipFill>
          <a:blip r:embed="rId2"/>
          <a:stretch>
            <a:fillRect/>
          </a:stretch>
        </p:blipFill>
        <p:spPr>
          <a:xfrm>
            <a:off x="2600995" y="2427317"/>
            <a:ext cx="5883965" cy="2394854"/>
          </a:xfrm>
          <a:prstGeom prst="rect">
            <a:avLst/>
          </a:prstGeom>
        </p:spPr>
      </p:pic>
      <p:sp>
        <p:nvSpPr>
          <p:cNvPr id="13" name="Rectangle 12">
            <a:extLst>
              <a:ext uri="{FF2B5EF4-FFF2-40B4-BE49-F238E27FC236}">
                <a16:creationId xmlns:a16="http://schemas.microsoft.com/office/drawing/2014/main" id="{02F7B1D0-69AB-48B9-A13C-EE85CECB8920}"/>
              </a:ext>
            </a:extLst>
          </p:cNvPr>
          <p:cNvSpPr/>
          <p:nvPr/>
        </p:nvSpPr>
        <p:spPr bwMode="auto">
          <a:xfrm>
            <a:off x="2332383" y="2539860"/>
            <a:ext cx="6421190" cy="2169769"/>
          </a:xfrm>
          <a:prstGeom prst="rect">
            <a:avLst/>
          </a:prstGeom>
          <a:noFill/>
          <a:ln>
            <a:prstDash val="dash"/>
            <a:headEnd type="none" w="med" len="med"/>
            <a:tailEnd type="none"/>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10" name="Speech Bubble: Rectangle 9">
            <a:extLst>
              <a:ext uri="{FF2B5EF4-FFF2-40B4-BE49-F238E27FC236}">
                <a16:creationId xmlns:a16="http://schemas.microsoft.com/office/drawing/2014/main" id="{2C0A8E3E-F595-4443-B1AD-BA60BEC79E43}"/>
              </a:ext>
            </a:extLst>
          </p:cNvPr>
          <p:cNvSpPr/>
          <p:nvPr/>
        </p:nvSpPr>
        <p:spPr bwMode="auto">
          <a:xfrm>
            <a:off x="9384191" y="2662960"/>
            <a:ext cx="2673626" cy="1143000"/>
          </a:xfrm>
          <a:prstGeom prst="wedgeRectCallout">
            <a:avLst>
              <a:gd name="adj1" fmla="val -73249"/>
              <a:gd name="adj2" fmla="val 41630"/>
            </a:avLst>
          </a:prstGeom>
          <a:noFill/>
          <a:ln w="38100" cap="flat" cmpd="sng" algn="ctr">
            <a:solidFill>
              <a:schemeClr val="accent3">
                <a:lumMod val="20000"/>
                <a:lumOff val="80000"/>
              </a:schemeClr>
            </a:solidFill>
            <a:prstDash val="lg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600"/>
              </a:spcAft>
            </a:pPr>
            <a:r>
              <a:rPr lang="en-US" b="1" dirty="0">
                <a:solidFill>
                  <a:schemeClr val="accent3"/>
                </a:solidFill>
              </a:rPr>
              <a:t>Final Classifier Used : Naive Bayes</a:t>
            </a:r>
          </a:p>
        </p:txBody>
      </p:sp>
      <p:graphicFrame>
        <p:nvGraphicFramePr>
          <p:cNvPr id="6" name="Table 5">
            <a:extLst>
              <a:ext uri="{FF2B5EF4-FFF2-40B4-BE49-F238E27FC236}">
                <a16:creationId xmlns:a16="http://schemas.microsoft.com/office/drawing/2014/main" id="{EEDC4AE9-2FE6-4D7A-AA8F-FA94D74BB235}"/>
              </a:ext>
            </a:extLst>
          </p:cNvPr>
          <p:cNvGraphicFramePr>
            <a:graphicFrameLocks noGrp="1"/>
          </p:cNvGraphicFramePr>
          <p:nvPr>
            <p:extLst>
              <p:ext uri="{D42A27DB-BD31-4B8C-83A1-F6EECF244321}">
                <p14:modId xmlns:p14="http://schemas.microsoft.com/office/powerpoint/2010/main" val="930102461"/>
              </p:ext>
            </p:extLst>
          </p:nvPr>
        </p:nvGraphicFramePr>
        <p:xfrm>
          <a:off x="6288698" y="5333233"/>
          <a:ext cx="4392524" cy="1259840"/>
        </p:xfrm>
        <a:graphic>
          <a:graphicData uri="http://schemas.openxmlformats.org/drawingml/2006/table">
            <a:tbl>
              <a:tblPr firstRow="1" bandRow="1">
                <a:tableStyleId>{5C22544A-7EE6-4342-B048-85BDC9FD1C3A}</a:tableStyleId>
              </a:tblPr>
              <a:tblGrid>
                <a:gridCol w="1098131">
                  <a:extLst>
                    <a:ext uri="{9D8B030D-6E8A-4147-A177-3AD203B41FA5}">
                      <a16:colId xmlns:a16="http://schemas.microsoft.com/office/drawing/2014/main" val="2300471399"/>
                    </a:ext>
                  </a:extLst>
                </a:gridCol>
                <a:gridCol w="1098131">
                  <a:extLst>
                    <a:ext uri="{9D8B030D-6E8A-4147-A177-3AD203B41FA5}">
                      <a16:colId xmlns:a16="http://schemas.microsoft.com/office/drawing/2014/main" val="690061825"/>
                    </a:ext>
                  </a:extLst>
                </a:gridCol>
                <a:gridCol w="1098131">
                  <a:extLst>
                    <a:ext uri="{9D8B030D-6E8A-4147-A177-3AD203B41FA5}">
                      <a16:colId xmlns:a16="http://schemas.microsoft.com/office/drawing/2014/main" val="142518535"/>
                    </a:ext>
                  </a:extLst>
                </a:gridCol>
                <a:gridCol w="1098131">
                  <a:extLst>
                    <a:ext uri="{9D8B030D-6E8A-4147-A177-3AD203B41FA5}">
                      <a16:colId xmlns:a16="http://schemas.microsoft.com/office/drawing/2014/main" val="995657689"/>
                    </a:ext>
                  </a:extLst>
                </a:gridCol>
              </a:tblGrid>
              <a:tr h="370840">
                <a:tc>
                  <a:txBody>
                    <a:bodyPr/>
                    <a:lstStyle/>
                    <a:p>
                      <a:endParaRPr lang="en-US" sz="1400" dirty="0"/>
                    </a:p>
                  </a:txBody>
                  <a:tcPr>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dirty="0"/>
                        <a:t>Random Forest</a:t>
                      </a:r>
                    </a:p>
                  </a:txBody>
                  <a:tcPr anchor="ctr">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dirty="0"/>
                        <a:t>Naïve Bayes</a:t>
                      </a:r>
                    </a:p>
                  </a:txBody>
                  <a:tcPr anchor="ctr">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a:t>XG Boost</a:t>
                      </a:r>
                      <a:endParaRPr lang="en-US" sz="1400" dirty="0"/>
                    </a:p>
                  </a:txBody>
                  <a:tcPr anchor="ctr">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233143518"/>
                  </a:ext>
                </a:extLst>
              </a:tr>
              <a:tr h="370840">
                <a:tc>
                  <a:txBody>
                    <a:bodyPr/>
                    <a:lstStyle/>
                    <a:p>
                      <a:r>
                        <a:rPr lang="en-US" sz="1400" b="1"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dirty="0">
                          <a:solidFill>
                            <a:srgbClr val="008000"/>
                          </a:solidFill>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991058"/>
                  </a:ext>
                </a:extLst>
              </a:tr>
              <a:tr h="370840">
                <a:tc>
                  <a:txBody>
                    <a:bodyPr/>
                    <a:lstStyle/>
                    <a:p>
                      <a:r>
                        <a:rPr lang="en-US" sz="1400" b="1"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dirty="0">
                          <a:solidFill>
                            <a:srgbClr val="008000"/>
                          </a:solidFill>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0466037"/>
                  </a:ext>
                </a:extLst>
              </a:tr>
            </a:tbl>
          </a:graphicData>
        </a:graphic>
      </p:graphicFrame>
    </p:spTree>
    <p:extLst>
      <p:ext uri="{BB962C8B-B14F-4D97-AF65-F5344CB8AC3E}">
        <p14:creationId xmlns:p14="http://schemas.microsoft.com/office/powerpoint/2010/main" val="1583428430"/>
      </p:ext>
    </p:extLst>
  </p:cSld>
  <p:clrMapOvr>
    <a:masterClrMapping/>
  </p:clrMapOvr>
</p:sld>
</file>

<file path=ppt/theme/theme1.xml><?xml version="1.0" encoding="utf-8"?>
<a:theme xmlns:a="http://schemas.openxmlformats.org/drawingml/2006/main" name="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8651A50-741E-4A1B-B7DC-E63C77AEBBCB}" vid="{8465A693-07E8-4645-BF49-7C21E9B592E6}"/>
    </a:ext>
  </a:extLst>
</a:theme>
</file>

<file path=ppt/theme/theme2.xml><?xml version="1.0" encoding="utf-8"?>
<a:theme xmlns:a="http://schemas.openxmlformats.org/drawingml/2006/main" name="1_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8651A50-741E-4A1B-B7DC-E63C77AEBBCB}" vid="{8465A693-07E8-4645-BF49-7C21E9B592E6}"/>
    </a:ext>
  </a:extLst>
</a:theme>
</file>

<file path=ppt/theme/theme3.xml><?xml version="1.0" encoding="utf-8"?>
<a:theme xmlns:a="http://schemas.openxmlformats.org/drawingml/2006/main" name="2_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8651A50-741E-4A1B-B7DC-E63C77AEBBCB}" vid="{8465A693-07E8-4645-BF49-7C21E9B592E6}"/>
    </a:ext>
  </a:extLst>
</a:theme>
</file>

<file path=ppt/theme/theme4.xml><?xml version="1.0" encoding="utf-8"?>
<a:theme xmlns:a="http://schemas.openxmlformats.org/drawingml/2006/main" name="3_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8651A50-741E-4A1B-B7DC-E63C77AEBBCB}" vid="{8465A693-07E8-4645-BF49-7C21E9B592E6}"/>
    </a:ext>
  </a:extLst>
</a:theme>
</file>

<file path=ppt/theme/theme5.xml><?xml version="1.0" encoding="utf-8"?>
<a:theme xmlns:a="http://schemas.openxmlformats.org/drawingml/2006/main" name="4_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8651A50-741E-4A1B-B7DC-E63C77AEBBCB}" vid="{8465A693-07E8-4645-BF49-7C21E9B592E6}"/>
    </a:ext>
  </a:extLst>
</a:theme>
</file>

<file path=ppt/theme/theme6.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7.xml><?xml version="1.0" encoding="utf-8"?>
<a:theme xmlns:a="http://schemas.openxmlformats.org/drawingml/2006/main" name="1_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potx" id="{88DB3E57-F916-417B-B74F-53CA6DDADF63}" vid="{3198CAF9-053F-4480-9671-C6F114B0D25E}"/>
    </a:ext>
  </a:extLst>
</a:theme>
</file>

<file path=ppt/theme/theme8.xml><?xml version="1.0" encoding="utf-8"?>
<a:theme xmlns:a="http://schemas.openxmlformats.org/drawingml/2006/main" name="2_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7be7a4e-c5b1-4d87-8ea7-07af3939b465" xsi:nil="true"/>
    <SharedWithUsers xmlns="ef49b2de-4d98-484f-b7fb-71889f2cafc5">
      <UserInfo>
        <DisplayName/>
        <AccountId xsi:nil="true"/>
        <AccountType/>
      </UserInfo>
    </SharedWithUsers>
    <_ip_UnifiedCompliancePolicyUIAction xmlns="http://schemas.microsoft.com/sharepoint/v3" xsi:nil="true"/>
    <_ip_UnifiedCompliancePolicyProperties xmlns="http://schemas.microsoft.com/sharepoint/v3" xsi:nil="true"/>
    <MediaServiceAutoTags xmlns="87be7a4e-c5b1-4d87-8ea7-07af3939b46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A31E87DFC6984BAD5EDAD3B40E4726" ma:contentTypeVersion="12" ma:contentTypeDescription="Create a new document." ma:contentTypeScope="" ma:versionID="57337b6d2c288e0a91f1b3546b55061e">
  <xsd:schema xmlns:xsd="http://www.w3.org/2001/XMLSchema" xmlns:xs="http://www.w3.org/2001/XMLSchema" xmlns:p="http://schemas.microsoft.com/office/2006/metadata/properties" xmlns:ns1="http://schemas.microsoft.com/sharepoint/v3" xmlns:ns2="87be7a4e-c5b1-4d87-8ea7-07af3939b465" xmlns:ns3="ef49b2de-4d98-484f-b7fb-71889f2cafc5" targetNamespace="http://schemas.microsoft.com/office/2006/metadata/properties" ma:root="true" ma:fieldsID="e76be807ca7f8972cbc9f9e8c6a6090e" ns1:_="" ns2:_="" ns3:_="">
    <xsd:import namespace="http://schemas.microsoft.com/sharepoint/v3"/>
    <xsd:import namespace="87be7a4e-c5b1-4d87-8ea7-07af3939b465"/>
    <xsd:import namespace="ef49b2de-4d98-484f-b7fb-71889f2cafc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be7a4e-c5b1-4d87-8ea7-07af3939b4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fals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Tags" ma:index="19" nillable="true" ma:displayName="Tags" ma:internalName="MediaServiceAutoTags"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9b2de-4d98-484f-b7fb-71889f2caf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7A164A-519F-4494-8A32-47037383C66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7be7a4e-c5b1-4d87-8ea7-07af3939b465"/>
    <ds:schemaRef ds:uri="http://schemas.microsoft.com/sharepoint/v3"/>
    <ds:schemaRef ds:uri="ef49b2de-4d98-484f-b7fb-71889f2cafc5"/>
    <ds:schemaRef ds:uri="http://www.w3.org/XML/1998/namespace"/>
    <ds:schemaRef ds:uri="http://purl.org/dc/dcmitype/"/>
  </ds:schemaRefs>
</ds:datastoreItem>
</file>

<file path=customXml/itemProps2.xml><?xml version="1.0" encoding="utf-8"?>
<ds:datastoreItem xmlns:ds="http://schemas.openxmlformats.org/officeDocument/2006/customXml" ds:itemID="{56570EB1-315C-4C61-BA45-6C3825757B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7be7a4e-c5b1-4d87-8ea7-07af3939b465"/>
    <ds:schemaRef ds:uri="ef49b2de-4d98-484f-b7fb-71889f2caf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DCD1AD-7198-4A1F-B07A-796A2CACA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7833</TotalTime>
  <Words>1499</Words>
  <Application>Microsoft Office PowerPoint</Application>
  <PresentationFormat>Widescreen</PresentationFormat>
  <Paragraphs>357</Paragraphs>
  <Slides>18</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18</vt:i4>
      </vt:variant>
    </vt:vector>
  </HeadingPairs>
  <TitlesOfParts>
    <vt:vector size="32" baseType="lpstr">
      <vt:lpstr>Arial</vt:lpstr>
      <vt:lpstr>Calibri</vt:lpstr>
      <vt:lpstr>Courier New</vt:lpstr>
      <vt:lpstr>Times New Roman</vt:lpstr>
      <vt:lpstr>Wingdings</vt:lpstr>
      <vt:lpstr>Wingdings 2</vt:lpstr>
      <vt:lpstr>ZS Report 1.0</vt:lpstr>
      <vt:lpstr>1_ZS Report 1.0</vt:lpstr>
      <vt:lpstr>2_ZS Report 1.0</vt:lpstr>
      <vt:lpstr>3_ZS Report 1.0</vt:lpstr>
      <vt:lpstr>4_ZS Report 1.0</vt:lpstr>
      <vt:lpstr>ZS PPT 16x9</vt:lpstr>
      <vt:lpstr>1_ZS PPT 16x9</vt:lpstr>
      <vt:lpstr>2_ZS PPT 16x9</vt:lpstr>
      <vt:lpstr>Hackathon:  Hierarchical Classification of Business Products</vt:lpstr>
      <vt:lpstr>Contents</vt:lpstr>
      <vt:lpstr>The presentation will review these various steps carried out to predict the demographics of each data point</vt:lpstr>
      <vt:lpstr>Executive Summary</vt:lpstr>
      <vt:lpstr>Situation and Objectives</vt:lpstr>
      <vt:lpstr>PowerPoint Presentation</vt:lpstr>
      <vt:lpstr>Text Features EDA : Most frequently used words in the text columns </vt:lpstr>
      <vt:lpstr>EDA : Words used together (Wordgrams)</vt:lpstr>
      <vt:lpstr>Model Building 1 : Approaches for Model Building</vt:lpstr>
      <vt:lpstr>Best Model : Model Building 2 : Approaches for Model Building (Cont.)</vt:lpstr>
      <vt:lpstr>Model Building 3 : Approaches for Model Building (Cont.) – Only Used for EDA</vt:lpstr>
      <vt:lpstr>Further Steps to Improve Accuracy (Not Used during Hackathon)</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Chawla</dc:creator>
  <cp:lastModifiedBy>Samaksh Gulati</cp:lastModifiedBy>
  <cp:revision>132</cp:revision>
  <cp:lastPrinted>2019-01-16T10:08:37Z</cp:lastPrinted>
  <dcterms:created xsi:type="dcterms:W3CDTF">2018-01-12T20:40:53Z</dcterms:created>
  <dcterms:modified xsi:type="dcterms:W3CDTF">2021-08-18T08:00:04Z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true</vt:bool>
  </property>
  <property fmtid="{D5CDD505-2E9C-101B-9397-08002B2CF9AE}" pid="3" name="UsePageNumber">
    <vt:bool>true</vt:bool>
  </property>
  <property fmtid="{D5CDD505-2E9C-101B-9397-08002B2CF9AE}" pid="4" name="pdobSourceOriginalWidth">
    <vt:r8>210.600006103516</vt:r8>
  </property>
  <property fmtid="{D5CDD505-2E9C-101B-9397-08002B2CF9AE}" pid="5" name="pdobSourceOriginalHeight">
    <vt:r8>539.741577148438</vt:r8>
  </property>
  <property fmtid="{D5CDD505-2E9C-101B-9397-08002B2CF9AE}" pid="6" name="pdobSourceCropLeft">
    <vt:r8>0</vt:r8>
  </property>
  <property fmtid="{D5CDD505-2E9C-101B-9397-08002B2CF9AE}" pid="7" name="pdobSourceCropRight">
    <vt:r8>0</vt:r8>
  </property>
  <property fmtid="{D5CDD505-2E9C-101B-9397-08002B2CF9AE}" pid="8" name="pdobSourceCropTop">
    <vt:r8>0</vt:r8>
  </property>
  <property fmtid="{D5CDD505-2E9C-101B-9397-08002B2CF9AE}" pid="9" name="pdobSourceCropBottom">
    <vt:r8>0</vt:r8>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v-nisgu@microsoft.com</vt:lpwstr>
  </property>
  <property fmtid="{D5CDD505-2E9C-101B-9397-08002B2CF9AE}" pid="13" name="MSIP_Label_f42aa342-8706-4288-bd11-ebb85995028c_SetDate">
    <vt:lpwstr>2018-08-28T16:50:42.9250429Z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ContentTypeId">
    <vt:lpwstr>0x01010056A31E87DFC6984BAD5EDAD3B40E4726</vt:lpwstr>
  </property>
  <property fmtid="{D5CDD505-2E9C-101B-9397-08002B2CF9AE}" pid="19" name="pintSourceSlideIndex">
    <vt:i4>3</vt:i4>
  </property>
  <property fmtid="{D5CDD505-2E9C-101B-9397-08002B2CF9AE}" pid="20" name="pstrSourceShapeName">
    <vt:lpwstr>Title 1x</vt:lpwstr>
  </property>
  <property fmtid="{D5CDD505-2E9C-101B-9397-08002B2CF9AE}" pid="21" name="pdobSourceWidth">
    <vt:r8>864.032470703125</vt:r8>
  </property>
  <property fmtid="{D5CDD505-2E9C-101B-9397-08002B2CF9AE}" pid="22" name="pdobSourceHeight">
    <vt:r8>36.3515739440918</vt:r8>
  </property>
  <property fmtid="{D5CDD505-2E9C-101B-9397-08002B2CF9AE}" pid="23" name="pdobSourceLeft">
    <vt:r8>41.15771484375</vt:r8>
  </property>
  <property fmtid="{D5CDD505-2E9C-101B-9397-08002B2CF9AE}" pid="24" name="pdobSourceTop">
    <vt:r8>24.2535438537598</vt:r8>
  </property>
</Properties>
</file>