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</p:sldIdLst>
  <p:sldSz cx="12192000" cy="6858000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7CB1B6-4C45-A2DC-8DBC-C8BB73E0EC29}" v="927" dt="2025-03-09T17:18:23.071"/>
    <p1510:client id="{AEC598E0-5046-F6C2-4C19-ECEF8873E468}" v="461" dt="2025-03-10T09:22:31.2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نمط متوسط 2 - تميي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بلا نمط، شبكة جدول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973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A8E7EA-84E7-4901-A815-4DA38D1E746B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74057C9-21EB-487D-8FCB-F8E0605DF83D}">
      <dgm:prSet/>
      <dgm:spPr/>
      <dgm:t>
        <a:bodyPr/>
        <a:lstStyle/>
        <a:p>
          <a:r>
            <a:rPr lang="ar-SA" b="0" dirty="0" err="1">
              <a:latin typeface="Angsana New"/>
              <a:ea typeface="+mn-lt"/>
              <a:cs typeface="+mn-lt"/>
            </a:rPr>
            <a:t>Objective</a:t>
          </a:r>
          <a:r>
            <a:rPr lang="ar-SA" b="0" dirty="0">
              <a:latin typeface="Angsana New"/>
              <a:ea typeface="+mn-lt"/>
              <a:cs typeface="+mn-lt"/>
            </a:rPr>
            <a:t>: </a:t>
          </a:r>
          <a:r>
            <a:rPr lang="ar-SA" b="0" dirty="0" err="1">
              <a:latin typeface="Angsana New"/>
              <a:ea typeface="+mn-lt"/>
              <a:cs typeface="+mn-lt"/>
            </a:rPr>
            <a:t>Train</a:t>
          </a:r>
          <a:r>
            <a:rPr lang="ar-SA" b="0" dirty="0">
              <a:latin typeface="Angsana New"/>
              <a:ea typeface="+mn-lt"/>
              <a:cs typeface="+mn-lt"/>
            </a:rPr>
            <a:t> a </a:t>
          </a:r>
          <a:r>
            <a:rPr lang="ar-SA" b="0" dirty="0" err="1">
              <a:latin typeface="Angsana New"/>
              <a:ea typeface="+mn-lt"/>
              <a:cs typeface="+mn-lt"/>
            </a:rPr>
            <a:t>model</a:t>
          </a:r>
          <a:r>
            <a:rPr lang="ar-SA" b="0" dirty="0">
              <a:latin typeface="Angsana New"/>
              <a:ea typeface="+mn-lt"/>
              <a:cs typeface="+mn-lt"/>
            </a:rPr>
            <a:t> </a:t>
          </a:r>
          <a:r>
            <a:rPr lang="ar-SA" b="0" dirty="0" err="1">
              <a:latin typeface="Angsana New"/>
              <a:ea typeface="+mn-lt"/>
              <a:cs typeface="+mn-lt"/>
            </a:rPr>
            <a:t>to</a:t>
          </a:r>
          <a:r>
            <a:rPr lang="ar-SA" b="0" dirty="0">
              <a:latin typeface="Angsana New"/>
              <a:ea typeface="+mn-lt"/>
              <a:cs typeface="+mn-lt"/>
            </a:rPr>
            <a:t> </a:t>
          </a:r>
          <a:r>
            <a:rPr lang="ar-SA" b="0" dirty="0" err="1">
              <a:latin typeface="Angsana New"/>
              <a:ea typeface="+mn-lt"/>
              <a:cs typeface="+mn-lt"/>
            </a:rPr>
            <a:t>classify</a:t>
          </a:r>
          <a:r>
            <a:rPr lang="ar-SA" b="0" dirty="0">
              <a:latin typeface="Angsana New"/>
              <a:ea typeface="+mn-lt"/>
              <a:cs typeface="+mn-lt"/>
            </a:rPr>
            <a:t> </a:t>
          </a:r>
          <a:r>
            <a:rPr lang="ar-SA" b="0" dirty="0" err="1">
              <a:latin typeface="Angsana New"/>
              <a:ea typeface="+mn-lt"/>
              <a:cs typeface="+mn-lt"/>
            </a:rPr>
            <a:t>images</a:t>
          </a:r>
          <a:r>
            <a:rPr lang="ar-SA" b="0" dirty="0">
              <a:latin typeface="Angsana New"/>
              <a:ea typeface="+mn-lt"/>
              <a:cs typeface="+mn-lt"/>
            </a:rPr>
            <a:t> </a:t>
          </a:r>
          <a:r>
            <a:rPr lang="ar-SA" b="0" dirty="0" err="1">
              <a:latin typeface="Angsana New"/>
              <a:ea typeface="+mn-lt"/>
              <a:cs typeface="+mn-lt"/>
            </a:rPr>
            <a:t>using</a:t>
          </a:r>
          <a:r>
            <a:rPr lang="ar-SA" b="0" dirty="0">
              <a:latin typeface="Angsana New"/>
              <a:ea typeface="+mn-lt"/>
              <a:cs typeface="+mn-lt"/>
            </a:rPr>
            <a:t> ResNet-18</a:t>
          </a:r>
          <a:endParaRPr lang="en-US" b="0" dirty="0">
            <a:latin typeface="Angsana New"/>
            <a:ea typeface="+mn-lt"/>
            <a:cs typeface="Angsana New"/>
          </a:endParaRPr>
        </a:p>
      </dgm:t>
    </dgm:pt>
    <dgm:pt modelId="{8731F035-4048-48E4-BD1F-EA8058683EC7}" type="parTrans" cxnId="{88EADE67-659C-4C51-94AE-E5995FE3FE0B}">
      <dgm:prSet/>
      <dgm:spPr/>
      <dgm:t>
        <a:bodyPr/>
        <a:lstStyle/>
        <a:p>
          <a:endParaRPr lang="en-US"/>
        </a:p>
      </dgm:t>
    </dgm:pt>
    <dgm:pt modelId="{15F7C8D4-4231-496B-A1FC-F23BBB7626D2}" type="sibTrans" cxnId="{88EADE67-659C-4C51-94AE-E5995FE3FE0B}">
      <dgm:prSet/>
      <dgm:spPr/>
      <dgm:t>
        <a:bodyPr/>
        <a:lstStyle/>
        <a:p>
          <a:endParaRPr lang="en-US"/>
        </a:p>
      </dgm:t>
    </dgm:pt>
    <dgm:pt modelId="{1AFD7E22-FF3F-4F6B-B8EF-C78BF8EFDEAD}">
      <dgm:prSet/>
      <dgm:spPr/>
      <dgm:t>
        <a:bodyPr/>
        <a:lstStyle/>
        <a:p>
          <a:r>
            <a:rPr lang="ar-SA" b="0" dirty="0" err="1">
              <a:latin typeface="Angsana New"/>
              <a:ea typeface="+mn-lt"/>
              <a:cs typeface="+mn-lt"/>
            </a:rPr>
            <a:t>Tools</a:t>
          </a:r>
          <a:r>
            <a:rPr lang="ar-SA" b="0" dirty="0">
              <a:latin typeface="Angsana New"/>
              <a:ea typeface="+mn-lt"/>
              <a:cs typeface="+mn-lt"/>
            </a:rPr>
            <a:t> </a:t>
          </a:r>
          <a:r>
            <a:rPr lang="ar-SA" b="0" dirty="0" err="1">
              <a:latin typeface="Angsana New"/>
              <a:ea typeface="+mn-lt"/>
              <a:cs typeface="+mn-lt"/>
            </a:rPr>
            <a:t>Used</a:t>
          </a:r>
          <a:r>
            <a:rPr lang="ar-SA" b="0" dirty="0">
              <a:latin typeface="Angsana New"/>
              <a:ea typeface="+mn-lt"/>
              <a:cs typeface="+mn-lt"/>
            </a:rPr>
            <a:t>: </a:t>
          </a:r>
          <a:r>
            <a:rPr lang="ar-SA" b="0" dirty="0" err="1">
              <a:latin typeface="Angsana New"/>
              <a:ea typeface="+mn-lt"/>
              <a:cs typeface="+mn-lt"/>
            </a:rPr>
            <a:t>PyTorch</a:t>
          </a:r>
          <a:r>
            <a:rPr lang="ar-SA" b="0" dirty="0">
              <a:latin typeface="Angsana New"/>
              <a:ea typeface="+mn-lt"/>
              <a:cs typeface="+mn-lt"/>
            </a:rPr>
            <a:t>, </a:t>
          </a:r>
          <a:r>
            <a:rPr lang="ar-SA" b="0" dirty="0" err="1">
              <a:latin typeface="Angsana New"/>
              <a:ea typeface="+mn-lt"/>
              <a:cs typeface="+mn-lt"/>
            </a:rPr>
            <a:t>torchvision</a:t>
          </a:r>
          <a:r>
            <a:rPr lang="ar-SA" b="0" dirty="0">
              <a:latin typeface="Angsana New"/>
              <a:ea typeface="+mn-lt"/>
              <a:cs typeface="+mn-lt"/>
            </a:rPr>
            <a:t>, </a:t>
          </a:r>
          <a:r>
            <a:rPr lang="ar-SA" b="0" dirty="0" err="1">
              <a:latin typeface="Angsana New"/>
              <a:ea typeface="+mn-lt"/>
              <a:cs typeface="+mn-lt"/>
            </a:rPr>
            <a:t>Matplotlib</a:t>
          </a:r>
          <a:r>
            <a:rPr lang="ar-SA" b="0" dirty="0">
              <a:latin typeface="Angsana New"/>
              <a:ea typeface="+mn-lt"/>
              <a:cs typeface="+mn-lt"/>
            </a:rPr>
            <a:t>, PIL, </a:t>
          </a:r>
          <a:r>
            <a:rPr lang="ar-SA" b="0" dirty="0" err="1">
              <a:latin typeface="Angsana New"/>
              <a:ea typeface="+mn-lt"/>
              <a:cs typeface="+mn-lt"/>
            </a:rPr>
            <a:t>Scikit-learn</a:t>
          </a:r>
          <a:endParaRPr lang="en-US" b="0" dirty="0">
            <a:latin typeface="Angsana New"/>
            <a:ea typeface="+mn-lt"/>
            <a:cs typeface="Angsana New"/>
          </a:endParaRPr>
        </a:p>
      </dgm:t>
    </dgm:pt>
    <dgm:pt modelId="{D86DD748-63EE-4660-B659-F3D4C7F0336D}" type="parTrans" cxnId="{D3C58F4A-7594-449E-9790-B104F5C9C93D}">
      <dgm:prSet/>
      <dgm:spPr/>
      <dgm:t>
        <a:bodyPr/>
        <a:lstStyle/>
        <a:p>
          <a:endParaRPr lang="en-US"/>
        </a:p>
      </dgm:t>
    </dgm:pt>
    <dgm:pt modelId="{3ECC62E1-C71A-40AE-A8E9-FEF1EEF6493D}" type="sibTrans" cxnId="{D3C58F4A-7594-449E-9790-B104F5C9C93D}">
      <dgm:prSet/>
      <dgm:spPr/>
      <dgm:t>
        <a:bodyPr/>
        <a:lstStyle/>
        <a:p>
          <a:endParaRPr lang="en-US"/>
        </a:p>
      </dgm:t>
    </dgm:pt>
    <dgm:pt modelId="{B25CD2A3-4BAD-40E2-8B5B-F5CA508B356E}">
      <dgm:prSet/>
      <dgm:spPr/>
      <dgm:t>
        <a:bodyPr/>
        <a:lstStyle/>
        <a:p>
          <a:r>
            <a:rPr lang="ar-SA" b="0" dirty="0">
              <a:latin typeface="Angsana New"/>
              <a:ea typeface="+mn-lt"/>
              <a:cs typeface="+mn-lt"/>
            </a:rPr>
            <a:t>GPU </a:t>
          </a:r>
          <a:r>
            <a:rPr lang="ar-SA" b="0" dirty="0" err="1">
              <a:latin typeface="Angsana New"/>
              <a:ea typeface="+mn-lt"/>
              <a:cs typeface="+mn-lt"/>
            </a:rPr>
            <a:t>Acceleration</a:t>
          </a:r>
          <a:r>
            <a:rPr lang="ar-SA" b="0" dirty="0">
              <a:latin typeface="Angsana New"/>
              <a:ea typeface="+mn-lt"/>
              <a:cs typeface="+mn-lt"/>
            </a:rPr>
            <a:t>: </a:t>
          </a:r>
          <a:r>
            <a:rPr lang="ar-SA" b="0" dirty="0" err="1">
              <a:latin typeface="Angsana New"/>
              <a:ea typeface="+mn-lt"/>
              <a:cs typeface="+mn-lt"/>
            </a:rPr>
            <a:t>The</a:t>
          </a:r>
          <a:r>
            <a:rPr lang="ar-SA" b="0" dirty="0">
              <a:latin typeface="Angsana New"/>
              <a:ea typeface="+mn-lt"/>
              <a:cs typeface="+mn-lt"/>
            </a:rPr>
            <a:t> </a:t>
          </a:r>
          <a:r>
            <a:rPr lang="ar-SA" b="0" dirty="0" err="1">
              <a:latin typeface="Angsana New"/>
              <a:ea typeface="+mn-lt"/>
              <a:cs typeface="+mn-lt"/>
            </a:rPr>
            <a:t>code</a:t>
          </a:r>
          <a:r>
            <a:rPr lang="ar-SA" b="0" dirty="0">
              <a:latin typeface="Angsana New"/>
              <a:ea typeface="+mn-lt"/>
              <a:cs typeface="+mn-lt"/>
            </a:rPr>
            <a:t> </a:t>
          </a:r>
          <a:r>
            <a:rPr lang="ar-SA" b="0" dirty="0" err="1">
              <a:latin typeface="Angsana New"/>
              <a:ea typeface="+mn-lt"/>
              <a:cs typeface="+mn-lt"/>
            </a:rPr>
            <a:t>runs</a:t>
          </a:r>
          <a:r>
            <a:rPr lang="ar-SA" b="0" dirty="0">
              <a:latin typeface="Angsana New"/>
              <a:ea typeface="+mn-lt"/>
              <a:cs typeface="+mn-lt"/>
            </a:rPr>
            <a:t> </a:t>
          </a:r>
          <a:r>
            <a:rPr lang="ar-SA" b="0" dirty="0" err="1">
              <a:latin typeface="Angsana New"/>
              <a:ea typeface="+mn-lt"/>
              <a:cs typeface="+mn-lt"/>
            </a:rPr>
            <a:t>on</a:t>
          </a:r>
          <a:r>
            <a:rPr lang="ar-SA" b="0" dirty="0">
              <a:latin typeface="Angsana New"/>
              <a:ea typeface="+mn-lt"/>
              <a:cs typeface="+mn-lt"/>
            </a:rPr>
            <a:t> GPU </a:t>
          </a:r>
          <a:r>
            <a:rPr lang="ar-SA" b="0" dirty="0" err="1">
              <a:latin typeface="Angsana New"/>
              <a:ea typeface="+mn-lt"/>
              <a:cs typeface="+mn-lt"/>
            </a:rPr>
            <a:t>if</a:t>
          </a:r>
          <a:r>
            <a:rPr lang="ar-SA" b="0" dirty="0">
              <a:latin typeface="Angsana New"/>
              <a:ea typeface="+mn-lt"/>
              <a:cs typeface="+mn-lt"/>
            </a:rPr>
            <a:t> </a:t>
          </a:r>
          <a:r>
            <a:rPr lang="ar-SA" b="0" dirty="0" err="1">
              <a:latin typeface="Angsana New"/>
              <a:ea typeface="+mn-lt"/>
              <a:cs typeface="+mn-lt"/>
            </a:rPr>
            <a:t>available</a:t>
          </a:r>
          <a:endParaRPr lang="en-US" b="0" dirty="0" err="1">
            <a:latin typeface="Angsana New"/>
            <a:ea typeface="+mn-lt"/>
            <a:cs typeface="Angsana New"/>
          </a:endParaRPr>
        </a:p>
      </dgm:t>
    </dgm:pt>
    <dgm:pt modelId="{4511BA82-80F7-46BF-BA61-450639079AB7}" type="parTrans" cxnId="{CA6F7493-A3CD-45A2-8322-77D12E0E27E7}">
      <dgm:prSet/>
      <dgm:spPr/>
      <dgm:t>
        <a:bodyPr/>
        <a:lstStyle/>
        <a:p>
          <a:endParaRPr lang="en-US"/>
        </a:p>
      </dgm:t>
    </dgm:pt>
    <dgm:pt modelId="{8136AB89-BF4B-4330-B148-D70D1F74C1EC}" type="sibTrans" cxnId="{CA6F7493-A3CD-45A2-8322-77D12E0E27E7}">
      <dgm:prSet/>
      <dgm:spPr/>
      <dgm:t>
        <a:bodyPr/>
        <a:lstStyle/>
        <a:p>
          <a:endParaRPr lang="en-US"/>
        </a:p>
      </dgm:t>
    </dgm:pt>
    <dgm:pt modelId="{008EBD54-B6B6-4AF1-AE5B-85A4E4BDACA4}" type="pres">
      <dgm:prSet presAssocID="{44A8E7EA-84E7-4901-A815-4DA38D1E746B}" presName="vert0" presStyleCnt="0">
        <dgm:presLayoutVars>
          <dgm:dir/>
          <dgm:animOne val="branch"/>
          <dgm:animLvl val="lvl"/>
        </dgm:presLayoutVars>
      </dgm:prSet>
      <dgm:spPr/>
    </dgm:pt>
    <dgm:pt modelId="{BA5E3877-C51F-4E4C-BF9C-995899769998}" type="pres">
      <dgm:prSet presAssocID="{D74057C9-21EB-487D-8FCB-F8E0605DF83D}" presName="thickLine" presStyleLbl="alignNode1" presStyleIdx="0" presStyleCnt="3"/>
      <dgm:spPr/>
    </dgm:pt>
    <dgm:pt modelId="{975CFAB7-1596-45BC-A155-E5BC27040288}" type="pres">
      <dgm:prSet presAssocID="{D74057C9-21EB-487D-8FCB-F8E0605DF83D}" presName="horz1" presStyleCnt="0"/>
      <dgm:spPr/>
    </dgm:pt>
    <dgm:pt modelId="{EAF10F88-FFE8-4D39-A8D0-6FB0981B4967}" type="pres">
      <dgm:prSet presAssocID="{D74057C9-21EB-487D-8FCB-F8E0605DF83D}" presName="tx1" presStyleLbl="revTx" presStyleIdx="0" presStyleCnt="3"/>
      <dgm:spPr/>
    </dgm:pt>
    <dgm:pt modelId="{C3596559-1F3B-4681-A63E-17C434988325}" type="pres">
      <dgm:prSet presAssocID="{D74057C9-21EB-487D-8FCB-F8E0605DF83D}" presName="vert1" presStyleCnt="0"/>
      <dgm:spPr/>
    </dgm:pt>
    <dgm:pt modelId="{CF7F531E-227F-4152-88CE-C4EE52C66C3F}" type="pres">
      <dgm:prSet presAssocID="{1AFD7E22-FF3F-4F6B-B8EF-C78BF8EFDEAD}" presName="thickLine" presStyleLbl="alignNode1" presStyleIdx="1" presStyleCnt="3"/>
      <dgm:spPr/>
    </dgm:pt>
    <dgm:pt modelId="{7EADCF25-2E5F-4E23-BA06-22891289DA60}" type="pres">
      <dgm:prSet presAssocID="{1AFD7E22-FF3F-4F6B-B8EF-C78BF8EFDEAD}" presName="horz1" presStyleCnt="0"/>
      <dgm:spPr/>
    </dgm:pt>
    <dgm:pt modelId="{59E1C8C8-A914-472E-9433-1E92AFCD86D7}" type="pres">
      <dgm:prSet presAssocID="{1AFD7E22-FF3F-4F6B-B8EF-C78BF8EFDEAD}" presName="tx1" presStyleLbl="revTx" presStyleIdx="1" presStyleCnt="3"/>
      <dgm:spPr/>
    </dgm:pt>
    <dgm:pt modelId="{DA7BB645-A047-4993-8F5D-210FF872C2A5}" type="pres">
      <dgm:prSet presAssocID="{1AFD7E22-FF3F-4F6B-B8EF-C78BF8EFDEAD}" presName="vert1" presStyleCnt="0"/>
      <dgm:spPr/>
    </dgm:pt>
    <dgm:pt modelId="{5F846A6C-91A9-4AC0-83D8-C42BA50C6858}" type="pres">
      <dgm:prSet presAssocID="{B25CD2A3-4BAD-40E2-8B5B-F5CA508B356E}" presName="thickLine" presStyleLbl="alignNode1" presStyleIdx="2" presStyleCnt="3"/>
      <dgm:spPr/>
    </dgm:pt>
    <dgm:pt modelId="{C8987ECD-96C6-48DC-BCB4-F2D3E0EB5016}" type="pres">
      <dgm:prSet presAssocID="{B25CD2A3-4BAD-40E2-8B5B-F5CA508B356E}" presName="horz1" presStyleCnt="0"/>
      <dgm:spPr/>
    </dgm:pt>
    <dgm:pt modelId="{F8B617D0-4CA0-47F9-9412-41DEF644E533}" type="pres">
      <dgm:prSet presAssocID="{B25CD2A3-4BAD-40E2-8B5B-F5CA508B356E}" presName="tx1" presStyleLbl="revTx" presStyleIdx="2" presStyleCnt="3"/>
      <dgm:spPr/>
    </dgm:pt>
    <dgm:pt modelId="{96D75A53-F065-4A1C-A8E4-1996CC3B3641}" type="pres">
      <dgm:prSet presAssocID="{B25CD2A3-4BAD-40E2-8B5B-F5CA508B356E}" presName="vert1" presStyleCnt="0"/>
      <dgm:spPr/>
    </dgm:pt>
  </dgm:ptLst>
  <dgm:cxnLst>
    <dgm:cxn modelId="{6C6C421B-A820-4C7C-960A-262B2975FA67}" type="presOf" srcId="{D74057C9-21EB-487D-8FCB-F8E0605DF83D}" destId="{EAF10F88-FFE8-4D39-A8D0-6FB0981B4967}" srcOrd="0" destOrd="0" presId="urn:microsoft.com/office/officeart/2008/layout/LinedList"/>
    <dgm:cxn modelId="{3BF46343-E6EF-4BAF-A53E-2E3EA42340AE}" type="presOf" srcId="{44A8E7EA-84E7-4901-A815-4DA38D1E746B}" destId="{008EBD54-B6B6-4AF1-AE5B-85A4E4BDACA4}" srcOrd="0" destOrd="0" presId="urn:microsoft.com/office/officeart/2008/layout/LinedList"/>
    <dgm:cxn modelId="{88EADE67-659C-4C51-94AE-E5995FE3FE0B}" srcId="{44A8E7EA-84E7-4901-A815-4DA38D1E746B}" destId="{D74057C9-21EB-487D-8FCB-F8E0605DF83D}" srcOrd="0" destOrd="0" parTransId="{8731F035-4048-48E4-BD1F-EA8058683EC7}" sibTransId="{15F7C8D4-4231-496B-A1FC-F23BBB7626D2}"/>
    <dgm:cxn modelId="{D3C58F4A-7594-449E-9790-B104F5C9C93D}" srcId="{44A8E7EA-84E7-4901-A815-4DA38D1E746B}" destId="{1AFD7E22-FF3F-4F6B-B8EF-C78BF8EFDEAD}" srcOrd="1" destOrd="0" parTransId="{D86DD748-63EE-4660-B659-F3D4C7F0336D}" sibTransId="{3ECC62E1-C71A-40AE-A8E9-FEF1EEF6493D}"/>
    <dgm:cxn modelId="{3F45A089-1F46-446B-9B6D-F718F7F06174}" type="presOf" srcId="{1AFD7E22-FF3F-4F6B-B8EF-C78BF8EFDEAD}" destId="{59E1C8C8-A914-472E-9433-1E92AFCD86D7}" srcOrd="0" destOrd="0" presId="urn:microsoft.com/office/officeart/2008/layout/LinedList"/>
    <dgm:cxn modelId="{CA6F7493-A3CD-45A2-8322-77D12E0E27E7}" srcId="{44A8E7EA-84E7-4901-A815-4DA38D1E746B}" destId="{B25CD2A3-4BAD-40E2-8B5B-F5CA508B356E}" srcOrd="2" destOrd="0" parTransId="{4511BA82-80F7-46BF-BA61-450639079AB7}" sibTransId="{8136AB89-BF4B-4330-B148-D70D1F74C1EC}"/>
    <dgm:cxn modelId="{4BCE00DF-653E-457C-AD4B-64B63E5F4350}" type="presOf" srcId="{B25CD2A3-4BAD-40E2-8B5B-F5CA508B356E}" destId="{F8B617D0-4CA0-47F9-9412-41DEF644E533}" srcOrd="0" destOrd="0" presId="urn:microsoft.com/office/officeart/2008/layout/LinedList"/>
    <dgm:cxn modelId="{AD72BF6C-2BC1-44C6-BD38-87B762497981}" type="presParOf" srcId="{008EBD54-B6B6-4AF1-AE5B-85A4E4BDACA4}" destId="{BA5E3877-C51F-4E4C-BF9C-995899769998}" srcOrd="0" destOrd="0" presId="urn:microsoft.com/office/officeart/2008/layout/LinedList"/>
    <dgm:cxn modelId="{B9842CD9-858B-4D2E-9D0F-40FC68260DF3}" type="presParOf" srcId="{008EBD54-B6B6-4AF1-AE5B-85A4E4BDACA4}" destId="{975CFAB7-1596-45BC-A155-E5BC27040288}" srcOrd="1" destOrd="0" presId="urn:microsoft.com/office/officeart/2008/layout/LinedList"/>
    <dgm:cxn modelId="{D98C22EB-9BFB-4A88-A63C-D33F7E887F21}" type="presParOf" srcId="{975CFAB7-1596-45BC-A155-E5BC27040288}" destId="{EAF10F88-FFE8-4D39-A8D0-6FB0981B4967}" srcOrd="0" destOrd="0" presId="urn:microsoft.com/office/officeart/2008/layout/LinedList"/>
    <dgm:cxn modelId="{AF520AA1-49B7-4534-8174-8092942AFBC9}" type="presParOf" srcId="{975CFAB7-1596-45BC-A155-E5BC27040288}" destId="{C3596559-1F3B-4681-A63E-17C434988325}" srcOrd="1" destOrd="0" presId="urn:microsoft.com/office/officeart/2008/layout/LinedList"/>
    <dgm:cxn modelId="{F8133482-200D-4C54-8F6A-EE1F94B20F61}" type="presParOf" srcId="{008EBD54-B6B6-4AF1-AE5B-85A4E4BDACA4}" destId="{CF7F531E-227F-4152-88CE-C4EE52C66C3F}" srcOrd="2" destOrd="0" presId="urn:microsoft.com/office/officeart/2008/layout/LinedList"/>
    <dgm:cxn modelId="{46C3CDCA-8BC7-4304-8246-41D4A3A57AD4}" type="presParOf" srcId="{008EBD54-B6B6-4AF1-AE5B-85A4E4BDACA4}" destId="{7EADCF25-2E5F-4E23-BA06-22891289DA60}" srcOrd="3" destOrd="0" presId="urn:microsoft.com/office/officeart/2008/layout/LinedList"/>
    <dgm:cxn modelId="{401A0C25-768A-43B9-8F81-7D88EEFC7489}" type="presParOf" srcId="{7EADCF25-2E5F-4E23-BA06-22891289DA60}" destId="{59E1C8C8-A914-472E-9433-1E92AFCD86D7}" srcOrd="0" destOrd="0" presId="urn:microsoft.com/office/officeart/2008/layout/LinedList"/>
    <dgm:cxn modelId="{F0211901-A373-4BD2-B0DD-923C71BB8DBD}" type="presParOf" srcId="{7EADCF25-2E5F-4E23-BA06-22891289DA60}" destId="{DA7BB645-A047-4993-8F5D-210FF872C2A5}" srcOrd="1" destOrd="0" presId="urn:microsoft.com/office/officeart/2008/layout/LinedList"/>
    <dgm:cxn modelId="{53669D99-C352-478F-A581-2089122E682D}" type="presParOf" srcId="{008EBD54-B6B6-4AF1-AE5B-85A4E4BDACA4}" destId="{5F846A6C-91A9-4AC0-83D8-C42BA50C6858}" srcOrd="4" destOrd="0" presId="urn:microsoft.com/office/officeart/2008/layout/LinedList"/>
    <dgm:cxn modelId="{1A0C9F1F-735A-4C8C-8578-9C71DA5AE8C6}" type="presParOf" srcId="{008EBD54-B6B6-4AF1-AE5B-85A4E4BDACA4}" destId="{C8987ECD-96C6-48DC-BCB4-F2D3E0EB5016}" srcOrd="5" destOrd="0" presId="urn:microsoft.com/office/officeart/2008/layout/LinedList"/>
    <dgm:cxn modelId="{97A9E9C4-542E-4643-899F-835EDCD95D6D}" type="presParOf" srcId="{C8987ECD-96C6-48DC-BCB4-F2D3E0EB5016}" destId="{F8B617D0-4CA0-47F9-9412-41DEF644E533}" srcOrd="0" destOrd="0" presId="urn:microsoft.com/office/officeart/2008/layout/LinedList"/>
    <dgm:cxn modelId="{1DB25F5F-5DCB-43FD-A1C5-76EBEEFE1B34}" type="presParOf" srcId="{C8987ECD-96C6-48DC-BCB4-F2D3E0EB5016}" destId="{96D75A53-F065-4A1C-A8E4-1996CC3B364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5E3877-C51F-4E4C-BF9C-995899769998}">
      <dsp:nvSpPr>
        <dsp:cNvPr id="0" name=""/>
        <dsp:cNvSpPr/>
      </dsp:nvSpPr>
      <dsp:spPr>
        <a:xfrm>
          <a:off x="0" y="2703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F10F88-FFE8-4D39-A8D0-6FB0981B4967}">
      <dsp:nvSpPr>
        <dsp:cNvPr id="0" name=""/>
        <dsp:cNvSpPr/>
      </dsp:nvSpPr>
      <dsp:spPr>
        <a:xfrm>
          <a:off x="0" y="2703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t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4700" b="0" kern="1200" dirty="0" err="1">
              <a:latin typeface="Angsana New"/>
              <a:ea typeface="+mn-lt"/>
              <a:cs typeface="+mn-lt"/>
            </a:rPr>
            <a:t>Objective</a:t>
          </a:r>
          <a:r>
            <a:rPr lang="ar-SA" sz="4700" b="0" kern="1200" dirty="0">
              <a:latin typeface="Angsana New"/>
              <a:ea typeface="+mn-lt"/>
              <a:cs typeface="+mn-lt"/>
            </a:rPr>
            <a:t>: </a:t>
          </a:r>
          <a:r>
            <a:rPr lang="ar-SA" sz="4700" b="0" kern="1200" dirty="0" err="1">
              <a:latin typeface="Angsana New"/>
              <a:ea typeface="+mn-lt"/>
              <a:cs typeface="+mn-lt"/>
            </a:rPr>
            <a:t>Train</a:t>
          </a:r>
          <a:r>
            <a:rPr lang="ar-SA" sz="4700" b="0" kern="1200" dirty="0">
              <a:latin typeface="Angsana New"/>
              <a:ea typeface="+mn-lt"/>
              <a:cs typeface="+mn-lt"/>
            </a:rPr>
            <a:t> a </a:t>
          </a:r>
          <a:r>
            <a:rPr lang="ar-SA" sz="4700" b="0" kern="1200" dirty="0" err="1">
              <a:latin typeface="Angsana New"/>
              <a:ea typeface="+mn-lt"/>
              <a:cs typeface="+mn-lt"/>
            </a:rPr>
            <a:t>model</a:t>
          </a:r>
          <a:r>
            <a:rPr lang="ar-SA" sz="4700" b="0" kern="1200" dirty="0">
              <a:latin typeface="Angsana New"/>
              <a:ea typeface="+mn-lt"/>
              <a:cs typeface="+mn-lt"/>
            </a:rPr>
            <a:t> </a:t>
          </a:r>
          <a:r>
            <a:rPr lang="ar-SA" sz="4700" b="0" kern="1200" dirty="0" err="1">
              <a:latin typeface="Angsana New"/>
              <a:ea typeface="+mn-lt"/>
              <a:cs typeface="+mn-lt"/>
            </a:rPr>
            <a:t>to</a:t>
          </a:r>
          <a:r>
            <a:rPr lang="ar-SA" sz="4700" b="0" kern="1200" dirty="0">
              <a:latin typeface="Angsana New"/>
              <a:ea typeface="+mn-lt"/>
              <a:cs typeface="+mn-lt"/>
            </a:rPr>
            <a:t> </a:t>
          </a:r>
          <a:r>
            <a:rPr lang="ar-SA" sz="4700" b="0" kern="1200" dirty="0" err="1">
              <a:latin typeface="Angsana New"/>
              <a:ea typeface="+mn-lt"/>
              <a:cs typeface="+mn-lt"/>
            </a:rPr>
            <a:t>classify</a:t>
          </a:r>
          <a:r>
            <a:rPr lang="ar-SA" sz="4700" b="0" kern="1200" dirty="0">
              <a:latin typeface="Angsana New"/>
              <a:ea typeface="+mn-lt"/>
              <a:cs typeface="+mn-lt"/>
            </a:rPr>
            <a:t> </a:t>
          </a:r>
          <a:r>
            <a:rPr lang="ar-SA" sz="4700" b="0" kern="1200" dirty="0" err="1">
              <a:latin typeface="Angsana New"/>
              <a:ea typeface="+mn-lt"/>
              <a:cs typeface="+mn-lt"/>
            </a:rPr>
            <a:t>images</a:t>
          </a:r>
          <a:r>
            <a:rPr lang="ar-SA" sz="4700" b="0" kern="1200" dirty="0">
              <a:latin typeface="Angsana New"/>
              <a:ea typeface="+mn-lt"/>
              <a:cs typeface="+mn-lt"/>
            </a:rPr>
            <a:t> </a:t>
          </a:r>
          <a:r>
            <a:rPr lang="ar-SA" sz="4700" b="0" kern="1200" dirty="0" err="1">
              <a:latin typeface="Angsana New"/>
              <a:ea typeface="+mn-lt"/>
              <a:cs typeface="+mn-lt"/>
            </a:rPr>
            <a:t>using</a:t>
          </a:r>
          <a:r>
            <a:rPr lang="ar-SA" sz="4700" b="0" kern="1200" dirty="0">
              <a:latin typeface="Angsana New"/>
              <a:ea typeface="+mn-lt"/>
              <a:cs typeface="+mn-lt"/>
            </a:rPr>
            <a:t> ResNet-18</a:t>
          </a:r>
          <a:endParaRPr lang="en-US" sz="4700" b="0" kern="1200" dirty="0">
            <a:latin typeface="Angsana New"/>
            <a:ea typeface="+mn-lt"/>
            <a:cs typeface="Angsana New"/>
          </a:endParaRPr>
        </a:p>
      </dsp:txBody>
      <dsp:txXfrm>
        <a:off x="0" y="2703"/>
        <a:ext cx="6900512" cy="1843578"/>
      </dsp:txXfrm>
    </dsp:sp>
    <dsp:sp modelId="{CF7F531E-227F-4152-88CE-C4EE52C66C3F}">
      <dsp:nvSpPr>
        <dsp:cNvPr id="0" name=""/>
        <dsp:cNvSpPr/>
      </dsp:nvSpPr>
      <dsp:spPr>
        <a:xfrm>
          <a:off x="0" y="1846281"/>
          <a:ext cx="6900512" cy="0"/>
        </a:xfrm>
        <a:prstGeom prst="line">
          <a:avLst/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accent2">
              <a:hueOff val="3221807"/>
              <a:satOff val="-9246"/>
              <a:lumOff val="-148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E1C8C8-A914-472E-9433-1E92AFCD86D7}">
      <dsp:nvSpPr>
        <dsp:cNvPr id="0" name=""/>
        <dsp:cNvSpPr/>
      </dsp:nvSpPr>
      <dsp:spPr>
        <a:xfrm>
          <a:off x="0" y="1846281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t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4700" b="0" kern="1200" dirty="0" err="1">
              <a:latin typeface="Angsana New"/>
              <a:ea typeface="+mn-lt"/>
              <a:cs typeface="+mn-lt"/>
            </a:rPr>
            <a:t>Tools</a:t>
          </a:r>
          <a:r>
            <a:rPr lang="ar-SA" sz="4700" b="0" kern="1200" dirty="0">
              <a:latin typeface="Angsana New"/>
              <a:ea typeface="+mn-lt"/>
              <a:cs typeface="+mn-lt"/>
            </a:rPr>
            <a:t> </a:t>
          </a:r>
          <a:r>
            <a:rPr lang="ar-SA" sz="4700" b="0" kern="1200" dirty="0" err="1">
              <a:latin typeface="Angsana New"/>
              <a:ea typeface="+mn-lt"/>
              <a:cs typeface="+mn-lt"/>
            </a:rPr>
            <a:t>Used</a:t>
          </a:r>
          <a:r>
            <a:rPr lang="ar-SA" sz="4700" b="0" kern="1200" dirty="0">
              <a:latin typeface="Angsana New"/>
              <a:ea typeface="+mn-lt"/>
              <a:cs typeface="+mn-lt"/>
            </a:rPr>
            <a:t>: </a:t>
          </a:r>
          <a:r>
            <a:rPr lang="ar-SA" sz="4700" b="0" kern="1200" dirty="0" err="1">
              <a:latin typeface="Angsana New"/>
              <a:ea typeface="+mn-lt"/>
              <a:cs typeface="+mn-lt"/>
            </a:rPr>
            <a:t>PyTorch</a:t>
          </a:r>
          <a:r>
            <a:rPr lang="ar-SA" sz="4700" b="0" kern="1200" dirty="0">
              <a:latin typeface="Angsana New"/>
              <a:ea typeface="+mn-lt"/>
              <a:cs typeface="+mn-lt"/>
            </a:rPr>
            <a:t>, </a:t>
          </a:r>
          <a:r>
            <a:rPr lang="ar-SA" sz="4700" b="0" kern="1200" dirty="0" err="1">
              <a:latin typeface="Angsana New"/>
              <a:ea typeface="+mn-lt"/>
              <a:cs typeface="+mn-lt"/>
            </a:rPr>
            <a:t>torchvision</a:t>
          </a:r>
          <a:r>
            <a:rPr lang="ar-SA" sz="4700" b="0" kern="1200" dirty="0">
              <a:latin typeface="Angsana New"/>
              <a:ea typeface="+mn-lt"/>
              <a:cs typeface="+mn-lt"/>
            </a:rPr>
            <a:t>, </a:t>
          </a:r>
          <a:r>
            <a:rPr lang="ar-SA" sz="4700" b="0" kern="1200" dirty="0" err="1">
              <a:latin typeface="Angsana New"/>
              <a:ea typeface="+mn-lt"/>
              <a:cs typeface="+mn-lt"/>
            </a:rPr>
            <a:t>Matplotlib</a:t>
          </a:r>
          <a:r>
            <a:rPr lang="ar-SA" sz="4700" b="0" kern="1200" dirty="0">
              <a:latin typeface="Angsana New"/>
              <a:ea typeface="+mn-lt"/>
              <a:cs typeface="+mn-lt"/>
            </a:rPr>
            <a:t>, PIL, </a:t>
          </a:r>
          <a:r>
            <a:rPr lang="ar-SA" sz="4700" b="0" kern="1200" dirty="0" err="1">
              <a:latin typeface="Angsana New"/>
              <a:ea typeface="+mn-lt"/>
              <a:cs typeface="+mn-lt"/>
            </a:rPr>
            <a:t>Scikit-learn</a:t>
          </a:r>
          <a:endParaRPr lang="en-US" sz="4700" b="0" kern="1200" dirty="0">
            <a:latin typeface="Angsana New"/>
            <a:ea typeface="+mn-lt"/>
            <a:cs typeface="Angsana New"/>
          </a:endParaRPr>
        </a:p>
      </dsp:txBody>
      <dsp:txXfrm>
        <a:off x="0" y="1846281"/>
        <a:ext cx="6900512" cy="1843578"/>
      </dsp:txXfrm>
    </dsp:sp>
    <dsp:sp modelId="{5F846A6C-91A9-4AC0-83D8-C42BA50C6858}">
      <dsp:nvSpPr>
        <dsp:cNvPr id="0" name=""/>
        <dsp:cNvSpPr/>
      </dsp:nvSpPr>
      <dsp:spPr>
        <a:xfrm>
          <a:off x="0" y="3689859"/>
          <a:ext cx="6900512" cy="0"/>
        </a:xfrm>
        <a:prstGeom prst="line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617D0-4CA0-47F9-9412-41DEF644E533}">
      <dsp:nvSpPr>
        <dsp:cNvPr id="0" name=""/>
        <dsp:cNvSpPr/>
      </dsp:nvSpPr>
      <dsp:spPr>
        <a:xfrm>
          <a:off x="0" y="3689859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t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4700" b="0" kern="1200" dirty="0">
              <a:latin typeface="Angsana New"/>
              <a:ea typeface="+mn-lt"/>
              <a:cs typeface="+mn-lt"/>
            </a:rPr>
            <a:t>GPU </a:t>
          </a:r>
          <a:r>
            <a:rPr lang="ar-SA" sz="4700" b="0" kern="1200" dirty="0" err="1">
              <a:latin typeface="Angsana New"/>
              <a:ea typeface="+mn-lt"/>
              <a:cs typeface="+mn-lt"/>
            </a:rPr>
            <a:t>Acceleration</a:t>
          </a:r>
          <a:r>
            <a:rPr lang="ar-SA" sz="4700" b="0" kern="1200" dirty="0">
              <a:latin typeface="Angsana New"/>
              <a:ea typeface="+mn-lt"/>
              <a:cs typeface="+mn-lt"/>
            </a:rPr>
            <a:t>: </a:t>
          </a:r>
          <a:r>
            <a:rPr lang="ar-SA" sz="4700" b="0" kern="1200" dirty="0" err="1">
              <a:latin typeface="Angsana New"/>
              <a:ea typeface="+mn-lt"/>
              <a:cs typeface="+mn-lt"/>
            </a:rPr>
            <a:t>The</a:t>
          </a:r>
          <a:r>
            <a:rPr lang="ar-SA" sz="4700" b="0" kern="1200" dirty="0">
              <a:latin typeface="Angsana New"/>
              <a:ea typeface="+mn-lt"/>
              <a:cs typeface="+mn-lt"/>
            </a:rPr>
            <a:t> </a:t>
          </a:r>
          <a:r>
            <a:rPr lang="ar-SA" sz="4700" b="0" kern="1200" dirty="0" err="1">
              <a:latin typeface="Angsana New"/>
              <a:ea typeface="+mn-lt"/>
              <a:cs typeface="+mn-lt"/>
            </a:rPr>
            <a:t>code</a:t>
          </a:r>
          <a:r>
            <a:rPr lang="ar-SA" sz="4700" b="0" kern="1200" dirty="0">
              <a:latin typeface="Angsana New"/>
              <a:ea typeface="+mn-lt"/>
              <a:cs typeface="+mn-lt"/>
            </a:rPr>
            <a:t> </a:t>
          </a:r>
          <a:r>
            <a:rPr lang="ar-SA" sz="4700" b="0" kern="1200" dirty="0" err="1">
              <a:latin typeface="Angsana New"/>
              <a:ea typeface="+mn-lt"/>
              <a:cs typeface="+mn-lt"/>
            </a:rPr>
            <a:t>runs</a:t>
          </a:r>
          <a:r>
            <a:rPr lang="ar-SA" sz="4700" b="0" kern="1200" dirty="0">
              <a:latin typeface="Angsana New"/>
              <a:ea typeface="+mn-lt"/>
              <a:cs typeface="+mn-lt"/>
            </a:rPr>
            <a:t> </a:t>
          </a:r>
          <a:r>
            <a:rPr lang="ar-SA" sz="4700" b="0" kern="1200" dirty="0" err="1">
              <a:latin typeface="Angsana New"/>
              <a:ea typeface="+mn-lt"/>
              <a:cs typeface="+mn-lt"/>
            </a:rPr>
            <a:t>on</a:t>
          </a:r>
          <a:r>
            <a:rPr lang="ar-SA" sz="4700" b="0" kern="1200" dirty="0">
              <a:latin typeface="Angsana New"/>
              <a:ea typeface="+mn-lt"/>
              <a:cs typeface="+mn-lt"/>
            </a:rPr>
            <a:t> GPU </a:t>
          </a:r>
          <a:r>
            <a:rPr lang="ar-SA" sz="4700" b="0" kern="1200" dirty="0" err="1">
              <a:latin typeface="Angsana New"/>
              <a:ea typeface="+mn-lt"/>
              <a:cs typeface="+mn-lt"/>
            </a:rPr>
            <a:t>if</a:t>
          </a:r>
          <a:r>
            <a:rPr lang="ar-SA" sz="4700" b="0" kern="1200" dirty="0">
              <a:latin typeface="Angsana New"/>
              <a:ea typeface="+mn-lt"/>
              <a:cs typeface="+mn-lt"/>
            </a:rPr>
            <a:t> </a:t>
          </a:r>
          <a:r>
            <a:rPr lang="ar-SA" sz="4700" b="0" kern="1200" dirty="0" err="1">
              <a:latin typeface="Angsana New"/>
              <a:ea typeface="+mn-lt"/>
              <a:cs typeface="+mn-lt"/>
            </a:rPr>
            <a:t>available</a:t>
          </a:r>
          <a:endParaRPr lang="en-US" sz="4700" b="0" kern="1200" dirty="0" err="1">
            <a:latin typeface="Angsana New"/>
            <a:ea typeface="+mn-lt"/>
            <a:cs typeface="Angsana New"/>
          </a:endParaRPr>
        </a:p>
      </dsp:txBody>
      <dsp:txXfrm>
        <a:off x="0" y="3689859"/>
        <a:ext cx="6900512" cy="18435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ar-SA"/>
              <a:t>انقر لتحرير نمط العنوان الثانوي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11/09/1446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090904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11/09/1446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23843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11/09/1446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897630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11/09/1446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20129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11/09/1446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260418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محتوى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11/09/1446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348098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5" name="عنصر نائب للنص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6" name="عنصر نائب للمحتوى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11/09/1446</a:t>
            </a:fld>
            <a:endParaRPr lang="ar-SA"/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عنصر نائب لرقم الشريحة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847266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11/09/1446</a:t>
            </a:fld>
            <a:endParaRPr lang="ar-SA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95822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11/09/1446</a:t>
            </a:fld>
            <a:endParaRPr lang="ar-SA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947601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11/09/1446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454477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صورة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SA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11/09/1446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616325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AAD8A0-A39F-4AAD-B08F-7E7A2E358CB0}" type="datetimeFigureOut">
              <a:rPr lang="ar-SA" smtClean="0"/>
              <a:t>11/09/1446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752863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A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مربع نص 4">
            <a:extLst>
              <a:ext uri="{FF2B5EF4-FFF2-40B4-BE49-F238E27FC236}">
                <a16:creationId xmlns:a16="http://schemas.microsoft.com/office/drawing/2014/main" id="{3D0A195D-B3E1-737E-80DF-E3E6AC1490BD}"/>
              </a:ext>
            </a:extLst>
          </p:cNvPr>
          <p:cNvSpPr txBox="1"/>
          <p:nvPr/>
        </p:nvSpPr>
        <p:spPr>
          <a:xfrm>
            <a:off x="820629" y="1514520"/>
            <a:ext cx="10764250" cy="13542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1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ar-SA" sz="3200" b="1" err="1">
                <a:latin typeface="Arial"/>
                <a:cs typeface="Arial"/>
              </a:rPr>
              <a:t>Project</a:t>
            </a:r>
            <a:r>
              <a:rPr lang="ar-SA" sz="3200" b="1" dirty="0">
                <a:latin typeface="Arial"/>
                <a:cs typeface="Arial"/>
              </a:rPr>
              <a:t> I | </a:t>
            </a:r>
            <a:r>
              <a:rPr lang="ar-SA" sz="3200" b="1" err="1">
                <a:latin typeface="Arial"/>
                <a:cs typeface="Arial"/>
              </a:rPr>
              <a:t>Deep</a:t>
            </a:r>
            <a:r>
              <a:rPr lang="ar-SA" sz="3200" b="1" dirty="0">
                <a:latin typeface="Arial"/>
                <a:cs typeface="Arial"/>
              </a:rPr>
              <a:t> </a:t>
            </a:r>
            <a:r>
              <a:rPr lang="ar-SA" sz="3200" b="1" err="1">
                <a:latin typeface="Arial"/>
                <a:cs typeface="Arial"/>
              </a:rPr>
              <a:t>Learning</a:t>
            </a:r>
            <a:r>
              <a:rPr lang="ar-SA" sz="3200" b="1" dirty="0">
                <a:latin typeface="Arial"/>
                <a:cs typeface="Arial"/>
              </a:rPr>
              <a:t>: </a:t>
            </a:r>
            <a:r>
              <a:rPr lang="ar-SA" sz="3200" b="1" err="1">
                <a:latin typeface="Arial"/>
                <a:cs typeface="Arial"/>
              </a:rPr>
              <a:t>Image</a:t>
            </a:r>
            <a:r>
              <a:rPr lang="ar-SA" sz="3200" b="1" dirty="0">
                <a:latin typeface="Arial"/>
                <a:cs typeface="Arial"/>
              </a:rPr>
              <a:t> </a:t>
            </a:r>
            <a:r>
              <a:rPr lang="ar-SA" sz="3200" b="1" err="1">
                <a:latin typeface="Arial"/>
                <a:cs typeface="Arial"/>
              </a:rPr>
              <a:t>Classification</a:t>
            </a:r>
            <a:r>
              <a:rPr lang="ar-SA" sz="3200" b="1" dirty="0">
                <a:latin typeface="Arial"/>
                <a:cs typeface="Arial"/>
              </a:rPr>
              <a:t> </a:t>
            </a:r>
            <a:r>
              <a:rPr lang="ar-SA" sz="3200" b="1" err="1">
                <a:latin typeface="Arial"/>
                <a:cs typeface="Arial"/>
              </a:rPr>
              <a:t>with</a:t>
            </a:r>
            <a:r>
              <a:rPr lang="ar-SA" sz="3200" b="1" dirty="0">
                <a:latin typeface="Arial"/>
                <a:cs typeface="Arial"/>
              </a:rPr>
              <a:t> CNN</a:t>
            </a:r>
            <a:endParaRPr lang="ar-SA" sz="3200" b="1">
              <a:cs typeface="Arial"/>
            </a:endParaRPr>
          </a:p>
          <a:p>
            <a:pPr algn="l"/>
            <a:endParaRPr lang="ar-SA" dirty="0">
              <a:cs typeface="Arial"/>
            </a:endParaRPr>
          </a:p>
        </p:txBody>
      </p:sp>
      <p:sp>
        <p:nvSpPr>
          <p:cNvPr id="6" name="مربع نص 5">
            <a:extLst>
              <a:ext uri="{FF2B5EF4-FFF2-40B4-BE49-F238E27FC236}">
                <a16:creationId xmlns:a16="http://schemas.microsoft.com/office/drawing/2014/main" id="{20456511-4A9E-3BB8-1AAD-6914EBF058C3}"/>
              </a:ext>
            </a:extLst>
          </p:cNvPr>
          <p:cNvSpPr txBox="1"/>
          <p:nvPr/>
        </p:nvSpPr>
        <p:spPr>
          <a:xfrm>
            <a:off x="3541295" y="3431006"/>
            <a:ext cx="491891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1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ar-SA" sz="3600" b="1" dirty="0">
                <a:cs typeface="Arial"/>
              </a:rPr>
              <a:t> </a:t>
            </a:r>
            <a:r>
              <a:rPr lang="ar-SA" sz="3600" b="1" dirty="0" err="1">
                <a:cs typeface="Arial"/>
              </a:rPr>
              <a:t>Group</a:t>
            </a:r>
            <a:r>
              <a:rPr lang="ar-SA" sz="3600" b="1" dirty="0">
                <a:cs typeface="Arial"/>
              </a:rPr>
              <a:t> </a:t>
            </a:r>
            <a:r>
              <a:rPr lang="ar-SA" sz="3600" b="1" dirty="0" err="1">
                <a:cs typeface="Arial"/>
              </a:rPr>
              <a:t>Triple</a:t>
            </a:r>
            <a:r>
              <a:rPr lang="ar-SA" sz="3600" b="1" dirty="0">
                <a:cs typeface="Arial"/>
              </a:rPr>
              <a:t> </a:t>
            </a:r>
            <a:r>
              <a:rPr lang="ar-SA" sz="3600" b="1" dirty="0" err="1">
                <a:cs typeface="Arial"/>
              </a:rPr>
              <a:t>pixels</a:t>
            </a:r>
            <a:r>
              <a:rPr lang="ar-SA" sz="3600" b="1" dirty="0">
                <a:cs typeface="Arial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260572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89373-A8A9-CE17-803C-CF2E3FB01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ar-SA" err="1">
                <a:cs typeface="Times New Roman"/>
              </a:rPr>
              <a:t>Results</a:t>
            </a:r>
            <a:r>
              <a:rPr lang="ar-SA">
                <a:cs typeface="Times New Roman"/>
              </a:rPr>
              <a:t> </a:t>
            </a:r>
            <a:r>
              <a:rPr lang="ar-SA" err="1">
                <a:cs typeface="Times New Roman"/>
              </a:rPr>
              <a:t>and</a:t>
            </a:r>
            <a:r>
              <a:rPr lang="ar-SA">
                <a:cs typeface="Times New Roman"/>
              </a:rPr>
              <a:t> </a:t>
            </a:r>
            <a:r>
              <a:rPr lang="ar-SA" err="1">
                <a:cs typeface="Times New Roman"/>
              </a:rPr>
              <a:t>Conclusion</a:t>
            </a:r>
            <a:endParaRPr lang="en-US" err="1">
              <a:cs typeface="Times New Roman"/>
            </a:endParaRPr>
          </a:p>
          <a:p>
            <a:pPr algn="l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B7424-FF22-4A35-45A8-64D8A2EA6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458" y="2032454"/>
            <a:ext cx="5204890" cy="1304099"/>
          </a:xfrm>
        </p:spPr>
        <p:txBody>
          <a:bodyPr vert="horz" lIns="91440" tIns="45720" rIns="91440" bIns="45720" rtlCol="1" anchor="t">
            <a:normAutofit/>
          </a:bodyPr>
          <a:lstStyle/>
          <a:p>
            <a:pPr marL="0" indent="0" algn="l">
              <a:buNone/>
            </a:pPr>
            <a:r>
              <a:rPr lang="en-US" sz="2400" dirty="0">
                <a:ea typeface="+mn-lt"/>
                <a:cs typeface="+mn-lt"/>
              </a:rPr>
              <a:t>The model predicted the image as an </a:t>
            </a:r>
            <a:r>
              <a:rPr lang="en-US" sz="2400" b="1" dirty="0">
                <a:ea typeface="+mn-lt"/>
                <a:cs typeface="+mn-lt"/>
              </a:rPr>
              <a:t>"elephant"</a:t>
            </a:r>
            <a:r>
              <a:rPr lang="en-US" sz="2400" dirty="0">
                <a:ea typeface="+mn-lt"/>
                <a:cs typeface="+mn-lt"/>
              </a:rPr>
              <a:t> with a probability of </a:t>
            </a:r>
            <a:r>
              <a:rPr lang="en-US" sz="2400" b="1" dirty="0">
                <a:ea typeface="+mn-lt"/>
                <a:cs typeface="+mn-lt"/>
              </a:rPr>
              <a:t>1.0000 (100%)</a:t>
            </a:r>
            <a:endParaRPr lang="en-US" dirty="0"/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CDE38CF-46FE-19AB-7B0E-204DD923436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266" t="27301" r="62599" b="47460"/>
          <a:stretch/>
        </p:blipFill>
        <p:spPr>
          <a:xfrm>
            <a:off x="6282363" y="1430122"/>
            <a:ext cx="4463159" cy="21227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546E1B0-B9D3-23F3-9B1C-20ECE102834D}"/>
              </a:ext>
            </a:extLst>
          </p:cNvPr>
          <p:cNvSpPr txBox="1"/>
          <p:nvPr/>
        </p:nvSpPr>
        <p:spPr>
          <a:xfrm>
            <a:off x="509287" y="3335439"/>
            <a:ext cx="5588641" cy="119068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/>
              <a:t>All other classes had probabilities of </a:t>
            </a:r>
            <a:r>
              <a:rPr lang="en-US" sz="2400" b="1" dirty="0"/>
              <a:t>0.0000</a:t>
            </a:r>
            <a:r>
              <a:rPr lang="en-US" sz="2400" dirty="0"/>
              <a:t>, indicating a very confident prediction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288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713A1F02-82EE-F9D0-9005-CF1545D93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ar-SA" sz="5000">
                <a:latin typeface="Times New Roman"/>
                <a:cs typeface="Times New Roman"/>
              </a:rPr>
              <a:t>Introduction</a:t>
            </a:r>
            <a:endParaRPr lang="ar-SA" sz="5000"/>
          </a:p>
          <a:p>
            <a:endParaRPr lang="ar-SA" sz="5000"/>
          </a:p>
          <a:p>
            <a:endParaRPr lang="ar-SA" sz="5000">
              <a:cs typeface="Times New Roman"/>
            </a:endParaRP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عنصر نائب للمحتوى 2">
            <a:extLst>
              <a:ext uri="{FF2B5EF4-FFF2-40B4-BE49-F238E27FC236}">
                <a16:creationId xmlns:a16="http://schemas.microsoft.com/office/drawing/2014/main" id="{B9C06FC6-63A1-8672-048B-FEB6B4DEF4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9521403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62737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3AEB1459-25D9-6773-437D-588434005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075" y="222250"/>
            <a:ext cx="7981950" cy="1325563"/>
          </a:xfrm>
        </p:spPr>
        <p:txBody>
          <a:bodyPr/>
          <a:lstStyle/>
          <a:p>
            <a:r>
              <a:rPr lang="ar-SA" err="1">
                <a:latin typeface="Times New Roman"/>
                <a:cs typeface="Times New Roman"/>
              </a:rPr>
              <a:t>Data</a:t>
            </a:r>
            <a:r>
              <a:rPr lang="ar-SA">
                <a:latin typeface="Times New Roman"/>
                <a:cs typeface="Times New Roman"/>
              </a:rPr>
              <a:t> </a:t>
            </a:r>
            <a:r>
              <a:rPr lang="ar-SA" err="1">
                <a:latin typeface="Times New Roman"/>
                <a:cs typeface="Times New Roman"/>
              </a:rPr>
              <a:t>Loading</a:t>
            </a:r>
            <a:r>
              <a:rPr lang="ar-SA">
                <a:latin typeface="Times New Roman"/>
                <a:cs typeface="Times New Roman"/>
              </a:rPr>
              <a:t> </a:t>
            </a:r>
            <a:r>
              <a:rPr lang="ar-SA" err="1">
                <a:latin typeface="Times New Roman"/>
                <a:cs typeface="Times New Roman"/>
              </a:rPr>
              <a:t>and</a:t>
            </a:r>
            <a:r>
              <a:rPr lang="ar-SA">
                <a:latin typeface="Times New Roman"/>
                <a:cs typeface="Times New Roman"/>
              </a:rPr>
              <a:t> Preprocessing</a:t>
            </a:r>
            <a:endParaRPr lang="ar-SA"/>
          </a:p>
          <a:p>
            <a:endParaRPr lang="ar-SA" dirty="0">
              <a:cs typeface="Times New Roman"/>
            </a:endParaRP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4CED9758-1A98-6B1B-17B8-C6D07B605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1" anchor="t">
            <a:normAutofit/>
          </a:bodyPr>
          <a:lstStyle/>
          <a:p>
            <a:pPr marL="0" indent="0" algn="l">
              <a:buNone/>
            </a:pPr>
            <a:r>
              <a:rPr lang="ar-SA" sz="2400" b="1" err="1">
                <a:cs typeface="Arial"/>
              </a:rPr>
              <a:t>Code</a:t>
            </a:r>
            <a:r>
              <a:rPr lang="ar-SA" sz="2400" b="1" dirty="0">
                <a:cs typeface="Arial"/>
              </a:rPr>
              <a:t> </a:t>
            </a:r>
            <a:r>
              <a:rPr lang="ar-SA" sz="2400" b="1" err="1">
                <a:cs typeface="Arial"/>
              </a:rPr>
              <a:t>Snippet</a:t>
            </a:r>
            <a:endParaRPr lang="ar-SA" sz="2400" b="1">
              <a:ea typeface="+mn-lt"/>
              <a:cs typeface="Arial"/>
            </a:endParaRPr>
          </a:p>
          <a:p>
            <a:endParaRPr lang="ar-SA" dirty="0">
              <a:ea typeface="+mn-lt"/>
              <a:cs typeface="Arial"/>
            </a:endParaRPr>
          </a:p>
        </p:txBody>
      </p:sp>
      <p:pic>
        <p:nvPicPr>
          <p:cNvPr id="4" name="صورة 3" descr="صورة تحتوي على نص, الإلكترونيات, لقطة شاشة, برمجيات&#10;&#10;قد يكون المحتوى المعد بواسطة الذكاء الاصطناعي غير صحيح.">
            <a:extLst>
              <a:ext uri="{FF2B5EF4-FFF2-40B4-BE49-F238E27FC236}">
                <a16:creationId xmlns:a16="http://schemas.microsoft.com/office/drawing/2014/main" id="{57EA7B9A-4CF0-E160-E564-829A92FC1D5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839" t="50029" r="35750" b="39936"/>
          <a:stretch/>
        </p:blipFill>
        <p:spPr>
          <a:xfrm>
            <a:off x="6303894" y="1824024"/>
            <a:ext cx="4873130" cy="688243"/>
          </a:xfrm>
          <a:prstGeom prst="rect">
            <a:avLst/>
          </a:prstGeom>
        </p:spPr>
      </p:pic>
      <p:sp>
        <p:nvSpPr>
          <p:cNvPr id="8" name="مربع نص 7">
            <a:extLst>
              <a:ext uri="{FF2B5EF4-FFF2-40B4-BE49-F238E27FC236}">
                <a16:creationId xmlns:a16="http://schemas.microsoft.com/office/drawing/2014/main" id="{89E73B47-ECD8-5BB1-82A1-CC6D4484B335}"/>
              </a:ext>
            </a:extLst>
          </p:cNvPr>
          <p:cNvSpPr txBox="1"/>
          <p:nvPr/>
        </p:nvSpPr>
        <p:spPr>
          <a:xfrm>
            <a:off x="838200" y="2905125"/>
            <a:ext cx="62484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1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/>
              <a:t>Step 1:</a:t>
            </a:r>
            <a:r>
              <a:rPr lang="en-US" dirty="0"/>
              <a:t> Mount Google Drive to access dataset files</a:t>
            </a:r>
            <a:endParaRPr lang="ar-SA">
              <a:cs typeface="Arial" panose="020B0604020202020204" pitchFamily="34" charset="0"/>
            </a:endParaRPr>
          </a:p>
          <a:p>
            <a:pPr algn="l"/>
            <a:r>
              <a:rPr lang="en-US" b="1" dirty="0"/>
              <a:t>Step 2:</a:t>
            </a:r>
            <a:r>
              <a:rPr lang="en-US" dirty="0"/>
              <a:t> Ensure images are valid before training</a:t>
            </a:r>
            <a:endParaRPr lang="ar-SA">
              <a:cs typeface="Arial" panose="020B0604020202020204" pitchFamily="34" charset="0"/>
            </a:endParaRPr>
          </a:p>
        </p:txBody>
      </p:sp>
      <p:sp>
        <p:nvSpPr>
          <p:cNvPr id="10" name="مربع نص 9">
            <a:extLst>
              <a:ext uri="{FF2B5EF4-FFF2-40B4-BE49-F238E27FC236}">
                <a16:creationId xmlns:a16="http://schemas.microsoft.com/office/drawing/2014/main" id="{0D7217DF-0190-0098-5C5D-536F53F5FB46}"/>
              </a:ext>
            </a:extLst>
          </p:cNvPr>
          <p:cNvSpPr txBox="1"/>
          <p:nvPr/>
        </p:nvSpPr>
        <p:spPr>
          <a:xfrm>
            <a:off x="838200" y="5657850"/>
            <a:ext cx="511492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1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/>
              <a:t>Step 3:</a:t>
            </a:r>
            <a:r>
              <a:rPr lang="en-US"/>
              <a:t> Use </a:t>
            </a:r>
            <a:r>
              <a:rPr lang="en-US" b="1"/>
              <a:t>multiprocessing</a:t>
            </a:r>
            <a:r>
              <a:rPr lang="en-US"/>
              <a:t> to validate images efficiently</a:t>
            </a:r>
            <a:endParaRPr lang="ar-SA"/>
          </a:p>
        </p:txBody>
      </p:sp>
      <p:pic>
        <p:nvPicPr>
          <p:cNvPr id="11" name="صورة 10" descr="صورة تحتوي على نص, الإلكترونيات, لقطة شاشة, برمجيات&#10;&#10;قد يكون المحتوى المعد بواسطة الذكاء الاصطناعي غير صحيح.">
            <a:extLst>
              <a:ext uri="{FF2B5EF4-FFF2-40B4-BE49-F238E27FC236}">
                <a16:creationId xmlns:a16="http://schemas.microsoft.com/office/drawing/2014/main" id="{A1248BBC-30BA-B512-A534-AEA71CC3D1B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9792" t="32917" r="23177" b="25694"/>
          <a:stretch/>
        </p:blipFill>
        <p:spPr>
          <a:xfrm>
            <a:off x="6305550" y="3400425"/>
            <a:ext cx="5219717" cy="236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161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8B316C2B-4ACF-7DBA-96B1-A86AE5C5D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ar-SA" err="1">
                <a:latin typeface="Times New Roman"/>
                <a:cs typeface="Times New Roman"/>
              </a:rPr>
              <a:t>Model</a:t>
            </a:r>
            <a:r>
              <a:rPr lang="ar-SA">
                <a:latin typeface="Times New Roman"/>
                <a:cs typeface="Times New Roman"/>
              </a:rPr>
              <a:t> </a:t>
            </a:r>
            <a:r>
              <a:rPr lang="ar-SA" err="1">
                <a:latin typeface="Times New Roman"/>
                <a:cs typeface="Times New Roman"/>
              </a:rPr>
              <a:t>Setup</a:t>
            </a:r>
            <a:endParaRPr lang="ar-SA" err="1"/>
          </a:p>
          <a:p>
            <a:endParaRPr lang="ar-SA" dirty="0">
              <a:cs typeface="Times New Roman"/>
            </a:endParaRP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73030C51-FD52-E144-0366-74245CEE5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1" anchor="t">
            <a:normAutofit/>
          </a:bodyPr>
          <a:lstStyle/>
          <a:p>
            <a:pPr marL="0" indent="0" algn="l">
              <a:buNone/>
            </a:pPr>
            <a:r>
              <a:rPr lang="ar-SA" err="1">
                <a:cs typeface="Arial"/>
              </a:rPr>
              <a:t>Code</a:t>
            </a:r>
            <a:r>
              <a:rPr lang="ar-SA">
                <a:cs typeface="Arial"/>
              </a:rPr>
              <a:t> </a:t>
            </a:r>
            <a:r>
              <a:rPr lang="ar-SA" err="1">
                <a:cs typeface="Arial"/>
              </a:rPr>
              <a:t>Snippet</a:t>
            </a:r>
          </a:p>
          <a:p>
            <a:endParaRPr lang="ar-SA" dirty="0">
              <a:cs typeface="Arial"/>
            </a:endParaRPr>
          </a:p>
        </p:txBody>
      </p:sp>
      <p:pic>
        <p:nvPicPr>
          <p:cNvPr id="4" name="صورة 3" descr="صورة تحتوي على نص, لقطة شاشة, برمجيات, برامج الوسائط المتعددة&#10;&#10;قد يكون المحتوى المعد بواسطة الذكاء الاصطناعي غير صحيح.">
            <a:extLst>
              <a:ext uri="{FF2B5EF4-FFF2-40B4-BE49-F238E27FC236}">
                <a16:creationId xmlns:a16="http://schemas.microsoft.com/office/drawing/2014/main" id="{F75713BC-8D4C-6BE2-1847-B9C17719604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3599" t="54151" r="19952" b="30779"/>
          <a:stretch/>
        </p:blipFill>
        <p:spPr>
          <a:xfrm>
            <a:off x="4279462" y="1988207"/>
            <a:ext cx="7067401" cy="1436417"/>
          </a:xfrm>
          <a:prstGeom prst="rect">
            <a:avLst/>
          </a:prstGeom>
        </p:spPr>
      </p:pic>
      <p:sp>
        <p:nvSpPr>
          <p:cNvPr id="5" name="مربع نص 4">
            <a:extLst>
              <a:ext uri="{FF2B5EF4-FFF2-40B4-BE49-F238E27FC236}">
                <a16:creationId xmlns:a16="http://schemas.microsoft.com/office/drawing/2014/main" id="{106B8542-0B05-695A-505C-ADCBEE28C1C3}"/>
              </a:ext>
            </a:extLst>
          </p:cNvPr>
          <p:cNvSpPr txBox="1"/>
          <p:nvPr/>
        </p:nvSpPr>
        <p:spPr>
          <a:xfrm>
            <a:off x="835574" y="4006193"/>
            <a:ext cx="7315198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1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/>
              <a:t>step 1:</a:t>
            </a:r>
            <a:r>
              <a:rPr lang="en-US" dirty="0"/>
              <a:t> Load </a:t>
            </a:r>
            <a:r>
              <a:rPr lang="en-US" b="1" dirty="0"/>
              <a:t>ResNet-18</a:t>
            </a:r>
            <a:r>
              <a:rPr lang="en-US" dirty="0"/>
              <a:t> with pre-trained weight</a:t>
            </a:r>
          </a:p>
          <a:p>
            <a:pPr algn="l"/>
            <a:r>
              <a:rPr lang="en-US" b="1" dirty="0"/>
              <a:t>Step 2:</a:t>
            </a:r>
            <a:r>
              <a:rPr lang="en-US" dirty="0"/>
              <a:t> Move the model to </a:t>
            </a:r>
            <a:r>
              <a:rPr lang="en-US" b="1" dirty="0"/>
              <a:t>GPU</a:t>
            </a:r>
            <a:r>
              <a:rPr lang="en-US" dirty="0"/>
              <a:t> if available</a:t>
            </a:r>
          </a:p>
          <a:p>
            <a:pPr algn="l"/>
            <a:r>
              <a:rPr lang="en-US" b="1" dirty="0"/>
              <a:t>Step 3:</a:t>
            </a:r>
            <a:r>
              <a:rPr lang="en-US" dirty="0"/>
              <a:t> Modify the last fully connected layer to match the number of classes</a:t>
            </a:r>
          </a:p>
        </p:txBody>
      </p:sp>
    </p:spTree>
    <p:extLst>
      <p:ext uri="{BB962C8B-B14F-4D97-AF65-F5344CB8AC3E}">
        <p14:creationId xmlns:p14="http://schemas.microsoft.com/office/powerpoint/2010/main" val="3812475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7E5D7B73-0FE2-5AB8-02B6-B1F454FD4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ar-SA" err="1">
                <a:latin typeface="Times New Roman"/>
                <a:cs typeface="Times New Roman"/>
              </a:rPr>
              <a:t>Training</a:t>
            </a:r>
            <a:r>
              <a:rPr lang="ar-SA">
                <a:latin typeface="Times New Roman"/>
                <a:cs typeface="Times New Roman"/>
              </a:rPr>
              <a:t> </a:t>
            </a:r>
            <a:r>
              <a:rPr lang="ar-SA" err="1">
                <a:latin typeface="Times New Roman"/>
                <a:cs typeface="Times New Roman"/>
              </a:rPr>
              <a:t>the</a:t>
            </a:r>
            <a:r>
              <a:rPr lang="ar-SA">
                <a:latin typeface="Times New Roman"/>
                <a:cs typeface="Times New Roman"/>
              </a:rPr>
              <a:t> </a:t>
            </a:r>
            <a:r>
              <a:rPr lang="ar-SA" err="1">
                <a:latin typeface="Times New Roman"/>
                <a:cs typeface="Times New Roman"/>
              </a:rPr>
              <a:t>Model</a:t>
            </a:r>
            <a:endParaRPr lang="ar-SA" err="1"/>
          </a:p>
          <a:p>
            <a:endParaRPr lang="ar-SA" dirty="0">
              <a:cs typeface="Times New Roman"/>
            </a:endParaRP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C11FEE9F-616C-E98A-8EF6-DF251A4F7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1" anchor="t">
            <a:normAutofit/>
          </a:bodyPr>
          <a:lstStyle/>
          <a:p>
            <a:pPr marL="0" indent="0" algn="l">
              <a:buNone/>
            </a:pPr>
            <a:r>
              <a:rPr lang="ar-SA" err="1">
                <a:cs typeface="Arial"/>
              </a:rPr>
              <a:t>Code</a:t>
            </a:r>
            <a:r>
              <a:rPr lang="ar-SA">
                <a:cs typeface="Arial"/>
              </a:rPr>
              <a:t> </a:t>
            </a:r>
            <a:r>
              <a:rPr lang="ar-SA" err="1">
                <a:cs typeface="Arial"/>
              </a:rPr>
              <a:t>Snippet</a:t>
            </a:r>
          </a:p>
          <a:p>
            <a:endParaRPr lang="ar-SA" dirty="0">
              <a:cs typeface="Arial"/>
            </a:endParaRPr>
          </a:p>
        </p:txBody>
      </p:sp>
      <p:pic>
        <p:nvPicPr>
          <p:cNvPr id="4" name="صورة 3" descr="صورة تحتوي على نص, لقطة شاشة, برمجيات, برامج الوسائط المتعددة&#10;&#10;قد يكون المحتوى المعد بواسطة الذكاء الاصطناعي غير صحيح.">
            <a:extLst>
              <a:ext uri="{FF2B5EF4-FFF2-40B4-BE49-F238E27FC236}">
                <a16:creationId xmlns:a16="http://schemas.microsoft.com/office/drawing/2014/main" id="{09A8DEC9-3564-E6B6-787B-4B45C366F64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721" t="63165" r="18755" b="27657"/>
          <a:stretch/>
        </p:blipFill>
        <p:spPr>
          <a:xfrm>
            <a:off x="5505668" y="1824612"/>
            <a:ext cx="5324378" cy="629381"/>
          </a:xfrm>
          <a:prstGeom prst="rect">
            <a:avLst/>
          </a:prstGeom>
        </p:spPr>
      </p:pic>
      <p:sp>
        <p:nvSpPr>
          <p:cNvPr id="5" name="مربع نص 4">
            <a:extLst>
              <a:ext uri="{FF2B5EF4-FFF2-40B4-BE49-F238E27FC236}">
                <a16:creationId xmlns:a16="http://schemas.microsoft.com/office/drawing/2014/main" id="{BE6B54AA-4335-1F3B-C93B-31195CC6EC32}"/>
              </a:ext>
            </a:extLst>
          </p:cNvPr>
          <p:cNvSpPr txBox="1"/>
          <p:nvPr/>
        </p:nvSpPr>
        <p:spPr>
          <a:xfrm>
            <a:off x="835573" y="2902607"/>
            <a:ext cx="608899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1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/>
              <a:t>Step 1:</a:t>
            </a:r>
            <a:r>
              <a:rPr lang="en-US"/>
              <a:t> Define </a:t>
            </a:r>
            <a:r>
              <a:rPr lang="en-US" b="1" err="1"/>
              <a:t>CrossEntropyLoss</a:t>
            </a:r>
            <a:r>
              <a:rPr lang="en-US"/>
              <a:t> as the loss function</a:t>
            </a:r>
            <a:endParaRPr lang="ar-SA"/>
          </a:p>
          <a:p>
            <a:pPr algn="l"/>
            <a:r>
              <a:rPr lang="en-US" b="1"/>
              <a:t>Step 2:</a:t>
            </a:r>
            <a:r>
              <a:rPr lang="en-US"/>
              <a:t> Use </a:t>
            </a:r>
            <a:r>
              <a:rPr lang="en-US" b="1"/>
              <a:t>Adam Optimizer</a:t>
            </a:r>
            <a:r>
              <a:rPr lang="en-US"/>
              <a:t> for training</a:t>
            </a:r>
          </a:p>
        </p:txBody>
      </p:sp>
      <p:pic>
        <p:nvPicPr>
          <p:cNvPr id="6" name="صورة 5" descr="صورة تحتوي على نص, لقطة شاشة, برمجيات, برامج الوسائط المتعددة&#10;&#10;قد يكون المحتوى المعد بواسطة الذكاء الاصطناعي غير صحيح.">
            <a:extLst>
              <a:ext uri="{FF2B5EF4-FFF2-40B4-BE49-F238E27FC236}">
                <a16:creationId xmlns:a16="http://schemas.microsoft.com/office/drawing/2014/main" id="{83DDB9F6-C0B9-A683-D597-0EFEE3F7DDB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961" t="83014" r="19314" b="7663"/>
          <a:stretch/>
        </p:blipFill>
        <p:spPr>
          <a:xfrm>
            <a:off x="5277945" y="3643587"/>
            <a:ext cx="5552209" cy="674434"/>
          </a:xfrm>
          <a:prstGeom prst="rect">
            <a:avLst/>
          </a:prstGeom>
        </p:spPr>
      </p:pic>
      <p:sp>
        <p:nvSpPr>
          <p:cNvPr id="7" name="مربع نص 6">
            <a:extLst>
              <a:ext uri="{FF2B5EF4-FFF2-40B4-BE49-F238E27FC236}">
                <a16:creationId xmlns:a16="http://schemas.microsoft.com/office/drawing/2014/main" id="{84C2F030-707C-EF8D-FB23-24CEF00D5DE6}"/>
              </a:ext>
            </a:extLst>
          </p:cNvPr>
          <p:cNvSpPr txBox="1"/>
          <p:nvPr/>
        </p:nvSpPr>
        <p:spPr>
          <a:xfrm>
            <a:off x="835572" y="4803227"/>
            <a:ext cx="512554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1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/>
              <a:t>Step 3:</a:t>
            </a:r>
            <a:r>
              <a:rPr lang="en-US"/>
              <a:t> Use </a:t>
            </a:r>
            <a:r>
              <a:rPr lang="en-US" b="1" err="1"/>
              <a:t>DataLoader</a:t>
            </a:r>
            <a:r>
              <a:rPr lang="en-US" dirty="0"/>
              <a:t> </a:t>
            </a:r>
            <a:r>
              <a:rPr lang="en-US"/>
              <a:t>for efficient batch processing</a:t>
            </a:r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221890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84C0F723-CAB6-24BA-5EBB-9D12AB74F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ar-SA" err="1">
                <a:latin typeface="Times New Roman"/>
                <a:cs typeface="Times New Roman"/>
              </a:rPr>
              <a:t>Model</a:t>
            </a:r>
            <a:r>
              <a:rPr lang="ar-SA">
                <a:latin typeface="Times New Roman"/>
                <a:cs typeface="Times New Roman"/>
              </a:rPr>
              <a:t> </a:t>
            </a:r>
            <a:r>
              <a:rPr lang="ar-SA" err="1">
                <a:latin typeface="Times New Roman"/>
                <a:cs typeface="Times New Roman"/>
              </a:rPr>
              <a:t>Evaluation</a:t>
            </a:r>
            <a:endParaRPr lang="ar-SA" err="1"/>
          </a:p>
          <a:p>
            <a:endParaRPr lang="ar-SA" dirty="0">
              <a:cs typeface="Times New Roman"/>
            </a:endParaRP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5DC69E33-C09D-F6FB-4394-23B2144F7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1" anchor="t">
            <a:normAutofit/>
          </a:bodyPr>
          <a:lstStyle/>
          <a:p>
            <a:pPr marL="0" indent="0" algn="l">
              <a:buNone/>
            </a:pPr>
            <a:r>
              <a:rPr lang="ar-SA" err="1">
                <a:cs typeface="Arial"/>
              </a:rPr>
              <a:t>Code</a:t>
            </a:r>
            <a:r>
              <a:rPr lang="ar-SA">
                <a:cs typeface="Arial"/>
              </a:rPr>
              <a:t> </a:t>
            </a:r>
            <a:r>
              <a:rPr lang="ar-SA" err="1">
                <a:cs typeface="Arial"/>
              </a:rPr>
              <a:t>Snippet</a:t>
            </a:r>
          </a:p>
          <a:p>
            <a:endParaRPr lang="ar-SA" dirty="0">
              <a:cs typeface="Arial"/>
            </a:endParaRPr>
          </a:p>
        </p:txBody>
      </p:sp>
      <p:pic>
        <p:nvPicPr>
          <p:cNvPr id="4" name="صورة 3" descr="صورة تحتوي على نص, الإلكترونيات, لقطة شاشة, برمجيات&#10;&#10;قد يكون المحتوى المعد بواسطة الذكاء الاصطناعي غير صحيح.">
            <a:extLst>
              <a:ext uri="{FF2B5EF4-FFF2-40B4-BE49-F238E27FC236}">
                <a16:creationId xmlns:a16="http://schemas.microsoft.com/office/drawing/2014/main" id="{0EC27421-13F2-EBCE-6C01-F55699AE93D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774" t="18391" r="29369" b="41676"/>
          <a:stretch/>
        </p:blipFill>
        <p:spPr>
          <a:xfrm>
            <a:off x="4332014" y="1821793"/>
            <a:ext cx="6567924" cy="2738634"/>
          </a:xfrm>
          <a:prstGeom prst="rect">
            <a:avLst/>
          </a:prstGeom>
        </p:spPr>
      </p:pic>
      <p:sp>
        <p:nvSpPr>
          <p:cNvPr id="5" name="مربع نص 4">
            <a:extLst>
              <a:ext uri="{FF2B5EF4-FFF2-40B4-BE49-F238E27FC236}">
                <a16:creationId xmlns:a16="http://schemas.microsoft.com/office/drawing/2014/main" id="{F69FC85F-B0FC-D3E6-51E2-65FA9B6B6F27}"/>
              </a:ext>
            </a:extLst>
          </p:cNvPr>
          <p:cNvSpPr txBox="1"/>
          <p:nvPr/>
        </p:nvSpPr>
        <p:spPr>
          <a:xfrm>
            <a:off x="432677" y="2552262"/>
            <a:ext cx="3794233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1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/>
              <a:t>Step 1:</a:t>
            </a:r>
            <a:r>
              <a:rPr lang="en-US"/>
              <a:t> Set model to evaluation mode</a:t>
            </a:r>
            <a:endParaRPr lang="ar-SA"/>
          </a:p>
          <a:p>
            <a:pPr algn="l"/>
            <a:r>
              <a:rPr lang="en-US" b="1"/>
              <a:t>Step 2:</a:t>
            </a:r>
            <a:r>
              <a:rPr lang="en-US"/>
              <a:t> Perform predictions on test data</a:t>
            </a:r>
          </a:p>
          <a:p>
            <a:pPr algn="l"/>
            <a:r>
              <a:rPr lang="en-US" b="1" dirty="0"/>
              <a:t>Step 3:</a:t>
            </a:r>
            <a:r>
              <a:rPr lang="en-US" dirty="0"/>
              <a:t> Store actual and predicted labels</a:t>
            </a:r>
          </a:p>
        </p:txBody>
      </p:sp>
      <p:pic>
        <p:nvPicPr>
          <p:cNvPr id="6" name="صورة 5" descr="صورة تحتوي على نص, الإلكترونيات, لقطة شاشة, برمجيات&#10;&#10;قد يكون المحتوى المعد بواسطة الذكاء الاصطناعي غير صحيح.">
            <a:extLst>
              <a:ext uri="{FF2B5EF4-FFF2-40B4-BE49-F238E27FC236}">
                <a16:creationId xmlns:a16="http://schemas.microsoft.com/office/drawing/2014/main" id="{2E2F7031-BB30-9AFA-1DA7-4EF13D67D41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934" t="74633" r="32322" b="14049"/>
          <a:stretch/>
        </p:blipFill>
        <p:spPr>
          <a:xfrm>
            <a:off x="4332014" y="4890633"/>
            <a:ext cx="6567981" cy="819996"/>
          </a:xfrm>
          <a:prstGeom prst="rect">
            <a:avLst/>
          </a:prstGeom>
        </p:spPr>
      </p:pic>
      <p:sp>
        <p:nvSpPr>
          <p:cNvPr id="7" name="مربع نص 6">
            <a:extLst>
              <a:ext uri="{FF2B5EF4-FFF2-40B4-BE49-F238E27FC236}">
                <a16:creationId xmlns:a16="http://schemas.microsoft.com/office/drawing/2014/main" id="{FE402BBA-C1B3-9D8C-2881-9FDFB2DA6C34}"/>
              </a:ext>
            </a:extLst>
          </p:cNvPr>
          <p:cNvSpPr txBox="1"/>
          <p:nvPr/>
        </p:nvSpPr>
        <p:spPr>
          <a:xfrm>
            <a:off x="432676" y="5714124"/>
            <a:ext cx="449492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1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/>
              <a:t>Step 4:</a:t>
            </a:r>
            <a:r>
              <a:rPr lang="en-US"/>
              <a:t> Compute and visualize </a:t>
            </a:r>
            <a:r>
              <a:rPr lang="en-US" b="1"/>
              <a:t>Confusion Matrix</a:t>
            </a:r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925516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0B8532B5-9DDA-63CE-443B-AE21D2C8B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ar-SA" err="1">
                <a:latin typeface="Times New Roman"/>
                <a:cs typeface="Times New Roman"/>
              </a:rPr>
              <a:t>Results</a:t>
            </a:r>
            <a:r>
              <a:rPr lang="ar-SA">
                <a:latin typeface="Times New Roman"/>
                <a:cs typeface="Times New Roman"/>
              </a:rPr>
              <a:t> </a:t>
            </a:r>
            <a:r>
              <a:rPr lang="ar-SA" err="1">
                <a:latin typeface="Times New Roman"/>
                <a:cs typeface="Times New Roman"/>
              </a:rPr>
              <a:t>and</a:t>
            </a:r>
            <a:r>
              <a:rPr lang="ar-SA">
                <a:latin typeface="Times New Roman"/>
                <a:cs typeface="Times New Roman"/>
              </a:rPr>
              <a:t> </a:t>
            </a:r>
            <a:r>
              <a:rPr lang="ar-SA" err="1">
                <a:latin typeface="Times New Roman"/>
                <a:cs typeface="Times New Roman"/>
              </a:rPr>
              <a:t>Conclusion</a:t>
            </a:r>
            <a:endParaRPr lang="ar-SA" err="1"/>
          </a:p>
          <a:p>
            <a:pPr algn="l"/>
            <a:endParaRPr lang="ar-SA" dirty="0">
              <a:cs typeface="Times New Roman"/>
            </a:endParaRPr>
          </a:p>
        </p:txBody>
      </p:sp>
      <p:pic>
        <p:nvPicPr>
          <p:cNvPr id="4" name="عنصر نائب للمحتوى 3" descr="صورة تحتوي على نص, لقطة شاشة, برمجيات, برامج الوسائط المتعددة&#10;&#10;قد يكون المحتوى المعد بواسطة الذكاء الاصطناعي غير صحيح.">
            <a:extLst>
              <a:ext uri="{FF2B5EF4-FFF2-40B4-BE49-F238E27FC236}">
                <a16:creationId xmlns:a16="http://schemas.microsoft.com/office/drawing/2014/main" id="{0642CA9E-6D8E-EA28-E29E-0F3B3457C4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3648" t="14487" r="44277" b="12072"/>
          <a:stretch/>
        </p:blipFill>
        <p:spPr>
          <a:xfrm>
            <a:off x="6985481" y="1449005"/>
            <a:ext cx="3625578" cy="3195654"/>
          </a:xfrm>
        </p:spPr>
      </p:pic>
      <p:graphicFrame>
        <p:nvGraphicFramePr>
          <p:cNvPr id="6" name="جدول 5">
            <a:extLst>
              <a:ext uri="{FF2B5EF4-FFF2-40B4-BE49-F238E27FC236}">
                <a16:creationId xmlns:a16="http://schemas.microsoft.com/office/drawing/2014/main" id="{9E126E10-9F83-1618-FDBA-B8EF8CDF6C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1366363"/>
              </p:ext>
            </p:extLst>
          </p:nvPr>
        </p:nvGraphicFramePr>
        <p:xfrm>
          <a:off x="838638" y="1689869"/>
          <a:ext cx="5715000" cy="3688468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113758861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14098321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86951617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84072877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41684844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rtl="1" fontAlgn="base">
                        <a:lnSpc>
                          <a:spcPts val="1350"/>
                        </a:lnSpc>
                        <a:buNone/>
                      </a:pPr>
                      <a:r>
                        <a:rPr lang="af-ZA" sz="1100" err="1">
                          <a:effectLst/>
                        </a:rPr>
                        <a:t>support</a:t>
                      </a:r>
                      <a:r>
                        <a:rPr lang="af-ZA" sz="1100" dirty="0">
                          <a:effectLst/>
                        </a:rPr>
                        <a:t> </a:t>
                      </a:r>
                      <a:endParaRPr lang="af-ZA">
                        <a:effectLst/>
                      </a:endParaRPr>
                    </a:p>
                  </a:txBody>
                  <a:tcPr marL="66675" marR="66675"/>
                </a:tc>
                <a:tc>
                  <a:txBody>
                    <a:bodyPr/>
                    <a:lstStyle/>
                    <a:p>
                      <a:pPr algn="ctr" rtl="1" fontAlgn="base">
                        <a:lnSpc>
                          <a:spcPts val="1350"/>
                        </a:lnSpc>
                        <a:buNone/>
                      </a:pPr>
                      <a:r>
                        <a:rPr lang="af-ZA" sz="1100" dirty="0">
                          <a:effectLst/>
                        </a:rPr>
                        <a:t>f1-score </a:t>
                      </a:r>
                      <a:endParaRPr lang="af-ZA">
                        <a:effectLst/>
                      </a:endParaRPr>
                    </a:p>
                  </a:txBody>
                  <a:tcPr marL="66675" marR="66675"/>
                </a:tc>
                <a:tc>
                  <a:txBody>
                    <a:bodyPr/>
                    <a:lstStyle/>
                    <a:p>
                      <a:pPr algn="ctr" rtl="1" fontAlgn="base">
                        <a:lnSpc>
                          <a:spcPts val="1350"/>
                        </a:lnSpc>
                        <a:buNone/>
                      </a:pPr>
                      <a:r>
                        <a:rPr lang="af-ZA" sz="1100" err="1">
                          <a:effectLst/>
                        </a:rPr>
                        <a:t>recall</a:t>
                      </a:r>
                      <a:r>
                        <a:rPr lang="af-ZA" sz="1100" dirty="0">
                          <a:effectLst/>
                        </a:rPr>
                        <a:t> </a:t>
                      </a:r>
                      <a:endParaRPr lang="af-ZA">
                        <a:effectLst/>
                      </a:endParaRPr>
                    </a:p>
                  </a:txBody>
                  <a:tcPr marL="66675" marR="66675"/>
                </a:tc>
                <a:tc>
                  <a:txBody>
                    <a:bodyPr/>
                    <a:lstStyle/>
                    <a:p>
                      <a:pPr algn="ctr" rtl="1" fontAlgn="base">
                        <a:lnSpc>
                          <a:spcPts val="1350"/>
                        </a:lnSpc>
                        <a:buNone/>
                      </a:pPr>
                      <a:r>
                        <a:rPr lang="af-ZA" sz="1100" err="1">
                          <a:effectLst/>
                        </a:rPr>
                        <a:t>precision</a:t>
                      </a:r>
                      <a:r>
                        <a:rPr lang="af-ZA" sz="1100" dirty="0">
                          <a:effectLst/>
                        </a:rPr>
                        <a:t> </a:t>
                      </a:r>
                      <a:endParaRPr lang="af-ZA">
                        <a:effectLst/>
                      </a:endParaRPr>
                    </a:p>
                  </a:txBody>
                  <a:tcPr marL="66675" marR="66675"/>
                </a:tc>
                <a:tc>
                  <a:txBody>
                    <a:bodyPr/>
                    <a:lstStyle/>
                    <a:p>
                      <a:pPr algn="just" rtl="1" fontAlgn="base">
                        <a:lnSpc>
                          <a:spcPts val="1350"/>
                        </a:lnSpc>
                        <a:buNone/>
                      </a:pPr>
                      <a:endParaRPr lang="ar-SA" sz="1100" dirty="0">
                        <a:effectLst/>
                      </a:endParaRPr>
                    </a:p>
                  </a:txBody>
                  <a:tcPr marL="66675" marR="66675"/>
                </a:tc>
                <a:extLst>
                  <a:ext uri="{0D108BD9-81ED-4DB2-BD59-A6C34878D82A}">
                    <a16:rowId xmlns:a16="http://schemas.microsoft.com/office/drawing/2014/main" val="354375818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1" fontAlgn="base">
                        <a:lnSpc>
                          <a:spcPts val="1350"/>
                        </a:lnSpc>
                        <a:buNone/>
                      </a:pPr>
                      <a:r>
                        <a:rPr lang="ar-SA" sz="1100" dirty="0">
                          <a:effectLst/>
                        </a:rPr>
                        <a:t>423 </a:t>
                      </a:r>
                      <a:endParaRPr lang="ar-SA">
                        <a:effectLst/>
                      </a:endParaRPr>
                    </a:p>
                  </a:txBody>
                  <a:tcPr marL="66675" marR="66675"/>
                </a:tc>
                <a:tc>
                  <a:txBody>
                    <a:bodyPr/>
                    <a:lstStyle/>
                    <a:p>
                      <a:pPr algn="ctr" rtl="1" fontAlgn="base">
                        <a:lnSpc>
                          <a:spcPts val="1350"/>
                        </a:lnSpc>
                        <a:buNone/>
                      </a:pPr>
                      <a:r>
                        <a:rPr lang="ar-SA" sz="1100" dirty="0">
                          <a:effectLst/>
                        </a:rPr>
                        <a:t>0.96 </a:t>
                      </a:r>
                      <a:endParaRPr lang="ar-SA">
                        <a:effectLst/>
                      </a:endParaRPr>
                    </a:p>
                  </a:txBody>
                  <a:tcPr marL="66675" marR="66675"/>
                </a:tc>
                <a:tc>
                  <a:txBody>
                    <a:bodyPr/>
                    <a:lstStyle/>
                    <a:p>
                      <a:pPr algn="ctr" rtl="1" fontAlgn="base">
                        <a:lnSpc>
                          <a:spcPts val="1350"/>
                        </a:lnSpc>
                        <a:buNone/>
                      </a:pPr>
                      <a:r>
                        <a:rPr lang="ar-SA" sz="1100" dirty="0">
                          <a:effectLst/>
                        </a:rPr>
                        <a:t>0.98 </a:t>
                      </a:r>
                      <a:endParaRPr lang="ar-SA">
                        <a:effectLst/>
                      </a:endParaRPr>
                    </a:p>
                  </a:txBody>
                  <a:tcPr marL="66675" marR="66675"/>
                </a:tc>
                <a:tc>
                  <a:txBody>
                    <a:bodyPr/>
                    <a:lstStyle/>
                    <a:p>
                      <a:pPr algn="ctr" rtl="1" fontAlgn="base">
                        <a:lnSpc>
                          <a:spcPts val="1350"/>
                        </a:lnSpc>
                        <a:buNone/>
                      </a:pPr>
                      <a:r>
                        <a:rPr lang="ar-SA" sz="1100" dirty="0">
                          <a:effectLst/>
                        </a:rPr>
                        <a:t>0.93 </a:t>
                      </a:r>
                      <a:endParaRPr lang="ar-SA">
                        <a:effectLst/>
                      </a:endParaRPr>
                    </a:p>
                  </a:txBody>
                  <a:tcPr marL="66675" marR="66675"/>
                </a:tc>
                <a:tc>
                  <a:txBody>
                    <a:bodyPr/>
                    <a:lstStyle/>
                    <a:p>
                      <a:pPr algn="l" rtl="1" fontAlgn="base">
                        <a:lnSpc>
                          <a:spcPts val="1350"/>
                        </a:lnSpc>
                        <a:buNone/>
                      </a:pPr>
                      <a:r>
                        <a:rPr lang="af-ZA" sz="1100" err="1">
                          <a:effectLst/>
                        </a:rPr>
                        <a:t>butterfly</a:t>
                      </a:r>
                      <a:r>
                        <a:rPr lang="af-ZA" sz="1100" dirty="0">
                          <a:effectLst/>
                        </a:rPr>
                        <a:t> </a:t>
                      </a:r>
                      <a:endParaRPr lang="af-ZA">
                        <a:effectLst/>
                      </a:endParaRPr>
                    </a:p>
                  </a:txBody>
                  <a:tcPr marL="66675" marR="66675"/>
                </a:tc>
                <a:extLst>
                  <a:ext uri="{0D108BD9-81ED-4DB2-BD59-A6C34878D82A}">
                    <a16:rowId xmlns:a16="http://schemas.microsoft.com/office/drawing/2014/main" val="17267139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1" fontAlgn="base">
                        <a:lnSpc>
                          <a:spcPts val="1350"/>
                        </a:lnSpc>
                        <a:buNone/>
                      </a:pPr>
                      <a:r>
                        <a:rPr lang="ar-SA" sz="1100" dirty="0">
                          <a:effectLst/>
                        </a:rPr>
                        <a:t>336 </a:t>
                      </a:r>
                      <a:endParaRPr lang="ar-SA">
                        <a:effectLst/>
                      </a:endParaRPr>
                    </a:p>
                  </a:txBody>
                  <a:tcPr marL="66675" marR="66675"/>
                </a:tc>
                <a:tc>
                  <a:txBody>
                    <a:bodyPr/>
                    <a:lstStyle/>
                    <a:p>
                      <a:pPr algn="ctr" rtl="1" fontAlgn="base">
                        <a:lnSpc>
                          <a:spcPts val="1350"/>
                        </a:lnSpc>
                        <a:buNone/>
                      </a:pPr>
                      <a:r>
                        <a:rPr lang="ar-SA" sz="1100" dirty="0">
                          <a:effectLst/>
                        </a:rPr>
                        <a:t>0.93 </a:t>
                      </a:r>
                      <a:endParaRPr lang="ar-SA">
                        <a:effectLst/>
                      </a:endParaRPr>
                    </a:p>
                  </a:txBody>
                  <a:tcPr marL="66675" marR="66675"/>
                </a:tc>
                <a:tc>
                  <a:txBody>
                    <a:bodyPr/>
                    <a:lstStyle/>
                    <a:p>
                      <a:pPr algn="ctr" rtl="1" fontAlgn="base">
                        <a:lnSpc>
                          <a:spcPts val="1350"/>
                        </a:lnSpc>
                        <a:buNone/>
                      </a:pPr>
                      <a:r>
                        <a:rPr lang="ar-SA" sz="1100" dirty="0">
                          <a:effectLst/>
                        </a:rPr>
                        <a:t>0.92 </a:t>
                      </a:r>
                      <a:endParaRPr lang="ar-SA">
                        <a:effectLst/>
                      </a:endParaRPr>
                    </a:p>
                  </a:txBody>
                  <a:tcPr marL="66675" marR="66675"/>
                </a:tc>
                <a:tc>
                  <a:txBody>
                    <a:bodyPr/>
                    <a:lstStyle/>
                    <a:p>
                      <a:pPr algn="ctr" rtl="1" fontAlgn="base">
                        <a:lnSpc>
                          <a:spcPts val="1350"/>
                        </a:lnSpc>
                        <a:buNone/>
                      </a:pPr>
                      <a:r>
                        <a:rPr lang="ar-SA" sz="1100" dirty="0">
                          <a:effectLst/>
                        </a:rPr>
                        <a:t>0.95 </a:t>
                      </a:r>
                      <a:endParaRPr lang="ar-SA">
                        <a:effectLst/>
                      </a:endParaRPr>
                    </a:p>
                  </a:txBody>
                  <a:tcPr marL="66675" marR="66675"/>
                </a:tc>
                <a:tc>
                  <a:txBody>
                    <a:bodyPr/>
                    <a:lstStyle/>
                    <a:p>
                      <a:pPr algn="l" rtl="1" fontAlgn="base">
                        <a:lnSpc>
                          <a:spcPts val="1350"/>
                        </a:lnSpc>
                        <a:buNone/>
                      </a:pPr>
                      <a:r>
                        <a:rPr lang="af-ZA" sz="1100" err="1">
                          <a:effectLst/>
                        </a:rPr>
                        <a:t>cat</a:t>
                      </a:r>
                      <a:r>
                        <a:rPr lang="af-ZA" sz="1100" dirty="0">
                          <a:effectLst/>
                        </a:rPr>
                        <a:t> </a:t>
                      </a:r>
                      <a:endParaRPr lang="af-ZA">
                        <a:effectLst/>
                      </a:endParaRPr>
                    </a:p>
                  </a:txBody>
                  <a:tcPr marL="66675" marR="66675"/>
                </a:tc>
                <a:extLst>
                  <a:ext uri="{0D108BD9-81ED-4DB2-BD59-A6C34878D82A}">
                    <a16:rowId xmlns:a16="http://schemas.microsoft.com/office/drawing/2014/main" val="30599225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1" fontAlgn="base">
                        <a:lnSpc>
                          <a:spcPts val="1350"/>
                        </a:lnSpc>
                        <a:buNone/>
                      </a:pPr>
                      <a:r>
                        <a:rPr lang="ar-SA" sz="1100" dirty="0">
                          <a:effectLst/>
                        </a:rPr>
                        <a:t>632 </a:t>
                      </a:r>
                      <a:endParaRPr lang="ar-SA">
                        <a:effectLst/>
                      </a:endParaRPr>
                    </a:p>
                  </a:txBody>
                  <a:tcPr marL="66675" marR="66675"/>
                </a:tc>
                <a:tc>
                  <a:txBody>
                    <a:bodyPr/>
                    <a:lstStyle/>
                    <a:p>
                      <a:pPr algn="ctr" rtl="1" fontAlgn="base">
                        <a:lnSpc>
                          <a:spcPts val="1350"/>
                        </a:lnSpc>
                        <a:buNone/>
                      </a:pPr>
                      <a:r>
                        <a:rPr lang="ar-SA" sz="1100" dirty="0">
                          <a:effectLst/>
                        </a:rPr>
                        <a:t>0.97 </a:t>
                      </a:r>
                      <a:endParaRPr lang="ar-SA">
                        <a:effectLst/>
                      </a:endParaRPr>
                    </a:p>
                  </a:txBody>
                  <a:tcPr marL="66675" marR="66675"/>
                </a:tc>
                <a:tc>
                  <a:txBody>
                    <a:bodyPr/>
                    <a:lstStyle/>
                    <a:p>
                      <a:pPr algn="ctr" rtl="1" fontAlgn="base">
                        <a:lnSpc>
                          <a:spcPts val="1350"/>
                        </a:lnSpc>
                        <a:buNone/>
                      </a:pPr>
                      <a:r>
                        <a:rPr lang="ar-SA" sz="1100" dirty="0">
                          <a:effectLst/>
                        </a:rPr>
                        <a:t>0.97 </a:t>
                      </a:r>
                      <a:endParaRPr lang="ar-SA">
                        <a:effectLst/>
                      </a:endParaRPr>
                    </a:p>
                  </a:txBody>
                  <a:tcPr marL="66675" marR="66675"/>
                </a:tc>
                <a:tc>
                  <a:txBody>
                    <a:bodyPr/>
                    <a:lstStyle/>
                    <a:p>
                      <a:pPr algn="ctr" rtl="1" fontAlgn="base">
                        <a:lnSpc>
                          <a:spcPts val="1350"/>
                        </a:lnSpc>
                        <a:buNone/>
                      </a:pPr>
                      <a:r>
                        <a:rPr lang="ar-SA" sz="1100" dirty="0">
                          <a:effectLst/>
                        </a:rPr>
                        <a:t>0.98 </a:t>
                      </a:r>
                      <a:endParaRPr lang="ar-SA">
                        <a:effectLst/>
                      </a:endParaRPr>
                    </a:p>
                  </a:txBody>
                  <a:tcPr marL="66675" marR="66675"/>
                </a:tc>
                <a:tc>
                  <a:txBody>
                    <a:bodyPr/>
                    <a:lstStyle/>
                    <a:p>
                      <a:pPr algn="l" rtl="1" fontAlgn="base">
                        <a:lnSpc>
                          <a:spcPts val="1350"/>
                        </a:lnSpc>
                        <a:buNone/>
                      </a:pPr>
                      <a:r>
                        <a:rPr lang="af-ZA" sz="1100" err="1">
                          <a:effectLst/>
                        </a:rPr>
                        <a:t>chicken</a:t>
                      </a:r>
                      <a:r>
                        <a:rPr lang="af-ZA" sz="1100" dirty="0">
                          <a:effectLst/>
                        </a:rPr>
                        <a:t> </a:t>
                      </a:r>
                      <a:endParaRPr lang="af-ZA">
                        <a:effectLst/>
                      </a:endParaRPr>
                    </a:p>
                  </a:txBody>
                  <a:tcPr marL="66675" marR="66675"/>
                </a:tc>
                <a:extLst>
                  <a:ext uri="{0D108BD9-81ED-4DB2-BD59-A6C34878D82A}">
                    <a16:rowId xmlns:a16="http://schemas.microsoft.com/office/drawing/2014/main" val="18210040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1" fontAlgn="base">
                        <a:lnSpc>
                          <a:spcPts val="1350"/>
                        </a:lnSpc>
                        <a:buNone/>
                      </a:pPr>
                      <a:r>
                        <a:rPr lang="ar-SA" sz="1100" dirty="0">
                          <a:effectLst/>
                        </a:rPr>
                        <a:t>371 </a:t>
                      </a:r>
                      <a:endParaRPr lang="ar-SA">
                        <a:effectLst/>
                      </a:endParaRPr>
                    </a:p>
                  </a:txBody>
                  <a:tcPr marL="66675" marR="66675"/>
                </a:tc>
                <a:tc>
                  <a:txBody>
                    <a:bodyPr/>
                    <a:lstStyle/>
                    <a:p>
                      <a:pPr algn="ctr" rtl="1" fontAlgn="base">
                        <a:lnSpc>
                          <a:spcPts val="1350"/>
                        </a:lnSpc>
                        <a:buNone/>
                      </a:pPr>
                      <a:r>
                        <a:rPr lang="ar-SA" sz="1100" dirty="0">
                          <a:effectLst/>
                        </a:rPr>
                        <a:t>0.90 </a:t>
                      </a:r>
                      <a:endParaRPr lang="ar-SA">
                        <a:effectLst/>
                      </a:endParaRPr>
                    </a:p>
                  </a:txBody>
                  <a:tcPr marL="66675" marR="66675"/>
                </a:tc>
                <a:tc>
                  <a:txBody>
                    <a:bodyPr/>
                    <a:lstStyle/>
                    <a:p>
                      <a:pPr algn="ctr" rtl="1" fontAlgn="base">
                        <a:lnSpc>
                          <a:spcPts val="1350"/>
                        </a:lnSpc>
                        <a:buNone/>
                      </a:pPr>
                      <a:r>
                        <a:rPr lang="ar-SA" sz="1100" dirty="0">
                          <a:effectLst/>
                        </a:rPr>
                        <a:t>0.96 </a:t>
                      </a:r>
                      <a:endParaRPr lang="ar-SA">
                        <a:effectLst/>
                      </a:endParaRPr>
                    </a:p>
                  </a:txBody>
                  <a:tcPr marL="66675" marR="66675"/>
                </a:tc>
                <a:tc>
                  <a:txBody>
                    <a:bodyPr/>
                    <a:lstStyle/>
                    <a:p>
                      <a:pPr algn="ctr" rtl="1" fontAlgn="base">
                        <a:lnSpc>
                          <a:spcPts val="1350"/>
                        </a:lnSpc>
                        <a:buNone/>
                      </a:pPr>
                      <a:r>
                        <a:rPr lang="ar-SA" sz="1100" dirty="0">
                          <a:effectLst/>
                        </a:rPr>
                        <a:t>0.84 </a:t>
                      </a:r>
                      <a:endParaRPr lang="ar-SA">
                        <a:effectLst/>
                      </a:endParaRPr>
                    </a:p>
                  </a:txBody>
                  <a:tcPr marL="66675" marR="66675"/>
                </a:tc>
                <a:tc>
                  <a:txBody>
                    <a:bodyPr/>
                    <a:lstStyle/>
                    <a:p>
                      <a:pPr algn="l" rtl="1" fontAlgn="base">
                        <a:lnSpc>
                          <a:spcPts val="1350"/>
                        </a:lnSpc>
                        <a:buNone/>
                      </a:pPr>
                      <a:r>
                        <a:rPr lang="af-ZA" sz="1100" err="1">
                          <a:effectLst/>
                        </a:rPr>
                        <a:t>cow</a:t>
                      </a:r>
                      <a:r>
                        <a:rPr lang="af-ZA" sz="1100" dirty="0">
                          <a:effectLst/>
                        </a:rPr>
                        <a:t> </a:t>
                      </a:r>
                      <a:endParaRPr lang="af-ZA">
                        <a:effectLst/>
                      </a:endParaRPr>
                    </a:p>
                  </a:txBody>
                  <a:tcPr marL="66675" marR="66675"/>
                </a:tc>
                <a:extLst>
                  <a:ext uri="{0D108BD9-81ED-4DB2-BD59-A6C34878D82A}">
                    <a16:rowId xmlns:a16="http://schemas.microsoft.com/office/drawing/2014/main" val="3242045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1" fontAlgn="base">
                        <a:lnSpc>
                          <a:spcPts val="1350"/>
                        </a:lnSpc>
                        <a:buNone/>
                      </a:pPr>
                      <a:r>
                        <a:rPr lang="ar-SA" sz="1100" dirty="0">
                          <a:effectLst/>
                        </a:rPr>
                        <a:t>978 </a:t>
                      </a:r>
                      <a:endParaRPr lang="ar-SA">
                        <a:effectLst/>
                      </a:endParaRPr>
                    </a:p>
                  </a:txBody>
                  <a:tcPr marL="66675" marR="66675"/>
                </a:tc>
                <a:tc>
                  <a:txBody>
                    <a:bodyPr/>
                    <a:lstStyle/>
                    <a:p>
                      <a:pPr algn="ctr" rtl="1" fontAlgn="base">
                        <a:lnSpc>
                          <a:spcPts val="1350"/>
                        </a:lnSpc>
                        <a:buNone/>
                      </a:pPr>
                      <a:r>
                        <a:rPr lang="ar-SA" sz="1100" dirty="0">
                          <a:effectLst/>
                        </a:rPr>
                        <a:t>0.95 </a:t>
                      </a:r>
                      <a:endParaRPr lang="ar-SA">
                        <a:effectLst/>
                      </a:endParaRPr>
                    </a:p>
                  </a:txBody>
                  <a:tcPr marL="66675" marR="66675"/>
                </a:tc>
                <a:tc>
                  <a:txBody>
                    <a:bodyPr/>
                    <a:lstStyle/>
                    <a:p>
                      <a:pPr algn="ctr" rtl="1" fontAlgn="base">
                        <a:lnSpc>
                          <a:spcPts val="1350"/>
                        </a:lnSpc>
                        <a:buNone/>
                      </a:pPr>
                      <a:r>
                        <a:rPr lang="ar-SA" sz="1100" dirty="0">
                          <a:effectLst/>
                        </a:rPr>
                        <a:t>0.95 </a:t>
                      </a:r>
                      <a:endParaRPr lang="ar-SA">
                        <a:effectLst/>
                      </a:endParaRPr>
                    </a:p>
                  </a:txBody>
                  <a:tcPr marL="66675" marR="66675"/>
                </a:tc>
                <a:tc>
                  <a:txBody>
                    <a:bodyPr/>
                    <a:lstStyle/>
                    <a:p>
                      <a:pPr algn="ctr" rtl="1" fontAlgn="base">
                        <a:lnSpc>
                          <a:spcPts val="1350"/>
                        </a:lnSpc>
                        <a:buNone/>
                      </a:pPr>
                      <a:r>
                        <a:rPr lang="ar-SA" sz="1100" dirty="0">
                          <a:effectLst/>
                        </a:rPr>
                        <a:t>0.94 </a:t>
                      </a:r>
                      <a:endParaRPr lang="ar-SA">
                        <a:effectLst/>
                      </a:endParaRPr>
                    </a:p>
                  </a:txBody>
                  <a:tcPr marL="66675" marR="66675"/>
                </a:tc>
                <a:tc>
                  <a:txBody>
                    <a:bodyPr/>
                    <a:lstStyle/>
                    <a:p>
                      <a:pPr algn="l" rtl="1" fontAlgn="base">
                        <a:lnSpc>
                          <a:spcPts val="1350"/>
                        </a:lnSpc>
                        <a:buNone/>
                      </a:pPr>
                      <a:r>
                        <a:rPr lang="af-ZA" sz="1100" dirty="0">
                          <a:effectLst/>
                        </a:rPr>
                        <a:t>dog </a:t>
                      </a:r>
                      <a:endParaRPr lang="af-ZA">
                        <a:effectLst/>
                      </a:endParaRPr>
                    </a:p>
                  </a:txBody>
                  <a:tcPr marL="66675" marR="66675"/>
                </a:tc>
                <a:extLst>
                  <a:ext uri="{0D108BD9-81ED-4DB2-BD59-A6C34878D82A}">
                    <a16:rowId xmlns:a16="http://schemas.microsoft.com/office/drawing/2014/main" val="7571609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1" fontAlgn="base">
                        <a:lnSpc>
                          <a:spcPts val="1350"/>
                        </a:lnSpc>
                        <a:buNone/>
                      </a:pPr>
                      <a:r>
                        <a:rPr lang="ar-SA" sz="1100" dirty="0">
                          <a:effectLst/>
                        </a:rPr>
                        <a:t>275 </a:t>
                      </a:r>
                      <a:endParaRPr lang="ar-SA">
                        <a:effectLst/>
                      </a:endParaRPr>
                    </a:p>
                  </a:txBody>
                  <a:tcPr marL="66675" marR="66675"/>
                </a:tc>
                <a:tc>
                  <a:txBody>
                    <a:bodyPr/>
                    <a:lstStyle/>
                    <a:p>
                      <a:pPr algn="ctr" rtl="1" fontAlgn="base">
                        <a:lnSpc>
                          <a:spcPts val="1350"/>
                        </a:lnSpc>
                        <a:buNone/>
                      </a:pPr>
                      <a:r>
                        <a:rPr lang="ar-SA" sz="1100" dirty="0">
                          <a:effectLst/>
                        </a:rPr>
                        <a:t>0.96 </a:t>
                      </a:r>
                      <a:endParaRPr lang="ar-SA">
                        <a:effectLst/>
                      </a:endParaRPr>
                    </a:p>
                  </a:txBody>
                  <a:tcPr marL="66675" marR="66675"/>
                </a:tc>
                <a:tc>
                  <a:txBody>
                    <a:bodyPr/>
                    <a:lstStyle/>
                    <a:p>
                      <a:pPr algn="ctr" rtl="1" fontAlgn="base">
                        <a:lnSpc>
                          <a:spcPts val="1350"/>
                        </a:lnSpc>
                        <a:buNone/>
                      </a:pPr>
                      <a:r>
                        <a:rPr lang="ar-SA" sz="1100" dirty="0">
                          <a:effectLst/>
                        </a:rPr>
                        <a:t>0.94 </a:t>
                      </a:r>
                      <a:endParaRPr lang="ar-SA">
                        <a:effectLst/>
                      </a:endParaRPr>
                    </a:p>
                  </a:txBody>
                  <a:tcPr marL="66675" marR="66675"/>
                </a:tc>
                <a:tc>
                  <a:txBody>
                    <a:bodyPr/>
                    <a:lstStyle/>
                    <a:p>
                      <a:pPr algn="ctr" rtl="1" fontAlgn="base">
                        <a:lnSpc>
                          <a:spcPts val="1350"/>
                        </a:lnSpc>
                        <a:buNone/>
                      </a:pPr>
                      <a:r>
                        <a:rPr lang="ar-SA" sz="1100" dirty="0">
                          <a:effectLst/>
                        </a:rPr>
                        <a:t>0.98 </a:t>
                      </a:r>
                      <a:endParaRPr lang="ar-SA">
                        <a:effectLst/>
                      </a:endParaRPr>
                    </a:p>
                  </a:txBody>
                  <a:tcPr marL="66675" marR="66675"/>
                </a:tc>
                <a:tc>
                  <a:txBody>
                    <a:bodyPr/>
                    <a:lstStyle/>
                    <a:p>
                      <a:pPr algn="l" rtl="1" fontAlgn="base">
                        <a:lnSpc>
                          <a:spcPts val="1350"/>
                        </a:lnSpc>
                        <a:buNone/>
                      </a:pPr>
                      <a:r>
                        <a:rPr lang="af-ZA" sz="1100" err="1">
                          <a:effectLst/>
                        </a:rPr>
                        <a:t>elephant</a:t>
                      </a:r>
                      <a:r>
                        <a:rPr lang="af-ZA" sz="1100" dirty="0">
                          <a:effectLst/>
                        </a:rPr>
                        <a:t> </a:t>
                      </a:r>
                      <a:endParaRPr lang="af-ZA">
                        <a:effectLst/>
                      </a:endParaRPr>
                    </a:p>
                  </a:txBody>
                  <a:tcPr marL="66675" marR="66675"/>
                </a:tc>
                <a:extLst>
                  <a:ext uri="{0D108BD9-81ED-4DB2-BD59-A6C34878D82A}">
                    <a16:rowId xmlns:a16="http://schemas.microsoft.com/office/drawing/2014/main" val="836644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1" fontAlgn="base">
                        <a:lnSpc>
                          <a:spcPts val="1350"/>
                        </a:lnSpc>
                        <a:buNone/>
                      </a:pPr>
                      <a:r>
                        <a:rPr lang="ar-SA" sz="1100" dirty="0">
                          <a:effectLst/>
                        </a:rPr>
                        <a:t>520 </a:t>
                      </a:r>
                      <a:endParaRPr lang="ar-SA">
                        <a:effectLst/>
                      </a:endParaRPr>
                    </a:p>
                  </a:txBody>
                  <a:tcPr marL="66675" marR="66675"/>
                </a:tc>
                <a:tc>
                  <a:txBody>
                    <a:bodyPr/>
                    <a:lstStyle/>
                    <a:p>
                      <a:pPr algn="ctr" rtl="1" fontAlgn="base">
                        <a:lnSpc>
                          <a:spcPts val="1350"/>
                        </a:lnSpc>
                        <a:buNone/>
                      </a:pPr>
                      <a:r>
                        <a:rPr lang="ar-SA" sz="1100" dirty="0">
                          <a:effectLst/>
                        </a:rPr>
                        <a:t>0.96 </a:t>
                      </a:r>
                      <a:endParaRPr lang="ar-SA">
                        <a:effectLst/>
                      </a:endParaRPr>
                    </a:p>
                  </a:txBody>
                  <a:tcPr marL="66675" marR="66675"/>
                </a:tc>
                <a:tc>
                  <a:txBody>
                    <a:bodyPr/>
                    <a:lstStyle/>
                    <a:p>
                      <a:pPr algn="ctr" rtl="1" fontAlgn="base">
                        <a:lnSpc>
                          <a:spcPts val="1350"/>
                        </a:lnSpc>
                        <a:buNone/>
                      </a:pPr>
                      <a:r>
                        <a:rPr lang="ar-SA" sz="1100" dirty="0">
                          <a:effectLst/>
                        </a:rPr>
                        <a:t>0.95 </a:t>
                      </a:r>
                      <a:endParaRPr lang="ar-SA">
                        <a:effectLst/>
                      </a:endParaRPr>
                    </a:p>
                  </a:txBody>
                  <a:tcPr marL="66675" marR="66675"/>
                </a:tc>
                <a:tc>
                  <a:txBody>
                    <a:bodyPr/>
                    <a:lstStyle/>
                    <a:p>
                      <a:pPr algn="ctr" rtl="1" fontAlgn="base">
                        <a:lnSpc>
                          <a:spcPts val="1350"/>
                        </a:lnSpc>
                        <a:buNone/>
                      </a:pPr>
                      <a:r>
                        <a:rPr lang="ar-SA" sz="1100" dirty="0">
                          <a:effectLst/>
                        </a:rPr>
                        <a:t>0.97 </a:t>
                      </a:r>
                      <a:endParaRPr lang="ar-SA">
                        <a:effectLst/>
                      </a:endParaRPr>
                    </a:p>
                  </a:txBody>
                  <a:tcPr marL="66675" marR="66675"/>
                </a:tc>
                <a:tc>
                  <a:txBody>
                    <a:bodyPr/>
                    <a:lstStyle/>
                    <a:p>
                      <a:pPr algn="l" rtl="1" fontAlgn="base">
                        <a:lnSpc>
                          <a:spcPts val="1350"/>
                        </a:lnSpc>
                        <a:buNone/>
                      </a:pPr>
                      <a:r>
                        <a:rPr lang="af-ZA" sz="1100" err="1">
                          <a:effectLst/>
                        </a:rPr>
                        <a:t>horse</a:t>
                      </a:r>
                      <a:r>
                        <a:rPr lang="af-ZA" sz="1100" dirty="0">
                          <a:effectLst/>
                        </a:rPr>
                        <a:t> </a:t>
                      </a:r>
                      <a:endParaRPr lang="af-ZA">
                        <a:effectLst/>
                      </a:endParaRPr>
                    </a:p>
                  </a:txBody>
                  <a:tcPr marL="66675" marR="66675"/>
                </a:tc>
                <a:extLst>
                  <a:ext uri="{0D108BD9-81ED-4DB2-BD59-A6C34878D82A}">
                    <a16:rowId xmlns:a16="http://schemas.microsoft.com/office/drawing/2014/main" val="17472237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1" fontAlgn="base">
                        <a:lnSpc>
                          <a:spcPts val="1350"/>
                        </a:lnSpc>
                        <a:buNone/>
                      </a:pPr>
                      <a:r>
                        <a:rPr lang="ar-SA" sz="1100" dirty="0">
                          <a:effectLst/>
                        </a:rPr>
                        <a:t>369 </a:t>
                      </a:r>
                      <a:endParaRPr lang="ar-SA">
                        <a:effectLst/>
                      </a:endParaRPr>
                    </a:p>
                  </a:txBody>
                  <a:tcPr marL="66675" marR="66675"/>
                </a:tc>
                <a:tc>
                  <a:txBody>
                    <a:bodyPr/>
                    <a:lstStyle/>
                    <a:p>
                      <a:pPr algn="ctr" rtl="1" fontAlgn="base">
                        <a:lnSpc>
                          <a:spcPts val="1350"/>
                        </a:lnSpc>
                        <a:buNone/>
                      </a:pPr>
                      <a:r>
                        <a:rPr lang="ar-SA" sz="1100" dirty="0">
                          <a:effectLst/>
                        </a:rPr>
                        <a:t>0.90 </a:t>
                      </a:r>
                      <a:endParaRPr lang="ar-SA">
                        <a:effectLst/>
                      </a:endParaRPr>
                    </a:p>
                  </a:txBody>
                  <a:tcPr marL="66675" marR="66675"/>
                </a:tc>
                <a:tc>
                  <a:txBody>
                    <a:bodyPr/>
                    <a:lstStyle/>
                    <a:p>
                      <a:pPr algn="ctr" rtl="1" fontAlgn="base">
                        <a:lnSpc>
                          <a:spcPts val="1350"/>
                        </a:lnSpc>
                        <a:buNone/>
                      </a:pPr>
                      <a:r>
                        <a:rPr lang="ar-SA" sz="1100" dirty="0">
                          <a:effectLst/>
                        </a:rPr>
                        <a:t>0.85 </a:t>
                      </a:r>
                      <a:endParaRPr lang="ar-SA">
                        <a:effectLst/>
                      </a:endParaRPr>
                    </a:p>
                  </a:txBody>
                  <a:tcPr marL="66675" marR="66675"/>
                </a:tc>
                <a:tc>
                  <a:txBody>
                    <a:bodyPr/>
                    <a:lstStyle/>
                    <a:p>
                      <a:pPr algn="ctr" rtl="1" fontAlgn="base">
                        <a:lnSpc>
                          <a:spcPts val="1350"/>
                        </a:lnSpc>
                        <a:buNone/>
                      </a:pPr>
                      <a:r>
                        <a:rPr lang="ar-SA" sz="1100" dirty="0">
                          <a:effectLst/>
                        </a:rPr>
                        <a:t>0.96 </a:t>
                      </a:r>
                      <a:endParaRPr lang="ar-SA">
                        <a:effectLst/>
                      </a:endParaRPr>
                    </a:p>
                  </a:txBody>
                  <a:tcPr marL="66675" marR="66675"/>
                </a:tc>
                <a:tc>
                  <a:txBody>
                    <a:bodyPr/>
                    <a:lstStyle/>
                    <a:p>
                      <a:pPr algn="l" rtl="1" fontAlgn="base">
                        <a:lnSpc>
                          <a:spcPts val="1350"/>
                        </a:lnSpc>
                        <a:buNone/>
                      </a:pPr>
                      <a:r>
                        <a:rPr lang="af-ZA" sz="1100" err="1">
                          <a:effectLst/>
                        </a:rPr>
                        <a:t>sheep</a:t>
                      </a:r>
                      <a:r>
                        <a:rPr lang="af-ZA" sz="1100" dirty="0">
                          <a:effectLst/>
                        </a:rPr>
                        <a:t> </a:t>
                      </a:r>
                      <a:endParaRPr lang="af-ZA">
                        <a:effectLst/>
                      </a:endParaRPr>
                    </a:p>
                  </a:txBody>
                  <a:tcPr marL="66675" marR="66675"/>
                </a:tc>
                <a:extLst>
                  <a:ext uri="{0D108BD9-81ED-4DB2-BD59-A6C34878D82A}">
                    <a16:rowId xmlns:a16="http://schemas.microsoft.com/office/drawing/2014/main" val="24393400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1" fontAlgn="base">
                        <a:lnSpc>
                          <a:spcPts val="1350"/>
                        </a:lnSpc>
                        <a:buNone/>
                      </a:pPr>
                      <a:r>
                        <a:rPr lang="ar-SA" sz="1100" dirty="0">
                          <a:effectLst/>
                        </a:rPr>
                        <a:t>971 </a:t>
                      </a:r>
                      <a:endParaRPr lang="ar-SA">
                        <a:effectLst/>
                      </a:endParaRPr>
                    </a:p>
                  </a:txBody>
                  <a:tcPr marL="66675" marR="66675"/>
                </a:tc>
                <a:tc>
                  <a:txBody>
                    <a:bodyPr/>
                    <a:lstStyle/>
                    <a:p>
                      <a:pPr algn="ctr" rtl="1" fontAlgn="base">
                        <a:lnSpc>
                          <a:spcPts val="1350"/>
                        </a:lnSpc>
                        <a:buNone/>
                      </a:pPr>
                      <a:r>
                        <a:rPr lang="ar-SA" sz="1100" dirty="0">
                          <a:effectLst/>
                        </a:rPr>
                        <a:t>0.98 </a:t>
                      </a:r>
                      <a:endParaRPr lang="ar-SA">
                        <a:effectLst/>
                      </a:endParaRPr>
                    </a:p>
                  </a:txBody>
                  <a:tcPr marL="66675" marR="66675"/>
                </a:tc>
                <a:tc>
                  <a:txBody>
                    <a:bodyPr/>
                    <a:lstStyle/>
                    <a:p>
                      <a:pPr algn="ctr" rtl="1" fontAlgn="base">
                        <a:lnSpc>
                          <a:spcPts val="1350"/>
                        </a:lnSpc>
                        <a:buNone/>
                      </a:pPr>
                      <a:r>
                        <a:rPr lang="ar-SA" sz="1100" dirty="0">
                          <a:effectLst/>
                        </a:rPr>
                        <a:t>0.97 </a:t>
                      </a:r>
                      <a:endParaRPr lang="ar-SA">
                        <a:effectLst/>
                      </a:endParaRPr>
                    </a:p>
                  </a:txBody>
                  <a:tcPr marL="66675" marR="66675"/>
                </a:tc>
                <a:tc>
                  <a:txBody>
                    <a:bodyPr/>
                    <a:lstStyle/>
                    <a:p>
                      <a:pPr algn="ctr" rtl="1" fontAlgn="base">
                        <a:lnSpc>
                          <a:spcPts val="1350"/>
                        </a:lnSpc>
                        <a:buNone/>
                      </a:pPr>
                      <a:r>
                        <a:rPr lang="ar-SA" sz="1100" dirty="0">
                          <a:effectLst/>
                        </a:rPr>
                        <a:t>0.99 </a:t>
                      </a:r>
                      <a:endParaRPr lang="ar-SA">
                        <a:effectLst/>
                      </a:endParaRPr>
                    </a:p>
                  </a:txBody>
                  <a:tcPr marL="66675" marR="66675"/>
                </a:tc>
                <a:tc>
                  <a:txBody>
                    <a:bodyPr/>
                    <a:lstStyle/>
                    <a:p>
                      <a:pPr algn="l" rtl="1" fontAlgn="base">
                        <a:lnSpc>
                          <a:spcPts val="1350"/>
                        </a:lnSpc>
                        <a:buNone/>
                      </a:pPr>
                      <a:r>
                        <a:rPr lang="af-ZA" sz="1100" err="1">
                          <a:effectLst/>
                        </a:rPr>
                        <a:t>spider</a:t>
                      </a:r>
                      <a:r>
                        <a:rPr lang="af-ZA" sz="1100" dirty="0">
                          <a:effectLst/>
                        </a:rPr>
                        <a:t> </a:t>
                      </a:r>
                      <a:endParaRPr lang="af-ZA">
                        <a:effectLst/>
                      </a:endParaRPr>
                    </a:p>
                  </a:txBody>
                  <a:tcPr marL="66675" marR="66675"/>
                </a:tc>
                <a:extLst>
                  <a:ext uri="{0D108BD9-81ED-4DB2-BD59-A6C34878D82A}">
                    <a16:rowId xmlns:a16="http://schemas.microsoft.com/office/drawing/2014/main" val="15695699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1" fontAlgn="base">
                        <a:lnSpc>
                          <a:spcPts val="1350"/>
                        </a:lnSpc>
                        <a:buNone/>
                      </a:pPr>
                      <a:r>
                        <a:rPr lang="ar-SA" sz="1100" dirty="0">
                          <a:effectLst/>
                        </a:rPr>
                        <a:t>368 </a:t>
                      </a:r>
                      <a:endParaRPr lang="ar-SA">
                        <a:effectLst/>
                      </a:endParaRPr>
                    </a:p>
                  </a:txBody>
                  <a:tcPr marL="66675" marR="66675"/>
                </a:tc>
                <a:tc>
                  <a:txBody>
                    <a:bodyPr/>
                    <a:lstStyle/>
                    <a:p>
                      <a:pPr algn="ctr" rtl="1" fontAlgn="base">
                        <a:lnSpc>
                          <a:spcPts val="1350"/>
                        </a:lnSpc>
                        <a:buNone/>
                      </a:pPr>
                      <a:r>
                        <a:rPr lang="ar-SA" sz="1100" dirty="0">
                          <a:effectLst/>
                        </a:rPr>
                        <a:t>0.95 </a:t>
                      </a:r>
                      <a:endParaRPr lang="ar-SA">
                        <a:effectLst/>
                      </a:endParaRPr>
                    </a:p>
                  </a:txBody>
                  <a:tcPr marL="66675" marR="66675"/>
                </a:tc>
                <a:tc>
                  <a:txBody>
                    <a:bodyPr/>
                    <a:lstStyle/>
                    <a:p>
                      <a:pPr algn="ctr" rtl="1" fontAlgn="base">
                        <a:lnSpc>
                          <a:spcPts val="1350"/>
                        </a:lnSpc>
                        <a:buNone/>
                      </a:pPr>
                      <a:r>
                        <a:rPr lang="ar-SA" sz="1100" dirty="0">
                          <a:effectLst/>
                        </a:rPr>
                        <a:t>0.98 </a:t>
                      </a:r>
                      <a:endParaRPr lang="ar-SA">
                        <a:effectLst/>
                      </a:endParaRPr>
                    </a:p>
                  </a:txBody>
                  <a:tcPr marL="66675" marR="66675"/>
                </a:tc>
                <a:tc>
                  <a:txBody>
                    <a:bodyPr/>
                    <a:lstStyle/>
                    <a:p>
                      <a:pPr algn="ctr" rtl="1" fontAlgn="base">
                        <a:lnSpc>
                          <a:spcPts val="1350"/>
                        </a:lnSpc>
                        <a:buNone/>
                      </a:pPr>
                      <a:r>
                        <a:rPr lang="ar-SA" sz="1100" dirty="0">
                          <a:effectLst/>
                        </a:rPr>
                        <a:t>0.93 </a:t>
                      </a:r>
                      <a:endParaRPr lang="ar-SA">
                        <a:effectLst/>
                      </a:endParaRPr>
                    </a:p>
                  </a:txBody>
                  <a:tcPr marL="66675" marR="66675"/>
                </a:tc>
                <a:tc>
                  <a:txBody>
                    <a:bodyPr/>
                    <a:lstStyle/>
                    <a:p>
                      <a:pPr algn="l" rtl="1" fontAlgn="base">
                        <a:lnSpc>
                          <a:spcPts val="1350"/>
                        </a:lnSpc>
                        <a:buNone/>
                      </a:pPr>
                      <a:r>
                        <a:rPr lang="af-ZA" sz="1100" err="1">
                          <a:effectLst/>
                        </a:rPr>
                        <a:t>squirrel</a:t>
                      </a:r>
                      <a:r>
                        <a:rPr lang="af-ZA" sz="1100" dirty="0">
                          <a:effectLst/>
                        </a:rPr>
                        <a:t> </a:t>
                      </a:r>
                      <a:endParaRPr lang="af-ZA">
                        <a:effectLst/>
                      </a:endParaRPr>
                    </a:p>
                  </a:txBody>
                  <a:tcPr marL="66675" marR="66675"/>
                </a:tc>
                <a:extLst>
                  <a:ext uri="{0D108BD9-81ED-4DB2-BD59-A6C34878D82A}">
                    <a16:rowId xmlns:a16="http://schemas.microsoft.com/office/drawing/2014/main" val="22090736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1" fontAlgn="base">
                        <a:lnSpc>
                          <a:spcPts val="1350"/>
                        </a:lnSpc>
                        <a:buNone/>
                      </a:pPr>
                      <a:r>
                        <a:rPr lang="ar-SA" sz="1100" dirty="0">
                          <a:effectLst/>
                        </a:rPr>
                        <a:t>5243 </a:t>
                      </a:r>
                      <a:endParaRPr lang="ar-SA">
                        <a:effectLst/>
                      </a:endParaRPr>
                    </a:p>
                  </a:txBody>
                  <a:tcPr marL="66675" marR="66675"/>
                </a:tc>
                <a:tc>
                  <a:txBody>
                    <a:bodyPr/>
                    <a:lstStyle/>
                    <a:p>
                      <a:pPr algn="ctr" rtl="1" fontAlgn="base">
                        <a:lnSpc>
                          <a:spcPts val="1350"/>
                        </a:lnSpc>
                        <a:buNone/>
                      </a:pPr>
                      <a:r>
                        <a:rPr lang="ar-SA" sz="1100" dirty="0">
                          <a:effectLst/>
                        </a:rPr>
                        <a:t>0.95 </a:t>
                      </a:r>
                      <a:endParaRPr lang="ar-SA">
                        <a:effectLst/>
                      </a:endParaRPr>
                    </a:p>
                  </a:txBody>
                  <a:tcPr marL="66675" marR="66675"/>
                </a:tc>
                <a:tc>
                  <a:txBody>
                    <a:bodyPr/>
                    <a:lstStyle/>
                    <a:p>
                      <a:pPr algn="ctr" rtl="1" fontAlgn="base">
                        <a:lnSpc>
                          <a:spcPts val="1350"/>
                        </a:lnSpc>
                        <a:buNone/>
                      </a:pPr>
                      <a:endParaRPr lang="ar-SA" sz="1100" dirty="0">
                        <a:effectLst/>
                      </a:endParaRPr>
                    </a:p>
                  </a:txBody>
                  <a:tcPr marL="66675" marR="66675"/>
                </a:tc>
                <a:tc>
                  <a:txBody>
                    <a:bodyPr/>
                    <a:lstStyle/>
                    <a:p>
                      <a:pPr algn="ctr" rtl="1" fontAlgn="base">
                        <a:lnSpc>
                          <a:spcPts val="1350"/>
                        </a:lnSpc>
                        <a:buNone/>
                      </a:pPr>
                      <a:endParaRPr lang="ar-SA" sz="1100" dirty="0">
                        <a:effectLst/>
                      </a:endParaRPr>
                    </a:p>
                  </a:txBody>
                  <a:tcPr marL="66675" marR="66675"/>
                </a:tc>
                <a:tc>
                  <a:txBody>
                    <a:bodyPr/>
                    <a:lstStyle/>
                    <a:p>
                      <a:pPr algn="l" rtl="1" fontAlgn="base">
                        <a:lnSpc>
                          <a:spcPts val="1350"/>
                        </a:lnSpc>
                        <a:buNone/>
                      </a:pPr>
                      <a:r>
                        <a:rPr lang="af-ZA" sz="1100" err="1">
                          <a:effectLst/>
                        </a:rPr>
                        <a:t>accuracy</a:t>
                      </a:r>
                      <a:r>
                        <a:rPr lang="af-ZA" sz="1100" dirty="0">
                          <a:effectLst/>
                        </a:rPr>
                        <a:t> </a:t>
                      </a:r>
                      <a:endParaRPr lang="af-ZA">
                        <a:effectLst/>
                      </a:endParaRPr>
                    </a:p>
                  </a:txBody>
                  <a:tcPr marL="66675" marR="66675"/>
                </a:tc>
                <a:extLst>
                  <a:ext uri="{0D108BD9-81ED-4DB2-BD59-A6C34878D82A}">
                    <a16:rowId xmlns:a16="http://schemas.microsoft.com/office/drawing/2014/main" val="8860578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1" fontAlgn="base">
                        <a:lnSpc>
                          <a:spcPts val="1350"/>
                        </a:lnSpc>
                        <a:buNone/>
                      </a:pPr>
                      <a:r>
                        <a:rPr lang="ar-SA" sz="1100" dirty="0">
                          <a:effectLst/>
                        </a:rPr>
                        <a:t>5243 </a:t>
                      </a:r>
                      <a:endParaRPr lang="ar-SA">
                        <a:effectLst/>
                      </a:endParaRPr>
                    </a:p>
                  </a:txBody>
                  <a:tcPr marL="66675" marR="66675"/>
                </a:tc>
                <a:tc>
                  <a:txBody>
                    <a:bodyPr/>
                    <a:lstStyle/>
                    <a:p>
                      <a:pPr algn="ctr" rtl="1" fontAlgn="base">
                        <a:lnSpc>
                          <a:spcPts val="1350"/>
                        </a:lnSpc>
                        <a:buNone/>
                      </a:pPr>
                      <a:r>
                        <a:rPr lang="ar-SA" sz="1100" dirty="0">
                          <a:effectLst/>
                        </a:rPr>
                        <a:t>0.95 </a:t>
                      </a:r>
                      <a:endParaRPr lang="ar-SA">
                        <a:effectLst/>
                      </a:endParaRPr>
                    </a:p>
                  </a:txBody>
                  <a:tcPr marL="66675" marR="66675"/>
                </a:tc>
                <a:tc>
                  <a:txBody>
                    <a:bodyPr/>
                    <a:lstStyle/>
                    <a:p>
                      <a:pPr algn="ctr" rtl="1" fontAlgn="base">
                        <a:lnSpc>
                          <a:spcPts val="1350"/>
                        </a:lnSpc>
                        <a:buNone/>
                      </a:pPr>
                      <a:r>
                        <a:rPr lang="ar-SA" sz="1100" dirty="0">
                          <a:effectLst/>
                        </a:rPr>
                        <a:t>0.95 </a:t>
                      </a:r>
                      <a:endParaRPr lang="ar-SA">
                        <a:effectLst/>
                      </a:endParaRPr>
                    </a:p>
                  </a:txBody>
                  <a:tcPr marL="66675" marR="66675"/>
                </a:tc>
                <a:tc>
                  <a:txBody>
                    <a:bodyPr/>
                    <a:lstStyle/>
                    <a:p>
                      <a:pPr algn="ctr" rtl="1" fontAlgn="base">
                        <a:lnSpc>
                          <a:spcPts val="1350"/>
                        </a:lnSpc>
                        <a:buNone/>
                      </a:pPr>
                      <a:r>
                        <a:rPr lang="ar-SA" sz="1100" dirty="0">
                          <a:effectLst/>
                        </a:rPr>
                        <a:t>0.95 </a:t>
                      </a:r>
                      <a:endParaRPr lang="ar-SA">
                        <a:effectLst/>
                      </a:endParaRPr>
                    </a:p>
                  </a:txBody>
                  <a:tcPr marL="66675" marR="66675"/>
                </a:tc>
                <a:tc>
                  <a:txBody>
                    <a:bodyPr/>
                    <a:lstStyle/>
                    <a:p>
                      <a:pPr algn="l" rtl="1" fontAlgn="base">
                        <a:lnSpc>
                          <a:spcPts val="1350"/>
                        </a:lnSpc>
                        <a:buNone/>
                      </a:pPr>
                      <a:r>
                        <a:rPr lang="af-ZA" sz="1100" err="1">
                          <a:effectLst/>
                        </a:rPr>
                        <a:t>macro</a:t>
                      </a:r>
                      <a:r>
                        <a:rPr lang="af-ZA" sz="1100" dirty="0">
                          <a:effectLst/>
                        </a:rPr>
                        <a:t> </a:t>
                      </a:r>
                      <a:r>
                        <a:rPr lang="af-ZA" sz="1100" err="1">
                          <a:effectLst/>
                        </a:rPr>
                        <a:t>avg</a:t>
                      </a:r>
                      <a:r>
                        <a:rPr lang="af-ZA" sz="1100" dirty="0">
                          <a:effectLst/>
                        </a:rPr>
                        <a:t> </a:t>
                      </a:r>
                      <a:endParaRPr lang="af-ZA">
                        <a:effectLst/>
                      </a:endParaRPr>
                    </a:p>
                  </a:txBody>
                  <a:tcPr marL="66675" marR="66675"/>
                </a:tc>
                <a:extLst>
                  <a:ext uri="{0D108BD9-81ED-4DB2-BD59-A6C34878D82A}">
                    <a16:rowId xmlns:a16="http://schemas.microsoft.com/office/drawing/2014/main" val="25363808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1" fontAlgn="base">
                        <a:lnSpc>
                          <a:spcPts val="1350"/>
                        </a:lnSpc>
                        <a:buNone/>
                      </a:pPr>
                      <a:r>
                        <a:rPr lang="ar-SA" sz="1100" dirty="0">
                          <a:effectLst/>
                        </a:rPr>
                        <a:t>5243 </a:t>
                      </a:r>
                      <a:endParaRPr lang="ar-SA">
                        <a:effectLst/>
                      </a:endParaRPr>
                    </a:p>
                  </a:txBody>
                  <a:tcPr marL="66675" marR="66675"/>
                </a:tc>
                <a:tc>
                  <a:txBody>
                    <a:bodyPr/>
                    <a:lstStyle/>
                    <a:p>
                      <a:pPr algn="ctr" rtl="1" fontAlgn="base">
                        <a:lnSpc>
                          <a:spcPts val="1350"/>
                        </a:lnSpc>
                        <a:buNone/>
                      </a:pPr>
                      <a:r>
                        <a:rPr lang="ar-SA" sz="1100" dirty="0">
                          <a:effectLst/>
                        </a:rPr>
                        <a:t>0.95 </a:t>
                      </a:r>
                      <a:endParaRPr lang="ar-SA">
                        <a:effectLst/>
                      </a:endParaRPr>
                    </a:p>
                  </a:txBody>
                  <a:tcPr marL="66675" marR="66675"/>
                </a:tc>
                <a:tc>
                  <a:txBody>
                    <a:bodyPr/>
                    <a:lstStyle/>
                    <a:p>
                      <a:pPr algn="ctr" rtl="1" fontAlgn="base">
                        <a:lnSpc>
                          <a:spcPts val="1350"/>
                        </a:lnSpc>
                        <a:buNone/>
                      </a:pPr>
                      <a:r>
                        <a:rPr lang="ar-SA" sz="1100" dirty="0">
                          <a:effectLst/>
                        </a:rPr>
                        <a:t>0.95 </a:t>
                      </a:r>
                      <a:endParaRPr lang="ar-SA">
                        <a:effectLst/>
                      </a:endParaRPr>
                    </a:p>
                  </a:txBody>
                  <a:tcPr marL="66675" marR="66675"/>
                </a:tc>
                <a:tc>
                  <a:txBody>
                    <a:bodyPr/>
                    <a:lstStyle/>
                    <a:p>
                      <a:pPr algn="ctr" rtl="1" fontAlgn="base">
                        <a:lnSpc>
                          <a:spcPts val="1350"/>
                        </a:lnSpc>
                        <a:buNone/>
                      </a:pPr>
                      <a:r>
                        <a:rPr lang="ar-SA" sz="1100" dirty="0">
                          <a:effectLst/>
                        </a:rPr>
                        <a:t>0.95 </a:t>
                      </a:r>
                      <a:endParaRPr lang="ar-SA">
                        <a:effectLst/>
                      </a:endParaRPr>
                    </a:p>
                  </a:txBody>
                  <a:tcPr marL="66675" marR="66675"/>
                </a:tc>
                <a:tc>
                  <a:txBody>
                    <a:bodyPr/>
                    <a:lstStyle/>
                    <a:p>
                      <a:pPr algn="l" rtl="1" fontAlgn="base">
                        <a:lnSpc>
                          <a:spcPts val="1350"/>
                        </a:lnSpc>
                        <a:buNone/>
                      </a:pPr>
                      <a:r>
                        <a:rPr lang="af-ZA" sz="1100" err="1">
                          <a:effectLst/>
                        </a:rPr>
                        <a:t>weighted</a:t>
                      </a:r>
                      <a:r>
                        <a:rPr lang="af-ZA" sz="1100" dirty="0">
                          <a:effectLst/>
                        </a:rPr>
                        <a:t> </a:t>
                      </a:r>
                      <a:r>
                        <a:rPr lang="af-ZA" sz="1100" err="1">
                          <a:effectLst/>
                        </a:rPr>
                        <a:t>avg</a:t>
                      </a:r>
                      <a:r>
                        <a:rPr lang="af-ZA" sz="1100" dirty="0">
                          <a:effectLst/>
                        </a:rPr>
                        <a:t> </a:t>
                      </a:r>
                      <a:endParaRPr lang="af-ZA">
                        <a:effectLst/>
                      </a:endParaRPr>
                    </a:p>
                  </a:txBody>
                  <a:tcPr marL="66675" marR="66675"/>
                </a:tc>
                <a:extLst>
                  <a:ext uri="{0D108BD9-81ED-4DB2-BD59-A6C34878D82A}">
                    <a16:rowId xmlns:a16="http://schemas.microsoft.com/office/drawing/2014/main" val="8508339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4174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377E1FD5-13F3-E761-5895-EB52004FA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ar-SA" err="1">
                <a:latin typeface="Times New Roman"/>
                <a:cs typeface="Times New Roman"/>
              </a:rPr>
              <a:t>Interpretation</a:t>
            </a:r>
            <a:r>
              <a:rPr lang="ar-SA">
                <a:latin typeface="Times New Roman"/>
                <a:cs typeface="Times New Roman"/>
              </a:rPr>
              <a:t> </a:t>
            </a:r>
            <a:r>
              <a:rPr lang="ar-SA" err="1">
                <a:latin typeface="Times New Roman"/>
                <a:cs typeface="Times New Roman"/>
              </a:rPr>
              <a:t>of</a:t>
            </a:r>
            <a:r>
              <a:rPr lang="ar-SA">
                <a:latin typeface="Times New Roman"/>
                <a:cs typeface="Times New Roman"/>
              </a:rPr>
              <a:t> </a:t>
            </a:r>
            <a:r>
              <a:rPr lang="ar-SA" err="1">
                <a:latin typeface="Times New Roman"/>
                <a:cs typeface="Times New Roman"/>
              </a:rPr>
              <a:t>Results</a:t>
            </a:r>
            <a:endParaRPr lang="ar-SA" err="1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6909B0CA-B794-5E9E-5985-3E0C1EBF7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06082" cy="4351338"/>
          </a:xfrm>
        </p:spPr>
        <p:txBody>
          <a:bodyPr vert="horz" lIns="91440" tIns="45720" rIns="91440" bIns="45720" rtlCol="1" anchor="t">
            <a:normAutofit/>
          </a:bodyPr>
          <a:lstStyle/>
          <a:p>
            <a:pPr marL="0" indent="0" algn="l">
              <a:buNone/>
            </a:pPr>
            <a:r>
              <a:rPr lang="ar-SA" b="1" dirty="0">
                <a:cs typeface="Arial"/>
              </a:rPr>
              <a:t> </a:t>
            </a:r>
            <a:r>
              <a:rPr lang="ar-SA" b="1" dirty="0" err="1">
                <a:cs typeface="Arial"/>
              </a:rPr>
              <a:t>Classification</a:t>
            </a:r>
            <a:r>
              <a:rPr lang="ar-SA" b="1" dirty="0">
                <a:cs typeface="Arial"/>
              </a:rPr>
              <a:t> </a:t>
            </a:r>
            <a:r>
              <a:rPr lang="ar-SA" b="1" dirty="0" err="1">
                <a:cs typeface="Arial"/>
              </a:rPr>
              <a:t>Report</a:t>
            </a:r>
            <a:endParaRPr lang="ar-SA" dirty="0" err="1">
              <a:cs typeface="Arial"/>
            </a:endParaRPr>
          </a:p>
          <a:p>
            <a:pPr marL="0" indent="0" algn="l">
              <a:buNone/>
            </a:pPr>
            <a:r>
              <a:rPr lang="ar-SA" sz="2000" b="1" err="1">
                <a:ea typeface="+mn-lt"/>
                <a:cs typeface="+mn-lt"/>
              </a:rPr>
              <a:t>Accuracy</a:t>
            </a:r>
            <a:endParaRPr lang="ar-SA" sz="2000">
              <a:cs typeface="Arial"/>
            </a:endParaRPr>
          </a:p>
          <a:p>
            <a:pPr marL="0" indent="0" algn="l">
              <a:buNone/>
            </a:pPr>
            <a:r>
              <a:rPr lang="ar-SA" sz="2000" b="1" err="1">
                <a:ea typeface="+mn-lt"/>
                <a:cs typeface="+mn-lt"/>
              </a:rPr>
              <a:t>Precision</a:t>
            </a:r>
            <a:endParaRPr lang="ar-SA" sz="2000" b="1">
              <a:cs typeface="Arial"/>
            </a:endParaRPr>
          </a:p>
          <a:p>
            <a:pPr marL="0" indent="0" algn="l">
              <a:buNone/>
            </a:pPr>
            <a:r>
              <a:rPr lang="ar-SA" sz="2000" b="1" err="1">
                <a:ea typeface="+mn-lt"/>
                <a:cs typeface="+mn-lt"/>
              </a:rPr>
              <a:t>Recall</a:t>
            </a:r>
            <a:endParaRPr lang="ar-SA" sz="2000">
              <a:cs typeface="Arial"/>
            </a:endParaRPr>
          </a:p>
          <a:p>
            <a:pPr marL="0" indent="0" algn="l">
              <a:buNone/>
            </a:pPr>
            <a:r>
              <a:rPr lang="ar-SA" sz="2000" b="1" dirty="0">
                <a:ea typeface="+mn-lt"/>
                <a:cs typeface="+mn-lt"/>
              </a:rPr>
              <a:t>F1-secor</a:t>
            </a:r>
            <a:endParaRPr lang="ar-SA" sz="2000">
              <a:ea typeface="+mn-lt"/>
              <a:cs typeface="Arial"/>
            </a:endParaRPr>
          </a:p>
          <a:p>
            <a:pPr marL="0" indent="0" algn="l">
              <a:buNone/>
            </a:pPr>
            <a:r>
              <a:rPr lang="ar-SA" sz="2000" b="1" dirty="0" err="1">
                <a:ea typeface="+mn-lt"/>
                <a:cs typeface="+mn-lt"/>
              </a:rPr>
              <a:t>If</a:t>
            </a:r>
            <a:r>
              <a:rPr lang="ar-SA" sz="2000" b="1" dirty="0">
                <a:ea typeface="+mn-lt"/>
                <a:cs typeface="+mn-lt"/>
              </a:rPr>
              <a:t> </a:t>
            </a:r>
            <a:r>
              <a:rPr lang="ar-SA" sz="2000" b="1" dirty="0" err="1">
                <a:ea typeface="+mn-lt"/>
                <a:cs typeface="+mn-lt"/>
              </a:rPr>
              <a:t>accuracy</a:t>
            </a:r>
            <a:r>
              <a:rPr lang="ar-SA" sz="2000" b="1" dirty="0">
                <a:ea typeface="+mn-lt"/>
                <a:cs typeface="+mn-lt"/>
              </a:rPr>
              <a:t> </a:t>
            </a:r>
            <a:r>
              <a:rPr lang="ar-SA" sz="2000" b="1" dirty="0" err="1">
                <a:ea typeface="+mn-lt"/>
                <a:cs typeface="+mn-lt"/>
              </a:rPr>
              <a:t>is</a:t>
            </a:r>
            <a:r>
              <a:rPr lang="ar-SA" sz="2000" b="1" dirty="0">
                <a:ea typeface="+mn-lt"/>
                <a:cs typeface="+mn-lt"/>
              </a:rPr>
              <a:t> </a:t>
            </a:r>
            <a:r>
              <a:rPr lang="ar-SA" sz="2000" b="1" dirty="0" err="1">
                <a:ea typeface="+mn-lt"/>
                <a:cs typeface="+mn-lt"/>
              </a:rPr>
              <a:t>high</a:t>
            </a:r>
            <a:r>
              <a:rPr lang="ar-SA" sz="2000" b="1" dirty="0">
                <a:ea typeface="+mn-lt"/>
                <a:cs typeface="+mn-lt"/>
              </a:rPr>
              <a:t> (&gt;90%)</a:t>
            </a:r>
            <a:r>
              <a:rPr lang="ar-SA" sz="2000" dirty="0">
                <a:ea typeface="+mn-lt"/>
                <a:cs typeface="+mn-lt"/>
              </a:rPr>
              <a:t> </a:t>
            </a:r>
            <a:endParaRPr lang="ar-SA" sz="2000">
              <a:ea typeface="+mn-lt"/>
              <a:cs typeface="Arial"/>
            </a:endParaRPr>
          </a:p>
          <a:p>
            <a:pPr marL="0" indent="0" algn="l">
              <a:buNone/>
            </a:pPr>
            <a:r>
              <a:rPr lang="ar-SA" sz="2000" err="1">
                <a:ea typeface="+mn-lt"/>
                <a:cs typeface="+mn-lt"/>
              </a:rPr>
              <a:t>the</a:t>
            </a:r>
            <a:r>
              <a:rPr lang="ar-SA" sz="2000" dirty="0">
                <a:ea typeface="+mn-lt"/>
                <a:cs typeface="+mn-lt"/>
              </a:rPr>
              <a:t> </a:t>
            </a:r>
            <a:r>
              <a:rPr lang="ar-SA" sz="2000" err="1">
                <a:ea typeface="+mn-lt"/>
                <a:cs typeface="+mn-lt"/>
              </a:rPr>
              <a:t>model</a:t>
            </a:r>
            <a:r>
              <a:rPr lang="ar-SA" sz="2000" dirty="0">
                <a:ea typeface="+mn-lt"/>
                <a:cs typeface="+mn-lt"/>
              </a:rPr>
              <a:t> </a:t>
            </a:r>
            <a:r>
              <a:rPr lang="ar-SA" sz="2000" err="1">
                <a:ea typeface="+mn-lt"/>
                <a:cs typeface="+mn-lt"/>
              </a:rPr>
              <a:t>performs</a:t>
            </a:r>
            <a:r>
              <a:rPr lang="ar-SA" sz="2000" dirty="0">
                <a:ea typeface="+mn-lt"/>
                <a:cs typeface="+mn-lt"/>
              </a:rPr>
              <a:t> </a:t>
            </a:r>
            <a:r>
              <a:rPr lang="ar-SA" sz="2000" err="1">
                <a:ea typeface="+mn-lt"/>
                <a:cs typeface="+mn-lt"/>
              </a:rPr>
              <a:t>well</a:t>
            </a:r>
            <a:endParaRPr lang="ar-SA" sz="2000">
              <a:ea typeface="+mn-lt"/>
              <a:cs typeface="Arial"/>
            </a:endParaRPr>
          </a:p>
          <a:p>
            <a:pPr marL="0" indent="0" algn="l">
              <a:buNone/>
            </a:pPr>
            <a:r>
              <a:rPr lang="ar-SA" sz="2000" b="1" dirty="0" err="1">
                <a:ea typeface="+mn-lt"/>
                <a:cs typeface="+mn-lt"/>
              </a:rPr>
              <a:t>If</a:t>
            </a:r>
            <a:r>
              <a:rPr lang="ar-SA" sz="2000" b="1" dirty="0">
                <a:ea typeface="+mn-lt"/>
                <a:cs typeface="+mn-lt"/>
              </a:rPr>
              <a:t> </a:t>
            </a:r>
            <a:r>
              <a:rPr lang="ar-SA" sz="2000" b="1" dirty="0" err="1">
                <a:ea typeface="+mn-lt"/>
                <a:cs typeface="+mn-lt"/>
              </a:rPr>
              <a:t>accuracy</a:t>
            </a:r>
            <a:r>
              <a:rPr lang="ar-SA" sz="2000" b="1" dirty="0">
                <a:ea typeface="+mn-lt"/>
                <a:cs typeface="+mn-lt"/>
              </a:rPr>
              <a:t> </a:t>
            </a:r>
            <a:r>
              <a:rPr lang="ar-SA" sz="2000" b="1" dirty="0" err="1">
                <a:ea typeface="+mn-lt"/>
                <a:cs typeface="+mn-lt"/>
              </a:rPr>
              <a:t>is</a:t>
            </a:r>
            <a:r>
              <a:rPr lang="ar-SA" sz="2000" b="1" dirty="0">
                <a:ea typeface="+mn-lt"/>
                <a:cs typeface="+mn-lt"/>
              </a:rPr>
              <a:t> </a:t>
            </a:r>
            <a:r>
              <a:rPr lang="ar-SA" sz="2000" b="1" dirty="0" err="1">
                <a:ea typeface="+mn-lt"/>
                <a:cs typeface="+mn-lt"/>
              </a:rPr>
              <a:t>low</a:t>
            </a:r>
            <a:r>
              <a:rPr lang="ar-SA" sz="2000" b="1" dirty="0">
                <a:ea typeface="+mn-lt"/>
                <a:cs typeface="+mn-lt"/>
              </a:rPr>
              <a:t> (&lt;70%)</a:t>
            </a:r>
            <a:endParaRPr lang="ar-SA" sz="2000" dirty="0">
              <a:ea typeface="+mn-lt"/>
              <a:cs typeface="Arial"/>
            </a:endParaRPr>
          </a:p>
          <a:p>
            <a:pPr marL="0" indent="0" algn="l">
              <a:buNone/>
            </a:pPr>
            <a:r>
              <a:rPr lang="ar-SA" sz="2000" dirty="0" err="1">
                <a:ea typeface="+mn-lt"/>
                <a:cs typeface="+mn-lt"/>
              </a:rPr>
              <a:t>improvements</a:t>
            </a:r>
            <a:r>
              <a:rPr lang="ar-SA" sz="2000" dirty="0">
                <a:ea typeface="+mn-lt"/>
                <a:cs typeface="+mn-lt"/>
              </a:rPr>
              <a:t> </a:t>
            </a:r>
            <a:r>
              <a:rPr lang="ar-SA" sz="2000" dirty="0" err="1">
                <a:ea typeface="+mn-lt"/>
                <a:cs typeface="+mn-lt"/>
              </a:rPr>
              <a:t>may</a:t>
            </a:r>
            <a:r>
              <a:rPr lang="ar-SA" sz="2000" dirty="0">
                <a:ea typeface="+mn-lt"/>
                <a:cs typeface="+mn-lt"/>
              </a:rPr>
              <a:t> </a:t>
            </a:r>
            <a:r>
              <a:rPr lang="ar-SA" sz="2000" dirty="0" err="1">
                <a:ea typeface="+mn-lt"/>
                <a:cs typeface="+mn-lt"/>
              </a:rPr>
              <a:t>be</a:t>
            </a:r>
            <a:r>
              <a:rPr lang="ar-SA" sz="2000" dirty="0">
                <a:ea typeface="+mn-lt"/>
                <a:cs typeface="+mn-lt"/>
              </a:rPr>
              <a:t> </a:t>
            </a:r>
            <a:r>
              <a:rPr lang="ar-SA" sz="2000" dirty="0" err="1">
                <a:ea typeface="+mn-lt"/>
                <a:cs typeface="+mn-lt"/>
              </a:rPr>
              <a:t>needed</a:t>
            </a:r>
            <a:r>
              <a:rPr lang="ar-SA" sz="2000" dirty="0">
                <a:ea typeface="+mn-lt"/>
                <a:cs typeface="+mn-lt"/>
              </a:rPr>
              <a:t>, </a:t>
            </a:r>
            <a:r>
              <a:rPr lang="ar-SA" sz="2000" dirty="0" err="1">
                <a:ea typeface="+mn-lt"/>
                <a:cs typeface="+mn-lt"/>
              </a:rPr>
              <a:t>such</a:t>
            </a:r>
            <a:r>
              <a:rPr lang="ar-SA" sz="2000" dirty="0">
                <a:ea typeface="+mn-lt"/>
                <a:cs typeface="+mn-lt"/>
              </a:rPr>
              <a:t> </a:t>
            </a:r>
            <a:r>
              <a:rPr lang="ar-SA" sz="2000" dirty="0" err="1">
                <a:ea typeface="+mn-lt"/>
                <a:cs typeface="+mn-lt"/>
              </a:rPr>
              <a:t>as</a:t>
            </a:r>
            <a:r>
              <a:rPr lang="ar-SA" sz="2000" dirty="0">
                <a:ea typeface="+mn-lt"/>
                <a:cs typeface="+mn-lt"/>
              </a:rPr>
              <a:t> </a:t>
            </a:r>
            <a:endParaRPr lang="ar-SA" sz="2000">
              <a:cs typeface="Arial"/>
            </a:endParaRPr>
          </a:p>
          <a:p>
            <a:pPr marL="0" indent="0" algn="l">
              <a:buNone/>
            </a:pPr>
            <a:r>
              <a:rPr lang="ar-SA" sz="2000" dirty="0" err="1">
                <a:ea typeface="+mn-lt"/>
                <a:cs typeface="+mn-lt"/>
              </a:rPr>
              <a:t>Increasing</a:t>
            </a:r>
            <a:r>
              <a:rPr lang="ar-SA" sz="2000" dirty="0">
                <a:ea typeface="+mn-lt"/>
                <a:cs typeface="+mn-lt"/>
              </a:rPr>
              <a:t> </a:t>
            </a:r>
            <a:r>
              <a:rPr lang="ar-SA" sz="2000" b="1" dirty="0" err="1">
                <a:ea typeface="+mn-lt"/>
                <a:cs typeface="+mn-lt"/>
              </a:rPr>
              <a:t>dataset</a:t>
            </a:r>
            <a:r>
              <a:rPr lang="ar-SA" sz="2000" b="1" dirty="0">
                <a:ea typeface="+mn-lt"/>
                <a:cs typeface="+mn-lt"/>
              </a:rPr>
              <a:t> </a:t>
            </a:r>
            <a:r>
              <a:rPr lang="ar-SA" sz="2000" b="1" dirty="0" err="1">
                <a:ea typeface="+mn-lt"/>
                <a:cs typeface="+mn-lt"/>
              </a:rPr>
              <a:t>size</a:t>
            </a:r>
            <a:r>
              <a:rPr lang="ar-SA" sz="2000" dirty="0">
                <a:ea typeface="+mn-lt"/>
                <a:cs typeface="+mn-lt"/>
              </a:rPr>
              <a:t> </a:t>
            </a:r>
            <a:r>
              <a:rPr lang="ar-SA" sz="2000" dirty="0" err="1">
                <a:ea typeface="+mn-lt"/>
                <a:cs typeface="+mn-lt"/>
              </a:rPr>
              <a:t>for</a:t>
            </a:r>
            <a:r>
              <a:rPr lang="ar-SA" sz="2000" dirty="0">
                <a:ea typeface="+mn-lt"/>
                <a:cs typeface="+mn-lt"/>
              </a:rPr>
              <a:t> </a:t>
            </a:r>
            <a:r>
              <a:rPr lang="ar-SA" sz="2000" dirty="0" err="1">
                <a:ea typeface="+mn-lt"/>
                <a:cs typeface="+mn-lt"/>
              </a:rPr>
              <a:t>better</a:t>
            </a:r>
            <a:r>
              <a:rPr lang="ar-SA" sz="2000" dirty="0">
                <a:ea typeface="+mn-lt"/>
                <a:cs typeface="+mn-lt"/>
              </a:rPr>
              <a:t> </a:t>
            </a:r>
            <a:r>
              <a:rPr lang="ar-SA" sz="2000" dirty="0" err="1">
                <a:ea typeface="+mn-lt"/>
                <a:cs typeface="+mn-lt"/>
              </a:rPr>
              <a:t>generalization</a:t>
            </a:r>
          </a:p>
          <a:p>
            <a:pPr marL="0" indent="0" algn="l">
              <a:buNone/>
            </a:pP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3159151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73EC2C32-0921-95EA-B93D-FF661CD95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ar-SA" err="1">
                <a:ea typeface="+mj-lt"/>
                <a:cs typeface="Times New Roman"/>
              </a:rPr>
              <a:t>Results</a:t>
            </a:r>
            <a:r>
              <a:rPr lang="ar-SA" dirty="0">
                <a:ea typeface="+mj-lt"/>
                <a:cs typeface="Times New Roman"/>
              </a:rPr>
              <a:t> </a:t>
            </a:r>
            <a:r>
              <a:rPr lang="ar-SA" err="1">
                <a:ea typeface="+mj-lt"/>
                <a:cs typeface="Times New Roman"/>
              </a:rPr>
              <a:t>and</a:t>
            </a:r>
            <a:r>
              <a:rPr lang="ar-SA" dirty="0">
                <a:ea typeface="+mj-lt"/>
                <a:cs typeface="Times New Roman"/>
              </a:rPr>
              <a:t> </a:t>
            </a:r>
            <a:r>
              <a:rPr lang="ar-SA" err="1">
                <a:ea typeface="+mj-lt"/>
                <a:cs typeface="Times New Roman"/>
              </a:rPr>
              <a:t>Conclusion</a:t>
            </a:r>
            <a:endParaRPr lang="en-US"/>
          </a:p>
          <a:p>
            <a:endParaRPr lang="ar-SA" dirty="0">
              <a:cs typeface="Times New Roman"/>
            </a:endParaRPr>
          </a:p>
        </p:txBody>
      </p:sp>
      <p:pic>
        <p:nvPicPr>
          <p:cNvPr id="4" name="Content Placeholder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ECFF2F0-B0BA-D7E0-44F0-35435FB52A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20250" r="53834" b="9000"/>
          <a:stretch/>
        </p:blipFill>
        <p:spPr>
          <a:xfrm>
            <a:off x="6861322" y="926245"/>
            <a:ext cx="4574850" cy="4363095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C91458D-851B-FCE9-B0F6-3B4009CAF08C}"/>
              </a:ext>
            </a:extLst>
          </p:cNvPr>
          <p:cNvSpPr txBox="1"/>
          <p:nvPr/>
        </p:nvSpPr>
        <p:spPr>
          <a:xfrm>
            <a:off x="180649" y="2091986"/>
            <a:ext cx="5742971" cy="252376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T</a:t>
            </a:r>
            <a:r>
              <a:rPr lang="en-US" sz="2000" dirty="0"/>
              <a:t>he model can classify images into 10 categories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Uses ResNet-18 modified for multi-class classification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Takes advantage of </a:t>
            </a:r>
            <a:r>
              <a:rPr lang="en-US" sz="2000" err="1"/>
              <a:t>PyTorch's</a:t>
            </a:r>
            <a:r>
              <a:rPr lang="en-US" sz="2000" dirty="0"/>
              <a:t> tools for loading, preprocessing, and predicting images</a:t>
            </a:r>
          </a:p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39372"/>
      </p:ext>
    </p:extLst>
  </p:cSld>
  <p:clrMapOvr>
    <a:masterClrMapping/>
  </p:clrMapOvr>
</p:sld>
</file>

<file path=ppt/theme/theme1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نسق Office</vt:lpstr>
      <vt:lpstr>PowerPoint Presentation</vt:lpstr>
      <vt:lpstr>Introduction  </vt:lpstr>
      <vt:lpstr>Data Loading and Preprocessing </vt:lpstr>
      <vt:lpstr>Model Setup </vt:lpstr>
      <vt:lpstr>Training the Model </vt:lpstr>
      <vt:lpstr>Model Evaluation </vt:lpstr>
      <vt:lpstr>Results and Conclusion </vt:lpstr>
      <vt:lpstr>Interpretation of Results</vt:lpstr>
      <vt:lpstr>Results and Conclusion </vt:lpstr>
      <vt:lpstr>Results and 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341</cp:revision>
  <dcterms:created xsi:type="dcterms:W3CDTF">2025-03-09T16:16:21Z</dcterms:created>
  <dcterms:modified xsi:type="dcterms:W3CDTF">2025-03-10T09:23:11Z</dcterms:modified>
</cp:coreProperties>
</file>