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71"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4" r:id="rId67"/>
    <p:sldId id="323" r:id="rId68"/>
    <p:sldId id="325" r:id="rId69"/>
    <p:sldId id="326" r:id="rId70"/>
    <p:sldId id="327" r:id="rId71"/>
    <p:sldId id="328" r:id="rId72"/>
    <p:sldId id="265" r:id="rId73"/>
    <p:sldId id="329"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68E3D5-643F-49D0-A14A-3D7336201087}" type="datetimeFigureOut">
              <a:rPr lang="en-US" smtClean="0"/>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81F3C-4EDB-4B1A-8F0D-490EEDE7316C}" type="slidenum">
              <a:rPr lang="en-US" smtClean="0"/>
              <a:t>‹#›</a:t>
            </a:fld>
            <a:endParaRPr lang="en-US"/>
          </a:p>
        </p:txBody>
      </p:sp>
    </p:spTree>
    <p:extLst>
      <p:ext uri="{BB962C8B-B14F-4D97-AF65-F5344CB8AC3E}">
        <p14:creationId xmlns:p14="http://schemas.microsoft.com/office/powerpoint/2010/main" val="1659123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68E3D5-643F-49D0-A14A-3D7336201087}" type="datetimeFigureOut">
              <a:rPr lang="en-US" smtClean="0"/>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81F3C-4EDB-4B1A-8F0D-490EEDE7316C}" type="slidenum">
              <a:rPr lang="en-US" smtClean="0"/>
              <a:t>‹#›</a:t>
            </a:fld>
            <a:endParaRPr lang="en-US"/>
          </a:p>
        </p:txBody>
      </p:sp>
    </p:spTree>
    <p:extLst>
      <p:ext uri="{BB962C8B-B14F-4D97-AF65-F5344CB8AC3E}">
        <p14:creationId xmlns:p14="http://schemas.microsoft.com/office/powerpoint/2010/main" val="3605734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68E3D5-643F-49D0-A14A-3D7336201087}" type="datetimeFigureOut">
              <a:rPr lang="en-US" smtClean="0"/>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81F3C-4EDB-4B1A-8F0D-490EEDE7316C}" type="slidenum">
              <a:rPr lang="en-US" smtClean="0"/>
              <a:t>‹#›</a:t>
            </a:fld>
            <a:endParaRPr lang="en-US"/>
          </a:p>
        </p:txBody>
      </p:sp>
    </p:spTree>
    <p:extLst>
      <p:ext uri="{BB962C8B-B14F-4D97-AF65-F5344CB8AC3E}">
        <p14:creationId xmlns:p14="http://schemas.microsoft.com/office/powerpoint/2010/main" val="2758564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68E3D5-643F-49D0-A14A-3D7336201087}" type="datetimeFigureOut">
              <a:rPr lang="en-US" smtClean="0"/>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81F3C-4EDB-4B1A-8F0D-490EEDE7316C}" type="slidenum">
              <a:rPr lang="en-US" smtClean="0"/>
              <a:t>‹#›</a:t>
            </a:fld>
            <a:endParaRPr lang="en-US"/>
          </a:p>
        </p:txBody>
      </p:sp>
    </p:spTree>
    <p:extLst>
      <p:ext uri="{BB962C8B-B14F-4D97-AF65-F5344CB8AC3E}">
        <p14:creationId xmlns:p14="http://schemas.microsoft.com/office/powerpoint/2010/main" val="4066531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68E3D5-643F-49D0-A14A-3D7336201087}" type="datetimeFigureOut">
              <a:rPr lang="en-US" smtClean="0"/>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81F3C-4EDB-4B1A-8F0D-490EEDE7316C}" type="slidenum">
              <a:rPr lang="en-US" smtClean="0"/>
              <a:t>‹#›</a:t>
            </a:fld>
            <a:endParaRPr lang="en-US"/>
          </a:p>
        </p:txBody>
      </p:sp>
    </p:spTree>
    <p:extLst>
      <p:ext uri="{BB962C8B-B14F-4D97-AF65-F5344CB8AC3E}">
        <p14:creationId xmlns:p14="http://schemas.microsoft.com/office/powerpoint/2010/main" val="960142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68E3D5-643F-49D0-A14A-3D7336201087}" type="datetimeFigureOut">
              <a:rPr lang="en-US" smtClean="0"/>
              <a:t>4/21/2019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81F3C-4EDB-4B1A-8F0D-490EEDE7316C}" type="slidenum">
              <a:rPr lang="en-US" smtClean="0"/>
              <a:t>‹#›</a:t>
            </a:fld>
            <a:endParaRPr lang="en-US"/>
          </a:p>
        </p:txBody>
      </p:sp>
    </p:spTree>
    <p:extLst>
      <p:ext uri="{BB962C8B-B14F-4D97-AF65-F5344CB8AC3E}">
        <p14:creationId xmlns:p14="http://schemas.microsoft.com/office/powerpoint/2010/main" val="643640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68E3D5-643F-49D0-A14A-3D7336201087}" type="datetimeFigureOut">
              <a:rPr lang="en-US" smtClean="0"/>
              <a:t>4/21/2019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081F3C-4EDB-4B1A-8F0D-490EEDE7316C}" type="slidenum">
              <a:rPr lang="en-US" smtClean="0"/>
              <a:t>‹#›</a:t>
            </a:fld>
            <a:endParaRPr lang="en-US"/>
          </a:p>
        </p:txBody>
      </p:sp>
    </p:spTree>
    <p:extLst>
      <p:ext uri="{BB962C8B-B14F-4D97-AF65-F5344CB8AC3E}">
        <p14:creationId xmlns:p14="http://schemas.microsoft.com/office/powerpoint/2010/main" val="3135465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68E3D5-643F-49D0-A14A-3D7336201087}" type="datetimeFigureOut">
              <a:rPr lang="en-US" smtClean="0"/>
              <a:t>4/21/2019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081F3C-4EDB-4B1A-8F0D-490EEDE7316C}" type="slidenum">
              <a:rPr lang="en-US" smtClean="0"/>
              <a:t>‹#›</a:t>
            </a:fld>
            <a:endParaRPr lang="en-US"/>
          </a:p>
        </p:txBody>
      </p:sp>
    </p:spTree>
    <p:extLst>
      <p:ext uri="{BB962C8B-B14F-4D97-AF65-F5344CB8AC3E}">
        <p14:creationId xmlns:p14="http://schemas.microsoft.com/office/powerpoint/2010/main" val="1540568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68E3D5-643F-49D0-A14A-3D7336201087}" type="datetimeFigureOut">
              <a:rPr lang="en-US" smtClean="0"/>
              <a:t>4/21/2019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081F3C-4EDB-4B1A-8F0D-490EEDE7316C}" type="slidenum">
              <a:rPr lang="en-US" smtClean="0"/>
              <a:t>‹#›</a:t>
            </a:fld>
            <a:endParaRPr lang="en-US"/>
          </a:p>
        </p:txBody>
      </p:sp>
    </p:spTree>
    <p:extLst>
      <p:ext uri="{BB962C8B-B14F-4D97-AF65-F5344CB8AC3E}">
        <p14:creationId xmlns:p14="http://schemas.microsoft.com/office/powerpoint/2010/main" val="2999728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68E3D5-643F-49D0-A14A-3D7336201087}" type="datetimeFigureOut">
              <a:rPr lang="en-US" smtClean="0"/>
              <a:t>4/21/2019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81F3C-4EDB-4B1A-8F0D-490EEDE7316C}" type="slidenum">
              <a:rPr lang="en-US" smtClean="0"/>
              <a:t>‹#›</a:t>
            </a:fld>
            <a:endParaRPr lang="en-US"/>
          </a:p>
        </p:txBody>
      </p:sp>
    </p:spTree>
    <p:extLst>
      <p:ext uri="{BB962C8B-B14F-4D97-AF65-F5344CB8AC3E}">
        <p14:creationId xmlns:p14="http://schemas.microsoft.com/office/powerpoint/2010/main" val="2260296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68E3D5-643F-49D0-A14A-3D7336201087}" type="datetimeFigureOut">
              <a:rPr lang="en-US" smtClean="0"/>
              <a:t>4/21/2019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81F3C-4EDB-4B1A-8F0D-490EEDE7316C}" type="slidenum">
              <a:rPr lang="en-US" smtClean="0"/>
              <a:t>‹#›</a:t>
            </a:fld>
            <a:endParaRPr lang="en-US"/>
          </a:p>
        </p:txBody>
      </p:sp>
    </p:spTree>
    <p:extLst>
      <p:ext uri="{BB962C8B-B14F-4D97-AF65-F5344CB8AC3E}">
        <p14:creationId xmlns:p14="http://schemas.microsoft.com/office/powerpoint/2010/main" val="1987955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68E3D5-643F-49D0-A14A-3D7336201087}" type="datetimeFigureOut">
              <a:rPr lang="en-US" smtClean="0"/>
              <a:t>4/21/2019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081F3C-4EDB-4B1A-8F0D-490EEDE7316C}" type="slidenum">
              <a:rPr lang="en-US" smtClean="0"/>
              <a:t>‹#›</a:t>
            </a:fld>
            <a:endParaRPr lang="en-US"/>
          </a:p>
        </p:txBody>
      </p:sp>
    </p:spTree>
    <p:extLst>
      <p:ext uri="{BB962C8B-B14F-4D97-AF65-F5344CB8AC3E}">
        <p14:creationId xmlns:p14="http://schemas.microsoft.com/office/powerpoint/2010/main" val="3843983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t>GraRep: Learning Graph Representations with Global Structural Information</a:t>
            </a:r>
            <a:endParaRPr lang="en-US" sz="4000" b="1" dirty="0"/>
          </a:p>
        </p:txBody>
      </p:sp>
      <p:sp>
        <p:nvSpPr>
          <p:cNvPr id="3" name="Subtitle 2"/>
          <p:cNvSpPr>
            <a:spLocks noGrp="1"/>
          </p:cNvSpPr>
          <p:nvPr>
            <p:ph type="subTitle" idx="1"/>
          </p:nvPr>
        </p:nvSpPr>
        <p:spPr>
          <a:xfrm>
            <a:off x="1524000" y="3602038"/>
            <a:ext cx="9144000" cy="2417762"/>
          </a:xfrm>
        </p:spPr>
        <p:txBody>
          <a:bodyPr>
            <a:normAutofit lnSpcReduction="10000"/>
          </a:bodyPr>
          <a:lstStyle/>
          <a:p>
            <a:r>
              <a:rPr lang="en-US" dirty="0" smtClean="0"/>
              <a:t>Authors: Shaosheng Cao, Wei Lu, and </a:t>
            </a:r>
            <a:r>
              <a:rPr lang="en-US" dirty="0"/>
              <a:t>Qiongkai </a:t>
            </a:r>
            <a:r>
              <a:rPr lang="en-US" dirty="0" smtClean="0"/>
              <a:t>Xu</a:t>
            </a:r>
          </a:p>
          <a:p>
            <a:endParaRPr lang="en-US" dirty="0"/>
          </a:p>
          <a:p>
            <a:pPr algn="l"/>
            <a:endParaRPr lang="en-US" sz="1400" dirty="0" smtClean="0"/>
          </a:p>
          <a:p>
            <a:pPr algn="l"/>
            <a:endParaRPr lang="en-US" sz="1400" dirty="0"/>
          </a:p>
          <a:p>
            <a:pPr algn="l"/>
            <a:endParaRPr lang="en-US" sz="1400" dirty="0" smtClean="0"/>
          </a:p>
          <a:p>
            <a:pPr algn="l"/>
            <a:r>
              <a:rPr lang="en-US" sz="1400" dirty="0" smtClean="0"/>
              <a:t>Presented By: Ali Nauman (18L-1863)</a:t>
            </a:r>
            <a:r>
              <a:rPr lang="en-US" sz="1400" dirty="0"/>
              <a:t/>
            </a:r>
            <a:br>
              <a:rPr lang="en-US" sz="1400" dirty="0"/>
            </a:br>
            <a:r>
              <a:rPr lang="en-US" sz="1400" dirty="0" smtClean="0"/>
              <a:t>                          Samama Butt (18L-1882)</a:t>
            </a:r>
            <a:br>
              <a:rPr lang="en-US" sz="1400" dirty="0" smtClean="0"/>
            </a:br>
            <a:r>
              <a:rPr lang="en-US" sz="1400" dirty="0" smtClean="0"/>
              <a:t>                          Hassan Malik (18L-1894)</a:t>
            </a:r>
          </a:p>
        </p:txBody>
      </p:sp>
    </p:spTree>
    <p:extLst>
      <p:ext uri="{BB962C8B-B14F-4D97-AF65-F5344CB8AC3E}">
        <p14:creationId xmlns:p14="http://schemas.microsoft.com/office/powerpoint/2010/main" val="18638282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Related Work</a:t>
            </a:r>
            <a:endParaRPr lang="en-US" sz="3200" dirty="0"/>
          </a:p>
        </p:txBody>
      </p:sp>
      <p:sp>
        <p:nvSpPr>
          <p:cNvPr id="3" name="Content Placeholder 2"/>
          <p:cNvSpPr>
            <a:spLocks noGrp="1"/>
          </p:cNvSpPr>
          <p:nvPr>
            <p:ph idx="1"/>
          </p:nvPr>
        </p:nvSpPr>
        <p:spPr/>
        <p:txBody>
          <a:bodyPr>
            <a:normAutofit/>
          </a:bodyPr>
          <a:lstStyle/>
          <a:p>
            <a:pPr marL="0" indent="0">
              <a:buNone/>
            </a:pPr>
            <a:r>
              <a:rPr lang="en-US" sz="2400" dirty="0" smtClean="0"/>
              <a:t>We shall be talking two things in this which will actually form the basis of our whole work, </a:t>
            </a:r>
          </a:p>
          <a:p>
            <a:r>
              <a:rPr lang="en-US" sz="2400" dirty="0" smtClean="0"/>
              <a:t>Linear Sequence Representation Methods</a:t>
            </a:r>
          </a:p>
          <a:p>
            <a:r>
              <a:rPr lang="en-US" sz="2400" dirty="0" smtClean="0"/>
              <a:t>Graph Representation Approaches</a:t>
            </a:r>
            <a:endParaRPr lang="en-US" sz="2400" dirty="0"/>
          </a:p>
        </p:txBody>
      </p:sp>
    </p:spTree>
    <p:extLst>
      <p:ext uri="{BB962C8B-B14F-4D97-AF65-F5344CB8AC3E}">
        <p14:creationId xmlns:p14="http://schemas.microsoft.com/office/powerpoint/2010/main" val="2569153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Linear Sequence Representation Methods	</a:t>
            </a:r>
            <a:endParaRPr lang="en-US" sz="3200" dirty="0"/>
          </a:p>
        </p:txBody>
      </p:sp>
      <p:sp>
        <p:nvSpPr>
          <p:cNvPr id="3" name="Content Placeholder 2"/>
          <p:cNvSpPr>
            <a:spLocks noGrp="1"/>
          </p:cNvSpPr>
          <p:nvPr>
            <p:ph idx="1"/>
          </p:nvPr>
        </p:nvSpPr>
        <p:spPr>
          <a:xfrm>
            <a:off x="838200" y="1825624"/>
            <a:ext cx="10515600" cy="4524375"/>
          </a:xfrm>
        </p:spPr>
        <p:txBody>
          <a:bodyPr>
            <a:noAutofit/>
          </a:bodyPr>
          <a:lstStyle/>
          <a:p>
            <a:r>
              <a:rPr lang="en-US" sz="2400" dirty="0" smtClean="0"/>
              <a:t>Two mainstream methods for learning word representations</a:t>
            </a:r>
          </a:p>
          <a:p>
            <a:pPr lvl="1"/>
            <a:r>
              <a:rPr lang="en-US" sz="2000" dirty="0" smtClean="0"/>
              <a:t>Neural embedding methods</a:t>
            </a:r>
          </a:p>
          <a:p>
            <a:pPr lvl="2"/>
            <a:r>
              <a:rPr lang="en-US" sz="1800" dirty="0" smtClean="0"/>
              <a:t>Employ a fixed slide window capturing context words of current word</a:t>
            </a:r>
          </a:p>
          <a:p>
            <a:pPr lvl="2"/>
            <a:r>
              <a:rPr lang="en-US" sz="1800" dirty="0" smtClean="0"/>
              <a:t>This method may yield good performance on some tasks, they can poorly capture useful information</a:t>
            </a:r>
          </a:p>
          <a:p>
            <a:pPr lvl="2"/>
            <a:r>
              <a:rPr lang="en-US" sz="1800" dirty="0" smtClean="0"/>
              <a:t>It uses separate local context windows instead of global co-occurrence counts</a:t>
            </a:r>
          </a:p>
          <a:p>
            <a:pPr lvl="1"/>
            <a:r>
              <a:rPr lang="en-US" sz="2000" dirty="0" smtClean="0"/>
              <a:t>Matrix factorization based approaches</a:t>
            </a:r>
          </a:p>
          <a:p>
            <a:pPr lvl="2"/>
            <a:r>
              <a:rPr lang="en-US" sz="1800" dirty="0" smtClean="0"/>
              <a:t>This method utilizes global statistics</a:t>
            </a:r>
          </a:p>
          <a:p>
            <a:pPr lvl="2"/>
            <a:r>
              <a:rPr lang="en-US" sz="1800" dirty="0" smtClean="0"/>
              <a:t>Previous work include </a:t>
            </a:r>
            <a:r>
              <a:rPr lang="en-US" sz="1800" b="1" dirty="0" smtClean="0"/>
              <a:t>Latent Semantic Analysis (LSA)</a:t>
            </a:r>
            <a:r>
              <a:rPr lang="en-US" sz="1800" dirty="0" smtClean="0"/>
              <a:t>, which decomposes term document</a:t>
            </a:r>
            <a:r>
              <a:rPr lang="en-US" sz="1800" dirty="0"/>
              <a:t> </a:t>
            </a:r>
            <a:r>
              <a:rPr lang="en-US" sz="1800" dirty="0" smtClean="0"/>
              <a:t>matrix and yields latent semantic representations.</a:t>
            </a:r>
          </a:p>
          <a:p>
            <a:pPr lvl="2"/>
            <a:r>
              <a:rPr lang="en-US" sz="1800" dirty="0" smtClean="0"/>
              <a:t>Lund et al. put forward </a:t>
            </a:r>
            <a:r>
              <a:rPr lang="en-US" sz="1800" b="1" dirty="0" smtClean="0"/>
              <a:t>Hyperspace Analogue to Language (HAL)</a:t>
            </a:r>
            <a:r>
              <a:rPr lang="en-US" sz="1800" dirty="0" smtClean="0"/>
              <a:t>, factorizing a word-word co-occurrence counts matrix to generate word representations.</a:t>
            </a:r>
          </a:p>
          <a:p>
            <a:pPr marL="0" indent="0">
              <a:buNone/>
            </a:pPr>
            <a:r>
              <a:rPr lang="en-US" sz="2400" dirty="0" smtClean="0"/>
              <a:t>We shall be using Skip-Gram model with Negative Sampling (SGNS) which can be regarded as a model that implicitly uses such a matrix</a:t>
            </a:r>
          </a:p>
          <a:p>
            <a:pPr marL="0" indent="0">
              <a:buNone/>
            </a:pPr>
            <a:endParaRPr lang="en-US" sz="2400" dirty="0" smtClean="0"/>
          </a:p>
        </p:txBody>
      </p:sp>
    </p:spTree>
    <p:extLst>
      <p:ext uri="{BB962C8B-B14F-4D97-AF65-F5344CB8AC3E}">
        <p14:creationId xmlns:p14="http://schemas.microsoft.com/office/powerpoint/2010/main" val="6734801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Graph Representation Approaches</a:t>
            </a:r>
            <a:endParaRPr lang="en-US" sz="3200" dirty="0"/>
          </a:p>
        </p:txBody>
      </p:sp>
      <p:sp>
        <p:nvSpPr>
          <p:cNvPr id="3" name="Content Placeholder 2"/>
          <p:cNvSpPr>
            <a:spLocks noGrp="1"/>
          </p:cNvSpPr>
          <p:nvPr>
            <p:ph idx="1"/>
          </p:nvPr>
        </p:nvSpPr>
        <p:spPr>
          <a:xfrm>
            <a:off x="838200" y="1690688"/>
            <a:ext cx="10515600" cy="4351338"/>
          </a:xfrm>
        </p:spPr>
        <p:txBody>
          <a:bodyPr>
            <a:noAutofit/>
          </a:bodyPr>
          <a:lstStyle/>
          <a:p>
            <a:r>
              <a:rPr lang="en-US" sz="2000" dirty="0" smtClean="0"/>
              <a:t>We have several approaches to learning low dimensional graph representations</a:t>
            </a:r>
          </a:p>
          <a:p>
            <a:pPr lvl="1"/>
            <a:r>
              <a:rPr lang="en-US" sz="1800" dirty="0" smtClean="0"/>
              <a:t>Multidimensional scaling (MDS)</a:t>
            </a:r>
          </a:p>
          <a:p>
            <a:pPr lvl="1"/>
            <a:r>
              <a:rPr lang="en-US" sz="1800" dirty="0" smtClean="0"/>
              <a:t>IsoMap</a:t>
            </a:r>
          </a:p>
          <a:p>
            <a:pPr lvl="1"/>
            <a:r>
              <a:rPr lang="en-US" sz="1800" dirty="0" smtClean="0"/>
              <a:t>LLE</a:t>
            </a:r>
          </a:p>
          <a:p>
            <a:pPr lvl="1"/>
            <a:r>
              <a:rPr lang="en-US" sz="1800" dirty="0" smtClean="0"/>
              <a:t>Laplacian Eigenmaps</a:t>
            </a:r>
          </a:p>
          <a:p>
            <a:r>
              <a:rPr lang="en-US" sz="2000" dirty="0" smtClean="0"/>
              <a:t>We have methods for learning latent representational vectors of the graphs which can then be applied to social network classification</a:t>
            </a:r>
          </a:p>
          <a:p>
            <a:r>
              <a:rPr lang="en-US" sz="2000" dirty="0" smtClean="0"/>
              <a:t>Another method of graph factorization method which use stochastic gradient descent to optimize matrices from large graph</a:t>
            </a:r>
          </a:p>
          <a:p>
            <a:r>
              <a:rPr lang="en-US" sz="2000" dirty="0"/>
              <a:t>Perozzi et </a:t>
            </a:r>
            <a:r>
              <a:rPr lang="en-US" sz="2000" dirty="0" smtClean="0"/>
              <a:t>al. presented </a:t>
            </a:r>
            <a:r>
              <a:rPr lang="en-US" sz="2000" dirty="0"/>
              <a:t>an </a:t>
            </a:r>
            <a:r>
              <a:rPr lang="en-US" sz="2000" dirty="0" smtClean="0"/>
              <a:t>approach, which </a:t>
            </a:r>
            <a:r>
              <a:rPr lang="en-US" sz="2000" dirty="0"/>
              <a:t>transformed graph structure into several linear </a:t>
            </a:r>
            <a:r>
              <a:rPr lang="en-US" sz="2000" dirty="0" smtClean="0"/>
              <a:t>vertex sequences </a:t>
            </a:r>
            <a:r>
              <a:rPr lang="en-US" sz="2000" dirty="0"/>
              <a:t>by using a truncated random walk algorithm </a:t>
            </a:r>
            <a:r>
              <a:rPr lang="en-US" sz="2000" dirty="0" smtClean="0"/>
              <a:t>and generated </a:t>
            </a:r>
            <a:r>
              <a:rPr lang="en-US" sz="2000" dirty="0"/>
              <a:t>vertex representations by using skip-gram model</a:t>
            </a:r>
            <a:r>
              <a:rPr lang="en-US" sz="2000" dirty="0" smtClean="0"/>
              <a:t>.</a:t>
            </a:r>
          </a:p>
          <a:p>
            <a:r>
              <a:rPr lang="en-US" sz="2000" dirty="0" smtClean="0"/>
              <a:t>Tang et al. later proposed a large-scale information network embedding, which optimizes a loss function where both 1-step and 2-step relational information can be captured in the learning process.</a:t>
            </a:r>
            <a:endParaRPr lang="en-US" sz="2000" dirty="0"/>
          </a:p>
        </p:txBody>
      </p:sp>
    </p:spTree>
    <p:extLst>
      <p:ext uri="{BB962C8B-B14F-4D97-AF65-F5344CB8AC3E}">
        <p14:creationId xmlns:p14="http://schemas.microsoft.com/office/powerpoint/2010/main" val="10012825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Graphs and Their Representations</a:t>
            </a:r>
            <a:endParaRPr lang="en-US" sz="3200" dirty="0"/>
          </a:p>
        </p:txBody>
      </p:sp>
      <p:sp>
        <p:nvSpPr>
          <p:cNvPr id="3" name="Content Placeholder 2"/>
          <p:cNvSpPr>
            <a:spLocks noGrp="1"/>
          </p:cNvSpPr>
          <p:nvPr>
            <p:ph idx="1"/>
          </p:nvPr>
        </p:nvSpPr>
        <p:spPr/>
        <p:txBody>
          <a:bodyPr>
            <a:normAutofit/>
          </a:bodyPr>
          <a:lstStyle/>
          <a:p>
            <a:r>
              <a:rPr lang="en-US" sz="2400" dirty="0" smtClean="0"/>
              <a:t>Definition 1: Graph</a:t>
            </a:r>
          </a:p>
          <a:p>
            <a:r>
              <a:rPr lang="en-US" sz="2400" dirty="0" smtClean="0"/>
              <a:t>Definition 2: </a:t>
            </a:r>
            <a:r>
              <a:rPr lang="en-US" sz="2400" dirty="0"/>
              <a:t>Graph Representations with Global </a:t>
            </a:r>
            <a:r>
              <a:rPr lang="en-US" sz="2400" dirty="0" smtClean="0"/>
              <a:t>Structural Information</a:t>
            </a:r>
          </a:p>
          <a:p>
            <a:r>
              <a:rPr lang="en-US" sz="2400" dirty="0" smtClean="0"/>
              <a:t>Loss Function </a:t>
            </a:r>
          </a:p>
          <a:p>
            <a:r>
              <a:rPr lang="en-US" sz="2400" dirty="0" smtClean="0"/>
              <a:t>Optimization with Matrix Factorization</a:t>
            </a:r>
            <a:endParaRPr lang="en-US" sz="2400" dirty="0"/>
          </a:p>
        </p:txBody>
      </p:sp>
    </p:spTree>
    <p:extLst>
      <p:ext uri="{BB962C8B-B14F-4D97-AF65-F5344CB8AC3E}">
        <p14:creationId xmlns:p14="http://schemas.microsoft.com/office/powerpoint/2010/main" val="3441473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Definition 1: Graph</a:t>
            </a:r>
            <a:endParaRPr lang="en-US" sz="3200" dirty="0"/>
          </a:p>
        </p:txBody>
      </p:sp>
      <p:sp>
        <p:nvSpPr>
          <p:cNvPr id="3" name="Content Placeholder 2"/>
          <p:cNvSpPr>
            <a:spLocks noGrp="1"/>
          </p:cNvSpPr>
          <p:nvPr>
            <p:ph idx="1"/>
          </p:nvPr>
        </p:nvSpPr>
        <p:spPr/>
        <p:txBody>
          <a:bodyPr>
            <a:normAutofit fontScale="77500" lnSpcReduction="20000"/>
          </a:bodyPr>
          <a:lstStyle/>
          <a:p>
            <a:r>
              <a:rPr lang="en-US" dirty="0"/>
              <a:t>G = (</a:t>
            </a:r>
            <a:r>
              <a:rPr lang="en-US" dirty="0" smtClean="0"/>
              <a:t>V,E)</a:t>
            </a:r>
          </a:p>
          <a:p>
            <a:r>
              <a:rPr lang="en-US" dirty="0"/>
              <a:t>V </a:t>
            </a:r>
            <a:r>
              <a:rPr lang="en-US" dirty="0" smtClean="0"/>
              <a:t>is the set of vertices with </a:t>
            </a:r>
            <a:r>
              <a:rPr lang="en-US" dirty="0"/>
              <a:t>each V </a:t>
            </a:r>
            <a:r>
              <a:rPr lang="en-US" dirty="0" smtClean="0"/>
              <a:t>indicating one object. E is the set of edges with each </a:t>
            </a:r>
            <a:r>
              <a:rPr lang="en-US" dirty="0"/>
              <a:t>E indicating the relationship between two </a:t>
            </a:r>
            <a:r>
              <a:rPr lang="en-US" dirty="0" smtClean="0"/>
              <a:t>vertices</a:t>
            </a:r>
          </a:p>
          <a:p>
            <a:r>
              <a:rPr lang="en-US" dirty="0" smtClean="0"/>
              <a:t>A path </a:t>
            </a:r>
            <a:r>
              <a:rPr lang="en-US" dirty="0"/>
              <a:t>is a sequence of edges which connect a sequence of </a:t>
            </a:r>
            <a:r>
              <a:rPr lang="en-US" dirty="0" smtClean="0"/>
              <a:t>vertices</a:t>
            </a:r>
          </a:p>
          <a:p>
            <a:r>
              <a:rPr lang="en-US" dirty="0" smtClean="0"/>
              <a:t>Adjacency </a:t>
            </a:r>
            <a:r>
              <a:rPr lang="en-US" dirty="0"/>
              <a:t>matrix</a:t>
            </a:r>
            <a:r>
              <a:rPr lang="en-US" b="1" dirty="0"/>
              <a:t> S</a:t>
            </a:r>
            <a:r>
              <a:rPr lang="en-US" dirty="0"/>
              <a:t> for a </a:t>
            </a:r>
            <a:r>
              <a:rPr lang="en-US" dirty="0" smtClean="0"/>
              <a:t>graph</a:t>
            </a:r>
          </a:p>
          <a:p>
            <a:r>
              <a:rPr lang="en-US" dirty="0"/>
              <a:t>For </a:t>
            </a:r>
            <a:r>
              <a:rPr lang="en-US" dirty="0" smtClean="0"/>
              <a:t>an unweighted </a:t>
            </a:r>
            <a:r>
              <a:rPr lang="en-US" dirty="0"/>
              <a:t>graph, we have </a:t>
            </a:r>
            <a:r>
              <a:rPr lang="en-US" b="1" dirty="0" err="1" smtClean="0"/>
              <a:t>S</a:t>
            </a:r>
            <a:r>
              <a:rPr lang="en-US" sz="1800" b="1" dirty="0" err="1" smtClean="0"/>
              <a:t>i,j</a:t>
            </a:r>
            <a:r>
              <a:rPr lang="en-US" b="1" dirty="0" smtClean="0"/>
              <a:t> </a:t>
            </a:r>
            <a:r>
              <a:rPr lang="en-US" b="1" dirty="0"/>
              <a:t>= 1</a:t>
            </a:r>
            <a:r>
              <a:rPr lang="en-US" dirty="0"/>
              <a:t> if and only if there </a:t>
            </a:r>
            <a:r>
              <a:rPr lang="en-US" dirty="0" smtClean="0"/>
              <a:t>exists an </a:t>
            </a:r>
            <a:r>
              <a:rPr lang="en-US" dirty="0"/>
              <a:t>edge from </a:t>
            </a:r>
            <a:r>
              <a:rPr lang="en-US" b="1" dirty="0"/>
              <a:t>v</a:t>
            </a:r>
            <a:r>
              <a:rPr lang="en-US" sz="1800" b="1" dirty="0"/>
              <a:t>i</a:t>
            </a:r>
            <a:r>
              <a:rPr lang="en-US" dirty="0"/>
              <a:t> to </a:t>
            </a:r>
            <a:r>
              <a:rPr lang="en-US" b="1" dirty="0" err="1"/>
              <a:t>v</a:t>
            </a:r>
            <a:r>
              <a:rPr lang="en-US" sz="1800" b="1" dirty="0" err="1"/>
              <a:t>j</a:t>
            </a:r>
            <a:r>
              <a:rPr lang="en-US" dirty="0"/>
              <a:t> , and </a:t>
            </a:r>
            <a:r>
              <a:rPr lang="en-US" b="1" dirty="0" err="1" smtClean="0"/>
              <a:t>S</a:t>
            </a:r>
            <a:r>
              <a:rPr lang="en-US" sz="1800" b="1" dirty="0" err="1" smtClean="0"/>
              <a:t>i,j</a:t>
            </a:r>
            <a:r>
              <a:rPr lang="en-US" b="1" dirty="0" smtClean="0"/>
              <a:t> = </a:t>
            </a:r>
            <a:r>
              <a:rPr lang="en-US" b="1" dirty="0"/>
              <a:t>0</a:t>
            </a:r>
            <a:r>
              <a:rPr lang="en-US" dirty="0"/>
              <a:t> otherwise</a:t>
            </a:r>
            <a:r>
              <a:rPr lang="en-US" dirty="0" smtClean="0"/>
              <a:t>.</a:t>
            </a:r>
          </a:p>
          <a:p>
            <a:r>
              <a:rPr lang="en-US" dirty="0"/>
              <a:t>For a </a:t>
            </a:r>
            <a:r>
              <a:rPr lang="en-US" dirty="0" smtClean="0"/>
              <a:t>weighted graph</a:t>
            </a:r>
            <a:r>
              <a:rPr lang="en-US" dirty="0"/>
              <a:t>, </a:t>
            </a:r>
            <a:r>
              <a:rPr lang="en-US" b="1" dirty="0" err="1" smtClean="0"/>
              <a:t>S</a:t>
            </a:r>
            <a:r>
              <a:rPr lang="en-US" sz="1800" b="1" dirty="0" err="1" smtClean="0"/>
              <a:t>i,j</a:t>
            </a:r>
            <a:r>
              <a:rPr lang="en-US" dirty="0" smtClean="0"/>
              <a:t> </a:t>
            </a:r>
            <a:r>
              <a:rPr lang="en-US" dirty="0"/>
              <a:t>is a real number called the weight of the edge </a:t>
            </a:r>
            <a:r>
              <a:rPr lang="en-US" b="1" dirty="0" err="1" smtClean="0"/>
              <a:t>e</a:t>
            </a:r>
            <a:r>
              <a:rPr lang="en-US" sz="1800" b="1" dirty="0" err="1" smtClean="0"/>
              <a:t>i,j</a:t>
            </a:r>
            <a:r>
              <a:rPr lang="en-US" dirty="0" smtClean="0"/>
              <a:t> , which </a:t>
            </a:r>
            <a:r>
              <a:rPr lang="en-US" dirty="0"/>
              <a:t>indicates the </a:t>
            </a:r>
            <a:r>
              <a:rPr lang="en-US" dirty="0" smtClean="0"/>
              <a:t>significance </a:t>
            </a:r>
            <a:r>
              <a:rPr lang="en-US" dirty="0"/>
              <a:t>of edge</a:t>
            </a:r>
            <a:r>
              <a:rPr lang="en-US" dirty="0" smtClean="0"/>
              <a:t>.</a:t>
            </a:r>
          </a:p>
          <a:p>
            <a:r>
              <a:rPr lang="en-US" dirty="0" smtClean="0"/>
              <a:t>Only non-negative weights are considered</a:t>
            </a:r>
          </a:p>
          <a:p>
            <a:r>
              <a:rPr lang="en-US" dirty="0" smtClean="0"/>
              <a:t>We will use </a:t>
            </a:r>
            <a:r>
              <a:rPr lang="en-US" b="1" dirty="0" smtClean="0"/>
              <a:t>w</a:t>
            </a:r>
            <a:r>
              <a:rPr lang="en-US" dirty="0" smtClean="0"/>
              <a:t> and </a:t>
            </a:r>
            <a:r>
              <a:rPr lang="en-US" b="1" dirty="0" smtClean="0"/>
              <a:t>c</a:t>
            </a:r>
            <a:r>
              <a:rPr lang="en-US" dirty="0" smtClean="0"/>
              <a:t> to denote vertices</a:t>
            </a:r>
          </a:p>
          <a:p>
            <a:r>
              <a:rPr lang="en-US" dirty="0" smtClean="0"/>
              <a:t>Let’s say diagonal </a:t>
            </a:r>
            <a:r>
              <a:rPr lang="en-US" dirty="0"/>
              <a:t>matrix </a:t>
            </a:r>
            <a:r>
              <a:rPr lang="en-US" b="1" dirty="0"/>
              <a:t>D</a:t>
            </a:r>
            <a:r>
              <a:rPr lang="en-US" dirty="0"/>
              <a:t> is known as the </a:t>
            </a:r>
            <a:r>
              <a:rPr lang="en-US" dirty="0" smtClean="0"/>
              <a:t>degree matrix </a:t>
            </a:r>
            <a:r>
              <a:rPr lang="en-US" dirty="0"/>
              <a:t>for a graph with adjacency matrix </a:t>
            </a:r>
            <a:r>
              <a:rPr lang="en-US" b="1" dirty="0"/>
              <a:t>S</a:t>
            </a:r>
            <a:r>
              <a:rPr lang="en-US" dirty="0" smtClean="0"/>
              <a:t>:</a:t>
            </a:r>
          </a:p>
          <a:p>
            <a:pPr marL="0" indent="0" algn="ctr">
              <a:buNone/>
            </a:pPr>
            <a:endParaRPr lang="en-US" dirty="0"/>
          </a:p>
        </p:txBody>
      </p:sp>
      <p:pic>
        <p:nvPicPr>
          <p:cNvPr id="4" name="Picture 3"/>
          <p:cNvPicPr>
            <a:picLocks noChangeAspect="1"/>
          </p:cNvPicPr>
          <p:nvPr/>
        </p:nvPicPr>
        <p:blipFill>
          <a:blip r:embed="rId2"/>
          <a:stretch>
            <a:fillRect/>
          </a:stretch>
        </p:blipFill>
        <p:spPr>
          <a:xfrm>
            <a:off x="4538662" y="5864225"/>
            <a:ext cx="2445039" cy="625475"/>
          </a:xfrm>
          <a:prstGeom prst="rect">
            <a:avLst/>
          </a:prstGeom>
        </p:spPr>
      </p:pic>
    </p:spTree>
    <p:extLst>
      <p:ext uri="{BB962C8B-B14F-4D97-AF65-F5344CB8AC3E}">
        <p14:creationId xmlns:p14="http://schemas.microsoft.com/office/powerpoint/2010/main" val="29728039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Definition 1: Graph</a:t>
            </a:r>
            <a:endParaRPr lang="en-US" sz="3200" dirty="0"/>
          </a:p>
        </p:txBody>
      </p:sp>
      <p:sp>
        <p:nvSpPr>
          <p:cNvPr id="3" name="Content Placeholder 2"/>
          <p:cNvSpPr>
            <a:spLocks noGrp="1"/>
          </p:cNvSpPr>
          <p:nvPr>
            <p:ph idx="1"/>
          </p:nvPr>
        </p:nvSpPr>
        <p:spPr/>
        <p:txBody>
          <a:bodyPr>
            <a:normAutofit/>
          </a:bodyPr>
          <a:lstStyle/>
          <a:p>
            <a:r>
              <a:rPr lang="en-US" sz="2400" dirty="0" smtClean="0"/>
              <a:t>To </a:t>
            </a:r>
            <a:r>
              <a:rPr lang="en-US" sz="2400" dirty="0"/>
              <a:t>capture the transitions from </a:t>
            </a:r>
            <a:r>
              <a:rPr lang="en-US" sz="2400" dirty="0" smtClean="0"/>
              <a:t>one vertex </a:t>
            </a:r>
            <a:r>
              <a:rPr lang="en-US" sz="2400" dirty="0"/>
              <a:t>to another, and assume in the adjacency matrix </a:t>
            </a:r>
            <a:r>
              <a:rPr lang="en-US" sz="2400" b="1" dirty="0" err="1" smtClean="0"/>
              <a:t>S</a:t>
            </a:r>
            <a:r>
              <a:rPr lang="en-US" sz="1600" b="1" dirty="0" err="1" smtClean="0"/>
              <a:t>i,j</a:t>
            </a:r>
            <a:r>
              <a:rPr lang="en-US" sz="2400" dirty="0" smtClean="0"/>
              <a:t> is </a:t>
            </a:r>
            <a:r>
              <a:rPr lang="en-US" sz="2400" dirty="0"/>
              <a:t>proportional to the transition probability from </a:t>
            </a:r>
            <a:r>
              <a:rPr lang="en-US" sz="2400" b="1" dirty="0"/>
              <a:t>v</a:t>
            </a:r>
            <a:r>
              <a:rPr lang="en-US" sz="1600" b="1" dirty="0"/>
              <a:t>i</a:t>
            </a:r>
            <a:r>
              <a:rPr lang="en-US" sz="2400" dirty="0"/>
              <a:t> to </a:t>
            </a:r>
            <a:r>
              <a:rPr lang="en-US" sz="2400" b="1" dirty="0" err="1"/>
              <a:t>v</a:t>
            </a:r>
            <a:r>
              <a:rPr lang="en-US" sz="1600" b="1" dirty="0" err="1"/>
              <a:t>j</a:t>
            </a:r>
            <a:r>
              <a:rPr lang="en-US" sz="2400" dirty="0"/>
              <a:t> , </a:t>
            </a:r>
            <a:r>
              <a:rPr lang="en-US" sz="2400" dirty="0" smtClean="0"/>
              <a:t>we can define the </a:t>
            </a:r>
            <a:r>
              <a:rPr lang="en-US" sz="2400" dirty="0"/>
              <a:t>following (1-step) probability transition </a:t>
            </a:r>
            <a:r>
              <a:rPr lang="en-US" sz="2400" dirty="0" smtClean="0"/>
              <a:t>matrix, </a:t>
            </a:r>
          </a:p>
          <a:p>
            <a:pPr marL="0" indent="0" algn="ctr">
              <a:buNone/>
            </a:pPr>
            <a:endParaRPr lang="en-US" sz="2400" dirty="0" smtClean="0"/>
          </a:p>
          <a:p>
            <a:pPr marL="0" indent="0" algn="ctr">
              <a:buNone/>
            </a:pPr>
            <a:endParaRPr lang="en-US" sz="2400" dirty="0" smtClean="0"/>
          </a:p>
          <a:p>
            <a:r>
              <a:rPr lang="en-US" sz="2400" b="1" dirty="0" err="1" smtClean="0"/>
              <a:t>A</a:t>
            </a:r>
            <a:r>
              <a:rPr lang="en-US" sz="1600" b="1" dirty="0" err="1" smtClean="0"/>
              <a:t>i,j</a:t>
            </a:r>
            <a:r>
              <a:rPr lang="en-US" sz="2400" dirty="0" smtClean="0"/>
              <a:t> </a:t>
            </a:r>
            <a:r>
              <a:rPr lang="en-US" sz="2400" dirty="0"/>
              <a:t>is the probability of a transition from </a:t>
            </a:r>
            <a:r>
              <a:rPr lang="en-US" sz="2400" b="1" dirty="0"/>
              <a:t>v</a:t>
            </a:r>
            <a:r>
              <a:rPr lang="en-US" sz="1600" b="1" dirty="0"/>
              <a:t>i</a:t>
            </a:r>
            <a:r>
              <a:rPr lang="en-US" sz="2400" dirty="0"/>
              <a:t> to </a:t>
            </a:r>
            <a:r>
              <a:rPr lang="en-US" sz="2400" dirty="0" smtClean="0"/>
              <a:t>vertex </a:t>
            </a:r>
            <a:r>
              <a:rPr lang="en-US" sz="2400" b="1" dirty="0" err="1" smtClean="0"/>
              <a:t>v</a:t>
            </a:r>
            <a:r>
              <a:rPr lang="en-US" sz="1600" b="1" dirty="0" err="1" smtClean="0"/>
              <a:t>j</a:t>
            </a:r>
            <a:r>
              <a:rPr lang="en-US" sz="2400" dirty="0" smtClean="0"/>
              <a:t> </a:t>
            </a:r>
            <a:r>
              <a:rPr lang="en-US" sz="2400" dirty="0"/>
              <a:t>within one step</a:t>
            </a:r>
            <a:r>
              <a:rPr lang="en-US" sz="2400" dirty="0" smtClean="0"/>
              <a:t>.</a:t>
            </a:r>
          </a:p>
          <a:p>
            <a:r>
              <a:rPr lang="en-US" sz="2400" dirty="0" smtClean="0"/>
              <a:t>‘</a:t>
            </a:r>
            <a:r>
              <a:rPr lang="en-US" sz="2400" b="1" dirty="0" smtClean="0"/>
              <a:t>A</a:t>
            </a:r>
            <a:r>
              <a:rPr lang="en-US" sz="2400" dirty="0" smtClean="0"/>
              <a:t>’ matrix can </a:t>
            </a:r>
            <a:r>
              <a:rPr lang="en-US" sz="2400" dirty="0"/>
              <a:t>be regarded as a re-scaled </a:t>
            </a:r>
            <a:r>
              <a:rPr lang="en-US" sz="2400" b="1" dirty="0"/>
              <a:t>S</a:t>
            </a:r>
            <a:r>
              <a:rPr lang="en-US" sz="2400" dirty="0"/>
              <a:t> matrix whose rows </a:t>
            </a:r>
            <a:r>
              <a:rPr lang="en-US" sz="2400" dirty="0" smtClean="0"/>
              <a:t>are normalized</a:t>
            </a:r>
            <a:r>
              <a:rPr lang="en-US" sz="2400" dirty="0"/>
              <a:t>.</a:t>
            </a:r>
          </a:p>
        </p:txBody>
      </p:sp>
      <p:pic>
        <p:nvPicPr>
          <p:cNvPr id="4" name="Picture 3"/>
          <p:cNvPicPr>
            <a:picLocks noChangeAspect="1"/>
          </p:cNvPicPr>
          <p:nvPr/>
        </p:nvPicPr>
        <p:blipFill>
          <a:blip r:embed="rId2"/>
          <a:stretch>
            <a:fillRect/>
          </a:stretch>
        </p:blipFill>
        <p:spPr>
          <a:xfrm>
            <a:off x="4949824" y="2982119"/>
            <a:ext cx="1766643" cy="675481"/>
          </a:xfrm>
          <a:prstGeom prst="rect">
            <a:avLst/>
          </a:prstGeom>
        </p:spPr>
      </p:pic>
    </p:spTree>
    <p:extLst>
      <p:ext uri="{BB962C8B-B14F-4D97-AF65-F5344CB8AC3E}">
        <p14:creationId xmlns:p14="http://schemas.microsoft.com/office/powerpoint/2010/main" val="33650213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Graph Representations with Global Structural Information</a:t>
            </a:r>
            <a:br>
              <a:rPr lang="en-US" sz="3200" dirty="0" smtClean="0"/>
            </a:br>
            <a:endParaRPr lang="en-US" sz="3200" dirty="0"/>
          </a:p>
        </p:txBody>
      </p:sp>
      <p:sp>
        <p:nvSpPr>
          <p:cNvPr id="3" name="Content Placeholder 2"/>
          <p:cNvSpPr>
            <a:spLocks noGrp="1"/>
          </p:cNvSpPr>
          <p:nvPr>
            <p:ph idx="1"/>
          </p:nvPr>
        </p:nvSpPr>
        <p:spPr/>
        <p:txBody>
          <a:bodyPr>
            <a:normAutofit/>
          </a:bodyPr>
          <a:lstStyle/>
          <a:p>
            <a:r>
              <a:rPr lang="en-US" sz="2400" dirty="0" smtClean="0"/>
              <a:t>Aim is to learn a global representation matrix for a complete graph, </a:t>
            </a:r>
          </a:p>
          <a:p>
            <a:pPr marL="0" indent="0" algn="ctr">
              <a:buNone/>
            </a:pPr>
            <a:endParaRPr lang="en-US" sz="2400" dirty="0" smtClean="0"/>
          </a:p>
          <a:p>
            <a:pPr marL="0" indent="0" algn="ctr">
              <a:buNone/>
            </a:pPr>
            <a:endParaRPr lang="en-US" sz="2400" dirty="0" smtClean="0"/>
          </a:p>
          <a:p>
            <a:r>
              <a:rPr lang="en-US" sz="2400" dirty="0" smtClean="0"/>
              <a:t>The </a:t>
            </a:r>
            <a:r>
              <a:rPr lang="en-US" sz="2400" b="1" dirty="0" err="1" smtClean="0"/>
              <a:t>i-th</a:t>
            </a:r>
            <a:r>
              <a:rPr lang="en-US" sz="2400" dirty="0" smtClean="0"/>
              <a:t> row </a:t>
            </a:r>
            <a:r>
              <a:rPr lang="en-US" sz="2400" b="1" dirty="0"/>
              <a:t>W</a:t>
            </a:r>
            <a:r>
              <a:rPr lang="en-US" sz="1600" b="1" dirty="0"/>
              <a:t>i</a:t>
            </a:r>
            <a:r>
              <a:rPr lang="en-US" sz="2400" dirty="0"/>
              <a:t> is a </a:t>
            </a:r>
            <a:r>
              <a:rPr lang="en-US" sz="2400" dirty="0" smtClean="0"/>
              <a:t>d-dimensional vector </a:t>
            </a:r>
            <a:r>
              <a:rPr lang="en-US" sz="2400" dirty="0"/>
              <a:t>representing the vertex </a:t>
            </a:r>
            <a:r>
              <a:rPr lang="en-US" sz="2400" b="1" dirty="0"/>
              <a:t>v</a:t>
            </a:r>
            <a:r>
              <a:rPr lang="en-US" sz="1600" b="1" dirty="0"/>
              <a:t>i</a:t>
            </a:r>
            <a:r>
              <a:rPr lang="en-US" sz="2400" dirty="0"/>
              <a:t> in the graph G where </a:t>
            </a:r>
            <a:r>
              <a:rPr lang="en-US" sz="2400" dirty="0" smtClean="0"/>
              <a:t>the global </a:t>
            </a:r>
            <a:r>
              <a:rPr lang="en-US" sz="2400" dirty="0"/>
              <a:t>structural information of the graph can be </a:t>
            </a:r>
            <a:r>
              <a:rPr lang="en-US" sz="2400" dirty="0" smtClean="0"/>
              <a:t>captured in </a:t>
            </a:r>
            <a:r>
              <a:rPr lang="en-US" sz="2400" dirty="0"/>
              <a:t>such vectors.</a:t>
            </a:r>
          </a:p>
        </p:txBody>
      </p:sp>
      <p:pic>
        <p:nvPicPr>
          <p:cNvPr id="4" name="Picture 3"/>
          <p:cNvPicPr>
            <a:picLocks noChangeAspect="1"/>
          </p:cNvPicPr>
          <p:nvPr/>
        </p:nvPicPr>
        <p:blipFill>
          <a:blip r:embed="rId2"/>
          <a:stretch>
            <a:fillRect/>
          </a:stretch>
        </p:blipFill>
        <p:spPr>
          <a:xfrm>
            <a:off x="5326062" y="2439987"/>
            <a:ext cx="1414011" cy="341313"/>
          </a:xfrm>
          <a:prstGeom prst="rect">
            <a:avLst/>
          </a:prstGeom>
        </p:spPr>
      </p:pic>
    </p:spTree>
    <p:extLst>
      <p:ext uri="{BB962C8B-B14F-4D97-AF65-F5344CB8AC3E}">
        <p14:creationId xmlns:p14="http://schemas.microsoft.com/office/powerpoint/2010/main" val="27821298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Global Structural Information</a:t>
            </a:r>
            <a:endParaRPr lang="en-US" sz="3200" dirty="0"/>
          </a:p>
        </p:txBody>
      </p:sp>
      <p:sp>
        <p:nvSpPr>
          <p:cNvPr id="3" name="Content Placeholder 2"/>
          <p:cNvSpPr>
            <a:spLocks noGrp="1"/>
          </p:cNvSpPr>
          <p:nvPr>
            <p:ph idx="1"/>
          </p:nvPr>
        </p:nvSpPr>
        <p:spPr/>
        <p:txBody>
          <a:bodyPr>
            <a:normAutofit/>
          </a:bodyPr>
          <a:lstStyle/>
          <a:p>
            <a:r>
              <a:rPr lang="en-US" sz="2400" dirty="0" smtClean="0"/>
              <a:t>It serves two functions in particular, </a:t>
            </a:r>
          </a:p>
          <a:p>
            <a:pPr lvl="1"/>
            <a:r>
              <a:rPr lang="en-US" sz="2000" dirty="0" smtClean="0"/>
              <a:t>capture of long distance relationship between two different vertices</a:t>
            </a:r>
          </a:p>
          <a:p>
            <a:pPr lvl="1"/>
            <a:r>
              <a:rPr lang="en-US" sz="2000" dirty="0"/>
              <a:t>consideration of </a:t>
            </a:r>
            <a:r>
              <a:rPr lang="en-US" sz="2000" dirty="0" smtClean="0"/>
              <a:t>distinct connections </a:t>
            </a:r>
            <a:r>
              <a:rPr lang="en-US" sz="2000" dirty="0"/>
              <a:t>in terms of </a:t>
            </a:r>
            <a:r>
              <a:rPr lang="en-US" sz="2000" dirty="0" smtClean="0"/>
              <a:t>different transitional </a:t>
            </a:r>
            <a:r>
              <a:rPr lang="en-US" sz="2000" dirty="0"/>
              <a:t>steps</a:t>
            </a:r>
          </a:p>
        </p:txBody>
      </p:sp>
      <p:pic>
        <p:nvPicPr>
          <p:cNvPr id="4" name="Picture 3"/>
          <p:cNvPicPr>
            <a:picLocks noChangeAspect="1"/>
          </p:cNvPicPr>
          <p:nvPr/>
        </p:nvPicPr>
        <p:blipFill>
          <a:blip r:embed="rId2"/>
          <a:stretch>
            <a:fillRect/>
          </a:stretch>
        </p:blipFill>
        <p:spPr>
          <a:xfrm>
            <a:off x="2820987" y="3381375"/>
            <a:ext cx="6067425" cy="2533650"/>
          </a:xfrm>
          <a:prstGeom prst="rect">
            <a:avLst/>
          </a:prstGeom>
        </p:spPr>
      </p:pic>
    </p:spTree>
    <p:extLst>
      <p:ext uri="{BB962C8B-B14F-4D97-AF65-F5344CB8AC3E}">
        <p14:creationId xmlns:p14="http://schemas.microsoft.com/office/powerpoint/2010/main" val="8315700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Global Structural Information</a:t>
            </a:r>
            <a:endParaRPr lang="en-US" sz="3200" dirty="0"/>
          </a:p>
        </p:txBody>
      </p:sp>
      <p:sp>
        <p:nvSpPr>
          <p:cNvPr id="3" name="Content Placeholder 2"/>
          <p:cNvSpPr>
            <a:spLocks noGrp="1"/>
          </p:cNvSpPr>
          <p:nvPr>
            <p:ph idx="1"/>
          </p:nvPr>
        </p:nvSpPr>
        <p:spPr/>
        <p:txBody>
          <a:bodyPr>
            <a:normAutofit fontScale="70000" lnSpcReduction="20000"/>
          </a:bodyPr>
          <a:lstStyle/>
          <a:p>
            <a:r>
              <a:rPr lang="en-US" dirty="0"/>
              <a:t>Here, (a) and (e) show the </a:t>
            </a:r>
            <a:r>
              <a:rPr lang="en-US" dirty="0" smtClean="0"/>
              <a:t>importance of </a:t>
            </a:r>
            <a:r>
              <a:rPr lang="en-US" dirty="0"/>
              <a:t>capturing the simple 1-step information </a:t>
            </a:r>
            <a:r>
              <a:rPr lang="en-US" dirty="0" smtClean="0"/>
              <a:t>between the </a:t>
            </a:r>
            <a:r>
              <a:rPr lang="en-US" dirty="0"/>
              <a:t>two vertices which are directly connected to each </a:t>
            </a:r>
            <a:r>
              <a:rPr lang="en-US" dirty="0" smtClean="0"/>
              <a:t>other, where </a:t>
            </a:r>
            <a:r>
              <a:rPr lang="en-US" dirty="0"/>
              <a:t>one has a stronger relation and the other has a </a:t>
            </a:r>
            <a:r>
              <a:rPr lang="en-US" dirty="0" smtClean="0"/>
              <a:t>weaker relation.</a:t>
            </a:r>
          </a:p>
          <a:p>
            <a:r>
              <a:rPr lang="en-US" dirty="0"/>
              <a:t>In (b) and (f), 2-step information is shown, </a:t>
            </a:r>
            <a:r>
              <a:rPr lang="en-US" dirty="0" smtClean="0"/>
              <a:t>where in </a:t>
            </a:r>
            <a:r>
              <a:rPr lang="en-US" dirty="0"/>
              <a:t>(b) both vertices share many common neighbors, and </a:t>
            </a:r>
            <a:r>
              <a:rPr lang="en-US" dirty="0" smtClean="0"/>
              <a:t>in (f</a:t>
            </a:r>
            <a:r>
              <a:rPr lang="en-US" dirty="0"/>
              <a:t>) only one neighbor is shared between them</a:t>
            </a:r>
            <a:r>
              <a:rPr lang="en-US" dirty="0" smtClean="0"/>
              <a:t>.</a:t>
            </a:r>
          </a:p>
          <a:p>
            <a:pPr lvl="1"/>
            <a:r>
              <a:rPr lang="en-US" dirty="0"/>
              <a:t>Clearly, </a:t>
            </a:r>
            <a:r>
              <a:rPr lang="en-US" dirty="0" smtClean="0"/>
              <a:t>2-step </a:t>
            </a:r>
            <a:r>
              <a:rPr lang="en-US" dirty="0"/>
              <a:t>information is important in capturing how strong </a:t>
            </a:r>
            <a:r>
              <a:rPr lang="en-US" dirty="0" smtClean="0"/>
              <a:t>the connection </a:t>
            </a:r>
            <a:r>
              <a:rPr lang="en-US" dirty="0"/>
              <a:t>between the two vertices is </a:t>
            </a:r>
            <a:r>
              <a:rPr lang="en-US" dirty="0" smtClean="0"/>
              <a:t>- </a:t>
            </a:r>
            <a:r>
              <a:rPr lang="en-US" dirty="0"/>
              <a:t>the more </a:t>
            </a:r>
            <a:r>
              <a:rPr lang="en-US" dirty="0" smtClean="0"/>
              <a:t>common neighbors </a:t>
            </a:r>
            <a:r>
              <a:rPr lang="en-US" dirty="0"/>
              <a:t>they share, the stronger the relation between </a:t>
            </a:r>
            <a:r>
              <a:rPr lang="en-US" dirty="0" smtClean="0"/>
              <a:t>them</a:t>
            </a:r>
          </a:p>
          <a:p>
            <a:r>
              <a:rPr lang="en-US" dirty="0"/>
              <a:t>In (c) and (g), the importance of 3-step information </a:t>
            </a:r>
            <a:r>
              <a:rPr lang="en-US" dirty="0" smtClean="0"/>
              <a:t>is illustrated.</a:t>
            </a:r>
          </a:p>
          <a:p>
            <a:r>
              <a:rPr lang="en-US" dirty="0" smtClean="0"/>
              <a:t>Specifically, </a:t>
            </a:r>
            <a:r>
              <a:rPr lang="en-US" dirty="0"/>
              <a:t>in (g), despite the strong </a:t>
            </a:r>
            <a:r>
              <a:rPr lang="en-US" dirty="0" smtClean="0"/>
              <a:t>relation between </a:t>
            </a:r>
            <a:r>
              <a:rPr lang="en-US" dirty="0"/>
              <a:t>A1 and B, the relation between A1 and A2 can </a:t>
            </a:r>
            <a:r>
              <a:rPr lang="en-US" dirty="0" smtClean="0"/>
              <a:t>be weakened </a:t>
            </a:r>
            <a:r>
              <a:rPr lang="en-US" dirty="0"/>
              <a:t>due to the two weaker edges connecting B and </a:t>
            </a:r>
            <a:r>
              <a:rPr lang="en-US" dirty="0" smtClean="0"/>
              <a:t>C, as </a:t>
            </a:r>
            <a:r>
              <a:rPr lang="en-US" dirty="0"/>
              <a:t>well as C and A2</a:t>
            </a:r>
            <a:r>
              <a:rPr lang="en-US" dirty="0" smtClean="0"/>
              <a:t>.</a:t>
            </a:r>
          </a:p>
          <a:p>
            <a:r>
              <a:rPr lang="en-US" dirty="0"/>
              <a:t>In contrast, in (c), the relation </a:t>
            </a:r>
            <a:r>
              <a:rPr lang="en-US" dirty="0" smtClean="0"/>
              <a:t>between A1 </a:t>
            </a:r>
            <a:r>
              <a:rPr lang="en-US" dirty="0"/>
              <a:t>and A2 remains strong because of the large number </a:t>
            </a:r>
            <a:r>
              <a:rPr lang="en-US" dirty="0" smtClean="0"/>
              <a:t>of common </a:t>
            </a:r>
            <a:r>
              <a:rPr lang="en-US" dirty="0"/>
              <a:t>neighbors between B and A2 which </a:t>
            </a:r>
            <a:r>
              <a:rPr lang="en-US" dirty="0" smtClean="0"/>
              <a:t>strengthened their relation</a:t>
            </a:r>
          </a:p>
          <a:p>
            <a:r>
              <a:rPr lang="en-US" dirty="0"/>
              <a:t>Similarly, the 4-step </a:t>
            </a:r>
            <a:r>
              <a:rPr lang="en-US" dirty="0" smtClean="0"/>
              <a:t>information can </a:t>
            </a:r>
            <a:r>
              <a:rPr lang="en-US" dirty="0"/>
              <a:t>also be crucial in revealing the global </a:t>
            </a:r>
            <a:r>
              <a:rPr lang="en-US" dirty="0" smtClean="0"/>
              <a:t>structural properties </a:t>
            </a:r>
            <a:r>
              <a:rPr lang="en-US" dirty="0"/>
              <a:t>of the graph, as illustrated in (d) and (h</a:t>
            </a:r>
            <a:r>
              <a:rPr lang="en-US" dirty="0" smtClean="0"/>
              <a:t>).</a:t>
            </a:r>
          </a:p>
          <a:p>
            <a:r>
              <a:rPr lang="en-US" dirty="0" smtClean="0"/>
              <a:t>Here, in </a:t>
            </a:r>
            <a:r>
              <a:rPr lang="en-US" dirty="0"/>
              <a:t>(d), the relation between A1 and A2 is clearly </a:t>
            </a:r>
            <a:r>
              <a:rPr lang="en-US" dirty="0" smtClean="0"/>
              <a:t>strong, while </a:t>
            </a:r>
            <a:r>
              <a:rPr lang="en-US" dirty="0"/>
              <a:t>in (h) the two vertices are unrelated since there </a:t>
            </a:r>
            <a:r>
              <a:rPr lang="en-US" dirty="0" smtClean="0"/>
              <a:t>does not </a:t>
            </a:r>
            <a:r>
              <a:rPr lang="en-US" dirty="0"/>
              <a:t>exist a path from one vertex to the other.</a:t>
            </a:r>
          </a:p>
        </p:txBody>
      </p:sp>
    </p:spTree>
    <p:extLst>
      <p:ext uri="{BB962C8B-B14F-4D97-AF65-F5344CB8AC3E}">
        <p14:creationId xmlns:p14="http://schemas.microsoft.com/office/powerpoint/2010/main" val="6818668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Global Structural Information</a:t>
            </a:r>
            <a:endParaRPr lang="en-US" sz="3200" dirty="0"/>
          </a:p>
        </p:txBody>
      </p:sp>
      <p:sp>
        <p:nvSpPr>
          <p:cNvPr id="3" name="Content Placeholder 2"/>
          <p:cNvSpPr>
            <a:spLocks noGrp="1"/>
          </p:cNvSpPr>
          <p:nvPr>
            <p:ph idx="1"/>
          </p:nvPr>
        </p:nvSpPr>
        <p:spPr/>
        <p:txBody>
          <a:bodyPr>
            <a:noAutofit/>
          </a:bodyPr>
          <a:lstStyle/>
          <a:p>
            <a:r>
              <a:rPr lang="en-US" sz="2400" dirty="0" smtClean="0"/>
              <a:t>It </a:t>
            </a:r>
            <a:r>
              <a:rPr lang="en-US" sz="2400" dirty="0"/>
              <a:t>is essential to </a:t>
            </a:r>
            <a:r>
              <a:rPr lang="en-US" sz="2400" dirty="0" smtClean="0"/>
              <a:t>treat different k-step </a:t>
            </a:r>
            <a:r>
              <a:rPr lang="en-US" sz="2400" dirty="0"/>
              <a:t>information </a:t>
            </a:r>
            <a:r>
              <a:rPr lang="en-US" sz="2400" dirty="0" smtClean="0"/>
              <a:t>differently when </a:t>
            </a:r>
            <a:r>
              <a:rPr lang="en-US" sz="2400" dirty="0"/>
              <a:t>learning </a:t>
            </a:r>
            <a:r>
              <a:rPr lang="en-US" sz="2400" dirty="0" smtClean="0"/>
              <a:t>graph representations.</a:t>
            </a:r>
          </a:p>
          <a:p>
            <a:pPr marL="0" indent="0" algn="ctr">
              <a:buNone/>
            </a:pPr>
            <a:endParaRPr lang="en-US" sz="2400" dirty="0" smtClean="0"/>
          </a:p>
          <a:p>
            <a:pPr marL="0" indent="0" algn="ctr">
              <a:buNone/>
            </a:pPr>
            <a:endParaRPr lang="en-US" sz="2400" dirty="0"/>
          </a:p>
          <a:p>
            <a:pPr marL="0" indent="0" algn="ctr">
              <a:buNone/>
            </a:pPr>
            <a:endParaRPr lang="en-US" sz="2400" dirty="0" smtClean="0"/>
          </a:p>
          <a:p>
            <a:r>
              <a:rPr lang="en-US" sz="2400" dirty="0"/>
              <a:t>We can see that A receives two </a:t>
            </a:r>
            <a:r>
              <a:rPr lang="en-US" sz="2400" dirty="0" smtClean="0"/>
              <a:t>types of </a:t>
            </a:r>
            <a:r>
              <a:rPr lang="en-US" sz="2400" dirty="0"/>
              <a:t>information when learning its </a:t>
            </a:r>
            <a:r>
              <a:rPr lang="en-US" sz="2400" dirty="0" smtClean="0"/>
              <a:t>representation, </a:t>
            </a:r>
          </a:p>
          <a:p>
            <a:pPr lvl="1"/>
            <a:r>
              <a:rPr lang="en-US" sz="2000" dirty="0"/>
              <a:t>1-step </a:t>
            </a:r>
            <a:r>
              <a:rPr lang="en-US" sz="2000" dirty="0" smtClean="0"/>
              <a:t>information from B</a:t>
            </a:r>
          </a:p>
          <a:p>
            <a:pPr lvl="1"/>
            <a:r>
              <a:rPr lang="en-US" sz="2000" dirty="0" smtClean="0"/>
              <a:t>2-step information from all C vertices</a:t>
            </a:r>
          </a:p>
          <a:p>
            <a:r>
              <a:rPr lang="en-US" sz="2400" dirty="0" smtClean="0"/>
              <a:t>If </a:t>
            </a:r>
            <a:r>
              <a:rPr lang="en-US" sz="2400" dirty="0"/>
              <a:t>we do not distinguish these two </a:t>
            </a:r>
            <a:r>
              <a:rPr lang="en-US" sz="2400" dirty="0" smtClean="0"/>
              <a:t>different types </a:t>
            </a:r>
            <a:r>
              <a:rPr lang="en-US" sz="2400" dirty="0"/>
              <a:t>of information, we can construct an </a:t>
            </a:r>
            <a:r>
              <a:rPr lang="en-US" sz="2400" dirty="0" smtClean="0"/>
              <a:t>alternative graph </a:t>
            </a:r>
            <a:r>
              <a:rPr lang="en-US" sz="2400" dirty="0"/>
              <a:t>as shown in (b)</a:t>
            </a:r>
          </a:p>
        </p:txBody>
      </p:sp>
      <p:pic>
        <p:nvPicPr>
          <p:cNvPr id="4" name="Picture 3"/>
          <p:cNvPicPr>
            <a:picLocks noChangeAspect="1"/>
          </p:cNvPicPr>
          <p:nvPr/>
        </p:nvPicPr>
        <p:blipFill>
          <a:blip r:embed="rId2"/>
          <a:stretch>
            <a:fillRect/>
          </a:stretch>
        </p:blipFill>
        <p:spPr>
          <a:xfrm>
            <a:off x="4286250" y="2498725"/>
            <a:ext cx="3619500" cy="1352550"/>
          </a:xfrm>
          <a:prstGeom prst="rect">
            <a:avLst/>
          </a:prstGeom>
        </p:spPr>
      </p:pic>
    </p:spTree>
    <p:extLst>
      <p:ext uri="{BB962C8B-B14F-4D97-AF65-F5344CB8AC3E}">
        <p14:creationId xmlns:p14="http://schemas.microsoft.com/office/powerpoint/2010/main" val="13988674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cs typeface="Times New Roman" panose="02020603050405020304" pitchFamily="18" charset="0"/>
              </a:rPr>
              <a:t>Table of Contents</a:t>
            </a:r>
            <a:r>
              <a:rPr lang="en-US" sz="3200" dirty="0" smtClean="0">
                <a:cs typeface="Times New Roman" panose="02020603050405020304" pitchFamily="18" charset="0"/>
              </a:rPr>
              <a:t>	</a:t>
            </a:r>
            <a:endParaRPr lang="en-US" sz="3200" dirty="0">
              <a:cs typeface="Times New Roman" panose="02020603050405020304" pitchFamily="18" charset="0"/>
            </a:endParaRPr>
          </a:p>
        </p:txBody>
      </p:sp>
      <p:sp>
        <p:nvSpPr>
          <p:cNvPr id="3" name="Content Placeholder 2"/>
          <p:cNvSpPr>
            <a:spLocks noGrp="1"/>
          </p:cNvSpPr>
          <p:nvPr>
            <p:ph idx="1"/>
          </p:nvPr>
        </p:nvSpPr>
        <p:spPr>
          <a:xfrm>
            <a:off x="838200" y="1690688"/>
            <a:ext cx="10515600" cy="4351338"/>
          </a:xfrm>
        </p:spPr>
        <p:txBody>
          <a:bodyPr>
            <a:noAutofit/>
          </a:bodyPr>
          <a:lstStyle/>
          <a:p>
            <a:r>
              <a:rPr lang="en-US" sz="2400" dirty="0" smtClean="0">
                <a:cs typeface="Times New Roman" panose="02020603050405020304" pitchFamily="18" charset="0"/>
              </a:rPr>
              <a:t>Abstract</a:t>
            </a:r>
          </a:p>
          <a:p>
            <a:r>
              <a:rPr lang="en-US" sz="2400" dirty="0" smtClean="0">
                <a:cs typeface="Times New Roman" panose="02020603050405020304" pitchFamily="18" charset="0"/>
              </a:rPr>
              <a:t>General Graph Representation Learning Models - Baseline Algorithms</a:t>
            </a:r>
          </a:p>
          <a:p>
            <a:r>
              <a:rPr lang="en-US" sz="2400" dirty="0" smtClean="0">
                <a:cs typeface="Times New Roman" panose="02020603050405020304" pitchFamily="18" charset="0"/>
              </a:rPr>
              <a:t>Related Work</a:t>
            </a:r>
          </a:p>
          <a:p>
            <a:r>
              <a:rPr lang="en-US" sz="2400" dirty="0" smtClean="0">
                <a:cs typeface="Times New Roman" panose="02020603050405020304" pitchFamily="18" charset="0"/>
              </a:rPr>
              <a:t>Loss Function</a:t>
            </a:r>
          </a:p>
          <a:p>
            <a:r>
              <a:rPr lang="en-US" sz="2400" dirty="0" smtClean="0">
                <a:cs typeface="Times New Roman" panose="02020603050405020304" pitchFamily="18" charset="0"/>
              </a:rPr>
              <a:t>Optimization method using Matrix Factorization</a:t>
            </a:r>
          </a:p>
          <a:p>
            <a:r>
              <a:rPr lang="en-US" sz="2400" dirty="0" smtClean="0">
                <a:cs typeface="Times New Roman" panose="02020603050405020304" pitchFamily="18" charset="0"/>
              </a:rPr>
              <a:t>GraRep Algorithm</a:t>
            </a:r>
          </a:p>
          <a:p>
            <a:r>
              <a:rPr lang="en-US" sz="2400" dirty="0" smtClean="0">
                <a:cs typeface="Times New Roman" panose="02020603050405020304" pitchFamily="18" charset="0"/>
              </a:rPr>
              <a:t>Mathematical Explanation in relevance to previous work</a:t>
            </a:r>
          </a:p>
          <a:p>
            <a:r>
              <a:rPr lang="en-US" sz="2400" dirty="0" smtClean="0">
                <a:cs typeface="Times New Roman" panose="02020603050405020304" pitchFamily="18" charset="0"/>
              </a:rPr>
              <a:t>Evaluation Data </a:t>
            </a:r>
          </a:p>
          <a:p>
            <a:r>
              <a:rPr lang="en-US" sz="2400" dirty="0" smtClean="0">
                <a:cs typeface="Times New Roman" panose="02020603050405020304" pitchFamily="18" charset="0"/>
              </a:rPr>
              <a:t>Baseline Algorithms and GraRep Performance</a:t>
            </a:r>
          </a:p>
          <a:p>
            <a:r>
              <a:rPr lang="en-US" sz="2400" dirty="0" smtClean="0">
                <a:cs typeface="Times New Roman" panose="02020603050405020304" pitchFamily="18" charset="0"/>
              </a:rPr>
              <a:t>Parameter Sensitivity</a:t>
            </a:r>
          </a:p>
          <a:p>
            <a:r>
              <a:rPr lang="en-US" sz="2400" dirty="0" smtClean="0">
                <a:cs typeface="Times New Roman" panose="02020603050405020304" pitchFamily="18" charset="0"/>
              </a:rPr>
              <a:t>Conclusion</a:t>
            </a:r>
          </a:p>
        </p:txBody>
      </p:sp>
    </p:spTree>
    <p:extLst>
      <p:ext uri="{BB962C8B-B14F-4D97-AF65-F5344CB8AC3E}">
        <p14:creationId xmlns:p14="http://schemas.microsoft.com/office/powerpoint/2010/main" val="1182550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1704975"/>
          </a:xfrm>
        </p:spPr>
        <p:style>
          <a:lnRef idx="2">
            <a:schemeClr val="dk1"/>
          </a:lnRef>
          <a:fillRef idx="1">
            <a:schemeClr val="lt1"/>
          </a:fillRef>
          <a:effectRef idx="0">
            <a:schemeClr val="dk1"/>
          </a:effectRef>
          <a:fontRef idx="minor">
            <a:schemeClr val="dk1"/>
          </a:fontRef>
        </p:style>
        <p:txBody>
          <a:bodyPr/>
          <a:lstStyle/>
          <a:p>
            <a:pPr marL="0" indent="0">
              <a:buNone/>
            </a:pPr>
            <a:r>
              <a:rPr lang="en-US" dirty="0"/>
              <a:t>In this paper, </a:t>
            </a:r>
            <a:r>
              <a:rPr lang="en-US" dirty="0" smtClean="0"/>
              <a:t>the authors </a:t>
            </a:r>
            <a:r>
              <a:rPr lang="en-US" dirty="0"/>
              <a:t>propose a novel framework for </a:t>
            </a:r>
            <a:r>
              <a:rPr lang="en-US" dirty="0" smtClean="0"/>
              <a:t>learning accurate </a:t>
            </a:r>
            <a:r>
              <a:rPr lang="en-US" dirty="0"/>
              <a:t>graph representations, integrating various </a:t>
            </a:r>
            <a:r>
              <a:rPr lang="en-US" dirty="0" smtClean="0"/>
              <a:t>k-step information </a:t>
            </a:r>
            <a:r>
              <a:rPr lang="en-US" dirty="0"/>
              <a:t>which together captures the global </a:t>
            </a:r>
            <a:r>
              <a:rPr lang="en-US" dirty="0" smtClean="0"/>
              <a:t>structural information </a:t>
            </a:r>
            <a:r>
              <a:rPr lang="en-US" dirty="0"/>
              <a:t>associated with the graph.</a:t>
            </a:r>
          </a:p>
        </p:txBody>
      </p:sp>
    </p:spTree>
    <p:extLst>
      <p:ext uri="{BB962C8B-B14F-4D97-AF65-F5344CB8AC3E}">
        <p14:creationId xmlns:p14="http://schemas.microsoft.com/office/powerpoint/2010/main" val="5638352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Loss Function</a:t>
            </a:r>
            <a:endParaRPr lang="en-US" sz="3200" dirty="0"/>
          </a:p>
        </p:txBody>
      </p:sp>
      <p:sp>
        <p:nvSpPr>
          <p:cNvPr id="3" name="Content Placeholder 2"/>
          <p:cNvSpPr>
            <a:spLocks noGrp="1"/>
          </p:cNvSpPr>
          <p:nvPr>
            <p:ph idx="1"/>
          </p:nvPr>
        </p:nvSpPr>
        <p:spPr/>
        <p:txBody>
          <a:bodyPr>
            <a:normAutofit/>
          </a:bodyPr>
          <a:lstStyle/>
          <a:p>
            <a:r>
              <a:rPr lang="en-US" sz="2400" dirty="0" smtClean="0"/>
              <a:t>Loss </a:t>
            </a:r>
            <a:r>
              <a:rPr lang="en-US" sz="2400" dirty="0"/>
              <a:t>function </a:t>
            </a:r>
            <a:r>
              <a:rPr lang="en-US" sz="2400" dirty="0" smtClean="0"/>
              <a:t>is used </a:t>
            </a:r>
            <a:r>
              <a:rPr lang="en-US" sz="2400" dirty="0"/>
              <a:t>for learning the </a:t>
            </a:r>
            <a:r>
              <a:rPr lang="en-US" sz="2400" dirty="0" smtClean="0"/>
              <a:t>graph representations </a:t>
            </a:r>
            <a:r>
              <a:rPr lang="en-US" sz="2400" dirty="0"/>
              <a:t>with global structural </a:t>
            </a:r>
            <a:r>
              <a:rPr lang="en-US" sz="2400" dirty="0" smtClean="0"/>
              <a:t>information</a:t>
            </a:r>
          </a:p>
          <a:p>
            <a:r>
              <a:rPr lang="en-US" sz="2400" dirty="0"/>
              <a:t>In order for us to learn global </a:t>
            </a:r>
            <a:r>
              <a:rPr lang="en-US" sz="2400" dirty="0" smtClean="0"/>
              <a:t>representations to </a:t>
            </a:r>
            <a:r>
              <a:rPr lang="en-US" sz="2400" dirty="0"/>
              <a:t>capture their </a:t>
            </a:r>
            <a:r>
              <a:rPr lang="en-US" sz="2400" dirty="0" smtClean="0"/>
              <a:t>relations, </a:t>
            </a:r>
          </a:p>
          <a:p>
            <a:pPr lvl="1"/>
            <a:r>
              <a:rPr lang="en-US" sz="2000" dirty="0"/>
              <a:t>we need to </a:t>
            </a:r>
            <a:r>
              <a:rPr lang="en-US" sz="2000" dirty="0" smtClean="0"/>
              <a:t>understand how </a:t>
            </a:r>
            <a:r>
              <a:rPr lang="en-US" sz="2000" dirty="0"/>
              <a:t>strongly these two vertices are connected to each </a:t>
            </a:r>
            <a:r>
              <a:rPr lang="en-US" sz="2000" dirty="0" smtClean="0"/>
              <a:t>other</a:t>
            </a:r>
          </a:p>
          <a:p>
            <a:pPr marL="0" indent="0">
              <a:buNone/>
            </a:pPr>
            <a:endParaRPr lang="en-US" sz="2400" dirty="0"/>
          </a:p>
        </p:txBody>
      </p:sp>
    </p:spTree>
    <p:extLst>
      <p:ext uri="{BB962C8B-B14F-4D97-AF65-F5344CB8AC3E}">
        <p14:creationId xmlns:p14="http://schemas.microsoft.com/office/powerpoint/2010/main" val="22249043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Loss Function</a:t>
            </a:r>
            <a:endParaRPr lang="en-US" sz="3200" dirty="0"/>
          </a:p>
        </p:txBody>
      </p:sp>
      <p:sp>
        <p:nvSpPr>
          <p:cNvPr id="3" name="Content Placeholder 2"/>
          <p:cNvSpPr>
            <a:spLocks noGrp="1"/>
          </p:cNvSpPr>
          <p:nvPr>
            <p:ph idx="1"/>
          </p:nvPr>
        </p:nvSpPr>
        <p:spPr/>
        <p:txBody>
          <a:bodyPr>
            <a:normAutofit/>
          </a:bodyPr>
          <a:lstStyle/>
          <a:p>
            <a:r>
              <a:rPr lang="en-US" sz="2400" dirty="0" smtClean="0"/>
              <a:t>We need to work on a few questions</a:t>
            </a:r>
          </a:p>
          <a:p>
            <a:pPr lvl="1"/>
            <a:r>
              <a:rPr lang="en-US" sz="2000" dirty="0"/>
              <a:t>Does there exist a </a:t>
            </a:r>
            <a:r>
              <a:rPr lang="en-US" sz="2000" dirty="0" smtClean="0"/>
              <a:t>path from </a:t>
            </a:r>
            <a:r>
              <a:rPr lang="en-US" sz="2000" dirty="0"/>
              <a:t>w to c</a:t>
            </a:r>
            <a:r>
              <a:rPr lang="en-US" sz="2000" dirty="0" smtClean="0"/>
              <a:t>?</a:t>
            </a:r>
          </a:p>
          <a:p>
            <a:pPr lvl="1"/>
            <a:r>
              <a:rPr lang="en-US" sz="2000" dirty="0"/>
              <a:t>If so, if we randomly sample a path </a:t>
            </a:r>
            <a:r>
              <a:rPr lang="en-US" sz="2000" dirty="0" smtClean="0"/>
              <a:t>starting with </a:t>
            </a:r>
            <a:r>
              <a:rPr lang="en-US" sz="2000" dirty="0"/>
              <a:t>w, how likely is it for us to reach </a:t>
            </a:r>
            <a:r>
              <a:rPr lang="en-US" sz="2000" dirty="0" smtClean="0"/>
              <a:t>c within a fixed number of steps</a:t>
            </a:r>
            <a:endParaRPr lang="en-US" sz="2000" dirty="0"/>
          </a:p>
          <a:p>
            <a:endParaRPr lang="en-US" sz="2400" dirty="0" smtClean="0"/>
          </a:p>
        </p:txBody>
      </p:sp>
    </p:spTree>
    <p:extLst>
      <p:ext uri="{BB962C8B-B14F-4D97-AF65-F5344CB8AC3E}">
        <p14:creationId xmlns:p14="http://schemas.microsoft.com/office/powerpoint/2010/main" val="24787335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Loss Function</a:t>
            </a:r>
            <a:endParaRPr lang="en-US" sz="3200" dirty="0"/>
          </a:p>
        </p:txBody>
      </p:sp>
      <p:sp>
        <p:nvSpPr>
          <p:cNvPr id="3" name="Content Placeholder 2"/>
          <p:cNvSpPr>
            <a:spLocks noGrp="1"/>
          </p:cNvSpPr>
          <p:nvPr>
            <p:ph idx="1"/>
          </p:nvPr>
        </p:nvSpPr>
        <p:spPr>
          <a:xfrm>
            <a:off x="838200" y="1825625"/>
            <a:ext cx="10515600" cy="4351338"/>
          </a:xfrm>
        </p:spPr>
        <p:txBody>
          <a:bodyPr>
            <a:normAutofit/>
          </a:bodyPr>
          <a:lstStyle/>
          <a:p>
            <a:r>
              <a:rPr lang="en-US" sz="2400" dirty="0"/>
              <a:t>probability for </a:t>
            </a:r>
            <a:r>
              <a:rPr lang="en-US" sz="2400" dirty="0" smtClean="0"/>
              <a:t>a transition </a:t>
            </a:r>
            <a:r>
              <a:rPr lang="en-US" sz="2400" dirty="0"/>
              <a:t>from w to c in exactly k steps</a:t>
            </a:r>
            <a:r>
              <a:rPr lang="en-US" sz="2400" dirty="0" smtClean="0"/>
              <a:t>.</a:t>
            </a:r>
          </a:p>
          <a:p>
            <a:endParaRPr lang="en-US" sz="2400" dirty="0" smtClean="0"/>
          </a:p>
          <a:p>
            <a:endParaRPr lang="en-US" sz="2400" dirty="0" smtClean="0"/>
          </a:p>
          <a:p>
            <a:r>
              <a:rPr lang="en-US" sz="2400" dirty="0" smtClean="0"/>
              <a:t>To compute the k-step </a:t>
            </a:r>
            <a:r>
              <a:rPr lang="en-US" sz="2400" dirty="0"/>
              <a:t>transition probabilities we introduce the following </a:t>
            </a:r>
            <a:r>
              <a:rPr lang="en-US" sz="2400" dirty="0" smtClean="0"/>
              <a:t>k-step </a:t>
            </a:r>
            <a:r>
              <a:rPr lang="en-US" sz="2400" dirty="0"/>
              <a:t>probability transition </a:t>
            </a:r>
            <a:r>
              <a:rPr lang="en-US" sz="2400" dirty="0" smtClean="0"/>
              <a:t>matrix, </a:t>
            </a:r>
          </a:p>
          <a:p>
            <a:endParaRPr lang="en-US" sz="2400" dirty="0" smtClean="0"/>
          </a:p>
          <a:p>
            <a:endParaRPr lang="en-US" sz="2400" dirty="0" smtClean="0"/>
          </a:p>
          <a:p>
            <a:r>
              <a:rPr lang="en-US" sz="2400" dirty="0" smtClean="0"/>
              <a:t>This exactly </a:t>
            </a:r>
            <a:r>
              <a:rPr lang="en-US" sz="2400" dirty="0"/>
              <a:t>refers to the </a:t>
            </a:r>
            <a:r>
              <a:rPr lang="en-US" sz="2400" dirty="0" smtClean="0"/>
              <a:t>transition probability </a:t>
            </a:r>
            <a:r>
              <a:rPr lang="en-US" sz="2400" dirty="0"/>
              <a:t>from vertex </a:t>
            </a:r>
            <a:r>
              <a:rPr lang="en-US" sz="1600" dirty="0"/>
              <a:t>i</a:t>
            </a:r>
            <a:r>
              <a:rPr lang="en-US" sz="2400" dirty="0"/>
              <a:t> to vertex </a:t>
            </a:r>
            <a:r>
              <a:rPr lang="en-US" sz="1600" dirty="0"/>
              <a:t>j</a:t>
            </a:r>
            <a:r>
              <a:rPr lang="en-US" sz="2400" dirty="0"/>
              <a:t> where the </a:t>
            </a:r>
            <a:r>
              <a:rPr lang="en-US" sz="2400" dirty="0" smtClean="0"/>
              <a:t>transition consists </a:t>
            </a:r>
            <a:r>
              <a:rPr lang="en-US" sz="2400" dirty="0"/>
              <a:t>of exactly k step(s</a:t>
            </a:r>
            <a:r>
              <a:rPr lang="en-US" sz="2400" dirty="0" smtClean="0"/>
              <a:t>). This leads to, </a:t>
            </a:r>
          </a:p>
          <a:p>
            <a:endParaRPr lang="en-US" sz="2400" dirty="0"/>
          </a:p>
          <a:p>
            <a:endParaRPr lang="en-US" sz="2400" dirty="0"/>
          </a:p>
        </p:txBody>
      </p:sp>
      <p:pic>
        <p:nvPicPr>
          <p:cNvPr id="4" name="Picture 3"/>
          <p:cNvPicPr>
            <a:picLocks noChangeAspect="1"/>
          </p:cNvPicPr>
          <p:nvPr/>
        </p:nvPicPr>
        <p:blipFill>
          <a:blip r:embed="rId2"/>
          <a:stretch>
            <a:fillRect/>
          </a:stretch>
        </p:blipFill>
        <p:spPr>
          <a:xfrm>
            <a:off x="4909634" y="2448085"/>
            <a:ext cx="1205497" cy="469939"/>
          </a:xfrm>
          <a:prstGeom prst="rect">
            <a:avLst/>
          </a:prstGeom>
        </p:spPr>
      </p:pic>
      <p:pic>
        <p:nvPicPr>
          <p:cNvPr id="5" name="Picture 4"/>
          <p:cNvPicPr>
            <a:picLocks noChangeAspect="1"/>
          </p:cNvPicPr>
          <p:nvPr/>
        </p:nvPicPr>
        <p:blipFill>
          <a:blip r:embed="rId3"/>
          <a:stretch>
            <a:fillRect/>
          </a:stretch>
        </p:blipFill>
        <p:spPr>
          <a:xfrm>
            <a:off x="4909634" y="4216398"/>
            <a:ext cx="1376866" cy="571750"/>
          </a:xfrm>
          <a:prstGeom prst="rect">
            <a:avLst/>
          </a:prstGeom>
        </p:spPr>
      </p:pic>
      <p:pic>
        <p:nvPicPr>
          <p:cNvPr id="6" name="Picture 5"/>
          <p:cNvPicPr>
            <a:picLocks noChangeAspect="1"/>
          </p:cNvPicPr>
          <p:nvPr/>
        </p:nvPicPr>
        <p:blipFill>
          <a:blip r:embed="rId4"/>
          <a:stretch>
            <a:fillRect/>
          </a:stretch>
        </p:blipFill>
        <p:spPr>
          <a:xfrm>
            <a:off x="4617534" y="5754687"/>
            <a:ext cx="1950246" cy="557213"/>
          </a:xfrm>
          <a:prstGeom prst="rect">
            <a:avLst/>
          </a:prstGeom>
        </p:spPr>
      </p:pic>
    </p:spTree>
    <p:extLst>
      <p:ext uri="{BB962C8B-B14F-4D97-AF65-F5344CB8AC3E}">
        <p14:creationId xmlns:p14="http://schemas.microsoft.com/office/powerpoint/2010/main" val="14135243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Loss Function</a:t>
            </a:r>
            <a:endParaRPr lang="en-US" sz="3200" dirty="0"/>
          </a:p>
        </p:txBody>
      </p:sp>
      <p:sp>
        <p:nvSpPr>
          <p:cNvPr id="3" name="Content Placeholder 2"/>
          <p:cNvSpPr>
            <a:spLocks noGrp="1"/>
          </p:cNvSpPr>
          <p:nvPr>
            <p:ph idx="1"/>
          </p:nvPr>
        </p:nvSpPr>
        <p:spPr/>
        <p:txBody>
          <a:bodyPr>
            <a:normAutofit/>
          </a:bodyPr>
          <a:lstStyle/>
          <a:p>
            <a:r>
              <a:rPr lang="en-US" sz="2400" dirty="0"/>
              <a:t>Our objective aims to maximize</a:t>
            </a:r>
            <a:r>
              <a:rPr lang="en-US" sz="2400" dirty="0" smtClean="0"/>
              <a:t>:</a:t>
            </a:r>
          </a:p>
          <a:p>
            <a:pPr lvl="1"/>
            <a:r>
              <a:rPr lang="en-US" sz="2000" dirty="0"/>
              <a:t>the </a:t>
            </a:r>
            <a:r>
              <a:rPr lang="en-US" sz="2000" dirty="0" smtClean="0"/>
              <a:t>probability that </a:t>
            </a:r>
            <a:r>
              <a:rPr lang="en-US" sz="2000" dirty="0"/>
              <a:t>these pairs come from the graph</a:t>
            </a:r>
            <a:r>
              <a:rPr lang="en-US" sz="2000" dirty="0" smtClean="0"/>
              <a:t>,</a:t>
            </a:r>
          </a:p>
          <a:p>
            <a:pPr lvl="1"/>
            <a:r>
              <a:rPr lang="en-US" sz="2000" dirty="0"/>
              <a:t>the </a:t>
            </a:r>
            <a:r>
              <a:rPr lang="en-US" sz="2000" dirty="0" smtClean="0"/>
              <a:t>probability that </a:t>
            </a:r>
            <a:r>
              <a:rPr lang="en-US" sz="2000" dirty="0"/>
              <a:t>all other pairs do not come from the </a:t>
            </a:r>
            <a:r>
              <a:rPr lang="en-US" sz="2000" dirty="0" smtClean="0"/>
              <a:t>graph</a:t>
            </a:r>
          </a:p>
          <a:p>
            <a:r>
              <a:rPr lang="en-US" sz="2400" dirty="0"/>
              <a:t>Motivated by the skip-gram </a:t>
            </a:r>
            <a:r>
              <a:rPr lang="en-US" sz="2400" dirty="0" smtClean="0"/>
              <a:t>model, </a:t>
            </a:r>
            <a:r>
              <a:rPr lang="fr-FR" sz="2400" dirty="0"/>
              <a:t>we employ noise contrastive estimation (NCE</a:t>
            </a:r>
            <a:r>
              <a:rPr lang="fr-FR" sz="2400" dirty="0" smtClean="0"/>
              <a:t>), </a:t>
            </a:r>
            <a:r>
              <a:rPr lang="en-US" sz="2400" dirty="0"/>
              <a:t>to </a:t>
            </a:r>
            <a:r>
              <a:rPr lang="en-US" sz="2400" dirty="0" smtClean="0"/>
              <a:t>define our </a:t>
            </a:r>
            <a:r>
              <a:rPr lang="en-US" sz="2400" dirty="0"/>
              <a:t>objective function</a:t>
            </a:r>
            <a:r>
              <a:rPr lang="en-US" sz="2400" dirty="0" smtClean="0"/>
              <a:t>.</a:t>
            </a:r>
          </a:p>
          <a:p>
            <a:r>
              <a:rPr lang="en-US" sz="2400" dirty="0" smtClean="0"/>
              <a:t>We first introduce </a:t>
            </a:r>
            <a:r>
              <a:rPr lang="en-US" sz="2400" dirty="0"/>
              <a:t>our k-step loss function </a:t>
            </a:r>
            <a:r>
              <a:rPr lang="en-US" sz="2400" dirty="0" smtClean="0"/>
              <a:t>defined over </a:t>
            </a:r>
            <a:r>
              <a:rPr lang="en-US" sz="2400" dirty="0"/>
              <a:t>the </a:t>
            </a:r>
            <a:r>
              <a:rPr lang="en-US" sz="2400" dirty="0" smtClean="0"/>
              <a:t>complete graph </a:t>
            </a:r>
            <a:r>
              <a:rPr lang="en-US" sz="2400" dirty="0"/>
              <a:t>as follows:</a:t>
            </a:r>
            <a:r>
              <a:rPr lang="fr-FR" sz="2400" dirty="0" smtClean="0"/>
              <a:t>	</a:t>
            </a:r>
            <a:endParaRPr lang="en-US" sz="2400" dirty="0" smtClean="0"/>
          </a:p>
        </p:txBody>
      </p:sp>
      <p:pic>
        <p:nvPicPr>
          <p:cNvPr id="4" name="Picture 3"/>
          <p:cNvPicPr>
            <a:picLocks noChangeAspect="1"/>
          </p:cNvPicPr>
          <p:nvPr/>
        </p:nvPicPr>
        <p:blipFill>
          <a:blip r:embed="rId2"/>
          <a:stretch>
            <a:fillRect/>
          </a:stretch>
        </p:blipFill>
        <p:spPr>
          <a:xfrm>
            <a:off x="4989512" y="4721224"/>
            <a:ext cx="1794639" cy="739775"/>
          </a:xfrm>
          <a:prstGeom prst="rect">
            <a:avLst/>
          </a:prstGeom>
        </p:spPr>
      </p:pic>
      <p:pic>
        <p:nvPicPr>
          <p:cNvPr id="5" name="Picture 4"/>
          <p:cNvPicPr>
            <a:picLocks noChangeAspect="1"/>
          </p:cNvPicPr>
          <p:nvPr/>
        </p:nvPicPr>
        <p:blipFill>
          <a:blip r:embed="rId3"/>
          <a:stretch>
            <a:fillRect/>
          </a:stretch>
        </p:blipFill>
        <p:spPr>
          <a:xfrm>
            <a:off x="3794124" y="5460999"/>
            <a:ext cx="4651971" cy="584201"/>
          </a:xfrm>
          <a:prstGeom prst="rect">
            <a:avLst/>
          </a:prstGeom>
        </p:spPr>
      </p:pic>
    </p:spTree>
    <p:extLst>
      <p:ext uri="{BB962C8B-B14F-4D97-AF65-F5344CB8AC3E}">
        <p14:creationId xmlns:p14="http://schemas.microsoft.com/office/powerpoint/2010/main" val="22663791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Loss Function</a:t>
            </a:r>
            <a:endParaRPr lang="en-US" sz="3200" dirty="0"/>
          </a:p>
        </p:txBody>
      </p:sp>
      <p:pic>
        <p:nvPicPr>
          <p:cNvPr id="4" name="Content Placeholder 3"/>
          <p:cNvPicPr>
            <a:picLocks noGrp="1" noChangeAspect="1"/>
          </p:cNvPicPr>
          <p:nvPr>
            <p:ph idx="1"/>
          </p:nvPr>
        </p:nvPicPr>
        <p:blipFill>
          <a:blip r:embed="rId2"/>
          <a:stretch>
            <a:fillRect/>
          </a:stretch>
        </p:blipFill>
        <p:spPr>
          <a:xfrm>
            <a:off x="3776517" y="1754188"/>
            <a:ext cx="4905665" cy="646112"/>
          </a:xfrm>
          <a:prstGeom prst="rect">
            <a:avLst/>
          </a:prstGeom>
        </p:spPr>
      </p:pic>
      <p:sp>
        <p:nvSpPr>
          <p:cNvPr id="5" name="TextBox 4"/>
          <p:cNvSpPr txBox="1"/>
          <p:nvPr/>
        </p:nvSpPr>
        <p:spPr>
          <a:xfrm>
            <a:off x="939800" y="2463800"/>
            <a:ext cx="10579100"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We define e = </a:t>
            </a:r>
            <a:r>
              <a:rPr lang="en-US" sz="2400" dirty="0" err="1" smtClean="0"/>
              <a:t>w.c</a:t>
            </a:r>
            <a:r>
              <a:rPr lang="en-US" sz="2400" dirty="0" smtClean="0"/>
              <a:t> and setting the differential to 0, yields to the following, </a:t>
            </a:r>
            <a:endParaRPr lang="en-US" sz="2400" dirty="0"/>
          </a:p>
        </p:txBody>
      </p:sp>
      <p:pic>
        <p:nvPicPr>
          <p:cNvPr id="6" name="Picture 5"/>
          <p:cNvPicPr>
            <a:picLocks noChangeAspect="1"/>
          </p:cNvPicPr>
          <p:nvPr/>
        </p:nvPicPr>
        <p:blipFill>
          <a:blip r:embed="rId3"/>
          <a:stretch>
            <a:fillRect/>
          </a:stretch>
        </p:blipFill>
        <p:spPr>
          <a:xfrm>
            <a:off x="4230152" y="3060700"/>
            <a:ext cx="4452030" cy="850900"/>
          </a:xfrm>
          <a:prstGeom prst="rect">
            <a:avLst/>
          </a:prstGeom>
        </p:spPr>
      </p:pic>
      <p:pic>
        <p:nvPicPr>
          <p:cNvPr id="7" name="Picture 6"/>
          <p:cNvPicPr>
            <a:picLocks noChangeAspect="1"/>
          </p:cNvPicPr>
          <p:nvPr/>
        </p:nvPicPr>
        <p:blipFill>
          <a:blip r:embed="rId4"/>
          <a:stretch>
            <a:fillRect/>
          </a:stretch>
        </p:blipFill>
        <p:spPr>
          <a:xfrm>
            <a:off x="8707582" y="3377644"/>
            <a:ext cx="1057275" cy="228600"/>
          </a:xfrm>
          <a:prstGeom prst="rect">
            <a:avLst/>
          </a:prstGeom>
        </p:spPr>
      </p:pic>
      <p:sp>
        <p:nvSpPr>
          <p:cNvPr id="8" name="TextBox 7"/>
          <p:cNvSpPr txBox="1"/>
          <p:nvPr/>
        </p:nvSpPr>
        <p:spPr>
          <a:xfrm>
            <a:off x="939800" y="4546600"/>
            <a:ext cx="9537700"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This concludes that we essentially need to factorize </a:t>
            </a:r>
            <a:r>
              <a:rPr lang="en-US" sz="2400" dirty="0" smtClean="0"/>
              <a:t>the matrix </a:t>
            </a:r>
            <a:r>
              <a:rPr lang="en-US" sz="2400" dirty="0"/>
              <a:t>Y into two matrices W and C, where each row of </a:t>
            </a:r>
            <a:r>
              <a:rPr lang="en-US" sz="2400" dirty="0" smtClean="0"/>
              <a:t>W and </a:t>
            </a:r>
            <a:r>
              <a:rPr lang="en-US" sz="2400" dirty="0"/>
              <a:t>each row of C consists of a vector representation for </a:t>
            </a:r>
            <a:r>
              <a:rPr lang="en-US" sz="2400" dirty="0" smtClean="0"/>
              <a:t>the vertex </a:t>
            </a:r>
            <a:r>
              <a:rPr lang="en-US" sz="2400" dirty="0"/>
              <a:t>w and c respectively, and the entries of Y are:</a:t>
            </a:r>
          </a:p>
        </p:txBody>
      </p:sp>
      <p:pic>
        <p:nvPicPr>
          <p:cNvPr id="9" name="Picture 8"/>
          <p:cNvPicPr>
            <a:picLocks noChangeAspect="1"/>
          </p:cNvPicPr>
          <p:nvPr/>
        </p:nvPicPr>
        <p:blipFill>
          <a:blip r:embed="rId5"/>
          <a:stretch>
            <a:fillRect/>
          </a:stretch>
        </p:blipFill>
        <p:spPr>
          <a:xfrm>
            <a:off x="4030737" y="5831324"/>
            <a:ext cx="4850860" cy="820262"/>
          </a:xfrm>
          <a:prstGeom prst="rect">
            <a:avLst/>
          </a:prstGeom>
        </p:spPr>
      </p:pic>
    </p:spTree>
    <p:extLst>
      <p:ext uri="{BB962C8B-B14F-4D97-AF65-F5344CB8AC3E}">
        <p14:creationId xmlns:p14="http://schemas.microsoft.com/office/powerpoint/2010/main" val="26591996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Optimizing with Matrix Factorization</a:t>
            </a:r>
            <a:endParaRPr lang="en-US" sz="3200" dirty="0"/>
          </a:p>
        </p:txBody>
      </p:sp>
      <p:sp>
        <p:nvSpPr>
          <p:cNvPr id="3" name="Content Placeholder 2"/>
          <p:cNvSpPr>
            <a:spLocks noGrp="1"/>
          </p:cNvSpPr>
          <p:nvPr>
            <p:ph idx="1"/>
          </p:nvPr>
        </p:nvSpPr>
        <p:spPr/>
        <p:txBody>
          <a:bodyPr>
            <a:normAutofit/>
          </a:bodyPr>
          <a:lstStyle/>
          <a:p>
            <a:r>
              <a:rPr lang="en-US" sz="2400" dirty="0" smtClean="0"/>
              <a:t>To </a:t>
            </a:r>
            <a:r>
              <a:rPr lang="en-US" sz="2400" dirty="0"/>
              <a:t>reduce </a:t>
            </a:r>
            <a:r>
              <a:rPr lang="en-US" sz="2400" dirty="0" smtClean="0"/>
              <a:t>noise, we </a:t>
            </a:r>
            <a:r>
              <a:rPr lang="en-US" sz="2400" dirty="0"/>
              <a:t>replace all negative entries in </a:t>
            </a:r>
            <a:r>
              <a:rPr lang="en-US" sz="2400" dirty="0" smtClean="0"/>
              <a:t>Y with </a:t>
            </a:r>
            <a:r>
              <a:rPr lang="en-US" sz="2400" dirty="0"/>
              <a:t>0</a:t>
            </a:r>
            <a:r>
              <a:rPr lang="en-US" sz="2400" dirty="0" smtClean="0"/>
              <a:t>.</a:t>
            </a:r>
          </a:p>
          <a:p>
            <a:endParaRPr lang="en-US" sz="2400" dirty="0"/>
          </a:p>
          <a:p>
            <a:r>
              <a:rPr lang="en-US" sz="2400" dirty="0" smtClean="0"/>
              <a:t>We </a:t>
            </a:r>
            <a:r>
              <a:rPr lang="en-US" sz="2400" dirty="0"/>
              <a:t>focus on the popular </a:t>
            </a:r>
            <a:r>
              <a:rPr lang="en-US" sz="2400" b="1" dirty="0" smtClean="0"/>
              <a:t>Singular Value Decomposition </a:t>
            </a:r>
            <a:r>
              <a:rPr lang="en-US" sz="2400" dirty="0" smtClean="0"/>
              <a:t>(SVD</a:t>
            </a:r>
            <a:r>
              <a:rPr lang="en-US" sz="2400" dirty="0"/>
              <a:t>) method due to its </a:t>
            </a:r>
            <a:r>
              <a:rPr lang="en-US" sz="2400" dirty="0" smtClean="0"/>
              <a:t>simplicity</a:t>
            </a:r>
          </a:p>
          <a:p>
            <a:r>
              <a:rPr lang="en-US" sz="2400" dirty="0" smtClean="0"/>
              <a:t>It is </a:t>
            </a:r>
            <a:r>
              <a:rPr lang="en-US" sz="2400" dirty="0"/>
              <a:t>regarded as one of the important methods that can </a:t>
            </a:r>
            <a:r>
              <a:rPr lang="en-US" sz="2400" dirty="0" smtClean="0"/>
              <a:t>be used </a:t>
            </a:r>
            <a:r>
              <a:rPr lang="en-US" sz="2400" dirty="0"/>
              <a:t>for dimensionality </a:t>
            </a:r>
            <a:r>
              <a:rPr lang="en-US" sz="2400" dirty="0" smtClean="0"/>
              <a:t>reduction</a:t>
            </a:r>
          </a:p>
          <a:p>
            <a:r>
              <a:rPr lang="en-US" sz="2400" dirty="0" smtClean="0"/>
              <a:t>SVD factorizes it as, </a:t>
            </a:r>
          </a:p>
          <a:p>
            <a:endParaRPr lang="en-US" sz="2400" dirty="0"/>
          </a:p>
        </p:txBody>
      </p:sp>
      <p:pic>
        <p:nvPicPr>
          <p:cNvPr id="4" name="Picture 3"/>
          <p:cNvPicPr>
            <a:picLocks noChangeAspect="1"/>
          </p:cNvPicPr>
          <p:nvPr/>
        </p:nvPicPr>
        <p:blipFill>
          <a:blip r:embed="rId2"/>
          <a:stretch>
            <a:fillRect/>
          </a:stretch>
        </p:blipFill>
        <p:spPr>
          <a:xfrm>
            <a:off x="5105400" y="2235200"/>
            <a:ext cx="2095500" cy="419100"/>
          </a:xfrm>
          <a:prstGeom prst="rect">
            <a:avLst/>
          </a:prstGeom>
        </p:spPr>
      </p:pic>
      <p:pic>
        <p:nvPicPr>
          <p:cNvPr id="5" name="Picture 4"/>
          <p:cNvPicPr>
            <a:picLocks noChangeAspect="1"/>
          </p:cNvPicPr>
          <p:nvPr/>
        </p:nvPicPr>
        <p:blipFill>
          <a:blip r:embed="rId3"/>
          <a:stretch>
            <a:fillRect/>
          </a:stretch>
        </p:blipFill>
        <p:spPr>
          <a:xfrm>
            <a:off x="5167919" y="4956174"/>
            <a:ext cx="1856161" cy="454025"/>
          </a:xfrm>
          <a:prstGeom prst="rect">
            <a:avLst/>
          </a:prstGeom>
        </p:spPr>
      </p:pic>
    </p:spTree>
    <p:extLst>
      <p:ext uri="{BB962C8B-B14F-4D97-AF65-F5344CB8AC3E}">
        <p14:creationId xmlns:p14="http://schemas.microsoft.com/office/powerpoint/2010/main" val="24459832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Optimizing with Matrix Factorization</a:t>
            </a:r>
            <a:endParaRPr lang="en-US" sz="3200" dirty="0"/>
          </a:p>
        </p:txBody>
      </p:sp>
      <p:sp>
        <p:nvSpPr>
          <p:cNvPr id="3" name="Content Placeholder 2"/>
          <p:cNvSpPr>
            <a:spLocks noGrp="1"/>
          </p:cNvSpPr>
          <p:nvPr>
            <p:ph idx="1"/>
          </p:nvPr>
        </p:nvSpPr>
        <p:spPr/>
        <p:txBody>
          <a:bodyPr>
            <a:normAutofit/>
          </a:bodyPr>
          <a:lstStyle/>
          <a:p>
            <a:r>
              <a:rPr lang="en-US" sz="2400" dirty="0" smtClean="0"/>
              <a:t>We can factorize our matrix X as,</a:t>
            </a:r>
          </a:p>
          <a:p>
            <a:endParaRPr lang="en-US" sz="2400" dirty="0"/>
          </a:p>
          <a:p>
            <a:pPr marL="0" indent="0">
              <a:buNone/>
            </a:pPr>
            <a:r>
              <a:rPr lang="en-US" sz="2400" dirty="0"/>
              <a:t> </a:t>
            </a:r>
            <a:r>
              <a:rPr lang="en-US" sz="2400" dirty="0" smtClean="0"/>
              <a:t>   where, </a:t>
            </a:r>
          </a:p>
          <a:p>
            <a:pPr marL="0" indent="0">
              <a:buNone/>
            </a:pPr>
            <a:endParaRPr lang="en-US" sz="2400" dirty="0" smtClean="0"/>
          </a:p>
          <a:p>
            <a:pPr marL="0" indent="0">
              <a:buNone/>
            </a:pPr>
            <a:endParaRPr lang="en-US" sz="2400" dirty="0"/>
          </a:p>
          <a:p>
            <a:r>
              <a:rPr lang="en-US" sz="2400" dirty="0" smtClean="0"/>
              <a:t>Why we use SVD and not any other dimensionality reduction method?</a:t>
            </a:r>
          </a:p>
          <a:p>
            <a:pPr marL="0" indent="0">
              <a:buNone/>
            </a:pPr>
            <a:r>
              <a:rPr lang="en-US" sz="2400" dirty="0" smtClean="0"/>
              <a:t> </a:t>
            </a:r>
            <a:endParaRPr lang="en-US" sz="2400" dirty="0"/>
          </a:p>
        </p:txBody>
      </p:sp>
      <p:pic>
        <p:nvPicPr>
          <p:cNvPr id="4" name="Picture 3"/>
          <p:cNvPicPr>
            <a:picLocks noChangeAspect="1"/>
          </p:cNvPicPr>
          <p:nvPr/>
        </p:nvPicPr>
        <p:blipFill>
          <a:blip r:embed="rId2"/>
          <a:stretch>
            <a:fillRect/>
          </a:stretch>
        </p:blipFill>
        <p:spPr>
          <a:xfrm>
            <a:off x="5057774" y="2452687"/>
            <a:ext cx="2439689" cy="557213"/>
          </a:xfrm>
          <a:prstGeom prst="rect">
            <a:avLst/>
          </a:prstGeom>
        </p:spPr>
      </p:pic>
      <p:pic>
        <p:nvPicPr>
          <p:cNvPr id="5" name="Picture 4"/>
          <p:cNvPicPr>
            <a:picLocks noChangeAspect="1"/>
          </p:cNvPicPr>
          <p:nvPr/>
        </p:nvPicPr>
        <p:blipFill>
          <a:blip r:embed="rId3"/>
          <a:stretch>
            <a:fillRect/>
          </a:stretch>
        </p:blipFill>
        <p:spPr>
          <a:xfrm>
            <a:off x="4302124" y="3380580"/>
            <a:ext cx="4071941" cy="512763"/>
          </a:xfrm>
          <a:prstGeom prst="rect">
            <a:avLst/>
          </a:prstGeom>
        </p:spPr>
      </p:pic>
    </p:spTree>
    <p:extLst>
      <p:ext uri="{BB962C8B-B14F-4D97-AF65-F5344CB8AC3E}">
        <p14:creationId xmlns:p14="http://schemas.microsoft.com/office/powerpoint/2010/main" val="5423294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Algorithm</a:t>
            </a:r>
            <a:endParaRPr lang="en-US" sz="3200" dirty="0"/>
          </a:p>
        </p:txBody>
      </p:sp>
      <p:sp>
        <p:nvSpPr>
          <p:cNvPr id="3" name="Content Placeholder 2"/>
          <p:cNvSpPr>
            <a:spLocks noGrp="1"/>
          </p:cNvSpPr>
          <p:nvPr>
            <p:ph idx="1"/>
          </p:nvPr>
        </p:nvSpPr>
        <p:spPr/>
        <p:txBody>
          <a:bodyPr>
            <a:normAutofit/>
          </a:bodyPr>
          <a:lstStyle/>
          <a:p>
            <a:r>
              <a:rPr lang="en-US" sz="2400" dirty="0" smtClean="0"/>
              <a:t>Graph </a:t>
            </a:r>
            <a:r>
              <a:rPr lang="en-US" sz="2400" dirty="0"/>
              <a:t>representations are extracted for other </a:t>
            </a:r>
            <a:r>
              <a:rPr lang="en-US" sz="2400" dirty="0" smtClean="0"/>
              <a:t>applications as </a:t>
            </a:r>
            <a:r>
              <a:rPr lang="en-US" sz="2400" dirty="0"/>
              <a:t>features, such as </a:t>
            </a:r>
            <a:r>
              <a:rPr lang="en-US" sz="2400" dirty="0" smtClean="0"/>
              <a:t>classification and </a:t>
            </a:r>
            <a:r>
              <a:rPr lang="en-US" sz="2400" dirty="0"/>
              <a:t>clustering</a:t>
            </a:r>
            <a:r>
              <a:rPr lang="en-US" sz="2400" dirty="0" smtClean="0"/>
              <a:t>.</a:t>
            </a:r>
          </a:p>
          <a:p>
            <a:r>
              <a:rPr lang="en-US" sz="2400" dirty="0" smtClean="0"/>
              <a:t>Way </a:t>
            </a:r>
            <a:r>
              <a:rPr lang="en-US" sz="2400" dirty="0"/>
              <a:t>to encode k-step representation in practice is </a:t>
            </a:r>
            <a:r>
              <a:rPr lang="en-US" sz="2400" dirty="0" smtClean="0"/>
              <a:t>to concatenate </a:t>
            </a:r>
            <a:r>
              <a:rPr lang="en-US" sz="2400" dirty="0"/>
              <a:t>the k-step representation as a global feature </a:t>
            </a:r>
            <a:r>
              <a:rPr lang="en-US" sz="2400" dirty="0" smtClean="0"/>
              <a:t>for each </a:t>
            </a:r>
            <a:r>
              <a:rPr lang="en-US" sz="2400" dirty="0"/>
              <a:t>vertex</a:t>
            </a:r>
          </a:p>
        </p:txBody>
      </p:sp>
    </p:spTree>
    <p:extLst>
      <p:ext uri="{BB962C8B-B14F-4D97-AF65-F5344CB8AC3E}">
        <p14:creationId xmlns:p14="http://schemas.microsoft.com/office/powerpoint/2010/main" val="35468078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317874" y="268288"/>
            <a:ext cx="5178425" cy="6221140"/>
          </a:xfrm>
          <a:prstGeom prst="rect">
            <a:avLst/>
          </a:prstGeom>
        </p:spPr>
      </p:pic>
    </p:spTree>
    <p:extLst>
      <p:ext uri="{BB962C8B-B14F-4D97-AF65-F5344CB8AC3E}">
        <p14:creationId xmlns:p14="http://schemas.microsoft.com/office/powerpoint/2010/main" val="28779257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cs typeface="Times New Roman" panose="02020603050405020304" pitchFamily="18" charset="0"/>
              </a:rPr>
              <a:t>Abstract</a:t>
            </a:r>
            <a:endParaRPr lang="en-US" sz="3200" b="1" dirty="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cs typeface="Times New Roman" panose="02020603050405020304" pitchFamily="18" charset="0"/>
              </a:rPr>
              <a:t>GraRep – novel model for learning vertex representations of weighted graphs</a:t>
            </a:r>
          </a:p>
          <a:p>
            <a:r>
              <a:rPr lang="en-US" sz="2400" dirty="0" smtClean="0">
                <a:cs typeface="Times New Roman" panose="02020603050405020304" pitchFamily="18" charset="0"/>
              </a:rPr>
              <a:t>Learns low-dimensional vectors to represent vertices appearing in a graph</a:t>
            </a:r>
          </a:p>
          <a:p>
            <a:r>
              <a:rPr lang="en-US" sz="2400" dirty="0" smtClean="0">
                <a:cs typeface="Times New Roman" panose="02020603050405020304" pitchFamily="18" charset="0"/>
              </a:rPr>
              <a:t>Integrates global structural information of the graph into the learning process</a:t>
            </a:r>
          </a:p>
          <a:p>
            <a:r>
              <a:rPr lang="en-US" sz="2400" dirty="0" smtClean="0">
                <a:cs typeface="Times New Roman" panose="02020603050405020304" pitchFamily="18" charset="0"/>
              </a:rPr>
              <a:t>Comparisons to the DeepWalk model as well as the skip-gram model</a:t>
            </a:r>
          </a:p>
          <a:p>
            <a:r>
              <a:rPr lang="en-US" sz="2400" dirty="0" smtClean="0">
                <a:cs typeface="Times New Roman" panose="02020603050405020304" pitchFamily="18" charset="0"/>
              </a:rPr>
              <a:t>We conduct experiments on a language network, citation network and </a:t>
            </a:r>
            <a:r>
              <a:rPr lang="en-US" sz="2400" dirty="0">
                <a:cs typeface="Times New Roman" panose="02020603050405020304" pitchFamily="18" charset="0"/>
              </a:rPr>
              <a:t> show that our learned global representations can be </a:t>
            </a:r>
            <a:r>
              <a:rPr lang="en-US" sz="2400" dirty="0" smtClean="0">
                <a:cs typeface="Times New Roman" panose="02020603050405020304" pitchFamily="18" charset="0"/>
              </a:rPr>
              <a:t>effectively used as features in tasks such as clustering, classification and visualization</a:t>
            </a:r>
          </a:p>
          <a:p>
            <a:r>
              <a:rPr lang="en-US" sz="2400" dirty="0" smtClean="0">
                <a:cs typeface="Times New Roman" panose="02020603050405020304" pitchFamily="18" charset="0"/>
              </a:rPr>
              <a:t>Results obtained would  show that GraRep significantly outperforms other methods in such tasks</a:t>
            </a:r>
            <a:endParaRPr lang="en-US" sz="2400" dirty="0">
              <a:cs typeface="Times New Roman" panose="02020603050405020304" pitchFamily="18" charset="0"/>
            </a:endParaRPr>
          </a:p>
        </p:txBody>
      </p:sp>
    </p:spTree>
    <p:extLst>
      <p:ext uri="{BB962C8B-B14F-4D97-AF65-F5344CB8AC3E}">
        <p14:creationId xmlns:p14="http://schemas.microsoft.com/office/powerpoint/2010/main" val="25056202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Algorithm – Step 1</a:t>
            </a:r>
            <a:endParaRPr lang="en-US" sz="3200" dirty="0"/>
          </a:p>
        </p:txBody>
      </p:sp>
      <p:sp>
        <p:nvSpPr>
          <p:cNvPr id="3" name="Content Placeholder 2"/>
          <p:cNvSpPr>
            <a:spLocks noGrp="1"/>
          </p:cNvSpPr>
          <p:nvPr>
            <p:ph idx="1"/>
          </p:nvPr>
        </p:nvSpPr>
        <p:spPr/>
        <p:txBody>
          <a:bodyPr>
            <a:normAutofit/>
          </a:bodyPr>
          <a:lstStyle/>
          <a:p>
            <a:r>
              <a:rPr lang="en-US" sz="2400" dirty="0"/>
              <a:t>Get </a:t>
            </a:r>
            <a:r>
              <a:rPr lang="en-US" sz="2400" b="1" dirty="0"/>
              <a:t>k-step</a:t>
            </a:r>
            <a:r>
              <a:rPr lang="en-US" sz="2400" dirty="0"/>
              <a:t> transition probability </a:t>
            </a:r>
            <a:r>
              <a:rPr lang="en-US" sz="2400" dirty="0" smtClean="0"/>
              <a:t>matrix ‘</a:t>
            </a:r>
            <a:r>
              <a:rPr lang="en-US" sz="2400" b="1" dirty="0" smtClean="0"/>
              <a:t>A</a:t>
            </a:r>
            <a:r>
              <a:rPr lang="en-US" sz="2400" dirty="0" smtClean="0"/>
              <a:t>’ </a:t>
            </a:r>
            <a:r>
              <a:rPr lang="en-US" sz="2400" dirty="0"/>
              <a:t>for each </a:t>
            </a:r>
            <a:r>
              <a:rPr lang="en-US" sz="2400" b="1" dirty="0"/>
              <a:t>k = </a:t>
            </a:r>
            <a:r>
              <a:rPr lang="en-US" sz="2400" b="1" dirty="0" smtClean="0"/>
              <a:t>(1, 2, ….k).</a:t>
            </a:r>
          </a:p>
          <a:p>
            <a:pPr lvl="1"/>
            <a:r>
              <a:rPr lang="en-US" sz="2000" dirty="0" smtClean="0"/>
              <a:t>Calculate the </a:t>
            </a:r>
            <a:r>
              <a:rPr lang="en-US" sz="2000" dirty="0"/>
              <a:t>k-step transition probability </a:t>
            </a:r>
            <a:r>
              <a:rPr lang="en-US" sz="2000" dirty="0" smtClean="0"/>
              <a:t>matrix through the product </a:t>
            </a:r>
            <a:r>
              <a:rPr lang="en-US" sz="2000" dirty="0"/>
              <a:t>of inverse of degree matrix D and adjacent </a:t>
            </a:r>
            <a:r>
              <a:rPr lang="en-US" sz="2000" dirty="0" smtClean="0"/>
              <a:t>matrix S.</a:t>
            </a:r>
          </a:p>
          <a:p>
            <a:pPr lvl="1"/>
            <a:r>
              <a:rPr lang="en-US" sz="2000" dirty="0"/>
              <a:t>For a weighted graph, S is a real matrix, while for </a:t>
            </a:r>
            <a:r>
              <a:rPr lang="en-US" sz="2000" dirty="0" smtClean="0"/>
              <a:t>an unweighted </a:t>
            </a:r>
            <a:r>
              <a:rPr lang="en-US" sz="2000" dirty="0"/>
              <a:t>graph, S is a binary matrix.</a:t>
            </a:r>
            <a:endParaRPr lang="en-US" sz="2000" dirty="0" smtClean="0"/>
          </a:p>
          <a:p>
            <a:pPr lvl="1"/>
            <a:endParaRPr lang="en-US" sz="2000" dirty="0"/>
          </a:p>
        </p:txBody>
      </p:sp>
    </p:spTree>
    <p:extLst>
      <p:ext uri="{BB962C8B-B14F-4D97-AF65-F5344CB8AC3E}">
        <p14:creationId xmlns:p14="http://schemas.microsoft.com/office/powerpoint/2010/main" val="4422799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Algorithm – Step 2</a:t>
            </a:r>
            <a:endParaRPr lang="en-US" sz="3200" dirty="0"/>
          </a:p>
        </p:txBody>
      </p:sp>
      <p:sp>
        <p:nvSpPr>
          <p:cNvPr id="3" name="Content Placeholder 2"/>
          <p:cNvSpPr>
            <a:spLocks noGrp="1"/>
          </p:cNvSpPr>
          <p:nvPr>
            <p:ph idx="1"/>
          </p:nvPr>
        </p:nvSpPr>
        <p:spPr/>
        <p:txBody>
          <a:bodyPr>
            <a:normAutofit/>
          </a:bodyPr>
          <a:lstStyle/>
          <a:p>
            <a:r>
              <a:rPr lang="en-US" sz="2400" dirty="0"/>
              <a:t>Get each </a:t>
            </a:r>
            <a:r>
              <a:rPr lang="en-US" sz="2400" b="1" dirty="0"/>
              <a:t>k-step</a:t>
            </a:r>
            <a:r>
              <a:rPr lang="en-US" sz="2400" dirty="0"/>
              <a:t> </a:t>
            </a:r>
            <a:r>
              <a:rPr lang="en-US" sz="2400" dirty="0" smtClean="0"/>
              <a:t>representation</a:t>
            </a:r>
          </a:p>
          <a:p>
            <a:pPr lvl="1"/>
            <a:r>
              <a:rPr lang="en-US" sz="2000" dirty="0"/>
              <a:t>We get k-step log probability </a:t>
            </a:r>
            <a:r>
              <a:rPr lang="en-US" sz="2000" dirty="0" smtClean="0"/>
              <a:t>matrix, </a:t>
            </a:r>
            <a:r>
              <a:rPr lang="en-US" sz="2000" b="1" dirty="0" smtClean="0"/>
              <a:t>X</a:t>
            </a:r>
            <a:r>
              <a:rPr lang="en-US" sz="2000" dirty="0" smtClean="0"/>
              <a:t>, </a:t>
            </a:r>
          </a:p>
          <a:p>
            <a:pPr lvl="1"/>
            <a:r>
              <a:rPr lang="en-US" sz="2000" dirty="0"/>
              <a:t>then </a:t>
            </a:r>
            <a:r>
              <a:rPr lang="en-US" sz="2000" dirty="0" smtClean="0"/>
              <a:t>subtract each </a:t>
            </a:r>
            <a:r>
              <a:rPr lang="en-US" sz="2000" dirty="0"/>
              <a:t>entry by log </a:t>
            </a:r>
            <a:r>
              <a:rPr lang="en-US" sz="2000" dirty="0" smtClean="0"/>
              <a:t>(beta), </a:t>
            </a:r>
            <a:r>
              <a:rPr lang="en-US" sz="2000" dirty="0"/>
              <a:t>and replace the negative entries </a:t>
            </a:r>
            <a:r>
              <a:rPr lang="en-US" sz="2000" dirty="0" smtClean="0"/>
              <a:t>by zeros.</a:t>
            </a:r>
          </a:p>
          <a:p>
            <a:pPr lvl="1"/>
            <a:r>
              <a:rPr lang="en-US" sz="2000" dirty="0"/>
              <a:t>we construct the representational </a:t>
            </a:r>
            <a:r>
              <a:rPr lang="en-US" sz="2000" dirty="0" smtClean="0"/>
              <a:t>vectors as </a:t>
            </a:r>
            <a:r>
              <a:rPr lang="en-US" sz="2000" dirty="0"/>
              <a:t>rows </a:t>
            </a:r>
            <a:r>
              <a:rPr lang="en-US" sz="2000" dirty="0" smtClean="0"/>
              <a:t>of </a:t>
            </a:r>
            <a:r>
              <a:rPr lang="en-US" sz="2000" b="1" dirty="0" smtClean="0"/>
              <a:t>W</a:t>
            </a:r>
          </a:p>
          <a:p>
            <a:pPr lvl="1"/>
            <a:r>
              <a:rPr lang="en-US" sz="2000" dirty="0"/>
              <a:t>introduce a solution to factorize </a:t>
            </a:r>
            <a:r>
              <a:rPr lang="en-US" sz="2000" dirty="0" smtClean="0"/>
              <a:t>the positive </a:t>
            </a:r>
            <a:r>
              <a:rPr lang="en-US" sz="2000" dirty="0"/>
              <a:t>log probability </a:t>
            </a:r>
            <a:r>
              <a:rPr lang="en-US" sz="2000" dirty="0" smtClean="0"/>
              <a:t>matrix using </a:t>
            </a:r>
            <a:r>
              <a:rPr lang="en-US" sz="2000" b="1" dirty="0" smtClean="0"/>
              <a:t>SVD</a:t>
            </a:r>
          </a:p>
          <a:p>
            <a:pPr lvl="1"/>
            <a:r>
              <a:rPr lang="en-US" sz="2000" dirty="0"/>
              <a:t>Finally, </a:t>
            </a:r>
            <a:r>
              <a:rPr lang="en-US" sz="2000" dirty="0" smtClean="0"/>
              <a:t>we get </a:t>
            </a:r>
            <a:r>
              <a:rPr lang="en-US" sz="2000" dirty="0"/>
              <a:t>all k-step representations for each vertex on the graph</a:t>
            </a:r>
          </a:p>
        </p:txBody>
      </p:sp>
    </p:spTree>
    <p:extLst>
      <p:ext uri="{BB962C8B-B14F-4D97-AF65-F5344CB8AC3E}">
        <p14:creationId xmlns:p14="http://schemas.microsoft.com/office/powerpoint/2010/main" val="10532623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Algorithm – Step 3</a:t>
            </a:r>
            <a:endParaRPr lang="en-US" sz="3200" dirty="0"/>
          </a:p>
        </p:txBody>
      </p:sp>
      <p:sp>
        <p:nvSpPr>
          <p:cNvPr id="3" name="Content Placeholder 2"/>
          <p:cNvSpPr>
            <a:spLocks noGrp="1"/>
          </p:cNvSpPr>
          <p:nvPr>
            <p:ph idx="1"/>
          </p:nvPr>
        </p:nvSpPr>
        <p:spPr/>
        <p:txBody>
          <a:bodyPr>
            <a:normAutofit/>
          </a:bodyPr>
          <a:lstStyle/>
          <a:p>
            <a:r>
              <a:rPr lang="en-US" sz="2400" dirty="0"/>
              <a:t>Concatenate all </a:t>
            </a:r>
            <a:r>
              <a:rPr lang="en-US" sz="2400" b="1" dirty="0"/>
              <a:t>k-step</a:t>
            </a:r>
            <a:r>
              <a:rPr lang="en-US" sz="2400" dirty="0"/>
              <a:t> </a:t>
            </a:r>
            <a:r>
              <a:rPr lang="en-US" sz="2400" dirty="0" smtClean="0"/>
              <a:t>representations	</a:t>
            </a:r>
          </a:p>
          <a:p>
            <a:pPr lvl="1"/>
            <a:r>
              <a:rPr lang="en-US" sz="2000" dirty="0"/>
              <a:t>We concatenate all </a:t>
            </a:r>
            <a:r>
              <a:rPr lang="en-US" sz="2000" b="1" dirty="0"/>
              <a:t>k-step</a:t>
            </a:r>
            <a:r>
              <a:rPr lang="en-US" sz="2000" dirty="0"/>
              <a:t> representations to form a </a:t>
            </a:r>
            <a:r>
              <a:rPr lang="en-US" sz="2000" dirty="0" smtClean="0"/>
              <a:t>global representation</a:t>
            </a:r>
            <a:r>
              <a:rPr lang="en-US" sz="2000" dirty="0"/>
              <a:t>, which can be used in other tasks as </a:t>
            </a:r>
            <a:r>
              <a:rPr lang="en-US" sz="2000" dirty="0" smtClean="0"/>
              <a:t>features</a:t>
            </a:r>
          </a:p>
          <a:p>
            <a:r>
              <a:rPr lang="en-US" sz="2400" dirty="0" smtClean="0"/>
              <a:t>Now these extracted features will be used for classification, clustering and many other </a:t>
            </a:r>
            <a:r>
              <a:rPr lang="en-US" sz="2400" b="1" dirty="0" smtClean="0"/>
              <a:t>Machine Learning </a:t>
            </a:r>
            <a:r>
              <a:rPr lang="en-US" sz="2400" dirty="0" smtClean="0"/>
              <a:t>models</a:t>
            </a:r>
            <a:endParaRPr lang="en-US" sz="2400" dirty="0"/>
          </a:p>
        </p:txBody>
      </p:sp>
    </p:spTree>
    <p:extLst>
      <p:ext uri="{BB962C8B-B14F-4D97-AF65-F5344CB8AC3E}">
        <p14:creationId xmlns:p14="http://schemas.microsoft.com/office/powerpoint/2010/main" val="33730105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Mathematical Explanation in relevance to previous work</a:t>
            </a:r>
            <a:endParaRPr lang="en-US" sz="3200" dirty="0"/>
          </a:p>
        </p:txBody>
      </p:sp>
      <p:sp>
        <p:nvSpPr>
          <p:cNvPr id="3" name="Content Placeholder 2"/>
          <p:cNvSpPr>
            <a:spLocks noGrp="1"/>
          </p:cNvSpPr>
          <p:nvPr>
            <p:ph idx="1"/>
          </p:nvPr>
        </p:nvSpPr>
        <p:spPr/>
        <p:txBody>
          <a:bodyPr>
            <a:normAutofit/>
          </a:bodyPr>
          <a:lstStyle/>
          <a:p>
            <a:r>
              <a:rPr lang="en-US" sz="2400" dirty="0" smtClean="0"/>
              <a:t>Now we shall give a mathematical explanation to elucidate or clarify the rationality of the proposed work and show its connection to the previous work. </a:t>
            </a:r>
          </a:p>
          <a:p>
            <a:r>
              <a:rPr lang="en-US" sz="2400" dirty="0" smtClean="0"/>
              <a:t>We know that GraRep aims to learn representations for graphs where we optimize the loss function based on matrix factorization</a:t>
            </a:r>
          </a:p>
          <a:p>
            <a:r>
              <a:rPr lang="en-US" sz="2400" dirty="0" smtClean="0"/>
              <a:t>SGNS – Skip-gram Negative Sampling has shown to be successful in handling linear structures such as natural language sentences</a:t>
            </a:r>
          </a:p>
          <a:p>
            <a:r>
              <a:rPr lang="en-US" sz="2400" dirty="0" smtClean="0"/>
              <a:t>We will shed light on how SGNS is viewed as a special case of the GraRep model</a:t>
            </a:r>
            <a:endParaRPr lang="en-US" sz="2400" dirty="0"/>
          </a:p>
        </p:txBody>
      </p:sp>
    </p:spTree>
    <p:extLst>
      <p:ext uri="{BB962C8B-B14F-4D97-AF65-F5344CB8AC3E}">
        <p14:creationId xmlns:p14="http://schemas.microsoft.com/office/powerpoint/2010/main" val="6936657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Explicit Loss of Skip-gram Model	</a:t>
            </a:r>
            <a:endParaRPr lang="en-US" sz="3200" dirty="0"/>
          </a:p>
        </p:txBody>
      </p:sp>
      <p:sp>
        <p:nvSpPr>
          <p:cNvPr id="3" name="Content Placeholder 2"/>
          <p:cNvSpPr>
            <a:spLocks noGrp="1"/>
          </p:cNvSpPr>
          <p:nvPr>
            <p:ph idx="1"/>
          </p:nvPr>
        </p:nvSpPr>
        <p:spPr/>
        <p:txBody>
          <a:bodyPr>
            <a:normAutofit/>
          </a:bodyPr>
          <a:lstStyle/>
          <a:p>
            <a:r>
              <a:rPr lang="en-US" sz="2400" dirty="0" smtClean="0"/>
              <a:t>SGNS aims at representing words in linear sequences, thus we need to transform the graph into linear structures</a:t>
            </a:r>
          </a:p>
          <a:p>
            <a:r>
              <a:rPr lang="en-US" sz="2400" dirty="0" smtClean="0"/>
              <a:t>Deepwalk is an effective way with uniform sampling – truncated random walk</a:t>
            </a:r>
          </a:p>
          <a:p>
            <a:r>
              <a:rPr lang="en-US" sz="2400" dirty="0" smtClean="0"/>
              <a:t>It samples uniformly a random vertex from the graph</a:t>
            </a:r>
          </a:p>
          <a:p>
            <a:r>
              <a:rPr lang="en-US" sz="2400" dirty="0" smtClean="0"/>
              <a:t>Walks randomly to one of its neighbors and repeats the process</a:t>
            </a:r>
          </a:p>
          <a:p>
            <a:r>
              <a:rPr lang="en-US" sz="2400" dirty="0" smtClean="0"/>
              <a:t>The length of sequence reaches a certain preset value, then stop and start generating a new sequence</a:t>
            </a:r>
          </a:p>
          <a:p>
            <a:r>
              <a:rPr lang="en-US" sz="2400" dirty="0" smtClean="0"/>
              <a:t>Thus, producing a large number of sequences</a:t>
            </a:r>
          </a:p>
          <a:p>
            <a:r>
              <a:rPr lang="en-US" sz="2400" dirty="0" smtClean="0"/>
              <a:t>Issue with weighted graph</a:t>
            </a:r>
            <a:endParaRPr lang="en-US" sz="2400" dirty="0"/>
          </a:p>
        </p:txBody>
      </p:sp>
    </p:spTree>
    <p:extLst>
      <p:ext uri="{BB962C8B-B14F-4D97-AF65-F5344CB8AC3E}">
        <p14:creationId xmlns:p14="http://schemas.microsoft.com/office/powerpoint/2010/main" val="7584637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Explicit Loss of Skip-gram Model	</a:t>
            </a:r>
            <a:endParaRPr lang="en-US" sz="3200" dirty="0"/>
          </a:p>
        </p:txBody>
      </p:sp>
      <p:sp>
        <p:nvSpPr>
          <p:cNvPr id="3" name="Content Placeholder 2"/>
          <p:cNvSpPr>
            <a:spLocks noGrp="1"/>
          </p:cNvSpPr>
          <p:nvPr>
            <p:ph idx="1"/>
          </p:nvPr>
        </p:nvSpPr>
        <p:spPr/>
        <p:txBody>
          <a:bodyPr>
            <a:normAutofit/>
          </a:bodyPr>
          <a:lstStyle/>
          <a:p>
            <a:r>
              <a:rPr lang="en-US" sz="2400" dirty="0" smtClean="0"/>
              <a:t>Deepwalk Issue – weighted graph</a:t>
            </a:r>
          </a:p>
          <a:p>
            <a:pPr lvl="1"/>
            <a:r>
              <a:rPr lang="en-US" sz="2000" dirty="0" smtClean="0"/>
              <a:t>Need a probabilistic method based on the edge weight</a:t>
            </a:r>
          </a:p>
          <a:p>
            <a:pPr lvl="1"/>
            <a:r>
              <a:rPr lang="en-US" sz="2000" dirty="0" smtClean="0"/>
              <a:t>Not employed by deepwalk</a:t>
            </a:r>
          </a:p>
          <a:p>
            <a:endParaRPr lang="en-US" sz="2400" dirty="0"/>
          </a:p>
          <a:p>
            <a:r>
              <a:rPr lang="en-US" sz="2400" dirty="0" smtClean="0"/>
              <a:t>Proposed solution: Enhanced SGNS (E-SGNS)</a:t>
            </a:r>
            <a:endParaRPr lang="en-US" sz="2400" dirty="0"/>
          </a:p>
        </p:txBody>
      </p:sp>
    </p:spTree>
    <p:extLst>
      <p:ext uri="{BB962C8B-B14F-4D97-AF65-F5344CB8AC3E}">
        <p14:creationId xmlns:p14="http://schemas.microsoft.com/office/powerpoint/2010/main" val="2163997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Enhanced SGNS (E-SGNS)</a:t>
            </a:r>
            <a:endParaRPr lang="en-US" sz="3200" dirty="0"/>
          </a:p>
        </p:txBody>
      </p:sp>
      <p:sp>
        <p:nvSpPr>
          <p:cNvPr id="3" name="Content Placeholder 2"/>
          <p:cNvSpPr>
            <a:spLocks noGrp="1"/>
          </p:cNvSpPr>
          <p:nvPr>
            <p:ph idx="1"/>
          </p:nvPr>
        </p:nvSpPr>
        <p:spPr>
          <a:xfrm>
            <a:off x="838200" y="1825624"/>
            <a:ext cx="10515600" cy="4638675"/>
          </a:xfrm>
        </p:spPr>
        <p:txBody>
          <a:bodyPr>
            <a:normAutofit/>
          </a:bodyPr>
          <a:lstStyle/>
          <a:p>
            <a:r>
              <a:rPr lang="en-US" sz="2400" dirty="0" smtClean="0"/>
              <a:t>First we consider total </a:t>
            </a:r>
            <a:r>
              <a:rPr lang="en-US" sz="2400" b="1" dirty="0" smtClean="0"/>
              <a:t>k-step</a:t>
            </a:r>
            <a:r>
              <a:rPr lang="en-US" sz="2400" dirty="0" smtClean="0"/>
              <a:t> loss </a:t>
            </a:r>
            <a:r>
              <a:rPr lang="en-US" sz="2400" i="1" dirty="0" smtClean="0"/>
              <a:t>L</a:t>
            </a:r>
            <a:r>
              <a:rPr lang="en-US" sz="2400" dirty="0" smtClean="0"/>
              <a:t> on whole graph,</a:t>
            </a:r>
          </a:p>
          <a:p>
            <a:endParaRPr lang="en-US" sz="2400" dirty="0"/>
          </a:p>
          <a:p>
            <a:r>
              <a:rPr lang="en-US" sz="2400" dirty="0" smtClean="0"/>
              <a:t>Here, </a:t>
            </a:r>
            <a:r>
              <a:rPr lang="en-US" sz="2400" b="1" i="1" dirty="0" smtClean="0"/>
              <a:t>f</a:t>
            </a:r>
            <a:r>
              <a:rPr lang="en-US" sz="2400" i="1" dirty="0" smtClean="0"/>
              <a:t>, </a:t>
            </a:r>
            <a:r>
              <a:rPr lang="en-US" sz="2400" dirty="0" smtClean="0"/>
              <a:t>is a linear combination of its arguments defined as follows,</a:t>
            </a:r>
          </a:p>
          <a:p>
            <a:endParaRPr lang="en-US" sz="2400" dirty="0"/>
          </a:p>
          <a:p>
            <a:endParaRPr lang="en-US" sz="2400" dirty="0" smtClean="0"/>
          </a:p>
          <a:p>
            <a:r>
              <a:rPr lang="en-US" sz="2400" dirty="0" smtClean="0"/>
              <a:t>As earlier we assign the partial derivative to ‘0’, and get a factorized matrix for E-SGNS  </a:t>
            </a:r>
          </a:p>
          <a:p>
            <a:endParaRPr lang="en-US" sz="2400" i="1" dirty="0"/>
          </a:p>
          <a:p>
            <a:endParaRPr lang="en-US" sz="2400" i="1" dirty="0" smtClean="0"/>
          </a:p>
          <a:p>
            <a:pPr lvl="1"/>
            <a:r>
              <a:rPr lang="en-US" sz="2000" b="1" dirty="0" smtClean="0"/>
              <a:t>M</a:t>
            </a:r>
            <a:r>
              <a:rPr lang="en-US" sz="2000" dirty="0" smtClean="0"/>
              <a:t> – transition probability matrix within K-step(s)</a:t>
            </a:r>
          </a:p>
          <a:p>
            <a:pPr lvl="1"/>
            <a:r>
              <a:rPr lang="en-US" sz="2000" b="1" dirty="0" err="1" smtClean="0"/>
              <a:t>M</a:t>
            </a:r>
            <a:r>
              <a:rPr lang="en-US" sz="1600" b="1" dirty="0" err="1" smtClean="0"/>
              <a:t>i,j</a:t>
            </a:r>
            <a:r>
              <a:rPr lang="en-US" sz="1600" dirty="0" smtClean="0"/>
              <a:t> </a:t>
            </a:r>
            <a:r>
              <a:rPr lang="en-US" sz="2000" dirty="0" smtClean="0"/>
              <a:t>– transition probability from vertex </a:t>
            </a:r>
            <a:r>
              <a:rPr lang="en-US" sz="2000" i="1" dirty="0" smtClean="0"/>
              <a:t>i</a:t>
            </a:r>
            <a:r>
              <a:rPr lang="en-US" sz="2000" dirty="0" smtClean="0"/>
              <a:t> to vertex </a:t>
            </a:r>
            <a:r>
              <a:rPr lang="en-US" sz="2000" i="1" dirty="0" smtClean="0"/>
              <a:t>j</a:t>
            </a:r>
            <a:endParaRPr lang="en-US" sz="1600" i="1" dirty="0"/>
          </a:p>
        </p:txBody>
      </p:sp>
      <p:pic>
        <p:nvPicPr>
          <p:cNvPr id="4" name="Picture 3"/>
          <p:cNvPicPr>
            <a:picLocks noChangeAspect="1"/>
          </p:cNvPicPr>
          <p:nvPr/>
        </p:nvPicPr>
        <p:blipFill>
          <a:blip r:embed="rId2"/>
          <a:stretch>
            <a:fillRect/>
          </a:stretch>
        </p:blipFill>
        <p:spPr>
          <a:xfrm>
            <a:off x="4668186" y="2303463"/>
            <a:ext cx="2480310" cy="533400"/>
          </a:xfrm>
          <a:prstGeom prst="rect">
            <a:avLst/>
          </a:prstGeom>
        </p:spPr>
      </p:pic>
      <p:pic>
        <p:nvPicPr>
          <p:cNvPr id="5" name="Picture 4"/>
          <p:cNvPicPr>
            <a:picLocks noChangeAspect="1"/>
          </p:cNvPicPr>
          <p:nvPr/>
        </p:nvPicPr>
        <p:blipFill>
          <a:blip r:embed="rId3"/>
          <a:stretch>
            <a:fillRect/>
          </a:stretch>
        </p:blipFill>
        <p:spPr>
          <a:xfrm>
            <a:off x="3368675" y="3314700"/>
            <a:ext cx="5079332" cy="647700"/>
          </a:xfrm>
          <a:prstGeom prst="rect">
            <a:avLst/>
          </a:prstGeom>
        </p:spPr>
      </p:pic>
      <p:pic>
        <p:nvPicPr>
          <p:cNvPr id="6" name="Picture 5"/>
          <p:cNvPicPr>
            <a:picLocks noChangeAspect="1"/>
          </p:cNvPicPr>
          <p:nvPr/>
        </p:nvPicPr>
        <p:blipFill>
          <a:blip r:embed="rId4"/>
          <a:stretch>
            <a:fillRect/>
          </a:stretch>
        </p:blipFill>
        <p:spPr>
          <a:xfrm>
            <a:off x="4129679" y="4618832"/>
            <a:ext cx="3932642" cy="832644"/>
          </a:xfrm>
          <a:prstGeom prst="rect">
            <a:avLst/>
          </a:prstGeom>
        </p:spPr>
      </p:pic>
    </p:spTree>
    <p:extLst>
      <p:ext uri="{BB962C8B-B14F-4D97-AF65-F5344CB8AC3E}">
        <p14:creationId xmlns:p14="http://schemas.microsoft.com/office/powerpoint/2010/main" val="34337814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Enhanced SGNS (E-SGNS)</a:t>
            </a:r>
            <a:endParaRPr lang="en-US" sz="3200" dirty="0"/>
          </a:p>
        </p:txBody>
      </p:sp>
      <p:sp>
        <p:nvSpPr>
          <p:cNvPr id="3" name="Content Placeholder 2"/>
          <p:cNvSpPr>
            <a:spLocks noGrp="1"/>
          </p:cNvSpPr>
          <p:nvPr>
            <p:ph idx="1"/>
          </p:nvPr>
        </p:nvSpPr>
        <p:spPr/>
        <p:txBody>
          <a:bodyPr>
            <a:normAutofit/>
          </a:bodyPr>
          <a:lstStyle/>
          <a:p>
            <a:r>
              <a:rPr lang="en-US" sz="2400" dirty="0" smtClean="0"/>
              <a:t>Difference between E-SGNS  and GraRep, 	</a:t>
            </a:r>
          </a:p>
          <a:p>
            <a:pPr lvl="1"/>
            <a:r>
              <a:rPr lang="en-US" sz="2000" dirty="0" smtClean="0"/>
              <a:t>It is based on the definition of the function, </a:t>
            </a:r>
            <a:r>
              <a:rPr lang="en-US" sz="2000" b="1" i="1" dirty="0" smtClean="0"/>
              <a:t>f</a:t>
            </a:r>
            <a:endParaRPr lang="en-US" sz="2000" b="1" dirty="0" smtClean="0"/>
          </a:p>
          <a:p>
            <a:pPr lvl="1"/>
            <a:r>
              <a:rPr lang="en-US" sz="2000" b="1" dirty="0" smtClean="0"/>
              <a:t>E-SGNS </a:t>
            </a:r>
            <a:r>
              <a:rPr lang="en-US" sz="2000" dirty="0" smtClean="0"/>
              <a:t>can be considered as a linear combination of </a:t>
            </a:r>
            <a:r>
              <a:rPr lang="en-US" sz="2000" b="1" dirty="0" smtClean="0"/>
              <a:t>k-step</a:t>
            </a:r>
            <a:r>
              <a:rPr lang="en-US" sz="2000" dirty="0" smtClean="0"/>
              <a:t> loss</a:t>
            </a:r>
          </a:p>
          <a:p>
            <a:pPr lvl="1"/>
            <a:r>
              <a:rPr lang="en-US" sz="2000" dirty="0" smtClean="0"/>
              <a:t>Each loss has an equal weight</a:t>
            </a:r>
          </a:p>
          <a:p>
            <a:pPr lvl="1"/>
            <a:r>
              <a:rPr lang="en-US" sz="2000" dirty="0" smtClean="0"/>
              <a:t>GraRep model does not make such a strong assumption, but allows their (potentially non-linear) relationship to be learned from data in practice</a:t>
            </a:r>
          </a:p>
          <a:p>
            <a:pPr lvl="1"/>
            <a:endParaRPr lang="en-US" sz="2000" dirty="0"/>
          </a:p>
          <a:p>
            <a:r>
              <a:rPr lang="en-US" sz="2400" dirty="0" smtClean="0"/>
              <a:t>Thus we can say, different k-step </a:t>
            </a:r>
            <a:r>
              <a:rPr lang="en-US" sz="2400" dirty="0"/>
              <a:t>transition probabilities should have </a:t>
            </a:r>
            <a:r>
              <a:rPr lang="en-US" sz="2400" dirty="0" smtClean="0"/>
              <a:t>different weights, and </a:t>
            </a:r>
            <a:r>
              <a:rPr lang="en-US" sz="2400" dirty="0"/>
              <a:t>linear combination of these may not achieve </a:t>
            </a:r>
            <a:r>
              <a:rPr lang="en-US" sz="2400" dirty="0" smtClean="0"/>
              <a:t>desirable results </a:t>
            </a:r>
            <a:r>
              <a:rPr lang="en-US" sz="2400" dirty="0"/>
              <a:t>for </a:t>
            </a:r>
            <a:r>
              <a:rPr lang="en-US" sz="2400" b="1" dirty="0"/>
              <a:t>heterogeneous</a:t>
            </a:r>
            <a:r>
              <a:rPr lang="en-US" sz="2400" dirty="0"/>
              <a:t> network data</a:t>
            </a:r>
          </a:p>
        </p:txBody>
      </p:sp>
    </p:spTree>
    <p:extLst>
      <p:ext uri="{BB962C8B-B14F-4D97-AF65-F5344CB8AC3E}">
        <p14:creationId xmlns:p14="http://schemas.microsoft.com/office/powerpoint/2010/main" val="27107074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Intrinsic Relation Between Sampling and</a:t>
            </a:r>
            <a:br>
              <a:rPr lang="en-US" sz="3200" dirty="0"/>
            </a:br>
            <a:r>
              <a:rPr lang="en-US" sz="3200" dirty="0"/>
              <a:t>Transition Probabilities</a:t>
            </a:r>
          </a:p>
        </p:txBody>
      </p:sp>
      <p:sp>
        <p:nvSpPr>
          <p:cNvPr id="3" name="Content Placeholder 2"/>
          <p:cNvSpPr>
            <a:spLocks noGrp="1"/>
          </p:cNvSpPr>
          <p:nvPr>
            <p:ph idx="1"/>
          </p:nvPr>
        </p:nvSpPr>
        <p:spPr/>
        <p:txBody>
          <a:bodyPr>
            <a:normAutofit/>
          </a:bodyPr>
          <a:lstStyle/>
          <a:p>
            <a:r>
              <a:rPr lang="en-US" sz="2400" dirty="0" smtClean="0"/>
              <a:t>Transition </a:t>
            </a:r>
            <a:r>
              <a:rPr lang="en-US" sz="2400" dirty="0"/>
              <a:t>probabilities to </a:t>
            </a:r>
            <a:r>
              <a:rPr lang="en-US" sz="2400" dirty="0" smtClean="0"/>
              <a:t>measure relationship </a:t>
            </a:r>
            <a:r>
              <a:rPr lang="en-US" sz="2400" dirty="0"/>
              <a:t>between </a:t>
            </a:r>
            <a:r>
              <a:rPr lang="en-US" sz="2400" dirty="0" smtClean="0"/>
              <a:t>vertices</a:t>
            </a:r>
          </a:p>
          <a:p>
            <a:pPr marL="0" indent="0" algn="ctr">
              <a:buNone/>
            </a:pPr>
            <a:r>
              <a:rPr lang="en-US" sz="2400" b="1" u="sng" dirty="0" smtClean="0"/>
              <a:t>Is this reasonable?</a:t>
            </a:r>
          </a:p>
          <a:p>
            <a:pPr marL="0" indent="0">
              <a:buNone/>
            </a:pPr>
            <a:endParaRPr lang="en-US" sz="2400" dirty="0"/>
          </a:p>
        </p:txBody>
      </p:sp>
    </p:spTree>
    <p:extLst>
      <p:ext uri="{BB962C8B-B14F-4D97-AF65-F5344CB8AC3E}">
        <p14:creationId xmlns:p14="http://schemas.microsoft.com/office/powerpoint/2010/main" val="2343373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Intrinsic Relation Between Sampling and</a:t>
            </a:r>
            <a:br>
              <a:rPr lang="en-US" sz="3200" dirty="0" smtClean="0"/>
            </a:br>
            <a:r>
              <a:rPr lang="en-US" sz="3200" dirty="0" smtClean="0"/>
              <a:t>Transition Probabilities</a:t>
            </a:r>
            <a:endParaRPr lang="en-US" sz="3200" dirty="0"/>
          </a:p>
        </p:txBody>
      </p:sp>
      <p:sp>
        <p:nvSpPr>
          <p:cNvPr id="3" name="Content Placeholder 2"/>
          <p:cNvSpPr>
            <a:spLocks noGrp="1"/>
          </p:cNvSpPr>
          <p:nvPr>
            <p:ph idx="1"/>
          </p:nvPr>
        </p:nvSpPr>
        <p:spPr>
          <a:xfrm>
            <a:off x="838200" y="1825624"/>
            <a:ext cx="10515600" cy="4943476"/>
          </a:xfrm>
        </p:spPr>
        <p:txBody>
          <a:bodyPr>
            <a:normAutofit/>
          </a:bodyPr>
          <a:lstStyle/>
          <a:p>
            <a:r>
              <a:rPr lang="en-US" sz="2400" dirty="0" smtClean="0"/>
              <a:t>Among the </a:t>
            </a:r>
            <a:r>
              <a:rPr lang="en-US" sz="2400" dirty="0"/>
              <a:t>sequences generated by random walk, we </a:t>
            </a:r>
            <a:r>
              <a:rPr lang="en-US" sz="2400" dirty="0" smtClean="0"/>
              <a:t>assume vertex </a:t>
            </a:r>
            <a:r>
              <a:rPr lang="en-US" sz="2400" dirty="0"/>
              <a:t>w occurs total times</a:t>
            </a:r>
            <a:r>
              <a:rPr lang="en-US" sz="2400" dirty="0" smtClean="0"/>
              <a:t>:</a:t>
            </a:r>
          </a:p>
          <a:p>
            <a:endParaRPr lang="en-US" sz="2400" dirty="0"/>
          </a:p>
          <a:p>
            <a:endParaRPr lang="en-US" sz="2400" dirty="0" smtClean="0"/>
          </a:p>
          <a:p>
            <a:endParaRPr lang="en-US" sz="2400" dirty="0"/>
          </a:p>
          <a:p>
            <a:r>
              <a:rPr lang="en-US" sz="2400" dirty="0" smtClean="0"/>
              <a:t>Expected number </a:t>
            </a:r>
            <a:r>
              <a:rPr lang="en-US" sz="2400" dirty="0"/>
              <a:t>of times that we see </a:t>
            </a:r>
            <a:r>
              <a:rPr lang="en-US" sz="2400" b="1" dirty="0"/>
              <a:t>c</a:t>
            </a:r>
            <a:r>
              <a:rPr lang="en-US" sz="1800" b="1" dirty="0"/>
              <a:t>1</a:t>
            </a:r>
            <a:r>
              <a:rPr lang="en-US" sz="2400" dirty="0"/>
              <a:t> as its direct neighbor (</a:t>
            </a:r>
            <a:r>
              <a:rPr lang="en-US" sz="2400" dirty="0" smtClean="0"/>
              <a:t>1-step away </a:t>
            </a:r>
            <a:r>
              <a:rPr lang="en-US" sz="2400" dirty="0"/>
              <a:t>from w) is</a:t>
            </a:r>
            <a:r>
              <a:rPr lang="en-US" sz="2400" dirty="0" smtClean="0"/>
              <a:t>:</a:t>
            </a:r>
          </a:p>
          <a:p>
            <a:pPr marL="0" indent="0">
              <a:buNone/>
            </a:pPr>
            <a:endParaRPr lang="en-US" sz="2400" dirty="0" smtClean="0"/>
          </a:p>
          <a:p>
            <a:pPr marL="0" indent="0">
              <a:buNone/>
            </a:pPr>
            <a:endParaRPr lang="en-US" sz="2400" dirty="0" smtClean="0"/>
          </a:p>
          <a:p>
            <a:r>
              <a:rPr lang="en-US" sz="2400" dirty="0" smtClean="0"/>
              <a:t>This holds for both uniform sampling for unweighted graphs and the proposed probabilistic sampling for the weighted graphs</a:t>
            </a:r>
          </a:p>
          <a:p>
            <a:endParaRPr lang="en-US" sz="2400" dirty="0"/>
          </a:p>
        </p:txBody>
      </p:sp>
      <p:pic>
        <p:nvPicPr>
          <p:cNvPr id="4" name="Picture 3"/>
          <p:cNvPicPr>
            <a:picLocks noChangeAspect="1"/>
          </p:cNvPicPr>
          <p:nvPr/>
        </p:nvPicPr>
        <p:blipFill>
          <a:blip r:embed="rId2"/>
          <a:stretch>
            <a:fillRect/>
          </a:stretch>
        </p:blipFill>
        <p:spPr>
          <a:xfrm>
            <a:off x="4883149" y="2728912"/>
            <a:ext cx="1861963" cy="433388"/>
          </a:xfrm>
          <a:prstGeom prst="rect">
            <a:avLst/>
          </a:prstGeom>
        </p:spPr>
      </p:pic>
      <p:pic>
        <p:nvPicPr>
          <p:cNvPr id="5" name="Picture 4"/>
          <p:cNvPicPr>
            <a:picLocks noChangeAspect="1"/>
          </p:cNvPicPr>
          <p:nvPr/>
        </p:nvPicPr>
        <p:blipFill>
          <a:blip r:embed="rId3"/>
          <a:stretch>
            <a:fillRect/>
          </a:stretch>
        </p:blipFill>
        <p:spPr>
          <a:xfrm>
            <a:off x="2314575" y="3336924"/>
            <a:ext cx="3033280" cy="295275"/>
          </a:xfrm>
          <a:prstGeom prst="rect">
            <a:avLst/>
          </a:prstGeom>
        </p:spPr>
      </p:pic>
      <p:pic>
        <p:nvPicPr>
          <p:cNvPr id="6" name="Picture 5"/>
          <p:cNvPicPr>
            <a:picLocks noChangeAspect="1"/>
          </p:cNvPicPr>
          <p:nvPr/>
        </p:nvPicPr>
        <p:blipFill>
          <a:blip r:embed="rId4"/>
          <a:stretch>
            <a:fillRect/>
          </a:stretch>
        </p:blipFill>
        <p:spPr>
          <a:xfrm>
            <a:off x="2314574" y="3716335"/>
            <a:ext cx="326861" cy="258765"/>
          </a:xfrm>
          <a:prstGeom prst="rect">
            <a:avLst/>
          </a:prstGeom>
        </p:spPr>
      </p:pic>
      <p:pic>
        <p:nvPicPr>
          <p:cNvPr id="7" name="Picture 6"/>
          <p:cNvPicPr>
            <a:picLocks noChangeAspect="1"/>
          </p:cNvPicPr>
          <p:nvPr/>
        </p:nvPicPr>
        <p:blipFill>
          <a:blip r:embed="rId5"/>
          <a:stretch>
            <a:fillRect/>
          </a:stretch>
        </p:blipFill>
        <p:spPr>
          <a:xfrm>
            <a:off x="2641435" y="3716335"/>
            <a:ext cx="908234" cy="215108"/>
          </a:xfrm>
          <a:prstGeom prst="rect">
            <a:avLst/>
          </a:prstGeom>
        </p:spPr>
      </p:pic>
      <p:pic>
        <p:nvPicPr>
          <p:cNvPr id="8" name="Picture 7"/>
          <p:cNvPicPr>
            <a:picLocks noChangeAspect="1"/>
          </p:cNvPicPr>
          <p:nvPr/>
        </p:nvPicPr>
        <p:blipFill>
          <a:blip r:embed="rId6"/>
          <a:stretch>
            <a:fillRect/>
          </a:stretch>
        </p:blipFill>
        <p:spPr>
          <a:xfrm>
            <a:off x="3549669" y="3716335"/>
            <a:ext cx="4584175" cy="246461"/>
          </a:xfrm>
          <a:prstGeom prst="rect">
            <a:avLst/>
          </a:prstGeom>
        </p:spPr>
      </p:pic>
      <p:pic>
        <p:nvPicPr>
          <p:cNvPr id="9" name="Picture 8"/>
          <p:cNvPicPr>
            <a:picLocks noChangeAspect="1"/>
          </p:cNvPicPr>
          <p:nvPr/>
        </p:nvPicPr>
        <p:blipFill>
          <a:blip r:embed="rId7"/>
          <a:stretch>
            <a:fillRect/>
          </a:stretch>
        </p:blipFill>
        <p:spPr>
          <a:xfrm>
            <a:off x="4404599" y="4836713"/>
            <a:ext cx="2953579" cy="432595"/>
          </a:xfrm>
          <a:prstGeom prst="rect">
            <a:avLst/>
          </a:prstGeom>
        </p:spPr>
      </p:pic>
    </p:spTree>
    <p:extLst>
      <p:ext uri="{BB962C8B-B14F-4D97-AF65-F5344CB8AC3E}">
        <p14:creationId xmlns:p14="http://schemas.microsoft.com/office/powerpoint/2010/main" val="18220741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Introduction</a:t>
            </a:r>
            <a:endParaRPr lang="en-US" dirty="0"/>
          </a:p>
        </p:txBody>
      </p:sp>
      <p:sp>
        <p:nvSpPr>
          <p:cNvPr id="3" name="Content Placeholder 2"/>
          <p:cNvSpPr>
            <a:spLocks noGrp="1"/>
          </p:cNvSpPr>
          <p:nvPr>
            <p:ph idx="1"/>
          </p:nvPr>
        </p:nvSpPr>
        <p:spPr/>
        <p:txBody>
          <a:bodyPr>
            <a:normAutofit/>
          </a:bodyPr>
          <a:lstStyle/>
          <a:p>
            <a:r>
              <a:rPr lang="en-US" sz="2400" dirty="0" smtClean="0"/>
              <a:t>Information is often organized using graphs</a:t>
            </a:r>
          </a:p>
          <a:p>
            <a:r>
              <a:rPr lang="en-US" sz="2400" dirty="0" smtClean="0"/>
              <a:t>Examples, social network research, classification of users which can lead to many useful applications such as user research, targeted advertising and recommendations</a:t>
            </a:r>
          </a:p>
          <a:p>
            <a:r>
              <a:rPr lang="en-US" sz="2400" dirty="0" smtClean="0"/>
              <a:t>Learn useful information from the graphs such as graph representations of a graph</a:t>
            </a:r>
          </a:p>
          <a:p>
            <a:r>
              <a:rPr lang="en-US" sz="2400" dirty="0" smtClean="0"/>
              <a:t>Each vertex can be represented with a low-dimensional vector including semantic, relational and structural information conveyed by the graph can be accurately captured.</a:t>
            </a:r>
          </a:p>
        </p:txBody>
      </p:sp>
    </p:spTree>
    <p:extLst>
      <p:ext uri="{BB962C8B-B14F-4D97-AF65-F5344CB8AC3E}">
        <p14:creationId xmlns:p14="http://schemas.microsoft.com/office/powerpoint/2010/main" val="24410507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Intrinsic Relation Between Sampling and</a:t>
            </a:r>
            <a:br>
              <a:rPr lang="en-US" sz="3200" dirty="0" smtClean="0"/>
            </a:br>
            <a:r>
              <a:rPr lang="en-US" sz="3200" dirty="0" smtClean="0"/>
              <a:t>Transition Probabilities</a:t>
            </a:r>
            <a:endParaRPr lang="en-US" sz="3200" dirty="0"/>
          </a:p>
        </p:txBody>
      </p:sp>
      <p:sp>
        <p:nvSpPr>
          <p:cNvPr id="3" name="Content Placeholder 2"/>
          <p:cNvSpPr>
            <a:spLocks noGrp="1"/>
          </p:cNvSpPr>
          <p:nvPr>
            <p:ph idx="1"/>
          </p:nvPr>
        </p:nvSpPr>
        <p:spPr/>
        <p:txBody>
          <a:bodyPr>
            <a:normAutofit/>
          </a:bodyPr>
          <a:lstStyle/>
          <a:p>
            <a:r>
              <a:rPr lang="en-US" sz="2400" dirty="0"/>
              <a:t>Further, we analyze the expected number of times of </a:t>
            </a:r>
            <a:r>
              <a:rPr lang="en-US" sz="2400" dirty="0" smtClean="0"/>
              <a:t>co-occurrence for </a:t>
            </a:r>
            <a:r>
              <a:rPr lang="en-US" sz="2400" dirty="0"/>
              <a:t>w and c of context window size </a:t>
            </a:r>
            <a:r>
              <a:rPr lang="en-US" sz="2400" dirty="0" smtClean="0"/>
              <a:t>2, </a:t>
            </a:r>
          </a:p>
          <a:p>
            <a:endParaRPr lang="en-US" sz="2400" dirty="0"/>
          </a:p>
          <a:p>
            <a:endParaRPr lang="en-US" sz="2400" dirty="0" smtClean="0"/>
          </a:p>
          <a:p>
            <a:endParaRPr lang="en-US" sz="2400" dirty="0"/>
          </a:p>
          <a:p>
            <a:endParaRPr lang="en-US" sz="2400" dirty="0" smtClean="0"/>
          </a:p>
        </p:txBody>
      </p:sp>
      <p:pic>
        <p:nvPicPr>
          <p:cNvPr id="4" name="Picture 3"/>
          <p:cNvPicPr>
            <a:picLocks noChangeAspect="1"/>
          </p:cNvPicPr>
          <p:nvPr/>
        </p:nvPicPr>
        <p:blipFill>
          <a:blip r:embed="rId2"/>
          <a:stretch>
            <a:fillRect/>
          </a:stretch>
        </p:blipFill>
        <p:spPr>
          <a:xfrm>
            <a:off x="3530599" y="2855912"/>
            <a:ext cx="5449191" cy="585788"/>
          </a:xfrm>
          <a:prstGeom prst="rect">
            <a:avLst/>
          </a:prstGeom>
        </p:spPr>
      </p:pic>
      <p:pic>
        <p:nvPicPr>
          <p:cNvPr id="5" name="Picture 4"/>
          <p:cNvPicPr>
            <a:picLocks noChangeAspect="1"/>
          </p:cNvPicPr>
          <p:nvPr/>
        </p:nvPicPr>
        <p:blipFill>
          <a:blip r:embed="rId3"/>
          <a:stretch>
            <a:fillRect/>
          </a:stretch>
        </p:blipFill>
        <p:spPr>
          <a:xfrm>
            <a:off x="3635819" y="3788569"/>
            <a:ext cx="3340437" cy="262731"/>
          </a:xfrm>
          <a:prstGeom prst="rect">
            <a:avLst/>
          </a:prstGeom>
        </p:spPr>
      </p:pic>
    </p:spTree>
    <p:extLst>
      <p:ext uri="{BB962C8B-B14F-4D97-AF65-F5344CB8AC3E}">
        <p14:creationId xmlns:p14="http://schemas.microsoft.com/office/powerpoint/2010/main" val="27391244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Intrinsic Relation Between Sampling and</a:t>
            </a:r>
            <a:br>
              <a:rPr lang="en-US" sz="3200" dirty="0" smtClean="0"/>
            </a:br>
            <a:r>
              <a:rPr lang="en-US" sz="3200" dirty="0" smtClean="0"/>
              <a:t>Transition Probabilities</a:t>
            </a:r>
            <a:endParaRPr lang="en-US" sz="3200" dirty="0"/>
          </a:p>
        </p:txBody>
      </p:sp>
      <p:sp>
        <p:nvSpPr>
          <p:cNvPr id="3" name="Content Placeholder 2"/>
          <p:cNvSpPr>
            <a:spLocks noGrp="1"/>
          </p:cNvSpPr>
          <p:nvPr>
            <p:ph idx="1"/>
          </p:nvPr>
        </p:nvSpPr>
        <p:spPr/>
        <p:txBody>
          <a:bodyPr>
            <a:normAutofit/>
          </a:bodyPr>
          <a:lstStyle/>
          <a:p>
            <a:r>
              <a:rPr lang="en-US" sz="2400" dirty="0" smtClean="0"/>
              <a:t>Similarly, we can derive the equations for </a:t>
            </a:r>
            <a:r>
              <a:rPr lang="en-US" sz="2400" b="1" dirty="0" smtClean="0"/>
              <a:t>k = (3,4,…..,K)</a:t>
            </a:r>
          </a:p>
          <a:p>
            <a:endParaRPr lang="en-US" sz="2400" dirty="0"/>
          </a:p>
          <a:p>
            <a:endParaRPr lang="en-US" sz="2400" dirty="0" smtClean="0"/>
          </a:p>
          <a:p>
            <a:endParaRPr lang="en-US" sz="2400" dirty="0"/>
          </a:p>
          <a:p>
            <a:r>
              <a:rPr lang="en-US" sz="2400" dirty="0" smtClean="0"/>
              <a:t>Add </a:t>
            </a:r>
            <a:r>
              <a:rPr lang="en-US" sz="2400" dirty="0"/>
              <a:t>them up and divide both sides by </a:t>
            </a:r>
            <a:r>
              <a:rPr lang="en-US" sz="2400" b="1" dirty="0" smtClean="0"/>
              <a:t>k</a:t>
            </a:r>
            <a:r>
              <a:rPr lang="en-US" sz="2400" dirty="0" smtClean="0"/>
              <a:t>, </a:t>
            </a:r>
          </a:p>
          <a:p>
            <a:endParaRPr lang="en-US" sz="2400" dirty="0"/>
          </a:p>
        </p:txBody>
      </p:sp>
      <p:pic>
        <p:nvPicPr>
          <p:cNvPr id="4" name="Picture 3"/>
          <p:cNvPicPr>
            <a:picLocks noChangeAspect="1"/>
          </p:cNvPicPr>
          <p:nvPr/>
        </p:nvPicPr>
        <p:blipFill>
          <a:blip r:embed="rId2"/>
          <a:stretch>
            <a:fillRect/>
          </a:stretch>
        </p:blipFill>
        <p:spPr>
          <a:xfrm>
            <a:off x="4665662" y="2411412"/>
            <a:ext cx="2535238" cy="1102277"/>
          </a:xfrm>
          <a:prstGeom prst="rect">
            <a:avLst/>
          </a:prstGeom>
        </p:spPr>
      </p:pic>
      <p:pic>
        <p:nvPicPr>
          <p:cNvPr id="5" name="Picture 4"/>
          <p:cNvPicPr>
            <a:picLocks noChangeAspect="1"/>
          </p:cNvPicPr>
          <p:nvPr/>
        </p:nvPicPr>
        <p:blipFill>
          <a:blip r:embed="rId3"/>
          <a:stretch>
            <a:fillRect/>
          </a:stretch>
        </p:blipFill>
        <p:spPr>
          <a:xfrm>
            <a:off x="4743286" y="4676774"/>
            <a:ext cx="2457614" cy="695325"/>
          </a:xfrm>
          <a:prstGeom prst="rect">
            <a:avLst/>
          </a:prstGeom>
        </p:spPr>
      </p:pic>
      <p:pic>
        <p:nvPicPr>
          <p:cNvPr id="6" name="Picture 5"/>
          <p:cNvPicPr>
            <a:picLocks noChangeAspect="1"/>
          </p:cNvPicPr>
          <p:nvPr/>
        </p:nvPicPr>
        <p:blipFill>
          <a:blip r:embed="rId4"/>
          <a:stretch>
            <a:fillRect/>
          </a:stretch>
        </p:blipFill>
        <p:spPr>
          <a:xfrm>
            <a:off x="3267075" y="5444088"/>
            <a:ext cx="4450188" cy="474112"/>
          </a:xfrm>
          <a:prstGeom prst="rect">
            <a:avLst/>
          </a:prstGeom>
        </p:spPr>
      </p:pic>
    </p:spTree>
    <p:extLst>
      <p:ext uri="{BB962C8B-B14F-4D97-AF65-F5344CB8AC3E}">
        <p14:creationId xmlns:p14="http://schemas.microsoft.com/office/powerpoint/2010/main" val="14785701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Intrinsic Relation Between Sampling and</a:t>
            </a:r>
            <a:br>
              <a:rPr lang="en-US" sz="3200" dirty="0" smtClean="0"/>
            </a:br>
            <a:r>
              <a:rPr lang="en-US" sz="3200" dirty="0" smtClean="0"/>
              <a:t>Transition Probabilities</a:t>
            </a:r>
            <a:endParaRPr lang="en-US" sz="3200" dirty="0"/>
          </a:p>
        </p:txBody>
      </p:sp>
      <p:sp>
        <p:nvSpPr>
          <p:cNvPr id="3" name="Content Placeholder 2"/>
          <p:cNvSpPr>
            <a:spLocks noGrp="1"/>
          </p:cNvSpPr>
          <p:nvPr>
            <p:ph idx="1"/>
          </p:nvPr>
        </p:nvSpPr>
        <p:spPr/>
        <p:txBody>
          <a:bodyPr>
            <a:normAutofit/>
          </a:bodyPr>
          <a:lstStyle/>
          <a:p>
            <a:r>
              <a:rPr lang="en-US" sz="2400" dirty="0" smtClean="0"/>
              <a:t>Thus, we can say </a:t>
            </a:r>
            <a:r>
              <a:rPr lang="en-US" sz="2400" b="1" dirty="0" smtClean="0"/>
              <a:t>M </a:t>
            </a:r>
            <a:r>
              <a:rPr lang="en-US" sz="2400" dirty="0" smtClean="0"/>
              <a:t>is,</a:t>
            </a:r>
          </a:p>
          <a:p>
            <a:endParaRPr lang="en-US" sz="2400" dirty="0" smtClean="0"/>
          </a:p>
          <a:p>
            <a:endParaRPr lang="en-US" sz="2400" dirty="0"/>
          </a:p>
          <a:p>
            <a:r>
              <a:rPr lang="en-US" sz="2400" dirty="0"/>
              <a:t>Now, we can also compute the expected number of </a:t>
            </a:r>
            <a:r>
              <a:rPr lang="en-US" sz="2400" dirty="0" smtClean="0"/>
              <a:t>times we </a:t>
            </a:r>
            <a:r>
              <a:rPr lang="en-US" sz="2400" dirty="0"/>
              <a:t>see c as the context </a:t>
            </a:r>
            <a:r>
              <a:rPr lang="en-US" sz="2400" dirty="0" smtClean="0"/>
              <a:t>vertex, </a:t>
            </a:r>
          </a:p>
          <a:p>
            <a:endParaRPr lang="en-US" sz="2400" dirty="0" smtClean="0"/>
          </a:p>
          <a:p>
            <a:endParaRPr lang="en-US" sz="2400" dirty="0"/>
          </a:p>
          <a:p>
            <a:pPr lvl="1"/>
            <a:r>
              <a:rPr lang="en-US" sz="2000" dirty="0"/>
              <a:t>where we consider the transitions from all possible vertices </a:t>
            </a:r>
            <a:r>
              <a:rPr lang="en-US" sz="2000" dirty="0" smtClean="0"/>
              <a:t>to c</a:t>
            </a:r>
            <a:r>
              <a:rPr lang="en-US" sz="2000" dirty="0"/>
              <a:t>.</a:t>
            </a:r>
          </a:p>
        </p:txBody>
      </p:sp>
      <p:pic>
        <p:nvPicPr>
          <p:cNvPr id="4" name="Picture 3"/>
          <p:cNvPicPr>
            <a:picLocks noChangeAspect="1"/>
          </p:cNvPicPr>
          <p:nvPr/>
        </p:nvPicPr>
        <p:blipFill>
          <a:blip r:embed="rId2"/>
          <a:stretch>
            <a:fillRect/>
          </a:stretch>
        </p:blipFill>
        <p:spPr>
          <a:xfrm>
            <a:off x="4292600" y="2397124"/>
            <a:ext cx="2979420" cy="485775"/>
          </a:xfrm>
          <a:prstGeom prst="rect">
            <a:avLst/>
          </a:prstGeom>
        </p:spPr>
      </p:pic>
      <p:pic>
        <p:nvPicPr>
          <p:cNvPr id="5" name="Picture 4"/>
          <p:cNvPicPr>
            <a:picLocks noChangeAspect="1"/>
          </p:cNvPicPr>
          <p:nvPr/>
        </p:nvPicPr>
        <p:blipFill>
          <a:blip r:embed="rId3"/>
          <a:stretch>
            <a:fillRect/>
          </a:stretch>
        </p:blipFill>
        <p:spPr>
          <a:xfrm>
            <a:off x="4560974" y="3908423"/>
            <a:ext cx="2442671" cy="621508"/>
          </a:xfrm>
          <a:prstGeom prst="rect">
            <a:avLst/>
          </a:prstGeom>
        </p:spPr>
      </p:pic>
    </p:spTree>
    <p:extLst>
      <p:ext uri="{BB962C8B-B14F-4D97-AF65-F5344CB8AC3E}">
        <p14:creationId xmlns:p14="http://schemas.microsoft.com/office/powerpoint/2010/main" val="12623482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Intrinsic Relation Between Sampling and</a:t>
            </a:r>
            <a:br>
              <a:rPr lang="en-US" sz="3200" dirty="0" smtClean="0"/>
            </a:br>
            <a:r>
              <a:rPr lang="en-US" sz="3200" dirty="0" smtClean="0"/>
              <a:t>Transition Probabilities</a:t>
            </a:r>
            <a:endParaRPr lang="en-US" sz="3200" dirty="0"/>
          </a:p>
        </p:txBody>
      </p:sp>
      <p:sp>
        <p:nvSpPr>
          <p:cNvPr id="3" name="Content Placeholder 2"/>
          <p:cNvSpPr>
            <a:spLocks noGrp="1"/>
          </p:cNvSpPr>
          <p:nvPr>
            <p:ph idx="1"/>
          </p:nvPr>
        </p:nvSpPr>
        <p:spPr/>
        <p:txBody>
          <a:bodyPr>
            <a:normAutofit fontScale="92500" lnSpcReduction="20000"/>
          </a:bodyPr>
          <a:lstStyle/>
          <a:p>
            <a:r>
              <a:rPr lang="en-US" dirty="0"/>
              <a:t>To </a:t>
            </a:r>
            <a:r>
              <a:rPr lang="en-US" dirty="0" smtClean="0"/>
              <a:t>find </a:t>
            </a:r>
            <a:r>
              <a:rPr lang="en-US" dirty="0"/>
              <a:t>the relationship with SGNS </a:t>
            </a:r>
            <a:r>
              <a:rPr lang="en-US" dirty="0" smtClean="0"/>
              <a:t>model, </a:t>
            </a:r>
            <a:r>
              <a:rPr lang="en-US" dirty="0"/>
              <a:t>we consider </a:t>
            </a:r>
            <a:r>
              <a:rPr lang="en-US" dirty="0" smtClean="0"/>
              <a:t>a special case, </a:t>
            </a:r>
          </a:p>
          <a:p>
            <a:r>
              <a:rPr lang="en-US" dirty="0" smtClean="0"/>
              <a:t>This follows a uniform distribution,</a:t>
            </a:r>
          </a:p>
          <a:p>
            <a:endParaRPr lang="en-US" dirty="0" smtClean="0"/>
          </a:p>
          <a:p>
            <a:endParaRPr lang="en-US" dirty="0"/>
          </a:p>
          <a:p>
            <a:r>
              <a:rPr lang="en-US" dirty="0" smtClean="0"/>
              <a:t>We can arrive at the following equation, </a:t>
            </a:r>
          </a:p>
          <a:p>
            <a:endParaRPr lang="en-US" dirty="0"/>
          </a:p>
          <a:p>
            <a:endParaRPr lang="en-US" dirty="0" smtClean="0"/>
          </a:p>
          <a:p>
            <a:endParaRPr lang="en-US" dirty="0"/>
          </a:p>
          <a:p>
            <a:r>
              <a:rPr lang="en-US" dirty="0" smtClean="0"/>
              <a:t>This matrix becomes exactly the same as that in SGNS</a:t>
            </a:r>
          </a:p>
          <a:p>
            <a:pPr marL="0" indent="0">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5070475" y="2847974"/>
            <a:ext cx="1186890" cy="492125"/>
          </a:xfrm>
          <a:prstGeom prst="rect">
            <a:avLst/>
          </a:prstGeom>
        </p:spPr>
      </p:pic>
      <p:pic>
        <p:nvPicPr>
          <p:cNvPr id="5" name="Picture 4"/>
          <p:cNvPicPr>
            <a:picLocks noChangeAspect="1"/>
          </p:cNvPicPr>
          <p:nvPr/>
        </p:nvPicPr>
        <p:blipFill>
          <a:blip r:embed="rId3"/>
          <a:stretch>
            <a:fillRect/>
          </a:stretch>
        </p:blipFill>
        <p:spPr>
          <a:xfrm>
            <a:off x="4037012" y="4045345"/>
            <a:ext cx="3887448" cy="634206"/>
          </a:xfrm>
          <a:prstGeom prst="rect">
            <a:avLst/>
          </a:prstGeom>
        </p:spPr>
      </p:pic>
      <p:pic>
        <p:nvPicPr>
          <p:cNvPr id="6" name="Picture 5"/>
          <p:cNvPicPr>
            <a:picLocks noChangeAspect="1"/>
          </p:cNvPicPr>
          <p:nvPr/>
        </p:nvPicPr>
        <p:blipFill>
          <a:blip r:embed="rId4"/>
          <a:stretch>
            <a:fillRect/>
          </a:stretch>
        </p:blipFill>
        <p:spPr>
          <a:xfrm>
            <a:off x="3278187" y="4814488"/>
            <a:ext cx="4102449" cy="252812"/>
          </a:xfrm>
          <a:prstGeom prst="rect">
            <a:avLst/>
          </a:prstGeom>
        </p:spPr>
      </p:pic>
    </p:spTree>
    <p:extLst>
      <p:ext uri="{BB962C8B-B14F-4D97-AF65-F5344CB8AC3E}">
        <p14:creationId xmlns:p14="http://schemas.microsoft.com/office/powerpoint/2010/main" val="38164238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Intrinsic Relation Between Sampling and</a:t>
            </a:r>
            <a:br>
              <a:rPr lang="en-US" sz="3200" dirty="0" smtClean="0"/>
            </a:br>
            <a:r>
              <a:rPr lang="en-US" sz="3200" dirty="0" smtClean="0"/>
              <a:t>Transition Probabilities</a:t>
            </a:r>
            <a:endParaRPr lang="en-US" sz="3200" dirty="0"/>
          </a:p>
        </p:txBody>
      </p:sp>
      <p:sp>
        <p:nvSpPr>
          <p:cNvPr id="3" name="Content Placeholder 2"/>
          <p:cNvSpPr>
            <a:spLocks noGrp="1"/>
          </p:cNvSpPr>
          <p:nvPr>
            <p:ph idx="1"/>
          </p:nvPr>
        </p:nvSpPr>
        <p:spPr/>
        <p:txBody>
          <a:bodyPr>
            <a:normAutofit/>
          </a:bodyPr>
          <a:lstStyle/>
          <a:p>
            <a:r>
              <a:rPr lang="en-US" sz="2400" dirty="0"/>
              <a:t>This shows SGNS is essentially a special version of </a:t>
            </a:r>
            <a:r>
              <a:rPr lang="en-US" sz="2400" dirty="0" smtClean="0"/>
              <a:t>our GraRep </a:t>
            </a:r>
            <a:r>
              <a:rPr lang="en-US" sz="2400" dirty="0"/>
              <a:t>model that deals with linear sequences which </a:t>
            </a:r>
            <a:r>
              <a:rPr lang="en-US" sz="2400" dirty="0" smtClean="0"/>
              <a:t>can be </a:t>
            </a:r>
            <a:r>
              <a:rPr lang="en-US" sz="2400" dirty="0"/>
              <a:t>sampled from graphs</a:t>
            </a:r>
            <a:r>
              <a:rPr lang="en-US" sz="2400" dirty="0" smtClean="0"/>
              <a:t>.</a:t>
            </a:r>
          </a:p>
          <a:p>
            <a:r>
              <a:rPr lang="en-US" sz="2400" dirty="0" smtClean="0"/>
              <a:t>Several advantages over </a:t>
            </a:r>
            <a:r>
              <a:rPr lang="en-US" sz="2400" dirty="0"/>
              <a:t>the slow and expensive sampling </a:t>
            </a:r>
            <a:r>
              <a:rPr lang="en-US" sz="2400" dirty="0" smtClean="0"/>
              <a:t>process</a:t>
            </a:r>
          </a:p>
          <a:p>
            <a:pPr lvl="1"/>
            <a:r>
              <a:rPr lang="en-US" sz="2000" dirty="0" smtClean="0"/>
              <a:t>Typically </a:t>
            </a:r>
            <a:r>
              <a:rPr lang="en-US" sz="2000" dirty="0"/>
              <a:t>involves several parameters to </a:t>
            </a:r>
            <a:r>
              <a:rPr lang="en-US" sz="2000" dirty="0" smtClean="0"/>
              <a:t>tune, </a:t>
            </a:r>
            <a:r>
              <a:rPr lang="en-US" sz="2000" dirty="0"/>
              <a:t>such as </a:t>
            </a:r>
            <a:r>
              <a:rPr lang="en-US" sz="2000" dirty="0" smtClean="0"/>
              <a:t>maximum length </a:t>
            </a:r>
            <a:r>
              <a:rPr lang="en-US" sz="2000" dirty="0"/>
              <a:t>of linear sequence, sampling frequency for </a:t>
            </a:r>
            <a:r>
              <a:rPr lang="en-US" sz="2000" dirty="0" smtClean="0"/>
              <a:t>each vertex</a:t>
            </a:r>
            <a:r>
              <a:rPr lang="en-US" sz="2000" dirty="0"/>
              <a:t>, and so on</a:t>
            </a:r>
          </a:p>
        </p:txBody>
      </p:sp>
    </p:spTree>
    <p:extLst>
      <p:ext uri="{BB962C8B-B14F-4D97-AF65-F5344CB8AC3E}">
        <p14:creationId xmlns:p14="http://schemas.microsoft.com/office/powerpoint/2010/main" val="3702514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Evaluation Data</a:t>
            </a:r>
            <a:endParaRPr lang="en-US" sz="3200" dirty="0"/>
          </a:p>
        </p:txBody>
      </p:sp>
      <p:sp>
        <p:nvSpPr>
          <p:cNvPr id="3" name="Content Placeholder 2"/>
          <p:cNvSpPr>
            <a:spLocks noGrp="1"/>
          </p:cNvSpPr>
          <p:nvPr>
            <p:ph idx="1"/>
          </p:nvPr>
        </p:nvSpPr>
        <p:spPr/>
        <p:txBody>
          <a:bodyPr>
            <a:normAutofit lnSpcReduction="10000"/>
          </a:bodyPr>
          <a:lstStyle/>
          <a:p>
            <a:r>
              <a:rPr lang="en-US" sz="2400" dirty="0" smtClean="0"/>
              <a:t>We shall see the effectiveness of GraRep model through experiments on several real-world datasets for several different tasks and make comparisons with the baseline algorithms</a:t>
            </a:r>
          </a:p>
          <a:p>
            <a:pPr lvl="1"/>
            <a:r>
              <a:rPr lang="en-US" sz="2000" dirty="0" smtClean="0"/>
              <a:t>20-Newsgroup</a:t>
            </a:r>
          </a:p>
          <a:p>
            <a:pPr lvl="1"/>
            <a:r>
              <a:rPr lang="en-US" sz="2000" dirty="0" smtClean="0"/>
              <a:t>Blogcatalog</a:t>
            </a:r>
          </a:p>
          <a:p>
            <a:pPr lvl="1"/>
            <a:r>
              <a:rPr lang="en-US" sz="2000" dirty="0" smtClean="0"/>
              <a:t>DBLP Network</a:t>
            </a:r>
          </a:p>
          <a:p>
            <a:r>
              <a:rPr lang="en-US" sz="2400" dirty="0" smtClean="0"/>
              <a:t>Three different types of tasks, including </a:t>
            </a:r>
            <a:r>
              <a:rPr lang="en-US" sz="2400" b="1" dirty="0" smtClean="0"/>
              <a:t>clustering</a:t>
            </a:r>
            <a:r>
              <a:rPr lang="en-US" sz="2400" dirty="0" smtClean="0"/>
              <a:t>, </a:t>
            </a:r>
            <a:r>
              <a:rPr lang="en-US" sz="2400" b="1" dirty="0" smtClean="0"/>
              <a:t>classification</a:t>
            </a:r>
            <a:r>
              <a:rPr lang="en-US" sz="2400" dirty="0" smtClean="0"/>
              <a:t>, and </a:t>
            </a:r>
            <a:r>
              <a:rPr lang="en-US" sz="2400" b="1" dirty="0" smtClean="0"/>
              <a:t>visualization</a:t>
            </a:r>
          </a:p>
          <a:p>
            <a:r>
              <a:rPr lang="en-US" sz="2400" dirty="0" smtClean="0"/>
              <a:t>Conducted </a:t>
            </a:r>
            <a:r>
              <a:rPr lang="en-US" sz="2400" dirty="0"/>
              <a:t>experiments </a:t>
            </a:r>
            <a:r>
              <a:rPr lang="en-US" sz="2400" dirty="0" smtClean="0"/>
              <a:t>on both </a:t>
            </a:r>
            <a:r>
              <a:rPr lang="en-US" sz="2400" b="1" dirty="0"/>
              <a:t>weighted</a:t>
            </a:r>
            <a:r>
              <a:rPr lang="en-US" sz="2400" dirty="0"/>
              <a:t> and </a:t>
            </a:r>
            <a:r>
              <a:rPr lang="en-US" sz="2400" b="1" dirty="0"/>
              <a:t>unweighted</a:t>
            </a:r>
            <a:r>
              <a:rPr lang="en-US" sz="2400" dirty="0"/>
              <a:t> graphs, and both </a:t>
            </a:r>
            <a:r>
              <a:rPr lang="en-US" sz="2400" b="1" dirty="0"/>
              <a:t>sparse</a:t>
            </a:r>
            <a:r>
              <a:rPr lang="en-US" sz="2400" dirty="0"/>
              <a:t> </a:t>
            </a:r>
            <a:r>
              <a:rPr lang="en-US" sz="2400" dirty="0" smtClean="0"/>
              <a:t>and </a:t>
            </a:r>
            <a:r>
              <a:rPr lang="en-US" sz="2400" b="1" dirty="0" smtClean="0"/>
              <a:t>dense</a:t>
            </a:r>
            <a:r>
              <a:rPr lang="en-US" sz="2400" dirty="0" smtClean="0"/>
              <a:t> </a:t>
            </a:r>
            <a:r>
              <a:rPr lang="en-US" sz="2400" dirty="0"/>
              <a:t>graphs</a:t>
            </a:r>
            <a:endParaRPr lang="en-US" sz="2400" dirty="0" smtClean="0"/>
          </a:p>
          <a:p>
            <a:pPr marL="0" indent="0">
              <a:buNone/>
            </a:pPr>
            <a:endParaRPr lang="en-US" sz="2400" dirty="0"/>
          </a:p>
          <a:p>
            <a:pPr marL="0" indent="0">
              <a:buNone/>
            </a:pPr>
            <a:r>
              <a:rPr lang="en-US" sz="1400" b="1" u="sng" dirty="0" smtClean="0"/>
              <a:t>Note: </a:t>
            </a:r>
            <a:r>
              <a:rPr lang="en-US" sz="1200" i="1" dirty="0" smtClean="0"/>
              <a:t>This paper does not employ alternative more efficient matrix factorization methods apart from SVD</a:t>
            </a:r>
            <a:endParaRPr lang="en-US" sz="1200" i="1" dirty="0"/>
          </a:p>
        </p:txBody>
      </p:sp>
    </p:spTree>
    <p:extLst>
      <p:ext uri="{BB962C8B-B14F-4D97-AF65-F5344CB8AC3E}">
        <p14:creationId xmlns:p14="http://schemas.microsoft.com/office/powerpoint/2010/main" val="8871810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20-Newsgroup	</a:t>
            </a:r>
            <a:endParaRPr lang="en-US" sz="3200" dirty="0"/>
          </a:p>
        </p:txBody>
      </p:sp>
      <p:sp>
        <p:nvSpPr>
          <p:cNvPr id="3" name="Content Placeholder 2"/>
          <p:cNvSpPr>
            <a:spLocks noGrp="1"/>
          </p:cNvSpPr>
          <p:nvPr>
            <p:ph idx="1"/>
          </p:nvPr>
        </p:nvSpPr>
        <p:spPr/>
        <p:txBody>
          <a:bodyPr>
            <a:normAutofit/>
          </a:bodyPr>
          <a:lstStyle/>
          <a:p>
            <a:r>
              <a:rPr lang="en-US" sz="2400" dirty="0" smtClean="0"/>
              <a:t>Language Network</a:t>
            </a:r>
          </a:p>
          <a:p>
            <a:r>
              <a:rPr lang="en-US" sz="2400" dirty="0" smtClean="0"/>
              <a:t>Fully connected and weighted graph</a:t>
            </a:r>
          </a:p>
          <a:p>
            <a:r>
              <a:rPr lang="en-US" sz="2400" dirty="0" smtClean="0"/>
              <a:t>20,000 newsgroup documents and is partitioned by 20 different groups</a:t>
            </a:r>
          </a:p>
          <a:p>
            <a:r>
              <a:rPr lang="en-US" sz="2400" dirty="0" smtClean="0"/>
              <a:t>Each document is represented by a vector with </a:t>
            </a:r>
            <a:r>
              <a:rPr lang="en-US" sz="2400" b="1" dirty="0" err="1" smtClean="0"/>
              <a:t>tf-idf</a:t>
            </a:r>
            <a:r>
              <a:rPr lang="en-US" sz="2400" dirty="0" smtClean="0"/>
              <a:t> scores of each word</a:t>
            </a:r>
          </a:p>
          <a:p>
            <a:r>
              <a:rPr lang="en-US" sz="2400" dirty="0" smtClean="0"/>
              <a:t>Cosine similarity is used to calculate the similarity between two documents</a:t>
            </a:r>
          </a:p>
          <a:p>
            <a:r>
              <a:rPr lang="en-US" sz="2400" dirty="0" smtClean="0"/>
              <a:t>Based on these similarities, a language network is built</a:t>
            </a:r>
          </a:p>
          <a:p>
            <a:r>
              <a:rPr lang="en-US" sz="2400" dirty="0" smtClean="0"/>
              <a:t>Also, in order to show robustness, 3 graphs are built from 3, 6, and 9 different newsgroup respectively </a:t>
            </a:r>
          </a:p>
          <a:p>
            <a:r>
              <a:rPr lang="en-US" sz="2400" dirty="0" smtClean="0"/>
              <a:t>Demonstrate the results of clustering using graph representation as features.</a:t>
            </a:r>
          </a:p>
        </p:txBody>
      </p:sp>
    </p:spTree>
    <p:extLst>
      <p:ext uri="{BB962C8B-B14F-4D97-AF65-F5344CB8AC3E}">
        <p14:creationId xmlns:p14="http://schemas.microsoft.com/office/powerpoint/2010/main" val="38211374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Blogcatalog</a:t>
            </a:r>
            <a:endParaRPr lang="en-US" dirty="0"/>
          </a:p>
        </p:txBody>
      </p:sp>
      <p:sp>
        <p:nvSpPr>
          <p:cNvPr id="3" name="Content Placeholder 2"/>
          <p:cNvSpPr>
            <a:spLocks noGrp="1"/>
          </p:cNvSpPr>
          <p:nvPr>
            <p:ph idx="1"/>
          </p:nvPr>
        </p:nvSpPr>
        <p:spPr/>
        <p:txBody>
          <a:bodyPr>
            <a:normAutofit/>
          </a:bodyPr>
          <a:lstStyle/>
          <a:p>
            <a:r>
              <a:rPr lang="en-US" sz="2400" dirty="0" smtClean="0"/>
              <a:t>Social </a:t>
            </a:r>
            <a:r>
              <a:rPr lang="en-US" sz="2400" dirty="0"/>
              <a:t>network, where each </a:t>
            </a:r>
            <a:r>
              <a:rPr lang="en-US" sz="2400" dirty="0" smtClean="0"/>
              <a:t>vertex indicates </a:t>
            </a:r>
            <a:r>
              <a:rPr lang="en-US" sz="2400" dirty="0"/>
              <a:t>one blogger author, and each edge corresponds </a:t>
            </a:r>
            <a:r>
              <a:rPr lang="en-US" sz="2400" dirty="0" smtClean="0"/>
              <a:t>to the </a:t>
            </a:r>
            <a:r>
              <a:rPr lang="en-US" sz="2400" dirty="0"/>
              <a:t>relationship between </a:t>
            </a:r>
            <a:r>
              <a:rPr lang="en-US" sz="2400" dirty="0" smtClean="0"/>
              <a:t>authors</a:t>
            </a:r>
          </a:p>
          <a:p>
            <a:r>
              <a:rPr lang="en-US" sz="2400" dirty="0"/>
              <a:t>39 </a:t>
            </a:r>
            <a:r>
              <a:rPr lang="en-US" sz="2400" dirty="0" smtClean="0"/>
              <a:t>different types </a:t>
            </a:r>
            <a:r>
              <a:rPr lang="en-US" sz="2400" dirty="0"/>
              <a:t>of </a:t>
            </a:r>
            <a:r>
              <a:rPr lang="en-US" sz="2400" dirty="0" smtClean="0"/>
              <a:t>topic categories </a:t>
            </a:r>
            <a:r>
              <a:rPr lang="en-US" sz="2400" dirty="0"/>
              <a:t>are presented by authors as </a:t>
            </a:r>
            <a:r>
              <a:rPr lang="en-US" sz="2400" dirty="0" smtClean="0"/>
              <a:t>labels</a:t>
            </a:r>
          </a:p>
          <a:p>
            <a:r>
              <a:rPr lang="en-US" sz="2400" dirty="0" smtClean="0"/>
              <a:t>Unweighted graphs</a:t>
            </a:r>
          </a:p>
          <a:p>
            <a:r>
              <a:rPr lang="en-US" sz="2400" dirty="0" smtClean="0"/>
              <a:t>Test </a:t>
            </a:r>
            <a:r>
              <a:rPr lang="en-US" sz="2400" dirty="0"/>
              <a:t>the </a:t>
            </a:r>
            <a:r>
              <a:rPr lang="en-US" sz="2400" dirty="0" smtClean="0"/>
              <a:t>performance of </a:t>
            </a:r>
            <a:r>
              <a:rPr lang="en-US" sz="2400" dirty="0"/>
              <a:t>the learned representations on the </a:t>
            </a:r>
            <a:r>
              <a:rPr lang="en-US" sz="2400" dirty="0" smtClean="0"/>
              <a:t>multi-label classification task</a:t>
            </a:r>
          </a:p>
          <a:p>
            <a:r>
              <a:rPr lang="en-US" sz="2400" dirty="0" smtClean="0"/>
              <a:t>Graph </a:t>
            </a:r>
            <a:r>
              <a:rPr lang="en-US" sz="2400" dirty="0"/>
              <a:t>representations generated </a:t>
            </a:r>
            <a:r>
              <a:rPr lang="en-US" sz="2400" dirty="0" smtClean="0"/>
              <a:t>from GraRep model </a:t>
            </a:r>
            <a:r>
              <a:rPr lang="en-US" sz="2400" dirty="0"/>
              <a:t>and each baseline algorithm are considered </a:t>
            </a:r>
            <a:r>
              <a:rPr lang="en-US" sz="2400" dirty="0" smtClean="0"/>
              <a:t>as features</a:t>
            </a:r>
            <a:endParaRPr lang="en-US" sz="2400" dirty="0"/>
          </a:p>
        </p:txBody>
      </p:sp>
    </p:spTree>
    <p:extLst>
      <p:ext uri="{BB962C8B-B14F-4D97-AF65-F5344CB8AC3E}">
        <p14:creationId xmlns:p14="http://schemas.microsoft.com/office/powerpoint/2010/main" val="25495477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DBLP Network</a:t>
            </a:r>
            <a:endParaRPr lang="en-US" sz="3200" dirty="0"/>
          </a:p>
        </p:txBody>
      </p:sp>
      <p:sp>
        <p:nvSpPr>
          <p:cNvPr id="3" name="Content Placeholder 2"/>
          <p:cNvSpPr>
            <a:spLocks noGrp="1"/>
          </p:cNvSpPr>
          <p:nvPr>
            <p:ph idx="1"/>
          </p:nvPr>
        </p:nvSpPr>
        <p:spPr/>
        <p:txBody>
          <a:bodyPr>
            <a:normAutofit/>
          </a:bodyPr>
          <a:lstStyle/>
          <a:p>
            <a:r>
              <a:rPr lang="en-US" sz="2400" dirty="0" smtClean="0"/>
              <a:t>Citation network</a:t>
            </a:r>
          </a:p>
          <a:p>
            <a:r>
              <a:rPr lang="en-US" sz="2400" dirty="0" smtClean="0"/>
              <a:t>Extract author </a:t>
            </a:r>
            <a:r>
              <a:rPr lang="en-US" sz="2400" dirty="0"/>
              <a:t>citation network from </a:t>
            </a:r>
            <a:r>
              <a:rPr lang="en-US" sz="2400" b="1" dirty="0" smtClean="0"/>
              <a:t>DBLP</a:t>
            </a:r>
          </a:p>
          <a:p>
            <a:r>
              <a:rPr lang="en-US" sz="2400" dirty="0" smtClean="0"/>
              <a:t>Each </a:t>
            </a:r>
            <a:r>
              <a:rPr lang="en-US" sz="2400" dirty="0"/>
              <a:t>vertex </a:t>
            </a:r>
            <a:r>
              <a:rPr lang="en-US" sz="2400" dirty="0" smtClean="0"/>
              <a:t>indicates one </a:t>
            </a:r>
            <a:r>
              <a:rPr lang="en-US" sz="2400" dirty="0"/>
              <a:t>author </a:t>
            </a:r>
            <a:endParaRPr lang="en-US" sz="2400" dirty="0" smtClean="0"/>
          </a:p>
          <a:p>
            <a:r>
              <a:rPr lang="en-US" sz="2400" dirty="0" smtClean="0"/>
              <a:t>The </a:t>
            </a:r>
            <a:r>
              <a:rPr lang="en-US" sz="2400" dirty="0"/>
              <a:t>number of references from </a:t>
            </a:r>
            <a:r>
              <a:rPr lang="en-US" sz="2400" dirty="0" smtClean="0"/>
              <a:t>one author </a:t>
            </a:r>
            <a:r>
              <a:rPr lang="en-US" sz="2400" dirty="0"/>
              <a:t>to the other is recorded by the weight of edge </a:t>
            </a:r>
            <a:r>
              <a:rPr lang="en-US" sz="2400" dirty="0" smtClean="0"/>
              <a:t>between these </a:t>
            </a:r>
            <a:r>
              <a:rPr lang="en-US" sz="2400" dirty="0"/>
              <a:t>two </a:t>
            </a:r>
            <a:r>
              <a:rPr lang="en-US" sz="2400" dirty="0" smtClean="0"/>
              <a:t>authors</a:t>
            </a:r>
          </a:p>
          <a:p>
            <a:r>
              <a:rPr lang="en-US" sz="2400" dirty="0" smtClean="0"/>
              <a:t>Selected 6 different popular </a:t>
            </a:r>
            <a:r>
              <a:rPr lang="en-US" sz="2400" dirty="0"/>
              <a:t>conferences and assign them into 3 </a:t>
            </a:r>
            <a:r>
              <a:rPr lang="en-US" sz="2400" dirty="0" smtClean="0"/>
              <a:t>groups</a:t>
            </a:r>
          </a:p>
          <a:p>
            <a:pPr lvl="1"/>
            <a:r>
              <a:rPr lang="en-US" sz="2000" b="1" dirty="0" smtClean="0"/>
              <a:t>WWW</a:t>
            </a:r>
            <a:r>
              <a:rPr lang="en-US" sz="2000" dirty="0" smtClean="0"/>
              <a:t> and </a:t>
            </a:r>
            <a:r>
              <a:rPr lang="en-US" sz="2000" b="1" dirty="0" smtClean="0"/>
              <a:t>KDD</a:t>
            </a:r>
            <a:r>
              <a:rPr lang="en-US" sz="2000" dirty="0" smtClean="0"/>
              <a:t> are grouped as data mining</a:t>
            </a:r>
          </a:p>
          <a:p>
            <a:pPr lvl="1"/>
            <a:r>
              <a:rPr lang="en-US" sz="2000" b="1" dirty="0" smtClean="0"/>
              <a:t>NIPS</a:t>
            </a:r>
            <a:r>
              <a:rPr lang="en-US" sz="2000" dirty="0" smtClean="0"/>
              <a:t> and </a:t>
            </a:r>
            <a:r>
              <a:rPr lang="en-US" sz="2000" b="1" dirty="0" smtClean="0"/>
              <a:t>ICML</a:t>
            </a:r>
            <a:r>
              <a:rPr lang="en-US" sz="2000" dirty="0" smtClean="0"/>
              <a:t> as machine learning</a:t>
            </a:r>
          </a:p>
          <a:p>
            <a:pPr lvl="1"/>
            <a:r>
              <a:rPr lang="en-US" sz="2000" b="1" dirty="0"/>
              <a:t>VPR</a:t>
            </a:r>
            <a:r>
              <a:rPr lang="en-US" sz="2000" dirty="0"/>
              <a:t> and </a:t>
            </a:r>
            <a:r>
              <a:rPr lang="en-US" sz="2000" b="1" dirty="0"/>
              <a:t>ICCV</a:t>
            </a:r>
            <a:r>
              <a:rPr lang="en-US" sz="2000" dirty="0"/>
              <a:t> </a:t>
            </a:r>
            <a:r>
              <a:rPr lang="en-US" sz="2000" dirty="0" smtClean="0"/>
              <a:t>as computer vision</a:t>
            </a:r>
          </a:p>
          <a:p>
            <a:r>
              <a:rPr lang="en-US" sz="2400" dirty="0" smtClean="0"/>
              <a:t>Learned representations from </a:t>
            </a:r>
            <a:r>
              <a:rPr lang="en-US" sz="2400" dirty="0"/>
              <a:t>all systems using a </a:t>
            </a:r>
            <a:r>
              <a:rPr lang="en-US" sz="2400" dirty="0" smtClean="0"/>
              <a:t>visualization </a:t>
            </a:r>
            <a:r>
              <a:rPr lang="en-US" sz="2400" dirty="0"/>
              <a:t>tool </a:t>
            </a:r>
            <a:r>
              <a:rPr lang="en-US" sz="2400" b="1" dirty="0"/>
              <a:t>t-SNE</a:t>
            </a:r>
          </a:p>
        </p:txBody>
      </p:sp>
    </p:spTree>
    <p:extLst>
      <p:ext uri="{BB962C8B-B14F-4D97-AF65-F5344CB8AC3E}">
        <p14:creationId xmlns:p14="http://schemas.microsoft.com/office/powerpoint/2010/main" val="39030800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Review – Baseline Algorithms</a:t>
            </a:r>
            <a:endParaRPr lang="en-US" sz="3200" dirty="0"/>
          </a:p>
        </p:txBody>
      </p:sp>
      <p:sp>
        <p:nvSpPr>
          <p:cNvPr id="3" name="Content Placeholder 2"/>
          <p:cNvSpPr>
            <a:spLocks noGrp="1"/>
          </p:cNvSpPr>
          <p:nvPr>
            <p:ph idx="1"/>
          </p:nvPr>
        </p:nvSpPr>
        <p:spPr/>
        <p:txBody>
          <a:bodyPr>
            <a:normAutofit/>
          </a:bodyPr>
          <a:lstStyle/>
          <a:p>
            <a:r>
              <a:rPr lang="en-US" sz="2400" dirty="0" smtClean="0"/>
              <a:t>LINE</a:t>
            </a:r>
          </a:p>
          <a:p>
            <a:r>
              <a:rPr lang="en-US" sz="2400" dirty="0" smtClean="0"/>
              <a:t>DeepWalk</a:t>
            </a:r>
          </a:p>
          <a:p>
            <a:r>
              <a:rPr lang="en-US" sz="2400" dirty="0" smtClean="0"/>
              <a:t>E-SGNS</a:t>
            </a:r>
          </a:p>
          <a:p>
            <a:r>
              <a:rPr lang="en-US" sz="2400" dirty="0" smtClean="0"/>
              <a:t>Spectral Clustering</a:t>
            </a:r>
            <a:endParaRPr lang="en-US" sz="2400" dirty="0"/>
          </a:p>
        </p:txBody>
      </p:sp>
    </p:spTree>
    <p:extLst>
      <p:ext uri="{BB962C8B-B14F-4D97-AF65-F5344CB8AC3E}">
        <p14:creationId xmlns:p14="http://schemas.microsoft.com/office/powerpoint/2010/main" val="17728181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Baseline Algorithms</a:t>
            </a:r>
            <a:endParaRPr lang="en-US" sz="3200" dirty="0"/>
          </a:p>
        </p:txBody>
      </p:sp>
      <p:sp>
        <p:nvSpPr>
          <p:cNvPr id="3" name="Content Placeholder 2"/>
          <p:cNvSpPr>
            <a:spLocks noGrp="1"/>
          </p:cNvSpPr>
          <p:nvPr>
            <p:ph idx="1"/>
          </p:nvPr>
        </p:nvSpPr>
        <p:spPr/>
        <p:txBody>
          <a:bodyPr>
            <a:normAutofit/>
          </a:bodyPr>
          <a:lstStyle/>
          <a:p>
            <a:r>
              <a:rPr lang="en-US" sz="2400" dirty="0" smtClean="0"/>
              <a:t>DeepWalk</a:t>
            </a:r>
          </a:p>
          <a:p>
            <a:r>
              <a:rPr lang="en-US" sz="2400" dirty="0" smtClean="0"/>
              <a:t>Skip-gram Model</a:t>
            </a:r>
          </a:p>
          <a:p>
            <a:r>
              <a:rPr lang="en-US" sz="2400" dirty="0" smtClean="0"/>
              <a:t>LINE</a:t>
            </a:r>
            <a:endParaRPr lang="en-US" sz="2400" dirty="0"/>
          </a:p>
        </p:txBody>
      </p:sp>
    </p:spTree>
    <p:extLst>
      <p:ext uri="{BB962C8B-B14F-4D97-AF65-F5344CB8AC3E}">
        <p14:creationId xmlns:p14="http://schemas.microsoft.com/office/powerpoint/2010/main" val="30358439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LINE</a:t>
            </a:r>
            <a:endParaRPr lang="en-US" dirty="0"/>
          </a:p>
        </p:txBody>
      </p:sp>
      <p:sp>
        <p:nvSpPr>
          <p:cNvPr id="3" name="Content Placeholder 2"/>
          <p:cNvSpPr>
            <a:spLocks noGrp="1"/>
          </p:cNvSpPr>
          <p:nvPr>
            <p:ph idx="1"/>
          </p:nvPr>
        </p:nvSpPr>
        <p:spPr/>
        <p:txBody>
          <a:bodyPr>
            <a:normAutofit/>
          </a:bodyPr>
          <a:lstStyle/>
          <a:p>
            <a:r>
              <a:rPr lang="en-US" sz="2400" dirty="0" smtClean="0"/>
              <a:t>Proposed </a:t>
            </a:r>
            <a:r>
              <a:rPr lang="en-US" sz="2400" dirty="0"/>
              <a:t>method </a:t>
            </a:r>
            <a:r>
              <a:rPr lang="en-US" sz="2400" dirty="0" smtClean="0"/>
              <a:t>for learning </a:t>
            </a:r>
            <a:r>
              <a:rPr lang="en-US" sz="2400" dirty="0"/>
              <a:t>graph representations on large-scale </a:t>
            </a:r>
            <a:r>
              <a:rPr lang="en-US" sz="2400" dirty="0" smtClean="0"/>
              <a:t>information networks</a:t>
            </a:r>
          </a:p>
          <a:p>
            <a:r>
              <a:rPr lang="en-US" sz="2400" dirty="0" smtClean="0"/>
              <a:t>It defines a </a:t>
            </a:r>
            <a:r>
              <a:rPr lang="en-US" sz="2400" dirty="0"/>
              <a:t>loss function based </a:t>
            </a:r>
            <a:r>
              <a:rPr lang="en-US" sz="2400" dirty="0" smtClean="0"/>
              <a:t>on </a:t>
            </a:r>
            <a:r>
              <a:rPr lang="en-US" sz="2400" b="1" dirty="0" smtClean="0"/>
              <a:t>1-step</a:t>
            </a:r>
            <a:r>
              <a:rPr lang="en-US" sz="2400" dirty="0" smtClean="0"/>
              <a:t> </a:t>
            </a:r>
            <a:r>
              <a:rPr lang="en-US" sz="2400" dirty="0"/>
              <a:t>and </a:t>
            </a:r>
            <a:r>
              <a:rPr lang="en-US" sz="2400" b="1" dirty="0"/>
              <a:t>2-step</a:t>
            </a:r>
            <a:r>
              <a:rPr lang="en-US" sz="2400" dirty="0"/>
              <a:t> relational information between vertices</a:t>
            </a:r>
            <a:r>
              <a:rPr lang="en-US" sz="2400" dirty="0" smtClean="0"/>
              <a:t>.</a:t>
            </a:r>
          </a:p>
          <a:p>
            <a:r>
              <a:rPr lang="en-US" sz="2400" dirty="0"/>
              <a:t>One strategy to improve the performance </a:t>
            </a:r>
            <a:r>
              <a:rPr lang="en-US" sz="2400" dirty="0" smtClean="0"/>
              <a:t>of vertices </a:t>
            </a:r>
            <a:r>
              <a:rPr lang="en-US" sz="2400" dirty="0"/>
              <a:t>with small degrees is to make graph </a:t>
            </a:r>
            <a:r>
              <a:rPr lang="en-US" sz="2400" dirty="0" smtClean="0"/>
              <a:t>denser by </a:t>
            </a:r>
            <a:r>
              <a:rPr lang="en-US" sz="2400" dirty="0"/>
              <a:t>expanding their </a:t>
            </a:r>
            <a:r>
              <a:rPr lang="en-US" sz="2400" dirty="0" smtClean="0"/>
              <a:t>neighbors</a:t>
            </a:r>
          </a:p>
          <a:p>
            <a:r>
              <a:rPr lang="en-US" sz="2400" dirty="0" smtClean="0"/>
              <a:t>Best performance</a:t>
            </a:r>
            <a:r>
              <a:rPr lang="en-US" sz="2400" dirty="0"/>
              <a:t>, if concatenating the representation of </a:t>
            </a:r>
            <a:r>
              <a:rPr lang="en-US" sz="2400" b="1" dirty="0" smtClean="0"/>
              <a:t>1-step</a:t>
            </a:r>
            <a:r>
              <a:rPr lang="en-US" sz="2400" dirty="0" smtClean="0"/>
              <a:t> </a:t>
            </a:r>
            <a:r>
              <a:rPr lang="en-US" sz="2400" dirty="0"/>
              <a:t>and </a:t>
            </a:r>
            <a:r>
              <a:rPr lang="en-US" sz="2400" b="1" dirty="0"/>
              <a:t>2-step</a:t>
            </a:r>
            <a:r>
              <a:rPr lang="en-US" sz="2400" dirty="0"/>
              <a:t> relational </a:t>
            </a:r>
            <a:r>
              <a:rPr lang="en-US" sz="2400" dirty="0" smtClean="0"/>
              <a:t>information</a:t>
            </a:r>
          </a:p>
          <a:p>
            <a:r>
              <a:rPr lang="en-US" sz="2400" dirty="0" smtClean="0"/>
              <a:t>Also, </a:t>
            </a:r>
            <a:r>
              <a:rPr lang="en-US" sz="2400" dirty="0"/>
              <a:t>tuning </a:t>
            </a:r>
            <a:r>
              <a:rPr lang="en-US" sz="2400" dirty="0" smtClean="0"/>
              <a:t>the threshold </a:t>
            </a:r>
            <a:r>
              <a:rPr lang="en-US" sz="2400" dirty="0"/>
              <a:t>of </a:t>
            </a:r>
            <a:r>
              <a:rPr lang="en-US" sz="2400" b="1" dirty="0"/>
              <a:t>maximum</a:t>
            </a:r>
            <a:r>
              <a:rPr lang="en-US" sz="2400" dirty="0"/>
              <a:t> number of </a:t>
            </a:r>
            <a:r>
              <a:rPr lang="en-US" sz="2400" dirty="0" smtClean="0"/>
              <a:t>vertices will improve the model further</a:t>
            </a:r>
            <a:endParaRPr lang="en-US" sz="2400" dirty="0"/>
          </a:p>
        </p:txBody>
      </p:sp>
    </p:spTree>
    <p:extLst>
      <p:ext uri="{BB962C8B-B14F-4D97-AF65-F5344CB8AC3E}">
        <p14:creationId xmlns:p14="http://schemas.microsoft.com/office/powerpoint/2010/main" val="121902867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DeepWalk</a:t>
            </a:r>
            <a:endParaRPr lang="en-US" dirty="0"/>
          </a:p>
        </p:txBody>
      </p:sp>
      <p:sp>
        <p:nvSpPr>
          <p:cNvPr id="3" name="Content Placeholder 2"/>
          <p:cNvSpPr>
            <a:spLocks noGrp="1"/>
          </p:cNvSpPr>
          <p:nvPr>
            <p:ph idx="1"/>
          </p:nvPr>
        </p:nvSpPr>
        <p:spPr/>
        <p:txBody>
          <a:bodyPr>
            <a:normAutofit/>
          </a:bodyPr>
          <a:lstStyle/>
          <a:p>
            <a:r>
              <a:rPr lang="en-US" sz="2400" dirty="0" smtClean="0"/>
              <a:t>It </a:t>
            </a:r>
            <a:r>
              <a:rPr lang="en-US" sz="2400" dirty="0"/>
              <a:t>i</a:t>
            </a:r>
            <a:r>
              <a:rPr lang="en-US" sz="2400" dirty="0" smtClean="0"/>
              <a:t>s </a:t>
            </a:r>
            <a:r>
              <a:rPr lang="en-US" sz="2400" dirty="0"/>
              <a:t>a method that </a:t>
            </a:r>
            <a:r>
              <a:rPr lang="en-US" sz="2400" dirty="0" smtClean="0"/>
              <a:t>learns the </a:t>
            </a:r>
            <a:r>
              <a:rPr lang="en-US" sz="2400" dirty="0"/>
              <a:t>representation of social </a:t>
            </a:r>
            <a:r>
              <a:rPr lang="en-US" sz="2400" dirty="0" smtClean="0"/>
              <a:t>networks</a:t>
            </a:r>
          </a:p>
          <a:p>
            <a:r>
              <a:rPr lang="en-US" sz="2400" dirty="0" smtClean="0"/>
              <a:t>Only </a:t>
            </a:r>
            <a:r>
              <a:rPr lang="en-US" sz="2400" dirty="0"/>
              <a:t>works for unweighted </a:t>
            </a:r>
            <a:r>
              <a:rPr lang="en-US" sz="2400" dirty="0" smtClean="0"/>
              <a:t>graph</a:t>
            </a:r>
          </a:p>
          <a:p>
            <a:r>
              <a:rPr lang="en-US" sz="2400" dirty="0"/>
              <a:t>For each </a:t>
            </a:r>
            <a:r>
              <a:rPr lang="en-US" sz="2400" dirty="0" smtClean="0"/>
              <a:t>vertex, truncated </a:t>
            </a:r>
            <a:r>
              <a:rPr lang="en-US" sz="2400" dirty="0"/>
              <a:t>random walk is used to translate </a:t>
            </a:r>
            <a:r>
              <a:rPr lang="en-US" sz="2400" dirty="0" smtClean="0"/>
              <a:t>graph structure </a:t>
            </a:r>
            <a:r>
              <a:rPr lang="en-US" sz="2400" dirty="0"/>
              <a:t>into linear </a:t>
            </a:r>
            <a:r>
              <a:rPr lang="en-US" sz="2400" dirty="0" smtClean="0"/>
              <a:t>sequences</a:t>
            </a:r>
          </a:p>
          <a:p>
            <a:r>
              <a:rPr lang="en-US" sz="2400" dirty="0" smtClean="0"/>
              <a:t>Skip-gram model with </a:t>
            </a:r>
            <a:r>
              <a:rPr lang="en-US" sz="2400" dirty="0"/>
              <a:t>hierarchical softmax is used as the loss </a:t>
            </a:r>
            <a:r>
              <a:rPr lang="en-US" sz="2400" dirty="0" smtClean="0"/>
              <a:t>function for DeepWalk</a:t>
            </a:r>
            <a:endParaRPr lang="en-US" sz="2400" dirty="0"/>
          </a:p>
        </p:txBody>
      </p:sp>
    </p:spTree>
    <p:extLst>
      <p:ext uri="{BB962C8B-B14F-4D97-AF65-F5344CB8AC3E}">
        <p14:creationId xmlns:p14="http://schemas.microsoft.com/office/powerpoint/2010/main" val="39802228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E-SGNS</a:t>
            </a:r>
            <a:endParaRPr lang="en-US" dirty="0"/>
          </a:p>
        </p:txBody>
      </p:sp>
      <p:sp>
        <p:nvSpPr>
          <p:cNvPr id="3" name="Content Placeholder 2"/>
          <p:cNvSpPr>
            <a:spLocks noGrp="1"/>
          </p:cNvSpPr>
          <p:nvPr>
            <p:ph idx="1"/>
          </p:nvPr>
        </p:nvSpPr>
        <p:spPr/>
        <p:txBody>
          <a:bodyPr>
            <a:normAutofit/>
          </a:bodyPr>
          <a:lstStyle/>
          <a:p>
            <a:r>
              <a:rPr lang="en-US" sz="2400" dirty="0" smtClean="0"/>
              <a:t>Efficient model </a:t>
            </a:r>
            <a:r>
              <a:rPr lang="en-US" sz="2400" dirty="0"/>
              <a:t>that </a:t>
            </a:r>
            <a:r>
              <a:rPr lang="en-US" sz="2400" dirty="0" smtClean="0"/>
              <a:t>learns the </a:t>
            </a:r>
            <a:r>
              <a:rPr lang="en-US" sz="2400" dirty="0"/>
              <a:t>representation of each word in large </a:t>
            </a:r>
            <a:r>
              <a:rPr lang="en-US" sz="2400" dirty="0" smtClean="0"/>
              <a:t>corpus</a:t>
            </a:r>
          </a:p>
          <a:p>
            <a:r>
              <a:rPr lang="en-US" sz="2400" dirty="0" smtClean="0"/>
              <a:t>We first utilize uniform sampling for </a:t>
            </a:r>
            <a:r>
              <a:rPr lang="en-US" sz="2400" b="1" dirty="0" smtClean="0"/>
              <a:t>unweighted </a:t>
            </a:r>
            <a:r>
              <a:rPr lang="en-US" sz="2400" dirty="0" smtClean="0"/>
              <a:t>graph </a:t>
            </a:r>
          </a:p>
          <a:p>
            <a:r>
              <a:rPr lang="en-US" sz="2400" b="1" dirty="0" smtClean="0"/>
              <a:t>Probabilistic</a:t>
            </a:r>
            <a:r>
              <a:rPr lang="en-US" sz="2400" dirty="0" smtClean="0"/>
              <a:t> sampling proportional </a:t>
            </a:r>
            <a:r>
              <a:rPr lang="en-US" sz="2400" dirty="0"/>
              <a:t>to weight of edges for weighted </a:t>
            </a:r>
            <a:r>
              <a:rPr lang="en-US" sz="2400" dirty="0" smtClean="0"/>
              <a:t>graph</a:t>
            </a:r>
          </a:p>
          <a:p>
            <a:r>
              <a:rPr lang="en-US" sz="2400" dirty="0" smtClean="0"/>
              <a:t>This way we generate linear vertex sequences, and then optimize SGNS to optimize</a:t>
            </a:r>
          </a:p>
          <a:p>
            <a:r>
              <a:rPr lang="en-US" sz="2400" dirty="0"/>
              <a:t>This method can be regarded as </a:t>
            </a:r>
            <a:r>
              <a:rPr lang="en-US" sz="2400" dirty="0" smtClean="0"/>
              <a:t>a special </a:t>
            </a:r>
            <a:r>
              <a:rPr lang="en-US" sz="2400" dirty="0"/>
              <a:t>case of </a:t>
            </a:r>
            <a:r>
              <a:rPr lang="en-US" sz="2400" dirty="0" smtClean="0"/>
              <a:t>GraRep </a:t>
            </a:r>
            <a:r>
              <a:rPr lang="en-US" sz="2400" dirty="0"/>
              <a:t>model, where </a:t>
            </a:r>
            <a:r>
              <a:rPr lang="en-US" sz="2400" dirty="0" smtClean="0"/>
              <a:t>different representational vector </a:t>
            </a:r>
            <a:r>
              <a:rPr lang="en-US" sz="2400" dirty="0"/>
              <a:t>of each </a:t>
            </a:r>
            <a:r>
              <a:rPr lang="en-US" sz="2400" b="1" dirty="0"/>
              <a:t>k-step</a:t>
            </a:r>
            <a:r>
              <a:rPr lang="en-US" sz="2400" dirty="0"/>
              <a:t> information is averaged</a:t>
            </a:r>
          </a:p>
        </p:txBody>
      </p:sp>
    </p:spTree>
    <p:extLst>
      <p:ext uri="{BB962C8B-B14F-4D97-AF65-F5344CB8AC3E}">
        <p14:creationId xmlns:p14="http://schemas.microsoft.com/office/powerpoint/2010/main" val="38204396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Spectral Clustering</a:t>
            </a:r>
            <a:endParaRPr lang="en-US" sz="3200" dirty="0"/>
          </a:p>
        </p:txBody>
      </p:sp>
      <p:sp>
        <p:nvSpPr>
          <p:cNvPr id="3" name="Content Placeholder 2"/>
          <p:cNvSpPr>
            <a:spLocks noGrp="1"/>
          </p:cNvSpPr>
          <p:nvPr>
            <p:ph idx="1"/>
          </p:nvPr>
        </p:nvSpPr>
        <p:spPr/>
        <p:txBody>
          <a:bodyPr>
            <a:normAutofit/>
          </a:bodyPr>
          <a:lstStyle/>
          <a:p>
            <a:r>
              <a:rPr lang="en-US" sz="2400" dirty="0" smtClean="0"/>
              <a:t>Reasonable model, </a:t>
            </a:r>
            <a:r>
              <a:rPr lang="en-US" sz="2400" dirty="0"/>
              <a:t>aims at </a:t>
            </a:r>
            <a:r>
              <a:rPr lang="en-US" sz="2400" dirty="0" smtClean="0"/>
              <a:t>minimizing Normalized </a:t>
            </a:r>
            <a:r>
              <a:rPr lang="en-US" sz="2400" dirty="0"/>
              <a:t>Cut (</a:t>
            </a:r>
            <a:r>
              <a:rPr lang="en-US" sz="2400" b="1" dirty="0" err="1"/>
              <a:t>NCut</a:t>
            </a:r>
            <a:r>
              <a:rPr lang="en-US" sz="2400" dirty="0" smtClean="0"/>
              <a:t>).</a:t>
            </a:r>
          </a:p>
          <a:p>
            <a:pPr lvl="1"/>
            <a:r>
              <a:rPr lang="en-US" sz="2000" dirty="0"/>
              <a:t>normalized cuts </a:t>
            </a:r>
            <a:r>
              <a:rPr lang="en-US" sz="2000" dirty="0" smtClean="0"/>
              <a:t>approach - </a:t>
            </a:r>
            <a:r>
              <a:rPr lang="en-US" sz="2000" dirty="0"/>
              <a:t>measures the similarity between different </a:t>
            </a:r>
            <a:r>
              <a:rPr lang="en-US" sz="2000" dirty="0" smtClean="0"/>
              <a:t>parts, and </a:t>
            </a:r>
            <a:r>
              <a:rPr lang="en-US" sz="2000" dirty="0"/>
              <a:t>measures the total similarity of vertices in the same </a:t>
            </a:r>
            <a:r>
              <a:rPr lang="en-US" sz="2000" dirty="0" smtClean="0"/>
              <a:t>part</a:t>
            </a:r>
          </a:p>
          <a:p>
            <a:r>
              <a:rPr lang="en-US" sz="2400" dirty="0" smtClean="0"/>
              <a:t>Spectral clustering </a:t>
            </a:r>
            <a:r>
              <a:rPr lang="en-US" sz="2400" dirty="0"/>
              <a:t>also factorize a </a:t>
            </a:r>
            <a:r>
              <a:rPr lang="en-US" sz="2400" dirty="0" smtClean="0"/>
              <a:t>matrix, </a:t>
            </a:r>
            <a:r>
              <a:rPr lang="en-US" sz="2400" dirty="0"/>
              <a:t>but it focuses </a:t>
            </a:r>
            <a:r>
              <a:rPr lang="en-US" sz="2400" dirty="0" smtClean="0"/>
              <a:t>on a different matrix </a:t>
            </a:r>
            <a:r>
              <a:rPr lang="en-US" sz="2400" dirty="0"/>
              <a:t>of the graphs </a:t>
            </a:r>
            <a:r>
              <a:rPr lang="en-US" sz="2400" dirty="0" smtClean="0"/>
              <a:t>(the </a:t>
            </a:r>
            <a:r>
              <a:rPr lang="en-US" sz="2400" dirty="0"/>
              <a:t>Laplacian </a:t>
            </a:r>
            <a:r>
              <a:rPr lang="en-US" sz="2400" dirty="0" smtClean="0"/>
              <a:t>Matrix)</a:t>
            </a:r>
          </a:p>
          <a:p>
            <a:r>
              <a:rPr lang="en-US" sz="2400" dirty="0" smtClean="0"/>
              <a:t>Thus we can say, difference between </a:t>
            </a:r>
            <a:r>
              <a:rPr lang="en-US" sz="2400" dirty="0"/>
              <a:t>spectral </a:t>
            </a:r>
            <a:r>
              <a:rPr lang="en-US" sz="2400" dirty="0" smtClean="0"/>
              <a:t>clustering and </a:t>
            </a:r>
            <a:r>
              <a:rPr lang="en-US" sz="2400" dirty="0"/>
              <a:t>E-SGNS lies on their </a:t>
            </a:r>
            <a:r>
              <a:rPr lang="en-US" sz="2400" dirty="0" smtClean="0"/>
              <a:t>different loss </a:t>
            </a:r>
            <a:r>
              <a:rPr lang="en-US" sz="2400" dirty="0"/>
              <a:t>function</a:t>
            </a:r>
          </a:p>
        </p:txBody>
      </p:sp>
    </p:spTree>
    <p:extLst>
      <p:ext uri="{BB962C8B-B14F-4D97-AF65-F5344CB8AC3E}">
        <p14:creationId xmlns:p14="http://schemas.microsoft.com/office/powerpoint/2010/main" val="29825252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Parameter Setting</a:t>
            </a:r>
            <a:endParaRPr lang="en-US" sz="3200" dirty="0"/>
          </a:p>
        </p:txBody>
      </p:sp>
      <p:sp>
        <p:nvSpPr>
          <p:cNvPr id="3" name="Content Placeholder 2"/>
          <p:cNvSpPr>
            <a:spLocks noGrp="1"/>
          </p:cNvSpPr>
          <p:nvPr>
            <p:ph idx="1"/>
          </p:nvPr>
        </p:nvSpPr>
        <p:spPr/>
        <p:txBody>
          <a:bodyPr>
            <a:normAutofit/>
          </a:bodyPr>
          <a:lstStyle/>
          <a:p>
            <a:r>
              <a:rPr lang="en-US" sz="2400" dirty="0" smtClean="0"/>
              <a:t>LINE</a:t>
            </a:r>
          </a:p>
          <a:p>
            <a:pPr lvl="1"/>
            <a:r>
              <a:rPr lang="en-US" sz="2000" dirty="0" smtClean="0"/>
              <a:t>mini-batch size of </a:t>
            </a:r>
            <a:r>
              <a:rPr lang="en-US" sz="2000" dirty="0"/>
              <a:t>stochastic </a:t>
            </a:r>
            <a:r>
              <a:rPr lang="en-US" sz="2000" b="1" dirty="0"/>
              <a:t>gradient descent </a:t>
            </a:r>
            <a:r>
              <a:rPr lang="en-US" sz="2000" dirty="0"/>
              <a:t>(SGD) as </a:t>
            </a:r>
            <a:r>
              <a:rPr lang="en-US" sz="2000" dirty="0" smtClean="0"/>
              <a:t>1</a:t>
            </a:r>
          </a:p>
          <a:p>
            <a:pPr lvl="1"/>
            <a:r>
              <a:rPr lang="en-US" sz="2000" dirty="0"/>
              <a:t>learning rate </a:t>
            </a:r>
            <a:r>
              <a:rPr lang="en-US" sz="2000" dirty="0" smtClean="0"/>
              <a:t>of starting </a:t>
            </a:r>
            <a:r>
              <a:rPr lang="en-US" sz="2000" dirty="0"/>
              <a:t>value as </a:t>
            </a:r>
            <a:r>
              <a:rPr lang="en-US" sz="2000" b="1" dirty="0" smtClean="0"/>
              <a:t>0.025</a:t>
            </a:r>
          </a:p>
          <a:p>
            <a:pPr lvl="1"/>
            <a:r>
              <a:rPr lang="en-US" sz="2000" dirty="0"/>
              <a:t>number of negative samples </a:t>
            </a:r>
            <a:r>
              <a:rPr lang="en-US" sz="2000" dirty="0" smtClean="0"/>
              <a:t>as </a:t>
            </a:r>
            <a:r>
              <a:rPr lang="en-US" sz="2000" b="1" dirty="0" smtClean="0"/>
              <a:t>5</a:t>
            </a:r>
          </a:p>
          <a:p>
            <a:pPr lvl="1"/>
            <a:r>
              <a:rPr lang="en-US" sz="2000" dirty="0"/>
              <a:t>total number of </a:t>
            </a:r>
            <a:r>
              <a:rPr lang="en-US" sz="2000" b="1" dirty="0"/>
              <a:t>samples</a:t>
            </a:r>
            <a:r>
              <a:rPr lang="en-US" sz="2000" dirty="0"/>
              <a:t> as </a:t>
            </a:r>
            <a:r>
              <a:rPr lang="en-US" sz="2000" b="1" dirty="0"/>
              <a:t>10 </a:t>
            </a:r>
            <a:r>
              <a:rPr lang="en-US" sz="2000" b="1" dirty="0" smtClean="0"/>
              <a:t>billion</a:t>
            </a:r>
          </a:p>
          <a:p>
            <a:pPr lvl="1"/>
            <a:r>
              <a:rPr lang="en-US" sz="2000" dirty="0"/>
              <a:t>concatenate both </a:t>
            </a:r>
            <a:r>
              <a:rPr lang="en-US" sz="2000" b="1" dirty="0"/>
              <a:t>1-step</a:t>
            </a:r>
            <a:r>
              <a:rPr lang="en-US" sz="2000" dirty="0"/>
              <a:t> and </a:t>
            </a:r>
            <a:r>
              <a:rPr lang="en-US" sz="2000" b="1" dirty="0"/>
              <a:t>2-step</a:t>
            </a:r>
            <a:r>
              <a:rPr lang="en-US" sz="2000" dirty="0"/>
              <a:t> relational </a:t>
            </a:r>
            <a:r>
              <a:rPr lang="en-US" sz="2000" dirty="0" smtClean="0"/>
              <a:t>information to </a:t>
            </a:r>
            <a:r>
              <a:rPr lang="en-US" sz="2000" dirty="0"/>
              <a:t>form the </a:t>
            </a:r>
            <a:r>
              <a:rPr lang="en-US" sz="2000" dirty="0" smtClean="0"/>
              <a:t>representations</a:t>
            </a:r>
          </a:p>
          <a:p>
            <a:pPr lvl="1"/>
            <a:r>
              <a:rPr lang="en-US" sz="2000" dirty="0"/>
              <a:t>employ the </a:t>
            </a:r>
            <a:r>
              <a:rPr lang="en-US" sz="2000" dirty="0" smtClean="0"/>
              <a:t>reconstruction strategy </a:t>
            </a:r>
            <a:r>
              <a:rPr lang="en-US" sz="2000" dirty="0"/>
              <a:t>for vertices with small degrees to achieve the </a:t>
            </a:r>
            <a:r>
              <a:rPr lang="en-US" sz="2000" dirty="0" smtClean="0"/>
              <a:t>optimal performance</a:t>
            </a:r>
          </a:p>
          <a:p>
            <a:r>
              <a:rPr lang="en-US" sz="2400" dirty="0"/>
              <a:t>DeepWalk </a:t>
            </a:r>
            <a:r>
              <a:rPr lang="en-US" sz="2400" dirty="0" smtClean="0"/>
              <a:t>and E-SGNS</a:t>
            </a:r>
            <a:r>
              <a:rPr lang="en-US" sz="2400" dirty="0"/>
              <a:t>, we set window size as 10, walk length as 40, </a:t>
            </a:r>
            <a:r>
              <a:rPr lang="en-US" sz="2400" dirty="0" smtClean="0"/>
              <a:t>walks per </a:t>
            </a:r>
            <a:r>
              <a:rPr lang="en-US" sz="2400" dirty="0"/>
              <a:t>vertex as </a:t>
            </a:r>
            <a:r>
              <a:rPr lang="en-US" sz="2400" dirty="0" smtClean="0"/>
              <a:t>80</a:t>
            </a:r>
          </a:p>
        </p:txBody>
      </p:sp>
    </p:spTree>
    <p:extLst>
      <p:ext uri="{BB962C8B-B14F-4D97-AF65-F5344CB8AC3E}">
        <p14:creationId xmlns:p14="http://schemas.microsoft.com/office/powerpoint/2010/main" val="34073365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Parameter Setting</a:t>
            </a:r>
            <a:endParaRPr lang="en-US" sz="3200" dirty="0"/>
          </a:p>
        </p:txBody>
      </p:sp>
      <p:sp>
        <p:nvSpPr>
          <p:cNvPr id="3" name="Content Placeholder 2"/>
          <p:cNvSpPr>
            <a:spLocks noGrp="1"/>
          </p:cNvSpPr>
          <p:nvPr>
            <p:ph idx="1"/>
          </p:nvPr>
        </p:nvSpPr>
        <p:spPr/>
        <p:txBody>
          <a:bodyPr>
            <a:normAutofit/>
          </a:bodyPr>
          <a:lstStyle/>
          <a:p>
            <a:r>
              <a:rPr lang="en-US" sz="2400" dirty="0"/>
              <a:t>LINE yielded </a:t>
            </a:r>
            <a:r>
              <a:rPr lang="en-US" sz="2400" dirty="0" smtClean="0"/>
              <a:t>better results </a:t>
            </a:r>
            <a:r>
              <a:rPr lang="en-US" sz="2400" dirty="0"/>
              <a:t>when the learned graph representations are </a:t>
            </a:r>
            <a:r>
              <a:rPr lang="en-US" sz="2400" b="1" dirty="0"/>
              <a:t>L2</a:t>
            </a:r>
            <a:r>
              <a:rPr lang="en-US" sz="2400" dirty="0"/>
              <a:t> </a:t>
            </a:r>
            <a:r>
              <a:rPr lang="en-US" sz="2400" b="1" dirty="0" smtClean="0"/>
              <a:t>normalized</a:t>
            </a:r>
          </a:p>
          <a:p>
            <a:pPr lvl="1"/>
            <a:r>
              <a:rPr lang="en-US" sz="2000" b="1" dirty="0" smtClean="0"/>
              <a:t>L2</a:t>
            </a:r>
            <a:r>
              <a:rPr lang="en-US" sz="2000" dirty="0" smtClean="0"/>
              <a:t> </a:t>
            </a:r>
            <a:r>
              <a:rPr lang="en-US" sz="2000" b="1" dirty="0" smtClean="0"/>
              <a:t>Normalized</a:t>
            </a:r>
            <a:r>
              <a:rPr lang="en-US" sz="2000" dirty="0" smtClean="0"/>
              <a:t> - </a:t>
            </a:r>
            <a:r>
              <a:rPr lang="en-US" sz="2000" dirty="0"/>
              <a:t>rescale the representation of each </a:t>
            </a:r>
            <a:r>
              <a:rPr lang="en-US" sz="2000" dirty="0" smtClean="0"/>
              <a:t>document</a:t>
            </a:r>
          </a:p>
          <a:p>
            <a:pPr lvl="1"/>
            <a:r>
              <a:rPr lang="en-US" sz="2000" dirty="0"/>
              <a:t>Rescaling in this way means that the length of a document (the number of words) does not change the vectorized </a:t>
            </a:r>
            <a:r>
              <a:rPr lang="en-US" sz="2000" dirty="0" smtClean="0"/>
              <a:t>representation</a:t>
            </a:r>
          </a:p>
          <a:p>
            <a:r>
              <a:rPr lang="en-US" sz="2400" dirty="0"/>
              <a:t>DeepWalk and E-SGNS can achieve </a:t>
            </a:r>
            <a:r>
              <a:rPr lang="en-US" sz="2400" dirty="0" smtClean="0"/>
              <a:t>optimal performance </a:t>
            </a:r>
            <a:r>
              <a:rPr lang="en-US" sz="2400" dirty="0"/>
              <a:t>without </a:t>
            </a:r>
            <a:r>
              <a:rPr lang="en-US" sz="2400" dirty="0" smtClean="0"/>
              <a:t>normalization</a:t>
            </a:r>
          </a:p>
          <a:p>
            <a:r>
              <a:rPr lang="en-US" sz="2400" dirty="0"/>
              <a:t>For GraRep, we </a:t>
            </a:r>
            <a:r>
              <a:rPr lang="en-US" sz="2400" dirty="0" smtClean="0"/>
              <a:t>found the </a:t>
            </a:r>
            <a:r>
              <a:rPr lang="en-US" sz="2400" dirty="0"/>
              <a:t>L2 normalization yielded better results</a:t>
            </a:r>
          </a:p>
        </p:txBody>
      </p:sp>
    </p:spTree>
    <p:extLst>
      <p:ext uri="{BB962C8B-B14F-4D97-AF65-F5344CB8AC3E}">
        <p14:creationId xmlns:p14="http://schemas.microsoft.com/office/powerpoint/2010/main" val="28883525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Parameter Setting</a:t>
            </a:r>
            <a:endParaRPr lang="en-US" sz="3200" dirty="0"/>
          </a:p>
        </p:txBody>
      </p:sp>
      <p:sp>
        <p:nvSpPr>
          <p:cNvPr id="3" name="Content Placeholder 2"/>
          <p:cNvSpPr>
            <a:spLocks noGrp="1"/>
          </p:cNvSpPr>
          <p:nvPr>
            <p:ph idx="1"/>
          </p:nvPr>
        </p:nvSpPr>
        <p:spPr/>
        <p:txBody>
          <a:bodyPr>
            <a:normAutofit/>
          </a:bodyPr>
          <a:lstStyle/>
          <a:p>
            <a:r>
              <a:rPr lang="en-US" sz="2400" dirty="0"/>
              <a:t>For a fair comparison, </a:t>
            </a:r>
            <a:endParaRPr lang="en-US" sz="2400" dirty="0" smtClean="0"/>
          </a:p>
          <a:p>
            <a:pPr lvl="1"/>
            <a:r>
              <a:rPr lang="en-US" sz="2000" dirty="0" smtClean="0"/>
              <a:t>the </a:t>
            </a:r>
            <a:r>
              <a:rPr lang="en-US" sz="2000" dirty="0"/>
              <a:t>dimension d of </a:t>
            </a:r>
            <a:r>
              <a:rPr lang="en-US" sz="2000" dirty="0" smtClean="0"/>
              <a:t>representations is </a:t>
            </a:r>
            <a:r>
              <a:rPr lang="en-US" sz="2000" dirty="0"/>
              <a:t>set as 128 for Blogcatalog </a:t>
            </a:r>
            <a:r>
              <a:rPr lang="en-US" sz="2000" dirty="0" smtClean="0"/>
              <a:t>network DBLP network</a:t>
            </a:r>
          </a:p>
          <a:p>
            <a:pPr lvl="1"/>
            <a:r>
              <a:rPr lang="en-US" sz="2000" dirty="0"/>
              <a:t>64 for </a:t>
            </a:r>
            <a:r>
              <a:rPr lang="en-US" sz="2000" dirty="0" smtClean="0"/>
              <a:t>20-NewsGroup network</a:t>
            </a:r>
          </a:p>
          <a:p>
            <a:r>
              <a:rPr lang="en-US" sz="2400" dirty="0" smtClean="0"/>
              <a:t>For GraRep, </a:t>
            </a:r>
            <a:r>
              <a:rPr lang="el-GR" sz="2400" b="1" dirty="0" smtClean="0"/>
              <a:t>β</a:t>
            </a:r>
            <a:r>
              <a:rPr lang="en-US" sz="2400" b="1" dirty="0" smtClean="0"/>
              <a:t> = 1/N</a:t>
            </a:r>
            <a:r>
              <a:rPr lang="en-US" sz="2400" dirty="0" smtClean="0"/>
              <a:t>, </a:t>
            </a:r>
            <a:r>
              <a:rPr lang="en-US" sz="2000" dirty="0" smtClean="0"/>
              <a:t>and maximum matrix transition step </a:t>
            </a:r>
            <a:r>
              <a:rPr lang="en-US" sz="2000" b="1" dirty="0" smtClean="0"/>
              <a:t>K=6</a:t>
            </a:r>
            <a:r>
              <a:rPr lang="en-US" sz="2000" dirty="0" smtClean="0"/>
              <a:t> for Blogcatalog network and DBLP network and </a:t>
            </a:r>
            <a:r>
              <a:rPr lang="en-US" sz="2000" b="1" dirty="0" smtClean="0"/>
              <a:t>K=3 </a:t>
            </a:r>
            <a:r>
              <a:rPr lang="en-US" sz="2000" dirty="0" smtClean="0"/>
              <a:t>for 20-NewsGroup network</a:t>
            </a:r>
          </a:p>
        </p:txBody>
      </p:sp>
    </p:spTree>
    <p:extLst>
      <p:ext uri="{BB962C8B-B14F-4D97-AF65-F5344CB8AC3E}">
        <p14:creationId xmlns:p14="http://schemas.microsoft.com/office/powerpoint/2010/main" val="231118040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Statistics of real-world graphs</a:t>
            </a:r>
            <a:endParaRPr lang="en-US" sz="3200" dirty="0"/>
          </a:p>
        </p:txBody>
      </p:sp>
      <p:pic>
        <p:nvPicPr>
          <p:cNvPr id="4" name="Picture 3"/>
          <p:cNvPicPr>
            <a:picLocks noChangeAspect="1"/>
          </p:cNvPicPr>
          <p:nvPr/>
        </p:nvPicPr>
        <p:blipFill>
          <a:blip r:embed="rId2"/>
          <a:stretch>
            <a:fillRect/>
          </a:stretch>
        </p:blipFill>
        <p:spPr>
          <a:xfrm>
            <a:off x="624612" y="2549524"/>
            <a:ext cx="10942776" cy="2759076"/>
          </a:xfrm>
          <a:prstGeom prst="rect">
            <a:avLst/>
          </a:prstGeom>
        </p:spPr>
      </p:pic>
    </p:spTree>
    <p:extLst>
      <p:ext uri="{BB962C8B-B14F-4D97-AF65-F5344CB8AC3E}">
        <p14:creationId xmlns:p14="http://schemas.microsoft.com/office/powerpoint/2010/main" val="104832164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Experimental Results</a:t>
            </a:r>
            <a:endParaRPr lang="en-US" sz="3200" dirty="0"/>
          </a:p>
        </p:txBody>
      </p:sp>
      <p:sp>
        <p:nvSpPr>
          <p:cNvPr id="3" name="Content Placeholder 2"/>
          <p:cNvSpPr>
            <a:spLocks noGrp="1"/>
          </p:cNvSpPr>
          <p:nvPr>
            <p:ph idx="1"/>
          </p:nvPr>
        </p:nvSpPr>
        <p:spPr/>
        <p:txBody>
          <a:bodyPr>
            <a:normAutofit/>
          </a:bodyPr>
          <a:lstStyle/>
          <a:p>
            <a:r>
              <a:rPr lang="en-US" sz="2400" dirty="0" smtClean="0"/>
              <a:t>Now we shall present, </a:t>
            </a:r>
            <a:r>
              <a:rPr lang="en-US" sz="2400" dirty="0"/>
              <a:t>empirical </a:t>
            </a:r>
            <a:r>
              <a:rPr lang="en-US" sz="2400" dirty="0" smtClean="0"/>
              <a:t>justifications that </a:t>
            </a:r>
            <a:r>
              <a:rPr lang="en-US" sz="2400" dirty="0"/>
              <a:t>GraRep model can integrate </a:t>
            </a:r>
            <a:r>
              <a:rPr lang="en-US" sz="2400" dirty="0" smtClean="0"/>
              <a:t>different k-step </a:t>
            </a:r>
            <a:r>
              <a:rPr lang="en-US" sz="2400" dirty="0"/>
              <a:t>local </a:t>
            </a:r>
            <a:r>
              <a:rPr lang="en-US" sz="2400" dirty="0" smtClean="0"/>
              <a:t>relational information </a:t>
            </a:r>
            <a:r>
              <a:rPr lang="en-US" sz="2400" dirty="0"/>
              <a:t>into a global graph representation for </a:t>
            </a:r>
            <a:r>
              <a:rPr lang="en-US" sz="2400" dirty="0" smtClean="0"/>
              <a:t>different types </a:t>
            </a:r>
            <a:r>
              <a:rPr lang="en-US" sz="2400" dirty="0"/>
              <a:t>of </a:t>
            </a:r>
            <a:r>
              <a:rPr lang="en-US" sz="2400" dirty="0" smtClean="0"/>
              <a:t>graphs</a:t>
            </a:r>
          </a:p>
          <a:p>
            <a:r>
              <a:rPr lang="en-US" sz="2400" dirty="0" smtClean="0"/>
              <a:t>It can </a:t>
            </a:r>
            <a:r>
              <a:rPr lang="en-US" sz="2400" dirty="0"/>
              <a:t>then be </a:t>
            </a:r>
            <a:r>
              <a:rPr lang="en-US" sz="2400" dirty="0" smtClean="0"/>
              <a:t>effectively used </a:t>
            </a:r>
            <a:r>
              <a:rPr lang="en-US" sz="2400" dirty="0"/>
              <a:t>for </a:t>
            </a:r>
            <a:r>
              <a:rPr lang="en-US" sz="2400" dirty="0" smtClean="0"/>
              <a:t>different tasks</a:t>
            </a:r>
            <a:endParaRPr lang="en-US" sz="2400" dirty="0"/>
          </a:p>
        </p:txBody>
      </p:sp>
    </p:spTree>
    <p:extLst>
      <p:ext uri="{BB962C8B-B14F-4D97-AF65-F5344CB8AC3E}">
        <p14:creationId xmlns:p14="http://schemas.microsoft.com/office/powerpoint/2010/main" val="344163780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20-Newsgroup Network</a:t>
            </a:r>
            <a:endParaRPr lang="en-US" sz="3200" dirty="0"/>
          </a:p>
        </p:txBody>
      </p:sp>
      <p:sp>
        <p:nvSpPr>
          <p:cNvPr id="3" name="Content Placeholder 2"/>
          <p:cNvSpPr>
            <a:spLocks noGrp="1"/>
          </p:cNvSpPr>
          <p:nvPr>
            <p:ph idx="1"/>
          </p:nvPr>
        </p:nvSpPr>
        <p:spPr/>
        <p:txBody>
          <a:bodyPr>
            <a:normAutofit/>
          </a:bodyPr>
          <a:lstStyle/>
          <a:p>
            <a:r>
              <a:rPr lang="en-US" sz="2400" dirty="0" smtClean="0"/>
              <a:t>Clustering </a:t>
            </a:r>
            <a:r>
              <a:rPr lang="en-US" sz="2400" dirty="0"/>
              <a:t>task by employing the learned </a:t>
            </a:r>
            <a:r>
              <a:rPr lang="en-US" sz="2400" dirty="0" smtClean="0"/>
              <a:t>representations in </a:t>
            </a:r>
            <a:r>
              <a:rPr lang="en-US" sz="2400" dirty="0"/>
              <a:t>a </a:t>
            </a:r>
            <a:r>
              <a:rPr lang="en-US" sz="2400" b="1" dirty="0"/>
              <a:t>k-means </a:t>
            </a:r>
            <a:r>
              <a:rPr lang="en-US" sz="2400" b="1" dirty="0" smtClean="0"/>
              <a:t>algorithm</a:t>
            </a:r>
          </a:p>
          <a:p>
            <a:r>
              <a:rPr lang="en-US" sz="2400" dirty="0"/>
              <a:t>To assess the quality of the results, we report the </a:t>
            </a:r>
            <a:r>
              <a:rPr lang="en-US" sz="2400" dirty="0" smtClean="0"/>
              <a:t>averaged </a:t>
            </a:r>
            <a:r>
              <a:rPr lang="en-US" sz="2400" b="1" dirty="0" smtClean="0"/>
              <a:t>Normalized </a:t>
            </a:r>
            <a:r>
              <a:rPr lang="en-US" sz="2400" b="1" dirty="0"/>
              <a:t>Mutual Information</a:t>
            </a:r>
            <a:r>
              <a:rPr lang="en-US" sz="2400" dirty="0"/>
              <a:t> (NMI) </a:t>
            </a:r>
            <a:r>
              <a:rPr lang="en-US" sz="2400" dirty="0" smtClean="0"/>
              <a:t>score, </a:t>
            </a:r>
          </a:p>
          <a:p>
            <a:pPr lvl="1"/>
            <a:r>
              <a:rPr lang="en-US" sz="2000" dirty="0" smtClean="0"/>
              <a:t>Good measure for determining the quality of clustering</a:t>
            </a:r>
          </a:p>
          <a:p>
            <a:pPr lvl="1"/>
            <a:r>
              <a:rPr lang="en-US" sz="2000" dirty="0" smtClean="0"/>
              <a:t>External measure because we need the class labels of the instances to determine the NMI</a:t>
            </a:r>
          </a:p>
          <a:p>
            <a:pPr lvl="1"/>
            <a:r>
              <a:rPr lang="en-US" sz="2000" dirty="0" smtClean="0"/>
              <a:t>Since it’s normalized we can measure and compare the NMI between different clustering having different number of clusters</a:t>
            </a:r>
          </a:p>
          <a:p>
            <a:pPr lvl="1"/>
            <a:r>
              <a:rPr lang="en-US" sz="2000" dirty="0" smtClean="0"/>
              <a:t>10 different runs for each system</a:t>
            </a:r>
          </a:p>
          <a:p>
            <a:endParaRPr lang="en-US" sz="2400" dirty="0"/>
          </a:p>
        </p:txBody>
      </p:sp>
    </p:spTree>
    <p:extLst>
      <p:ext uri="{BB962C8B-B14F-4D97-AF65-F5344CB8AC3E}">
        <p14:creationId xmlns:p14="http://schemas.microsoft.com/office/powerpoint/2010/main" val="19973741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DeepWalk</a:t>
            </a:r>
            <a:endParaRPr lang="en-US" sz="3200" dirty="0"/>
          </a:p>
        </p:txBody>
      </p:sp>
      <p:sp>
        <p:nvSpPr>
          <p:cNvPr id="3" name="Content Placeholder 2"/>
          <p:cNvSpPr>
            <a:spLocks noGrp="1"/>
          </p:cNvSpPr>
          <p:nvPr>
            <p:ph idx="1"/>
          </p:nvPr>
        </p:nvSpPr>
        <p:spPr/>
        <p:txBody>
          <a:bodyPr>
            <a:normAutofit/>
          </a:bodyPr>
          <a:lstStyle/>
          <a:p>
            <a:r>
              <a:rPr lang="en-US" sz="2400" dirty="0" smtClean="0"/>
              <a:t>Transforms a graph structure into a sample of collection of </a:t>
            </a:r>
            <a:r>
              <a:rPr lang="en-US" sz="2400" smtClean="0"/>
              <a:t>linear sequences</a:t>
            </a:r>
          </a:p>
          <a:p>
            <a:r>
              <a:rPr lang="en-US" sz="2400" dirty="0" smtClean="0"/>
              <a:t>Uniform Sampling</a:t>
            </a:r>
          </a:p>
          <a:p>
            <a:r>
              <a:rPr lang="en-US" sz="2400" dirty="0" smtClean="0"/>
              <a:t>Issue with weighted graph – discussed later</a:t>
            </a:r>
          </a:p>
          <a:p>
            <a:endParaRPr lang="en-US" sz="2400" dirty="0"/>
          </a:p>
        </p:txBody>
      </p:sp>
    </p:spTree>
    <p:extLst>
      <p:ext uri="{BB962C8B-B14F-4D97-AF65-F5344CB8AC3E}">
        <p14:creationId xmlns:p14="http://schemas.microsoft.com/office/powerpoint/2010/main" val="395268070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20-Newsgroup Network</a:t>
            </a:r>
            <a:endParaRPr lang="en-US" sz="3200" dirty="0"/>
          </a:p>
        </p:txBody>
      </p:sp>
      <p:sp>
        <p:nvSpPr>
          <p:cNvPr id="3" name="Content Placeholder 2"/>
          <p:cNvSpPr>
            <a:spLocks noGrp="1"/>
          </p:cNvSpPr>
          <p:nvPr>
            <p:ph idx="1"/>
          </p:nvPr>
        </p:nvSpPr>
        <p:spPr/>
        <p:txBody>
          <a:bodyPr>
            <a:normAutofit/>
          </a:bodyPr>
          <a:lstStyle/>
          <a:p>
            <a:r>
              <a:rPr lang="en-US" sz="2400" dirty="0" smtClean="0"/>
              <a:t>Results </a:t>
            </a:r>
            <a:r>
              <a:rPr lang="en-US" sz="2400" dirty="0"/>
              <a:t>when dimension d is set to 192 for </a:t>
            </a:r>
            <a:r>
              <a:rPr lang="en-US" sz="2400" dirty="0" smtClean="0"/>
              <a:t>DeepWalk, E-SGNS </a:t>
            </a:r>
            <a:r>
              <a:rPr lang="en-US" sz="2400" dirty="0"/>
              <a:t>and Spectral </a:t>
            </a:r>
            <a:r>
              <a:rPr lang="en-US" sz="2400" dirty="0" smtClean="0"/>
              <a:t>Clustering</a:t>
            </a:r>
          </a:p>
          <a:p>
            <a:r>
              <a:rPr lang="en-US" sz="2400" dirty="0"/>
              <a:t>For LINE, we employ </a:t>
            </a:r>
            <a:r>
              <a:rPr lang="en-US" sz="2400" dirty="0" smtClean="0"/>
              <a:t>the reconstruction </a:t>
            </a:r>
            <a:r>
              <a:rPr lang="en-US" sz="2400" dirty="0"/>
              <a:t>strategy proposed by their work by </a:t>
            </a:r>
            <a:r>
              <a:rPr lang="en-US" sz="2400" dirty="0" smtClean="0"/>
              <a:t>adding neighbors </a:t>
            </a:r>
            <a:r>
              <a:rPr lang="en-US" sz="2400" dirty="0"/>
              <a:t>of neighbors as additional neighbors to </a:t>
            </a:r>
            <a:r>
              <a:rPr lang="en-US" sz="2400" dirty="0" smtClean="0"/>
              <a:t>improve performance</a:t>
            </a:r>
          </a:p>
          <a:p>
            <a:r>
              <a:rPr lang="en-US" sz="2400" b="1" dirty="0" smtClean="0"/>
              <a:t>k-max</a:t>
            </a:r>
            <a:r>
              <a:rPr lang="en-US" sz="2400" dirty="0" smtClean="0"/>
              <a:t>=0, 200, 500, 1000 for experiments,</a:t>
            </a:r>
          </a:p>
          <a:p>
            <a:pPr lvl="1"/>
            <a:r>
              <a:rPr lang="en-US" sz="2000" dirty="0" smtClean="0"/>
              <a:t>where </a:t>
            </a:r>
            <a:r>
              <a:rPr lang="en-US" sz="2000" b="1" dirty="0"/>
              <a:t>k-max</a:t>
            </a:r>
            <a:r>
              <a:rPr lang="en-US" sz="2000" dirty="0"/>
              <a:t> is a parameter that is used to </a:t>
            </a:r>
            <a:r>
              <a:rPr lang="en-US" sz="2000" dirty="0" smtClean="0"/>
              <a:t>control how </a:t>
            </a:r>
            <a:r>
              <a:rPr lang="en-US" sz="2000" dirty="0"/>
              <a:t>the </a:t>
            </a:r>
            <a:r>
              <a:rPr lang="en-US" sz="2000" b="1" dirty="0"/>
              <a:t>higher-order neighbors </a:t>
            </a:r>
            <a:r>
              <a:rPr lang="en-US" sz="2000" dirty="0"/>
              <a:t>are added to each vertex </a:t>
            </a:r>
            <a:r>
              <a:rPr lang="en-US" sz="2000" dirty="0" smtClean="0"/>
              <a:t>in the </a:t>
            </a:r>
            <a:r>
              <a:rPr lang="en-US" sz="2000" dirty="0"/>
              <a:t>graph</a:t>
            </a:r>
          </a:p>
        </p:txBody>
      </p:sp>
    </p:spTree>
    <p:extLst>
      <p:ext uri="{BB962C8B-B14F-4D97-AF65-F5344CB8AC3E}">
        <p14:creationId xmlns:p14="http://schemas.microsoft.com/office/powerpoint/2010/main" val="282116291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20-Newgroup Network</a:t>
            </a:r>
            <a:endParaRPr lang="en-US" sz="3200" dirty="0"/>
          </a:p>
        </p:txBody>
      </p:sp>
      <p:pic>
        <p:nvPicPr>
          <p:cNvPr id="4" name="Picture 3"/>
          <p:cNvPicPr>
            <a:picLocks noChangeAspect="1"/>
          </p:cNvPicPr>
          <p:nvPr/>
        </p:nvPicPr>
        <p:blipFill>
          <a:blip r:embed="rId2"/>
          <a:stretch>
            <a:fillRect/>
          </a:stretch>
        </p:blipFill>
        <p:spPr>
          <a:xfrm>
            <a:off x="1114424" y="2112962"/>
            <a:ext cx="9784093" cy="3309938"/>
          </a:xfrm>
          <a:prstGeom prst="rect">
            <a:avLst/>
          </a:prstGeom>
        </p:spPr>
      </p:pic>
    </p:spTree>
    <p:extLst>
      <p:ext uri="{BB962C8B-B14F-4D97-AF65-F5344CB8AC3E}">
        <p14:creationId xmlns:p14="http://schemas.microsoft.com/office/powerpoint/2010/main" val="162752776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Blogcatalog Network</a:t>
            </a:r>
            <a:endParaRPr lang="en-US" sz="3200" dirty="0"/>
          </a:p>
        </p:txBody>
      </p:sp>
      <p:sp>
        <p:nvSpPr>
          <p:cNvPr id="3" name="Content Placeholder 2"/>
          <p:cNvSpPr>
            <a:spLocks noGrp="1"/>
          </p:cNvSpPr>
          <p:nvPr>
            <p:ph idx="1"/>
          </p:nvPr>
        </p:nvSpPr>
        <p:spPr/>
        <p:txBody>
          <a:bodyPr>
            <a:normAutofit/>
          </a:bodyPr>
          <a:lstStyle/>
          <a:p>
            <a:r>
              <a:rPr lang="en-US" sz="2400" dirty="0" smtClean="0"/>
              <a:t>Focus </a:t>
            </a:r>
            <a:r>
              <a:rPr lang="en-US" sz="2400" dirty="0"/>
              <a:t>on a supervised task on a </a:t>
            </a:r>
            <a:r>
              <a:rPr lang="en-US" sz="2400" dirty="0" smtClean="0"/>
              <a:t>social network</a:t>
            </a:r>
          </a:p>
          <a:p>
            <a:r>
              <a:rPr lang="en-US" sz="2400" dirty="0" smtClean="0"/>
              <a:t>Evaluate </a:t>
            </a:r>
            <a:r>
              <a:rPr lang="en-US" sz="2400" dirty="0"/>
              <a:t>the </a:t>
            </a:r>
            <a:r>
              <a:rPr lang="en-US" sz="2400" dirty="0" smtClean="0"/>
              <a:t>effectiveness of different graph representations </a:t>
            </a:r>
            <a:r>
              <a:rPr lang="en-US" sz="2400" dirty="0"/>
              <a:t>through a multi-label </a:t>
            </a:r>
            <a:r>
              <a:rPr lang="en-US" sz="2400" dirty="0" smtClean="0"/>
              <a:t>classification task</a:t>
            </a:r>
          </a:p>
          <a:p>
            <a:r>
              <a:rPr lang="en-US" sz="2400" dirty="0"/>
              <a:t>For each round, we </a:t>
            </a:r>
            <a:r>
              <a:rPr lang="en-US" sz="2400" dirty="0" smtClean="0"/>
              <a:t>randomly sample </a:t>
            </a:r>
            <a:r>
              <a:rPr lang="en-US" sz="2400" b="1" dirty="0"/>
              <a:t>10% to 90% </a:t>
            </a:r>
            <a:r>
              <a:rPr lang="en-US" sz="2400" dirty="0"/>
              <a:t>of the vertices and use these </a:t>
            </a:r>
            <a:r>
              <a:rPr lang="en-US" sz="2400" dirty="0" smtClean="0"/>
              <a:t>samples for </a:t>
            </a:r>
            <a:r>
              <a:rPr lang="en-US" sz="2400" dirty="0"/>
              <a:t>training</a:t>
            </a:r>
            <a:endParaRPr lang="en-US" sz="2400" dirty="0" smtClean="0"/>
          </a:p>
          <a:p>
            <a:r>
              <a:rPr lang="en-US" sz="2400" dirty="0" smtClean="0"/>
              <a:t>Report </a:t>
            </a:r>
            <a:r>
              <a:rPr lang="en-US" sz="2400" b="1" dirty="0" smtClean="0"/>
              <a:t>F1 Scores</a:t>
            </a:r>
          </a:p>
          <a:p>
            <a:pPr lvl="1"/>
            <a:r>
              <a:rPr lang="en-US" sz="2000" dirty="0" smtClean="0"/>
              <a:t>F1 score </a:t>
            </a:r>
            <a:r>
              <a:rPr lang="en-US" sz="2000" dirty="0"/>
              <a:t>is a measure of a test's </a:t>
            </a:r>
            <a:r>
              <a:rPr lang="en-US" sz="2000" dirty="0" smtClean="0"/>
              <a:t>accuracy</a:t>
            </a:r>
          </a:p>
          <a:p>
            <a:pPr lvl="1"/>
            <a:r>
              <a:rPr lang="en-US" sz="2000" dirty="0"/>
              <a:t>It considers both the precision </a:t>
            </a:r>
            <a:r>
              <a:rPr lang="en-US" sz="2000" i="1" dirty="0"/>
              <a:t>p</a:t>
            </a:r>
            <a:r>
              <a:rPr lang="en-US" sz="2000" dirty="0"/>
              <a:t> and the recall </a:t>
            </a:r>
            <a:r>
              <a:rPr lang="en-US" sz="2000" i="1" dirty="0"/>
              <a:t>r</a:t>
            </a:r>
            <a:r>
              <a:rPr lang="en-US" sz="2000" dirty="0"/>
              <a:t> of the test to compute the </a:t>
            </a:r>
            <a:r>
              <a:rPr lang="en-US" sz="2000" dirty="0" smtClean="0"/>
              <a:t>score</a:t>
            </a:r>
          </a:p>
          <a:p>
            <a:r>
              <a:rPr lang="en-US" sz="2400" dirty="0" smtClean="0"/>
              <a:t>Set </a:t>
            </a:r>
            <a:r>
              <a:rPr lang="en-US" sz="2400" b="1" dirty="0"/>
              <a:t>k-max</a:t>
            </a:r>
            <a:r>
              <a:rPr lang="en-US" sz="2400" dirty="0"/>
              <a:t> as 0, 200, 500 and </a:t>
            </a:r>
            <a:r>
              <a:rPr lang="en-US" sz="2400" dirty="0" smtClean="0"/>
              <a:t>1000, respectively</a:t>
            </a:r>
            <a:r>
              <a:rPr lang="en-US" sz="2400" dirty="0"/>
              <a:t>, and we report the best performance with </a:t>
            </a:r>
            <a:r>
              <a:rPr lang="en-US" sz="2400" b="1" dirty="0" smtClean="0"/>
              <a:t>k-max</a:t>
            </a:r>
            <a:r>
              <a:rPr lang="en-US" sz="2400" dirty="0" smtClean="0"/>
              <a:t>= 500</a:t>
            </a:r>
          </a:p>
        </p:txBody>
      </p:sp>
    </p:spTree>
    <p:extLst>
      <p:ext uri="{BB962C8B-B14F-4D97-AF65-F5344CB8AC3E}">
        <p14:creationId xmlns:p14="http://schemas.microsoft.com/office/powerpoint/2010/main" val="121791479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Blogcatalog Network</a:t>
            </a:r>
            <a:endParaRPr lang="en-US" sz="3200" dirty="0"/>
          </a:p>
        </p:txBody>
      </p:sp>
      <p:pic>
        <p:nvPicPr>
          <p:cNvPr id="4" name="Picture 3"/>
          <p:cNvPicPr>
            <a:picLocks noChangeAspect="1"/>
          </p:cNvPicPr>
          <p:nvPr/>
        </p:nvPicPr>
        <p:blipFill>
          <a:blip r:embed="rId2"/>
          <a:stretch>
            <a:fillRect/>
          </a:stretch>
        </p:blipFill>
        <p:spPr>
          <a:xfrm>
            <a:off x="1217612" y="2568574"/>
            <a:ext cx="9530272" cy="2816226"/>
          </a:xfrm>
          <a:prstGeom prst="rect">
            <a:avLst/>
          </a:prstGeom>
        </p:spPr>
      </p:pic>
    </p:spTree>
    <p:extLst>
      <p:ext uri="{BB962C8B-B14F-4D97-AF65-F5344CB8AC3E}">
        <p14:creationId xmlns:p14="http://schemas.microsoft.com/office/powerpoint/2010/main" val="50821122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DBLP Network</a:t>
            </a:r>
            <a:endParaRPr lang="en-US" sz="3200" dirty="0"/>
          </a:p>
        </p:txBody>
      </p:sp>
      <p:sp>
        <p:nvSpPr>
          <p:cNvPr id="3" name="Content Placeholder 2"/>
          <p:cNvSpPr>
            <a:spLocks noGrp="1"/>
          </p:cNvSpPr>
          <p:nvPr>
            <p:ph idx="1"/>
          </p:nvPr>
        </p:nvSpPr>
        <p:spPr/>
        <p:txBody>
          <a:bodyPr/>
          <a:lstStyle/>
          <a:p>
            <a:r>
              <a:rPr lang="en-US" dirty="0" smtClean="0"/>
              <a:t>Focus on </a:t>
            </a:r>
            <a:r>
              <a:rPr lang="en-US" dirty="0"/>
              <a:t>visualizing the learned </a:t>
            </a:r>
            <a:r>
              <a:rPr lang="en-US" dirty="0" smtClean="0"/>
              <a:t>representations by </a:t>
            </a:r>
            <a:r>
              <a:rPr lang="en-US" dirty="0"/>
              <a:t>examining a real citation </a:t>
            </a:r>
            <a:r>
              <a:rPr lang="en-US" dirty="0" smtClean="0"/>
              <a:t>network</a:t>
            </a:r>
          </a:p>
          <a:p>
            <a:r>
              <a:rPr lang="en-US" dirty="0" smtClean="0"/>
              <a:t>Feed </a:t>
            </a:r>
            <a:r>
              <a:rPr lang="en-US" dirty="0"/>
              <a:t>the learned graph representations into the </a:t>
            </a:r>
            <a:r>
              <a:rPr lang="en-US" dirty="0" smtClean="0"/>
              <a:t>standard t-SNE tool</a:t>
            </a:r>
          </a:p>
          <a:p>
            <a:r>
              <a:rPr lang="en-US" dirty="0"/>
              <a:t>The graphs are visualized on a 2-dimensional space and </a:t>
            </a:r>
            <a:r>
              <a:rPr lang="en-US" dirty="0" smtClean="0"/>
              <a:t>the Kullback-Leibler </a:t>
            </a:r>
            <a:r>
              <a:rPr lang="en-US" dirty="0"/>
              <a:t>divergence is </a:t>
            </a:r>
            <a:r>
              <a:rPr lang="en-US" dirty="0" smtClean="0"/>
              <a:t>reported</a:t>
            </a:r>
          </a:p>
          <a:p>
            <a:pPr lvl="1"/>
            <a:r>
              <a:rPr lang="en-US" dirty="0" smtClean="0"/>
              <a:t>KL captures the </a:t>
            </a:r>
            <a:r>
              <a:rPr lang="en-US" dirty="0"/>
              <a:t>errors between the input pairwise </a:t>
            </a:r>
            <a:r>
              <a:rPr lang="en-US" dirty="0" smtClean="0"/>
              <a:t>similarities</a:t>
            </a:r>
          </a:p>
          <a:p>
            <a:pPr lvl="1"/>
            <a:r>
              <a:rPr lang="en-US" dirty="0"/>
              <a:t>a </a:t>
            </a:r>
            <a:r>
              <a:rPr lang="en-US" dirty="0" smtClean="0"/>
              <a:t>lower KL </a:t>
            </a:r>
            <a:r>
              <a:rPr lang="en-US" dirty="0"/>
              <a:t>divergence score indicates a better performance</a:t>
            </a:r>
          </a:p>
        </p:txBody>
      </p:sp>
      <p:pic>
        <p:nvPicPr>
          <p:cNvPr id="4" name="Picture 3"/>
          <p:cNvPicPr>
            <a:picLocks noChangeAspect="1"/>
          </p:cNvPicPr>
          <p:nvPr/>
        </p:nvPicPr>
        <p:blipFill>
          <a:blip r:embed="rId2"/>
          <a:stretch>
            <a:fillRect/>
          </a:stretch>
        </p:blipFill>
        <p:spPr>
          <a:xfrm>
            <a:off x="1754187" y="4911725"/>
            <a:ext cx="8277225" cy="1400175"/>
          </a:xfrm>
          <a:prstGeom prst="rect">
            <a:avLst/>
          </a:prstGeom>
        </p:spPr>
      </p:pic>
    </p:spTree>
    <p:extLst>
      <p:ext uri="{BB962C8B-B14F-4D97-AF65-F5344CB8AC3E}">
        <p14:creationId xmlns:p14="http://schemas.microsoft.com/office/powerpoint/2010/main" val="75933735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DBLP Network</a:t>
            </a:r>
            <a:endParaRPr lang="en-US" sz="3200" dirty="0"/>
          </a:p>
        </p:txBody>
      </p:sp>
      <p:pic>
        <p:nvPicPr>
          <p:cNvPr id="4" name="Picture 3"/>
          <p:cNvPicPr>
            <a:picLocks noChangeAspect="1"/>
          </p:cNvPicPr>
          <p:nvPr/>
        </p:nvPicPr>
        <p:blipFill>
          <a:blip r:embed="rId2"/>
          <a:stretch>
            <a:fillRect/>
          </a:stretch>
        </p:blipFill>
        <p:spPr>
          <a:xfrm>
            <a:off x="2382837" y="2943224"/>
            <a:ext cx="7186889" cy="777875"/>
          </a:xfrm>
          <a:prstGeom prst="rect">
            <a:avLst/>
          </a:prstGeom>
        </p:spPr>
      </p:pic>
      <p:sp>
        <p:nvSpPr>
          <p:cNvPr id="5" name="TextBox 4"/>
          <p:cNvSpPr txBox="1"/>
          <p:nvPr/>
        </p:nvSpPr>
        <p:spPr>
          <a:xfrm>
            <a:off x="838200" y="4318000"/>
            <a:ext cx="10045700"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Under the same parameter setting, a lower </a:t>
            </a:r>
            <a:r>
              <a:rPr lang="en-US" sz="2400" b="1" dirty="0"/>
              <a:t>KL divergence </a:t>
            </a:r>
            <a:r>
              <a:rPr lang="en-US" sz="2400" dirty="0"/>
              <a:t>indicates a better graph </a:t>
            </a:r>
            <a:r>
              <a:rPr lang="en-US" sz="2400" dirty="0" smtClean="0"/>
              <a:t>representation</a:t>
            </a:r>
          </a:p>
          <a:p>
            <a:pPr marL="285750" indent="-285750">
              <a:buFont typeface="Arial" panose="020B0604020202020204" pitchFamily="34" charset="0"/>
              <a:buChar char="•"/>
            </a:pPr>
            <a:r>
              <a:rPr lang="en-US" sz="2400" dirty="0" smtClean="0"/>
              <a:t>GraRep </a:t>
            </a:r>
            <a:r>
              <a:rPr lang="en-US" sz="2400" dirty="0"/>
              <a:t>yields better representations </a:t>
            </a:r>
            <a:r>
              <a:rPr lang="en-US" sz="2400" dirty="0" smtClean="0"/>
              <a:t>than all </a:t>
            </a:r>
            <a:r>
              <a:rPr lang="en-US" sz="2400" dirty="0"/>
              <a:t>other baseline methods</a:t>
            </a:r>
          </a:p>
        </p:txBody>
      </p:sp>
    </p:spTree>
    <p:extLst>
      <p:ext uri="{BB962C8B-B14F-4D97-AF65-F5344CB8AC3E}">
        <p14:creationId xmlns:p14="http://schemas.microsoft.com/office/powerpoint/2010/main" val="30351113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Parameter Sensitivity</a:t>
            </a:r>
            <a:endParaRPr lang="en-US" sz="3200" dirty="0"/>
          </a:p>
        </p:txBody>
      </p:sp>
      <p:sp>
        <p:nvSpPr>
          <p:cNvPr id="3" name="Content Placeholder 2"/>
          <p:cNvSpPr>
            <a:spLocks noGrp="1"/>
          </p:cNvSpPr>
          <p:nvPr>
            <p:ph idx="1"/>
          </p:nvPr>
        </p:nvSpPr>
        <p:spPr/>
        <p:txBody>
          <a:bodyPr>
            <a:normAutofit/>
          </a:bodyPr>
          <a:lstStyle/>
          <a:p>
            <a:r>
              <a:rPr lang="en-US" sz="2400" dirty="0" smtClean="0"/>
              <a:t>We assess the how the different choices of the maximal </a:t>
            </a:r>
            <a:r>
              <a:rPr lang="en-US" sz="2400" b="1" dirty="0" smtClean="0"/>
              <a:t>k-step</a:t>
            </a:r>
            <a:r>
              <a:rPr lang="en-US" sz="2400" dirty="0" smtClean="0"/>
              <a:t> size </a:t>
            </a:r>
            <a:r>
              <a:rPr lang="en-US" sz="2400" b="1" dirty="0" smtClean="0"/>
              <a:t>K</a:t>
            </a:r>
            <a:r>
              <a:rPr lang="en-US" sz="2400" dirty="0" smtClean="0"/>
              <a:t>, as well as the dimension d for our representations can affect our results</a:t>
            </a:r>
          </a:p>
          <a:p>
            <a:r>
              <a:rPr lang="en-US" sz="2400" dirty="0" smtClean="0"/>
              <a:t>Setting </a:t>
            </a:r>
            <a:r>
              <a:rPr lang="en-US" sz="2400" b="1" dirty="0"/>
              <a:t>K=2</a:t>
            </a:r>
            <a:r>
              <a:rPr lang="en-US" sz="2400" dirty="0"/>
              <a:t> has a </a:t>
            </a:r>
            <a:r>
              <a:rPr lang="en-US" sz="2400" dirty="0" smtClean="0"/>
              <a:t>significant improvement over </a:t>
            </a:r>
            <a:r>
              <a:rPr lang="en-US" sz="2400" dirty="0"/>
              <a:t>the setting </a:t>
            </a:r>
            <a:r>
              <a:rPr lang="en-US" sz="2400" b="1" dirty="0"/>
              <a:t>K=1</a:t>
            </a:r>
            <a:r>
              <a:rPr lang="en-US" sz="2400" dirty="0"/>
              <a:t>, and </a:t>
            </a:r>
            <a:r>
              <a:rPr lang="en-US" sz="2400" b="1" dirty="0"/>
              <a:t>K=3</a:t>
            </a:r>
            <a:r>
              <a:rPr lang="en-US" sz="2400" dirty="0"/>
              <a:t> further outperforms </a:t>
            </a:r>
            <a:r>
              <a:rPr lang="en-US" sz="2400" b="1" dirty="0" smtClean="0"/>
              <a:t>K=2</a:t>
            </a:r>
          </a:p>
          <a:p>
            <a:r>
              <a:rPr lang="en-US" sz="2400" dirty="0"/>
              <a:t>This </a:t>
            </a:r>
            <a:r>
              <a:rPr lang="en-US" sz="2400" dirty="0" smtClean="0"/>
              <a:t>confirms that different k-step </a:t>
            </a:r>
            <a:r>
              <a:rPr lang="en-US" sz="2400" dirty="0"/>
              <a:t>can learn </a:t>
            </a:r>
            <a:r>
              <a:rPr lang="en-US" sz="2400" dirty="0" smtClean="0"/>
              <a:t>complementary local information</a:t>
            </a:r>
          </a:p>
          <a:p>
            <a:r>
              <a:rPr lang="en-US" sz="2400" dirty="0" smtClean="0"/>
              <a:t>When </a:t>
            </a:r>
            <a:r>
              <a:rPr lang="en-US" sz="2400" b="1" dirty="0" smtClean="0"/>
              <a:t>k</a:t>
            </a:r>
            <a:r>
              <a:rPr lang="en-US" sz="2400" dirty="0" smtClean="0"/>
              <a:t> </a:t>
            </a:r>
            <a:r>
              <a:rPr lang="en-US" sz="2400" dirty="0"/>
              <a:t>is large enough, learned k-step relational </a:t>
            </a:r>
            <a:r>
              <a:rPr lang="en-US" sz="2400" dirty="0" smtClean="0"/>
              <a:t>information becomes </a:t>
            </a:r>
            <a:r>
              <a:rPr lang="en-US" sz="2400" dirty="0"/>
              <a:t>weak and shifts towards a steady </a:t>
            </a:r>
            <a:r>
              <a:rPr lang="en-US" sz="2400" dirty="0" smtClean="0"/>
              <a:t>distribution</a:t>
            </a:r>
          </a:p>
          <a:p>
            <a:r>
              <a:rPr lang="en-US" sz="2400" dirty="0" smtClean="0"/>
              <a:t>The </a:t>
            </a:r>
            <a:r>
              <a:rPr lang="en-US" sz="2400" dirty="0"/>
              <a:t>performance of </a:t>
            </a:r>
            <a:r>
              <a:rPr lang="en-US" sz="2400" b="1" dirty="0" smtClean="0"/>
              <a:t>K=7</a:t>
            </a:r>
            <a:r>
              <a:rPr lang="en-US" sz="2400" dirty="0" smtClean="0"/>
              <a:t> is </a:t>
            </a:r>
            <a:r>
              <a:rPr lang="en-US" sz="2400" dirty="0"/>
              <a:t>no better than </a:t>
            </a:r>
            <a:r>
              <a:rPr lang="en-US" sz="2400" b="1" dirty="0" smtClean="0"/>
              <a:t>K=6</a:t>
            </a:r>
          </a:p>
          <a:p>
            <a:r>
              <a:rPr lang="en-US" sz="2400" dirty="0" smtClean="0"/>
              <a:t>Performance </a:t>
            </a:r>
            <a:r>
              <a:rPr lang="en-US" sz="2400" dirty="0"/>
              <a:t>of </a:t>
            </a:r>
            <a:r>
              <a:rPr lang="en-US" sz="2400" b="1" dirty="0" smtClean="0"/>
              <a:t>K=4 </a:t>
            </a:r>
            <a:r>
              <a:rPr lang="en-US" sz="2400" dirty="0"/>
              <a:t>is slightly better than </a:t>
            </a:r>
            <a:r>
              <a:rPr lang="en-US" sz="2400" b="1" dirty="0" smtClean="0"/>
              <a:t>K=3</a:t>
            </a:r>
            <a:r>
              <a:rPr lang="en-US" sz="2400" dirty="0" smtClean="0"/>
              <a:t>, while </a:t>
            </a:r>
            <a:r>
              <a:rPr lang="en-US" sz="2400" dirty="0"/>
              <a:t>the results for </a:t>
            </a:r>
            <a:r>
              <a:rPr lang="en-US" sz="2400" b="1" dirty="0"/>
              <a:t>K=5</a:t>
            </a:r>
            <a:r>
              <a:rPr lang="en-US" sz="2400" dirty="0"/>
              <a:t> is comparable to </a:t>
            </a:r>
            <a:r>
              <a:rPr lang="en-US" sz="2400" b="1" dirty="0"/>
              <a:t>K=4</a:t>
            </a:r>
            <a:r>
              <a:rPr lang="en-US" sz="2400" dirty="0"/>
              <a:t>.</a:t>
            </a:r>
          </a:p>
        </p:txBody>
      </p:sp>
    </p:spTree>
    <p:extLst>
      <p:ext uri="{BB962C8B-B14F-4D97-AF65-F5344CB8AC3E}">
        <p14:creationId xmlns:p14="http://schemas.microsoft.com/office/powerpoint/2010/main" val="256018343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Parameter Sensitivity</a:t>
            </a:r>
            <a:endParaRPr lang="en-US" sz="3200" dirty="0"/>
          </a:p>
        </p:txBody>
      </p:sp>
      <p:pic>
        <p:nvPicPr>
          <p:cNvPr id="5" name="Picture 4"/>
          <p:cNvPicPr>
            <a:picLocks noChangeAspect="1"/>
          </p:cNvPicPr>
          <p:nvPr/>
        </p:nvPicPr>
        <p:blipFill>
          <a:blip r:embed="rId2"/>
          <a:stretch>
            <a:fillRect/>
          </a:stretch>
        </p:blipFill>
        <p:spPr>
          <a:xfrm>
            <a:off x="1209675" y="2079624"/>
            <a:ext cx="9584960" cy="3571875"/>
          </a:xfrm>
          <a:prstGeom prst="rect">
            <a:avLst/>
          </a:prstGeom>
        </p:spPr>
      </p:pic>
    </p:spTree>
    <p:extLst>
      <p:ext uri="{BB962C8B-B14F-4D97-AF65-F5344CB8AC3E}">
        <p14:creationId xmlns:p14="http://schemas.microsoft.com/office/powerpoint/2010/main" val="63394422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Parameter Sensitivity</a:t>
            </a:r>
            <a:endParaRPr lang="en-US" sz="3200" dirty="0"/>
          </a:p>
        </p:txBody>
      </p:sp>
      <p:sp>
        <p:nvSpPr>
          <p:cNvPr id="3" name="Content Placeholder 2"/>
          <p:cNvSpPr>
            <a:spLocks noGrp="1"/>
          </p:cNvSpPr>
          <p:nvPr>
            <p:ph idx="1"/>
          </p:nvPr>
        </p:nvSpPr>
        <p:spPr/>
        <p:txBody>
          <a:bodyPr>
            <a:normAutofit/>
          </a:bodyPr>
          <a:lstStyle/>
          <a:p>
            <a:r>
              <a:rPr lang="en-US" sz="2400" b="1" dirty="0"/>
              <a:t>NMI</a:t>
            </a:r>
            <a:r>
              <a:rPr lang="en-US" sz="2400" dirty="0"/>
              <a:t> scores of each algorithm over </a:t>
            </a:r>
            <a:r>
              <a:rPr lang="en-US" sz="2400" dirty="0" smtClean="0"/>
              <a:t>different settings </a:t>
            </a:r>
            <a:r>
              <a:rPr lang="en-US" sz="2400" dirty="0"/>
              <a:t>of the dimension </a:t>
            </a:r>
            <a:r>
              <a:rPr lang="en-US" sz="2400" b="1" dirty="0"/>
              <a:t>d</a:t>
            </a:r>
            <a:r>
              <a:rPr lang="en-US" sz="2400" dirty="0"/>
              <a:t> on </a:t>
            </a:r>
            <a:r>
              <a:rPr lang="en-US" sz="2400" b="1" dirty="0"/>
              <a:t>3NG</a:t>
            </a:r>
            <a:r>
              <a:rPr lang="en-US" sz="2400" dirty="0"/>
              <a:t> and </a:t>
            </a:r>
            <a:r>
              <a:rPr lang="en-US" sz="2400" b="1" dirty="0"/>
              <a:t>9NG</a:t>
            </a:r>
            <a:r>
              <a:rPr lang="en-US" sz="2400" dirty="0"/>
              <a:t> data</a:t>
            </a:r>
          </a:p>
        </p:txBody>
      </p:sp>
      <p:pic>
        <p:nvPicPr>
          <p:cNvPr id="5" name="Picture 4"/>
          <p:cNvPicPr>
            <a:picLocks noChangeAspect="1"/>
          </p:cNvPicPr>
          <p:nvPr/>
        </p:nvPicPr>
        <p:blipFill>
          <a:blip r:embed="rId2"/>
          <a:stretch>
            <a:fillRect/>
          </a:stretch>
        </p:blipFill>
        <p:spPr>
          <a:xfrm>
            <a:off x="1771649" y="3122612"/>
            <a:ext cx="8767643" cy="3189288"/>
          </a:xfrm>
          <a:prstGeom prst="rect">
            <a:avLst/>
          </a:prstGeom>
        </p:spPr>
      </p:pic>
    </p:spTree>
    <p:extLst>
      <p:ext uri="{BB962C8B-B14F-4D97-AF65-F5344CB8AC3E}">
        <p14:creationId xmlns:p14="http://schemas.microsoft.com/office/powerpoint/2010/main" val="399594142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Parameter Sensitivity</a:t>
            </a:r>
            <a:endParaRPr lang="en-US" sz="3200" dirty="0"/>
          </a:p>
        </p:txBody>
      </p:sp>
      <p:sp>
        <p:nvSpPr>
          <p:cNvPr id="3" name="Content Placeholder 2"/>
          <p:cNvSpPr>
            <a:spLocks noGrp="1"/>
          </p:cNvSpPr>
          <p:nvPr>
            <p:ph idx="1"/>
          </p:nvPr>
        </p:nvSpPr>
        <p:spPr/>
        <p:txBody>
          <a:bodyPr>
            <a:normAutofit/>
          </a:bodyPr>
          <a:lstStyle/>
          <a:p>
            <a:r>
              <a:rPr lang="en-US" sz="2400" dirty="0"/>
              <a:t>GraRep consistently outperforms </a:t>
            </a:r>
            <a:r>
              <a:rPr lang="en-US" sz="2400" dirty="0" smtClean="0"/>
              <a:t>other baseline </a:t>
            </a:r>
            <a:r>
              <a:rPr lang="en-US" sz="2400" dirty="0"/>
              <a:t>algorithms which learn representations with the </a:t>
            </a:r>
            <a:r>
              <a:rPr lang="en-US" sz="2400" dirty="0" smtClean="0"/>
              <a:t>same dimension</a:t>
            </a:r>
          </a:p>
          <a:p>
            <a:r>
              <a:rPr lang="en-US" sz="2400" dirty="0" smtClean="0"/>
              <a:t>All </a:t>
            </a:r>
            <a:r>
              <a:rPr lang="en-US" sz="2400" dirty="0"/>
              <a:t>algorithms can </a:t>
            </a:r>
            <a:r>
              <a:rPr lang="en-US" sz="2400" dirty="0" smtClean="0"/>
              <a:t>obtain the </a:t>
            </a:r>
            <a:r>
              <a:rPr lang="en-US" sz="2400" dirty="0"/>
              <a:t>optimal performance with </a:t>
            </a:r>
            <a:r>
              <a:rPr lang="en-US" sz="2400" b="1" dirty="0"/>
              <a:t>d = </a:t>
            </a:r>
            <a:r>
              <a:rPr lang="en-US" sz="2400" b="1" dirty="0" smtClean="0"/>
              <a:t>64</a:t>
            </a:r>
          </a:p>
          <a:p>
            <a:pPr lvl="1"/>
            <a:r>
              <a:rPr lang="en-US" sz="2000" dirty="0"/>
              <a:t>As we </a:t>
            </a:r>
            <a:r>
              <a:rPr lang="en-US" sz="2000" b="1" dirty="0"/>
              <a:t>increase</a:t>
            </a:r>
            <a:r>
              <a:rPr lang="en-US" sz="2000" dirty="0"/>
              <a:t> </a:t>
            </a:r>
            <a:r>
              <a:rPr lang="en-US" sz="2000" b="1" dirty="0" smtClean="0"/>
              <a:t>d</a:t>
            </a:r>
            <a:r>
              <a:rPr lang="en-US" sz="2000" dirty="0" smtClean="0"/>
              <a:t> from </a:t>
            </a:r>
            <a:r>
              <a:rPr lang="en-US" sz="2000" b="1" dirty="0"/>
              <a:t>64</a:t>
            </a:r>
            <a:r>
              <a:rPr lang="en-US" sz="2000" dirty="0"/>
              <a:t> to </a:t>
            </a:r>
            <a:r>
              <a:rPr lang="en-US" sz="2000" b="1" dirty="0"/>
              <a:t>larger</a:t>
            </a:r>
            <a:r>
              <a:rPr lang="en-US" sz="2000" dirty="0"/>
              <a:t> values, it appears that the performances </a:t>
            </a:r>
            <a:r>
              <a:rPr lang="en-US" sz="2000" dirty="0" smtClean="0"/>
              <a:t>of all </a:t>
            </a:r>
            <a:r>
              <a:rPr lang="en-US" sz="2000" dirty="0"/>
              <a:t>the algorithms start to drop</a:t>
            </a:r>
          </a:p>
        </p:txBody>
      </p:sp>
    </p:spTree>
    <p:extLst>
      <p:ext uri="{BB962C8B-B14F-4D97-AF65-F5344CB8AC3E}">
        <p14:creationId xmlns:p14="http://schemas.microsoft.com/office/powerpoint/2010/main" val="34988532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Skip-gram Model	</a:t>
            </a:r>
            <a:endParaRPr lang="en-US" sz="3200" dirty="0"/>
          </a:p>
        </p:txBody>
      </p:sp>
      <p:sp>
        <p:nvSpPr>
          <p:cNvPr id="3" name="Content Placeholder 2"/>
          <p:cNvSpPr>
            <a:spLocks noGrp="1"/>
          </p:cNvSpPr>
          <p:nvPr>
            <p:ph idx="1"/>
          </p:nvPr>
        </p:nvSpPr>
        <p:spPr/>
        <p:txBody>
          <a:bodyPr>
            <a:noAutofit/>
          </a:bodyPr>
          <a:lstStyle/>
          <a:p>
            <a:r>
              <a:rPr lang="en-US" sz="2400" dirty="0" smtClean="0"/>
              <a:t>Learning word representations from a linear sequence</a:t>
            </a:r>
          </a:p>
          <a:p>
            <a:r>
              <a:rPr lang="en-US" sz="2400" dirty="0" smtClean="0"/>
              <a:t>Also used to learn the representations of vertices from such samples</a:t>
            </a:r>
          </a:p>
          <a:p>
            <a:r>
              <a:rPr lang="en-US" sz="2400" dirty="0" smtClean="0"/>
              <a:t>Effective</a:t>
            </a:r>
          </a:p>
          <a:p>
            <a:r>
              <a:rPr lang="en-US" sz="2400" dirty="0" smtClean="0"/>
              <a:t>We shall first </a:t>
            </a:r>
            <a:r>
              <a:rPr lang="en-US" sz="2400" dirty="0"/>
              <a:t>present an explicit loss function </a:t>
            </a:r>
            <a:r>
              <a:rPr lang="en-US" sz="2400" dirty="0" smtClean="0"/>
              <a:t>of the </a:t>
            </a:r>
            <a:r>
              <a:rPr lang="en-US" sz="2400" dirty="0"/>
              <a:t>skip-gram </a:t>
            </a:r>
            <a:r>
              <a:rPr lang="en-US" sz="2400" dirty="0" smtClean="0"/>
              <a:t>model</a:t>
            </a:r>
          </a:p>
          <a:p>
            <a:r>
              <a:rPr lang="en-US" sz="2400" dirty="0" smtClean="0"/>
              <a:t>We can use the skip-gram model to capture the </a:t>
            </a:r>
            <a:r>
              <a:rPr lang="en-US" sz="2400" i="1" dirty="0" smtClean="0"/>
              <a:t>k-step</a:t>
            </a:r>
            <a:r>
              <a:rPr lang="en-US" sz="2400" dirty="0" smtClean="0"/>
              <a:t> (k = 1, 2, 3, ……K ) relationship between each vertex and its </a:t>
            </a:r>
            <a:r>
              <a:rPr lang="en-US" sz="2400" i="1" dirty="0" smtClean="0"/>
              <a:t>k-step</a:t>
            </a:r>
            <a:r>
              <a:rPr lang="en-US" sz="2400" dirty="0" smtClean="0"/>
              <a:t> neighbors in the graph with different values of </a:t>
            </a:r>
            <a:r>
              <a:rPr lang="en-US" sz="2400" i="1" dirty="0" smtClean="0"/>
              <a:t>k</a:t>
            </a:r>
            <a:r>
              <a:rPr lang="en-US" sz="2400" dirty="0" smtClean="0"/>
              <a:t>.</a:t>
            </a:r>
          </a:p>
          <a:p>
            <a:r>
              <a:rPr lang="en-US" sz="2400" dirty="0" smtClean="0"/>
              <a:t>Limitation </a:t>
            </a:r>
            <a:r>
              <a:rPr lang="en-US" sz="2400" dirty="0"/>
              <a:t>of the skip-gram model is it projects all </a:t>
            </a:r>
            <a:r>
              <a:rPr lang="en-US" sz="2400" dirty="0" smtClean="0"/>
              <a:t>such </a:t>
            </a:r>
            <a:r>
              <a:rPr lang="en-US" sz="2400" i="1" dirty="0" smtClean="0"/>
              <a:t>k-step</a:t>
            </a:r>
            <a:r>
              <a:rPr lang="en-US" sz="2400" dirty="0" smtClean="0"/>
              <a:t> </a:t>
            </a:r>
            <a:r>
              <a:rPr lang="en-US" sz="2400" dirty="0"/>
              <a:t>relational information into a common </a:t>
            </a:r>
            <a:r>
              <a:rPr lang="en-US" sz="2400" dirty="0" smtClean="0"/>
              <a:t>subspace</a:t>
            </a:r>
          </a:p>
          <a:p>
            <a:r>
              <a:rPr lang="en-US" sz="2400" dirty="0" smtClean="0"/>
              <a:t>We shall overcome this in our proposed model by preserving different </a:t>
            </a:r>
            <a:r>
              <a:rPr lang="en-US" sz="2400" i="1" dirty="0" smtClean="0"/>
              <a:t>k-step</a:t>
            </a:r>
            <a:r>
              <a:rPr lang="en-US" sz="2400" dirty="0" smtClean="0"/>
              <a:t> in distinct subspaces</a:t>
            </a:r>
          </a:p>
          <a:p>
            <a:pPr marL="0" indent="0">
              <a:buNone/>
            </a:pPr>
            <a:endParaRPr lang="en-US" sz="2400" dirty="0"/>
          </a:p>
        </p:txBody>
      </p:sp>
    </p:spTree>
    <p:extLst>
      <p:ext uri="{BB962C8B-B14F-4D97-AF65-F5344CB8AC3E}">
        <p14:creationId xmlns:p14="http://schemas.microsoft.com/office/powerpoint/2010/main" val="340087586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Parameter Sensitivity</a:t>
            </a:r>
            <a:endParaRPr lang="en-US" sz="3200" dirty="0"/>
          </a:p>
        </p:txBody>
      </p:sp>
      <p:sp>
        <p:nvSpPr>
          <p:cNvPr id="3" name="Content Placeholder 2"/>
          <p:cNvSpPr>
            <a:spLocks noGrp="1"/>
          </p:cNvSpPr>
          <p:nvPr>
            <p:ph idx="1"/>
          </p:nvPr>
        </p:nvSpPr>
        <p:spPr/>
        <p:txBody>
          <a:bodyPr>
            <a:normAutofit/>
          </a:bodyPr>
          <a:lstStyle/>
          <a:p>
            <a:r>
              <a:rPr lang="en-US" sz="2400" dirty="0" smtClean="0"/>
              <a:t>Running </a:t>
            </a:r>
            <a:r>
              <a:rPr lang="en-US" sz="2400" dirty="0"/>
              <a:t>time over </a:t>
            </a:r>
            <a:r>
              <a:rPr lang="en-US" sz="2400" dirty="0" smtClean="0"/>
              <a:t>different dimensions as </a:t>
            </a:r>
            <a:r>
              <a:rPr lang="en-US" sz="2400" dirty="0"/>
              <a:t>well as over </a:t>
            </a:r>
            <a:r>
              <a:rPr lang="en-US" sz="2400" dirty="0" smtClean="0"/>
              <a:t>different graph </a:t>
            </a:r>
            <a:r>
              <a:rPr lang="en-US" sz="2400" dirty="0"/>
              <a:t>sizes</a:t>
            </a:r>
          </a:p>
        </p:txBody>
      </p:sp>
      <p:pic>
        <p:nvPicPr>
          <p:cNvPr id="4" name="Picture 3"/>
          <p:cNvPicPr>
            <a:picLocks noChangeAspect="1"/>
          </p:cNvPicPr>
          <p:nvPr/>
        </p:nvPicPr>
        <p:blipFill>
          <a:blip r:embed="rId2"/>
          <a:stretch>
            <a:fillRect/>
          </a:stretch>
        </p:blipFill>
        <p:spPr>
          <a:xfrm>
            <a:off x="1735136" y="3041650"/>
            <a:ext cx="8424863" cy="3155037"/>
          </a:xfrm>
          <a:prstGeom prst="rect">
            <a:avLst/>
          </a:prstGeom>
        </p:spPr>
      </p:pic>
    </p:spTree>
    <p:extLst>
      <p:ext uri="{BB962C8B-B14F-4D97-AF65-F5344CB8AC3E}">
        <p14:creationId xmlns:p14="http://schemas.microsoft.com/office/powerpoint/2010/main" val="123928239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Parameter Sensitivity</a:t>
            </a:r>
            <a:endParaRPr lang="en-US" sz="3200" dirty="0"/>
          </a:p>
        </p:txBody>
      </p:sp>
      <p:sp>
        <p:nvSpPr>
          <p:cNvPr id="3" name="Content Placeholder 2"/>
          <p:cNvSpPr>
            <a:spLocks noGrp="1"/>
          </p:cNvSpPr>
          <p:nvPr>
            <p:ph idx="1"/>
          </p:nvPr>
        </p:nvSpPr>
        <p:spPr/>
        <p:txBody>
          <a:bodyPr>
            <a:normAutofit/>
          </a:bodyPr>
          <a:lstStyle/>
          <a:p>
            <a:r>
              <a:rPr lang="en-US" sz="2400" b="1" dirty="0"/>
              <a:t>K</a:t>
            </a:r>
            <a:r>
              <a:rPr lang="en-US" sz="2400" dirty="0"/>
              <a:t> from </a:t>
            </a:r>
            <a:r>
              <a:rPr lang="en-US" sz="2400" b="1" dirty="0"/>
              <a:t>1 to 7 </a:t>
            </a:r>
            <a:r>
              <a:rPr lang="en-US" sz="2400" dirty="0"/>
              <a:t>where each complementary feature vector </a:t>
            </a:r>
            <a:r>
              <a:rPr lang="en-US" sz="2400" dirty="0" smtClean="0"/>
              <a:t>has a </a:t>
            </a:r>
            <a:r>
              <a:rPr lang="en-US" sz="2400" dirty="0"/>
              <a:t>dimension of </a:t>
            </a:r>
            <a:r>
              <a:rPr lang="en-US" sz="2400" dirty="0" smtClean="0"/>
              <a:t>128</a:t>
            </a:r>
          </a:p>
          <a:p>
            <a:r>
              <a:rPr lang="en-US" sz="2400" dirty="0"/>
              <a:t>This set of experiments is </a:t>
            </a:r>
            <a:r>
              <a:rPr lang="en-US" sz="2400" dirty="0" smtClean="0"/>
              <a:t>conducted on </a:t>
            </a:r>
            <a:r>
              <a:rPr lang="en-US" sz="2400" dirty="0"/>
              <a:t>the Blogcatalog dataset which contains around </a:t>
            </a:r>
            <a:r>
              <a:rPr lang="en-US" sz="2400" b="1" dirty="0" smtClean="0"/>
              <a:t>10,000 vertices</a:t>
            </a:r>
          </a:p>
          <a:p>
            <a:pPr lvl="1"/>
            <a:r>
              <a:rPr lang="en-US" sz="2000" u="sng" dirty="0" smtClean="0"/>
              <a:t>Running </a:t>
            </a:r>
            <a:r>
              <a:rPr lang="en-US" sz="2000" u="sng" dirty="0"/>
              <a:t>time increases </a:t>
            </a:r>
            <a:r>
              <a:rPr lang="en-US" sz="2000" u="sng" dirty="0" smtClean="0"/>
              <a:t>approximately linearly </a:t>
            </a:r>
            <a:r>
              <a:rPr lang="en-US" sz="2000" u="sng" dirty="0"/>
              <a:t>as the dimension </a:t>
            </a:r>
            <a:r>
              <a:rPr lang="en-US" sz="2000" u="sng" dirty="0" smtClean="0"/>
              <a:t>increases</a:t>
            </a:r>
          </a:p>
          <a:p>
            <a:pPr lvl="1"/>
            <a:r>
              <a:rPr lang="en-US" sz="2000" u="sng" dirty="0" smtClean="0"/>
              <a:t>Running </a:t>
            </a:r>
            <a:r>
              <a:rPr lang="en-US" sz="2000" u="sng" dirty="0"/>
              <a:t>time with respect to graph </a:t>
            </a:r>
            <a:r>
              <a:rPr lang="en-US" sz="2000" u="sng" dirty="0" smtClean="0"/>
              <a:t>sizes</a:t>
            </a:r>
          </a:p>
          <a:p>
            <a:r>
              <a:rPr lang="en-US" sz="2400" dirty="0" smtClean="0"/>
              <a:t>Large </a:t>
            </a:r>
            <a:r>
              <a:rPr lang="en-US" sz="2400" dirty="0"/>
              <a:t>increase in running time is mainly </a:t>
            </a:r>
            <a:r>
              <a:rPr lang="en-US" sz="2400" dirty="0" smtClean="0"/>
              <a:t>due to </a:t>
            </a:r>
            <a:r>
              <a:rPr lang="en-US" sz="2400" b="1" dirty="0"/>
              <a:t>high time complexity </a:t>
            </a:r>
            <a:r>
              <a:rPr lang="en-US" sz="2400" dirty="0"/>
              <a:t>involved in the </a:t>
            </a:r>
            <a:r>
              <a:rPr lang="en-US" sz="2400" b="1" dirty="0"/>
              <a:t>computation of </a:t>
            </a:r>
            <a:r>
              <a:rPr lang="en-US" sz="2400" b="1" dirty="0" smtClean="0"/>
              <a:t>the power </a:t>
            </a:r>
            <a:r>
              <a:rPr lang="en-US" sz="2400" b="1" dirty="0"/>
              <a:t>of a matrix </a:t>
            </a:r>
            <a:r>
              <a:rPr lang="en-US" sz="2400" dirty="0"/>
              <a:t>and the </a:t>
            </a:r>
            <a:r>
              <a:rPr lang="en-US" sz="2400" b="1" dirty="0"/>
              <a:t>SVD procedure</a:t>
            </a:r>
          </a:p>
        </p:txBody>
      </p:sp>
    </p:spTree>
    <p:extLst>
      <p:ext uri="{BB962C8B-B14F-4D97-AF65-F5344CB8AC3E}">
        <p14:creationId xmlns:p14="http://schemas.microsoft.com/office/powerpoint/2010/main" val="47792740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Conclusion</a:t>
            </a:r>
            <a:endParaRPr lang="en-US" sz="3200" dirty="0"/>
          </a:p>
        </p:txBody>
      </p:sp>
      <p:sp>
        <p:nvSpPr>
          <p:cNvPr id="3" name="Content Placeholder 2"/>
          <p:cNvSpPr>
            <a:spLocks noGrp="1"/>
          </p:cNvSpPr>
          <p:nvPr>
            <p:ph idx="1"/>
          </p:nvPr>
        </p:nvSpPr>
        <p:spPr/>
        <p:txBody>
          <a:bodyPr>
            <a:normAutofit/>
          </a:bodyPr>
          <a:lstStyle/>
          <a:p>
            <a:r>
              <a:rPr lang="en-US" sz="2400" dirty="0"/>
              <a:t>GraRep outperforms other </a:t>
            </a:r>
            <a:r>
              <a:rPr lang="en-US" sz="2400" dirty="0" smtClean="0"/>
              <a:t>graph representation </a:t>
            </a:r>
            <a:r>
              <a:rPr lang="en-US" sz="2400" dirty="0"/>
              <a:t>methods, and is trivially </a:t>
            </a:r>
            <a:r>
              <a:rPr lang="en-US" sz="2400" dirty="0" smtClean="0"/>
              <a:t>parallelizable</a:t>
            </a:r>
          </a:p>
          <a:p>
            <a:pPr lvl="1"/>
            <a:r>
              <a:rPr lang="en-US" sz="2000" dirty="0"/>
              <a:t>learn latent </a:t>
            </a:r>
            <a:r>
              <a:rPr lang="en-US" sz="2000" dirty="0" smtClean="0"/>
              <a:t>representations of </a:t>
            </a:r>
            <a:r>
              <a:rPr lang="en-US" sz="2000" dirty="0"/>
              <a:t>vertices on graphs, which can capture </a:t>
            </a:r>
            <a:r>
              <a:rPr lang="en-US" sz="2000" dirty="0" smtClean="0"/>
              <a:t>global structural </a:t>
            </a:r>
            <a:r>
              <a:rPr lang="en-US" sz="2000" dirty="0"/>
              <a:t>information associated with the </a:t>
            </a:r>
            <a:r>
              <a:rPr lang="en-US" sz="2000" dirty="0" smtClean="0"/>
              <a:t>graph</a:t>
            </a:r>
          </a:p>
          <a:p>
            <a:pPr lvl="1"/>
            <a:r>
              <a:rPr lang="en-US" sz="2000" dirty="0" smtClean="0"/>
              <a:t>an understanding of the uniform sampling method used in DeepWalk for learning graph representations</a:t>
            </a:r>
          </a:p>
          <a:p>
            <a:pPr lvl="1"/>
            <a:r>
              <a:rPr lang="en-US" sz="2000" dirty="0" smtClean="0"/>
              <a:t>Define their </a:t>
            </a:r>
            <a:r>
              <a:rPr lang="en-US" sz="2000" dirty="0"/>
              <a:t>loss function </a:t>
            </a:r>
            <a:r>
              <a:rPr lang="en-US" sz="2000" dirty="0" smtClean="0"/>
              <a:t>over graphs </a:t>
            </a:r>
            <a:r>
              <a:rPr lang="en-US" sz="2000" dirty="0"/>
              <a:t>and extend it to support weighted graphs</a:t>
            </a:r>
            <a:r>
              <a:rPr lang="en-US" sz="2000" dirty="0" smtClean="0"/>
              <a:t>.</a:t>
            </a:r>
          </a:p>
          <a:p>
            <a:pPr lvl="1"/>
            <a:r>
              <a:rPr lang="en-US" sz="2000" dirty="0"/>
              <a:t>analyze the </a:t>
            </a:r>
            <a:r>
              <a:rPr lang="en-US" sz="2000" dirty="0" smtClean="0"/>
              <a:t>deficiency associated </a:t>
            </a:r>
            <a:r>
              <a:rPr lang="en-US" sz="2000" dirty="0"/>
              <a:t>with </a:t>
            </a:r>
            <a:r>
              <a:rPr lang="en-US" sz="2000" dirty="0" smtClean="0"/>
              <a:t>the skip-gram </a:t>
            </a:r>
            <a:r>
              <a:rPr lang="en-US" sz="2000" dirty="0"/>
              <a:t>model with negative </a:t>
            </a:r>
            <a:r>
              <a:rPr lang="en-US" sz="2000" dirty="0" smtClean="0"/>
              <a:t>sampling</a:t>
            </a:r>
          </a:p>
          <a:p>
            <a:pPr lvl="1"/>
            <a:r>
              <a:rPr lang="en-US" sz="2000" dirty="0" smtClean="0"/>
              <a:t>more accurate loss function that allows non-linear combinations of different local relational information to be integrated</a:t>
            </a:r>
          </a:p>
        </p:txBody>
      </p:sp>
    </p:spTree>
    <p:extLst>
      <p:ext uri="{BB962C8B-B14F-4D97-AF65-F5344CB8AC3E}">
        <p14:creationId xmlns:p14="http://schemas.microsoft.com/office/powerpoint/2010/main" val="102647608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Conclusion</a:t>
            </a:r>
            <a:endParaRPr lang="en-US" sz="4000" dirty="0"/>
          </a:p>
        </p:txBody>
      </p:sp>
      <p:sp>
        <p:nvSpPr>
          <p:cNvPr id="3" name="Content Placeholder 2"/>
          <p:cNvSpPr>
            <a:spLocks noGrp="1"/>
          </p:cNvSpPr>
          <p:nvPr>
            <p:ph idx="1"/>
          </p:nvPr>
        </p:nvSpPr>
        <p:spPr/>
        <p:txBody>
          <a:bodyPr>
            <a:normAutofit/>
          </a:bodyPr>
          <a:lstStyle/>
          <a:p>
            <a:r>
              <a:rPr lang="en-US" sz="2400" dirty="0"/>
              <a:t>This model comes with one </a:t>
            </a:r>
            <a:r>
              <a:rPr lang="en-US" sz="2400" dirty="0" smtClean="0"/>
              <a:t>limitation the </a:t>
            </a:r>
            <a:r>
              <a:rPr lang="en-US" sz="2400" dirty="0"/>
              <a:t>expensive </a:t>
            </a:r>
            <a:r>
              <a:rPr lang="en-US" sz="2400" b="1" dirty="0"/>
              <a:t>computation of the power of a matrix</a:t>
            </a:r>
            <a:r>
              <a:rPr lang="en-US" sz="2400" dirty="0"/>
              <a:t> </a:t>
            </a:r>
            <a:r>
              <a:rPr lang="en-US" sz="2400" dirty="0" smtClean="0"/>
              <a:t>and </a:t>
            </a:r>
            <a:r>
              <a:rPr lang="en-US" sz="2400" b="1" dirty="0" smtClean="0"/>
              <a:t>SVD</a:t>
            </a:r>
            <a:r>
              <a:rPr lang="en-US" sz="2400" dirty="0" smtClean="0"/>
              <a:t> </a:t>
            </a:r>
            <a:r>
              <a:rPr lang="en-US" sz="2400" dirty="0"/>
              <a:t>involved in the learning </a:t>
            </a:r>
            <a:r>
              <a:rPr lang="en-US" sz="2400" dirty="0" smtClean="0"/>
              <a:t>process</a:t>
            </a:r>
          </a:p>
          <a:p>
            <a:r>
              <a:rPr lang="en-US" sz="2400" dirty="0" smtClean="0"/>
              <a:t>Proposed Future Work</a:t>
            </a:r>
          </a:p>
          <a:p>
            <a:pPr lvl="1"/>
            <a:r>
              <a:rPr lang="en-US" sz="2000" dirty="0" smtClean="0"/>
              <a:t>Investigation </a:t>
            </a:r>
            <a:r>
              <a:rPr lang="en-US" sz="2000" dirty="0"/>
              <a:t>of </a:t>
            </a:r>
            <a:r>
              <a:rPr lang="en-US" sz="2000" dirty="0" smtClean="0"/>
              <a:t>efficient and </a:t>
            </a:r>
            <a:r>
              <a:rPr lang="en-US" sz="2000" dirty="0"/>
              <a:t>online methods </a:t>
            </a:r>
            <a:r>
              <a:rPr lang="en-US" sz="2000" dirty="0" smtClean="0"/>
              <a:t>to approximate </a:t>
            </a:r>
            <a:r>
              <a:rPr lang="en-US" sz="2000" dirty="0"/>
              <a:t>matrix algebraic </a:t>
            </a:r>
            <a:r>
              <a:rPr lang="en-US" sz="2000" dirty="0" smtClean="0"/>
              <a:t>manipulations</a:t>
            </a:r>
          </a:p>
          <a:p>
            <a:pPr lvl="1"/>
            <a:r>
              <a:rPr lang="en-US" sz="2000" dirty="0" smtClean="0"/>
              <a:t>Investigation of </a:t>
            </a:r>
            <a:r>
              <a:rPr lang="en-US" sz="2000" dirty="0"/>
              <a:t>alternative methods by employing deep </a:t>
            </a:r>
            <a:r>
              <a:rPr lang="en-US" sz="2000" dirty="0" smtClean="0"/>
              <a:t>architectures for </a:t>
            </a:r>
            <a:r>
              <a:rPr lang="en-US" sz="2000" dirty="0"/>
              <a:t>learning low-dimensional representations </a:t>
            </a:r>
            <a:r>
              <a:rPr lang="en-US" sz="2000" dirty="0" smtClean="0"/>
              <a:t>in place </a:t>
            </a:r>
            <a:r>
              <a:rPr lang="en-US" sz="2000" dirty="0"/>
              <a:t>of SVD</a:t>
            </a:r>
          </a:p>
        </p:txBody>
      </p:sp>
    </p:spTree>
    <p:extLst>
      <p:ext uri="{BB962C8B-B14F-4D97-AF65-F5344CB8AC3E}">
        <p14:creationId xmlns:p14="http://schemas.microsoft.com/office/powerpoint/2010/main" val="19542305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LINE</a:t>
            </a:r>
            <a:endParaRPr lang="en-US" sz="3200" dirty="0"/>
          </a:p>
        </p:txBody>
      </p:sp>
      <p:sp>
        <p:nvSpPr>
          <p:cNvPr id="3" name="Content Placeholder 2"/>
          <p:cNvSpPr>
            <a:spLocks noGrp="1"/>
          </p:cNvSpPr>
          <p:nvPr>
            <p:ph idx="1"/>
          </p:nvPr>
        </p:nvSpPr>
        <p:spPr/>
        <p:txBody>
          <a:bodyPr>
            <a:normAutofit/>
          </a:bodyPr>
          <a:lstStyle/>
          <a:p>
            <a:r>
              <a:rPr lang="en-US" sz="2400" dirty="0" smtClean="0"/>
              <a:t>A loss function to capture both 1-step and 2-step local relational information.</a:t>
            </a:r>
          </a:p>
          <a:p>
            <a:r>
              <a:rPr lang="en-US" sz="2400" dirty="0" smtClean="0"/>
              <a:t>Model can not be easily extended to capture </a:t>
            </a:r>
            <a:r>
              <a:rPr lang="en-US" sz="2400" i="1" dirty="0" smtClean="0"/>
              <a:t>k-step</a:t>
            </a:r>
            <a:r>
              <a:rPr lang="en-US" sz="2400" dirty="0" smtClean="0"/>
              <a:t> (with </a:t>
            </a:r>
            <a:r>
              <a:rPr lang="en-US" sz="2400" i="1" dirty="0" smtClean="0"/>
              <a:t>k</a:t>
            </a:r>
            <a:r>
              <a:rPr lang="en-US" sz="2400" dirty="0" smtClean="0"/>
              <a:t> &gt; 2) relational information for learning their graph representation</a:t>
            </a:r>
          </a:p>
          <a:p>
            <a:r>
              <a:rPr lang="en-US" sz="2400" dirty="0" smtClean="0"/>
              <a:t>One important strategy that we can use to enhance the effectiveness of this model is to consider higher-order neighbors for vertices with small degrees.</a:t>
            </a:r>
          </a:p>
          <a:p>
            <a:r>
              <a:rPr lang="en-US" sz="2400" dirty="0"/>
              <a:t>This strategy implicitly captures certain </a:t>
            </a:r>
            <a:r>
              <a:rPr lang="en-US" sz="2400" dirty="0" err="1"/>
              <a:t>kstep</a:t>
            </a:r>
            <a:r>
              <a:rPr lang="en-US" sz="2400" dirty="0"/>
              <a:t> information into their model to some extent. </a:t>
            </a:r>
            <a:endParaRPr lang="en-US" sz="2400" dirty="0" smtClean="0"/>
          </a:p>
          <a:p>
            <a:r>
              <a:rPr lang="en-US" sz="2400" dirty="0" smtClean="0"/>
              <a:t>We </a:t>
            </a:r>
            <a:r>
              <a:rPr lang="en-US" sz="2400" dirty="0"/>
              <a:t>believe k-step relational information between diﬀerent vertices, with diﬀerent values of k, reveals the useful global structural information associated with the graph, and it is essential to explicitly take full advantage of this when learning a good graph representation</a:t>
            </a:r>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17278505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GraRep</a:t>
            </a:r>
            <a:endParaRPr lang="en-US" dirty="0"/>
          </a:p>
        </p:txBody>
      </p:sp>
      <p:sp>
        <p:nvSpPr>
          <p:cNvPr id="3" name="Content Placeholder 2"/>
          <p:cNvSpPr>
            <a:spLocks noGrp="1"/>
          </p:cNvSpPr>
          <p:nvPr>
            <p:ph idx="1"/>
          </p:nvPr>
        </p:nvSpPr>
        <p:spPr/>
        <p:txBody>
          <a:bodyPr>
            <a:normAutofit/>
          </a:bodyPr>
          <a:lstStyle/>
          <a:p>
            <a:r>
              <a:rPr lang="en-US" sz="2400" dirty="0" smtClean="0"/>
              <a:t>It </a:t>
            </a:r>
            <a:r>
              <a:rPr lang="en-US" sz="2400" dirty="0"/>
              <a:t>captures the </a:t>
            </a:r>
            <a:r>
              <a:rPr lang="en-US" sz="2400" dirty="0" smtClean="0"/>
              <a:t>different </a:t>
            </a:r>
            <a:r>
              <a:rPr lang="en-US" sz="2400" i="1" dirty="0" smtClean="0"/>
              <a:t>k-step</a:t>
            </a:r>
            <a:r>
              <a:rPr lang="en-US" sz="2400" dirty="0" smtClean="0"/>
              <a:t> </a:t>
            </a:r>
            <a:r>
              <a:rPr lang="en-US" sz="2400" dirty="0"/>
              <a:t>relational </a:t>
            </a:r>
            <a:r>
              <a:rPr lang="en-US" sz="2400" dirty="0" smtClean="0"/>
              <a:t>information with different values </a:t>
            </a:r>
            <a:r>
              <a:rPr lang="en-US" sz="2400" dirty="0"/>
              <a:t>of </a:t>
            </a:r>
            <a:r>
              <a:rPr lang="en-US" sz="2400" i="1" dirty="0" smtClean="0"/>
              <a:t>k and represents it into distinct sub-spaces.</a:t>
            </a:r>
          </a:p>
          <a:p>
            <a:r>
              <a:rPr lang="en-US" sz="2400" dirty="0" smtClean="0"/>
              <a:t>This model defines different loss functions for capturing the different </a:t>
            </a:r>
            <a:r>
              <a:rPr lang="en-US" sz="2400" i="1" dirty="0" smtClean="0"/>
              <a:t>k-step</a:t>
            </a:r>
            <a:r>
              <a:rPr lang="en-US" sz="2400" dirty="0" smtClean="0"/>
              <a:t> local relational information</a:t>
            </a:r>
          </a:p>
          <a:p>
            <a:r>
              <a:rPr lang="en-US" sz="2400" dirty="0" smtClean="0"/>
              <a:t>Optimize with matrix factorization technique</a:t>
            </a:r>
          </a:p>
          <a:p>
            <a:r>
              <a:rPr lang="en-US" sz="2400" dirty="0" smtClean="0"/>
              <a:t>Construct the global representations for each vertex by combining different representations learned from different models</a:t>
            </a:r>
          </a:p>
          <a:p>
            <a:r>
              <a:rPr lang="en-US" sz="2400" dirty="0" smtClean="0"/>
              <a:t>Global representations -&gt; features for further processing</a:t>
            </a:r>
          </a:p>
          <a:p>
            <a:endParaRPr lang="en-US" sz="2400" dirty="0"/>
          </a:p>
        </p:txBody>
      </p:sp>
    </p:spTree>
    <p:extLst>
      <p:ext uri="{BB962C8B-B14F-4D97-AF65-F5344CB8AC3E}">
        <p14:creationId xmlns:p14="http://schemas.microsoft.com/office/powerpoint/2010/main" val="1951507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1664</TotalTime>
  <Words>4120</Words>
  <Application>Microsoft Office PowerPoint</Application>
  <PresentationFormat>Widescreen</PresentationFormat>
  <Paragraphs>423</Paragraphs>
  <Slides>73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73</vt:i4>
      </vt:variant>
    </vt:vector>
  </HeadingPairs>
  <TitlesOfParts>
    <vt:vector size="78" baseType="lpstr">
      <vt:lpstr>Arial</vt:lpstr>
      <vt:lpstr>Calibri</vt:lpstr>
      <vt:lpstr>Calibri Light</vt:lpstr>
      <vt:lpstr>Times New Roman</vt:lpstr>
      <vt:lpstr>Office Theme</vt:lpstr>
      <vt:lpstr>GraRep: Learning Graph Representations with Global Structural Information</vt:lpstr>
      <vt:lpstr>Table of Contents </vt:lpstr>
      <vt:lpstr>Abstract</vt:lpstr>
      <vt:lpstr>Introduction</vt:lpstr>
      <vt:lpstr>Baseline Algorithms</vt:lpstr>
      <vt:lpstr>DeepWalk</vt:lpstr>
      <vt:lpstr>Skip-gram Model </vt:lpstr>
      <vt:lpstr>LINE</vt:lpstr>
      <vt:lpstr>GraRep</vt:lpstr>
      <vt:lpstr>Related Work</vt:lpstr>
      <vt:lpstr>Linear Sequence Representation Methods </vt:lpstr>
      <vt:lpstr>Graph Representation Approaches</vt:lpstr>
      <vt:lpstr>Graphs and Their Representations</vt:lpstr>
      <vt:lpstr>Definition 1: Graph</vt:lpstr>
      <vt:lpstr>Definition 1: Graph</vt:lpstr>
      <vt:lpstr>Graph Representations with Global Structural Information </vt:lpstr>
      <vt:lpstr>Global Structural Information</vt:lpstr>
      <vt:lpstr>Global Structural Information</vt:lpstr>
      <vt:lpstr>Global Structural Information</vt:lpstr>
      <vt:lpstr>PowerPoint Presentation</vt:lpstr>
      <vt:lpstr>Loss Function</vt:lpstr>
      <vt:lpstr>Loss Function</vt:lpstr>
      <vt:lpstr>Loss Function</vt:lpstr>
      <vt:lpstr>Loss Function</vt:lpstr>
      <vt:lpstr>Loss Function</vt:lpstr>
      <vt:lpstr>Optimizing with Matrix Factorization</vt:lpstr>
      <vt:lpstr>Optimizing with Matrix Factorization</vt:lpstr>
      <vt:lpstr>Algorithm</vt:lpstr>
      <vt:lpstr>PowerPoint Presentation</vt:lpstr>
      <vt:lpstr>Algorithm – Step 1</vt:lpstr>
      <vt:lpstr>Algorithm – Step 2</vt:lpstr>
      <vt:lpstr>Algorithm – Step 3</vt:lpstr>
      <vt:lpstr>Mathematical Explanation in relevance to previous work</vt:lpstr>
      <vt:lpstr>Explicit Loss of Skip-gram Model </vt:lpstr>
      <vt:lpstr>Explicit Loss of Skip-gram Model </vt:lpstr>
      <vt:lpstr>Enhanced SGNS (E-SGNS)</vt:lpstr>
      <vt:lpstr>Enhanced SGNS (E-SGNS)</vt:lpstr>
      <vt:lpstr>Intrinsic Relation Between Sampling and Transition Probabilities</vt:lpstr>
      <vt:lpstr>Intrinsic Relation Between Sampling and Transition Probabilities</vt:lpstr>
      <vt:lpstr>Intrinsic Relation Between Sampling and Transition Probabilities</vt:lpstr>
      <vt:lpstr>Intrinsic Relation Between Sampling and Transition Probabilities</vt:lpstr>
      <vt:lpstr>Intrinsic Relation Between Sampling and Transition Probabilities</vt:lpstr>
      <vt:lpstr>Intrinsic Relation Between Sampling and Transition Probabilities</vt:lpstr>
      <vt:lpstr>Intrinsic Relation Between Sampling and Transition Probabilities</vt:lpstr>
      <vt:lpstr>Evaluation Data</vt:lpstr>
      <vt:lpstr>20-Newsgroup </vt:lpstr>
      <vt:lpstr>Blogcatalog</vt:lpstr>
      <vt:lpstr>DBLP Network</vt:lpstr>
      <vt:lpstr>Review – Baseline Algorithms</vt:lpstr>
      <vt:lpstr>LINE</vt:lpstr>
      <vt:lpstr>DeepWalk</vt:lpstr>
      <vt:lpstr>E-SGNS</vt:lpstr>
      <vt:lpstr>Spectral Clustering</vt:lpstr>
      <vt:lpstr>Parameter Setting</vt:lpstr>
      <vt:lpstr>Parameter Setting</vt:lpstr>
      <vt:lpstr>Parameter Setting</vt:lpstr>
      <vt:lpstr>Statistics of real-world graphs</vt:lpstr>
      <vt:lpstr>Experimental Results</vt:lpstr>
      <vt:lpstr>20-Newsgroup Network</vt:lpstr>
      <vt:lpstr>20-Newsgroup Network</vt:lpstr>
      <vt:lpstr>20-Newgroup Network</vt:lpstr>
      <vt:lpstr>Blogcatalog Network</vt:lpstr>
      <vt:lpstr>Blogcatalog Network</vt:lpstr>
      <vt:lpstr>DBLP Network</vt:lpstr>
      <vt:lpstr>DBLP Network</vt:lpstr>
      <vt:lpstr>Parameter Sensitivity</vt:lpstr>
      <vt:lpstr>Parameter Sensitivity</vt:lpstr>
      <vt:lpstr>Parameter Sensitivity</vt:lpstr>
      <vt:lpstr>Parameter Sensitivity</vt:lpstr>
      <vt:lpstr>Parameter Sensitivity</vt:lpstr>
      <vt:lpstr>Parameter Sensitivity</vt:lpstr>
      <vt:lpstr>Conclusion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GraRep: Learning Graph Representations with Global Structural Information</dc:title>
  <dc:creator>Ali Nauman</dc:creator>
  <cp:lastModifiedBy>Samama Butt</cp:lastModifiedBy>
  <cp:revision>47</cp:revision>
  <dcterms:created xsi:type="dcterms:W3CDTF">2019-04-19T16:21:56Z</dcterms:created>
  <dcterms:modified xsi:type="dcterms:W3CDTF">2019-04-21T09:54:38Z</dcterms:modified>
</cp:coreProperties>
</file>