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theme/themeOverride16.xml" ContentType="application/vnd.openxmlformats-officedocument.themeOverride+xml"/>
  <Override PartName="/ppt/notesSlides/notesSlide15.xml" ContentType="application/vnd.openxmlformats-officedocument.presentationml.notesSlide+xml"/>
  <Override PartName="/ppt/theme/themeOverride17.xml" ContentType="application/vnd.openxmlformats-officedocument.themeOverride+xml"/>
  <Override PartName="/ppt/notesSlides/notesSlide16.xml" ContentType="application/vnd.openxmlformats-officedocument.presentationml.notesSlide+xml"/>
  <Override PartName="/ppt/theme/themeOverride18.xml" ContentType="application/vnd.openxmlformats-officedocument.themeOverride+xml"/>
  <Override PartName="/ppt/notesSlides/notesSlide17.xml" ContentType="application/vnd.openxmlformats-officedocument.presentationml.notesSlide+xml"/>
  <Override PartName="/ppt/theme/themeOverride19.xml" ContentType="application/vnd.openxmlformats-officedocument.themeOverride+xml"/>
  <Override PartName="/ppt/notesSlides/notesSlide18.xml" ContentType="application/vnd.openxmlformats-officedocument.presentationml.notesSlide+xml"/>
  <Override PartName="/ppt/theme/themeOverride20.xml" ContentType="application/vnd.openxmlformats-officedocument.themeOverride+xml"/>
  <Override PartName="/ppt/notesSlides/notesSlide19.xml" ContentType="application/vnd.openxmlformats-officedocument.presentationml.notesSlide+xml"/>
  <Override PartName="/ppt/theme/themeOverride21.xml" ContentType="application/vnd.openxmlformats-officedocument.themeOverride+xml"/>
  <Override PartName="/ppt/notesSlides/notesSlide20.xml" ContentType="application/vnd.openxmlformats-officedocument.presentationml.notesSlide+xml"/>
  <Override PartName="/ppt/theme/themeOverride22.xml" ContentType="application/vnd.openxmlformats-officedocument.themeOverride+xml"/>
  <Override PartName="/ppt/notesSlides/notesSlide21.xml" ContentType="application/vnd.openxmlformats-officedocument.presentationml.notesSlide+xml"/>
  <Override PartName="/ppt/theme/themeOverride23.xml" ContentType="application/vnd.openxmlformats-officedocument.themeOverride+xml"/>
  <Override PartName="/ppt/notesSlides/notesSlide22.xml" ContentType="application/vnd.openxmlformats-officedocument.presentationml.notesSlide+xml"/>
  <Override PartName="/ppt/theme/themeOverride24.xml" ContentType="application/vnd.openxmlformats-officedocument.themeOverride+xml"/>
  <Override PartName="/ppt/notesSlides/notesSlide23.xml" ContentType="application/vnd.openxmlformats-officedocument.presentationml.notesSlide+xml"/>
  <Override PartName="/ppt/theme/themeOverride25.xml" ContentType="application/vnd.openxmlformats-officedocument.themeOverride+xml"/>
  <Override PartName="/ppt/notesSlides/notesSlide24.xml" ContentType="application/vnd.openxmlformats-officedocument.presentationml.notesSlide+xml"/>
  <Override PartName="/ppt/theme/themeOverride26.xml" ContentType="application/vnd.openxmlformats-officedocument.themeOverr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5" r:id="rId1"/>
  </p:sldMasterIdLst>
  <p:notesMasterIdLst>
    <p:notesMasterId r:id="rId35"/>
  </p:notesMasterIdLst>
  <p:sldIdLst>
    <p:sldId id="256" r:id="rId2"/>
    <p:sldId id="257" r:id="rId3"/>
    <p:sldId id="258" r:id="rId4"/>
    <p:sldId id="259" r:id="rId5"/>
    <p:sldId id="262" r:id="rId6"/>
    <p:sldId id="263" r:id="rId7"/>
    <p:sldId id="280" r:id="rId8"/>
    <p:sldId id="281" r:id="rId9"/>
    <p:sldId id="264" r:id="rId10"/>
    <p:sldId id="283" r:id="rId11"/>
    <p:sldId id="290" r:id="rId12"/>
    <p:sldId id="289" r:id="rId13"/>
    <p:sldId id="285" r:id="rId14"/>
    <p:sldId id="288" r:id="rId15"/>
    <p:sldId id="291" r:id="rId16"/>
    <p:sldId id="284" r:id="rId17"/>
    <p:sldId id="266" r:id="rId18"/>
    <p:sldId id="267" r:id="rId19"/>
    <p:sldId id="268" r:id="rId20"/>
    <p:sldId id="293" r:id="rId21"/>
    <p:sldId id="277" r:id="rId22"/>
    <p:sldId id="278" r:id="rId23"/>
    <p:sldId id="279" r:id="rId24"/>
    <p:sldId id="292" r:id="rId25"/>
    <p:sldId id="270" r:id="rId26"/>
    <p:sldId id="294" r:id="rId27"/>
    <p:sldId id="295" r:id="rId28"/>
    <p:sldId id="296" r:id="rId29"/>
    <p:sldId id="297" r:id="rId30"/>
    <p:sldId id="298" r:id="rId31"/>
    <p:sldId id="299" r:id="rId32"/>
    <p:sldId id="300" r:id="rId33"/>
    <p:sldId id="30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151" autoAdjust="0"/>
  </p:normalViewPr>
  <p:slideViewPr>
    <p:cSldViewPr snapToGrid="0" snapToObjects="1">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78E49-95F1-44A1-8B2B-5E7F36CCF4A0}"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D38D5-9E2D-4843-9261-B3A5B343482E}" type="slidenum">
              <a:rPr lang="en-US" smtClean="0"/>
              <a:t>‹#›</a:t>
            </a:fld>
            <a:endParaRPr lang="en-US"/>
          </a:p>
        </p:txBody>
      </p:sp>
    </p:spTree>
    <p:extLst>
      <p:ext uri="{BB962C8B-B14F-4D97-AF65-F5344CB8AC3E}">
        <p14:creationId xmlns:p14="http://schemas.microsoft.com/office/powerpoint/2010/main" val="48782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a:t>
            </a:fld>
            <a:endParaRPr lang="en-US"/>
          </a:p>
        </p:txBody>
      </p:sp>
    </p:spTree>
    <p:extLst>
      <p:ext uri="{BB962C8B-B14F-4D97-AF65-F5344CB8AC3E}">
        <p14:creationId xmlns:p14="http://schemas.microsoft.com/office/powerpoint/2010/main" val="3560909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16</a:t>
            </a:fld>
            <a:endParaRPr lang="en-US"/>
          </a:p>
        </p:txBody>
      </p:sp>
    </p:spTree>
    <p:extLst>
      <p:ext uri="{BB962C8B-B14F-4D97-AF65-F5344CB8AC3E}">
        <p14:creationId xmlns:p14="http://schemas.microsoft.com/office/powerpoint/2010/main" val="307587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17</a:t>
            </a:fld>
            <a:endParaRPr lang="en-US"/>
          </a:p>
        </p:txBody>
      </p:sp>
    </p:spTree>
    <p:extLst>
      <p:ext uri="{BB962C8B-B14F-4D97-AF65-F5344CB8AC3E}">
        <p14:creationId xmlns:p14="http://schemas.microsoft.com/office/powerpoint/2010/main" val="406902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18</a:t>
            </a:fld>
            <a:endParaRPr lang="en-US"/>
          </a:p>
        </p:txBody>
      </p:sp>
    </p:spTree>
    <p:extLst>
      <p:ext uri="{BB962C8B-B14F-4D97-AF65-F5344CB8AC3E}">
        <p14:creationId xmlns:p14="http://schemas.microsoft.com/office/powerpoint/2010/main" val="808044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19</a:t>
            </a:fld>
            <a:endParaRPr lang="en-US"/>
          </a:p>
        </p:txBody>
      </p:sp>
    </p:spTree>
    <p:extLst>
      <p:ext uri="{BB962C8B-B14F-4D97-AF65-F5344CB8AC3E}">
        <p14:creationId xmlns:p14="http://schemas.microsoft.com/office/powerpoint/2010/main" val="1082243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20</a:t>
            </a:fld>
            <a:endParaRPr lang="en-US"/>
          </a:p>
        </p:txBody>
      </p:sp>
    </p:spTree>
    <p:extLst>
      <p:ext uri="{BB962C8B-B14F-4D97-AF65-F5344CB8AC3E}">
        <p14:creationId xmlns:p14="http://schemas.microsoft.com/office/powerpoint/2010/main" val="2072833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21</a:t>
            </a:fld>
            <a:endParaRPr lang="en-US"/>
          </a:p>
        </p:txBody>
      </p:sp>
    </p:spTree>
    <p:extLst>
      <p:ext uri="{BB962C8B-B14F-4D97-AF65-F5344CB8AC3E}">
        <p14:creationId xmlns:p14="http://schemas.microsoft.com/office/powerpoint/2010/main" val="126192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22</a:t>
            </a:fld>
            <a:endParaRPr lang="en-US"/>
          </a:p>
        </p:txBody>
      </p:sp>
    </p:spTree>
    <p:extLst>
      <p:ext uri="{BB962C8B-B14F-4D97-AF65-F5344CB8AC3E}">
        <p14:creationId xmlns:p14="http://schemas.microsoft.com/office/powerpoint/2010/main" val="366607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23</a:t>
            </a:fld>
            <a:endParaRPr lang="en-US"/>
          </a:p>
        </p:txBody>
      </p:sp>
    </p:spTree>
    <p:extLst>
      <p:ext uri="{BB962C8B-B14F-4D97-AF65-F5344CB8AC3E}">
        <p14:creationId xmlns:p14="http://schemas.microsoft.com/office/powerpoint/2010/main" val="2189386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25</a:t>
            </a:fld>
            <a:endParaRPr lang="en-US"/>
          </a:p>
        </p:txBody>
      </p:sp>
    </p:spTree>
    <p:extLst>
      <p:ext uri="{BB962C8B-B14F-4D97-AF65-F5344CB8AC3E}">
        <p14:creationId xmlns:p14="http://schemas.microsoft.com/office/powerpoint/2010/main" val="353210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26</a:t>
            </a:fld>
            <a:endParaRPr lang="en-US"/>
          </a:p>
        </p:txBody>
      </p:sp>
    </p:spTree>
    <p:extLst>
      <p:ext uri="{BB962C8B-B14F-4D97-AF65-F5344CB8AC3E}">
        <p14:creationId xmlns:p14="http://schemas.microsoft.com/office/powerpoint/2010/main" val="2751254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5</a:t>
            </a:fld>
            <a:endParaRPr lang="en-US"/>
          </a:p>
        </p:txBody>
      </p:sp>
    </p:spTree>
    <p:extLst>
      <p:ext uri="{BB962C8B-B14F-4D97-AF65-F5344CB8AC3E}">
        <p14:creationId xmlns:p14="http://schemas.microsoft.com/office/powerpoint/2010/main" val="4251145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27</a:t>
            </a:fld>
            <a:endParaRPr lang="en-US"/>
          </a:p>
        </p:txBody>
      </p:sp>
    </p:spTree>
    <p:extLst>
      <p:ext uri="{BB962C8B-B14F-4D97-AF65-F5344CB8AC3E}">
        <p14:creationId xmlns:p14="http://schemas.microsoft.com/office/powerpoint/2010/main" val="802898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28</a:t>
            </a:fld>
            <a:endParaRPr lang="en-US"/>
          </a:p>
        </p:txBody>
      </p:sp>
    </p:spTree>
    <p:extLst>
      <p:ext uri="{BB962C8B-B14F-4D97-AF65-F5344CB8AC3E}">
        <p14:creationId xmlns:p14="http://schemas.microsoft.com/office/powerpoint/2010/main" val="3292482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29</a:t>
            </a:fld>
            <a:endParaRPr lang="en-US"/>
          </a:p>
        </p:txBody>
      </p:sp>
    </p:spTree>
    <p:extLst>
      <p:ext uri="{BB962C8B-B14F-4D97-AF65-F5344CB8AC3E}">
        <p14:creationId xmlns:p14="http://schemas.microsoft.com/office/powerpoint/2010/main" val="2276629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30</a:t>
            </a:fld>
            <a:endParaRPr lang="en-US"/>
          </a:p>
        </p:txBody>
      </p:sp>
    </p:spTree>
    <p:extLst>
      <p:ext uri="{BB962C8B-B14F-4D97-AF65-F5344CB8AC3E}">
        <p14:creationId xmlns:p14="http://schemas.microsoft.com/office/powerpoint/2010/main" val="1658028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31</a:t>
            </a:fld>
            <a:endParaRPr lang="en-US"/>
          </a:p>
        </p:txBody>
      </p:sp>
    </p:spTree>
    <p:extLst>
      <p:ext uri="{BB962C8B-B14F-4D97-AF65-F5344CB8AC3E}">
        <p14:creationId xmlns:p14="http://schemas.microsoft.com/office/powerpoint/2010/main" val="3767093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32</a:t>
            </a:fld>
            <a:endParaRPr lang="en-US"/>
          </a:p>
        </p:txBody>
      </p:sp>
    </p:spTree>
    <p:extLst>
      <p:ext uri="{BB962C8B-B14F-4D97-AF65-F5344CB8AC3E}">
        <p14:creationId xmlns:p14="http://schemas.microsoft.com/office/powerpoint/2010/main" val="58582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6</a:t>
            </a:fld>
            <a:endParaRPr lang="en-US"/>
          </a:p>
        </p:txBody>
      </p:sp>
    </p:spTree>
    <p:extLst>
      <p:ext uri="{BB962C8B-B14F-4D97-AF65-F5344CB8AC3E}">
        <p14:creationId xmlns:p14="http://schemas.microsoft.com/office/powerpoint/2010/main" val="187311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7</a:t>
            </a:fld>
            <a:endParaRPr lang="en-US"/>
          </a:p>
        </p:txBody>
      </p:sp>
    </p:spTree>
    <p:extLst>
      <p:ext uri="{BB962C8B-B14F-4D97-AF65-F5344CB8AC3E}">
        <p14:creationId xmlns:p14="http://schemas.microsoft.com/office/powerpoint/2010/main" val="246152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8</a:t>
            </a:fld>
            <a:endParaRPr lang="en-US"/>
          </a:p>
        </p:txBody>
      </p:sp>
    </p:spTree>
    <p:extLst>
      <p:ext uri="{BB962C8B-B14F-4D97-AF65-F5344CB8AC3E}">
        <p14:creationId xmlns:p14="http://schemas.microsoft.com/office/powerpoint/2010/main" val="35626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9</a:t>
            </a:fld>
            <a:endParaRPr lang="en-US"/>
          </a:p>
        </p:txBody>
      </p:sp>
    </p:spTree>
    <p:extLst>
      <p:ext uri="{BB962C8B-B14F-4D97-AF65-F5344CB8AC3E}">
        <p14:creationId xmlns:p14="http://schemas.microsoft.com/office/powerpoint/2010/main" val="249930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12</a:t>
            </a:fld>
            <a:endParaRPr lang="en-US"/>
          </a:p>
        </p:txBody>
      </p:sp>
    </p:spTree>
    <p:extLst>
      <p:ext uri="{BB962C8B-B14F-4D97-AF65-F5344CB8AC3E}">
        <p14:creationId xmlns:p14="http://schemas.microsoft.com/office/powerpoint/2010/main" val="298381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13</a:t>
            </a:fld>
            <a:endParaRPr lang="en-US"/>
          </a:p>
        </p:txBody>
      </p:sp>
    </p:spTree>
    <p:extLst>
      <p:ext uri="{BB962C8B-B14F-4D97-AF65-F5344CB8AC3E}">
        <p14:creationId xmlns:p14="http://schemas.microsoft.com/office/powerpoint/2010/main" val="371024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0D38D5-9E2D-4843-9261-B3A5B343482E}" type="slidenum">
              <a:rPr lang="en-US" smtClean="0"/>
              <a:t>14</a:t>
            </a:fld>
            <a:endParaRPr lang="en-US"/>
          </a:p>
        </p:txBody>
      </p:sp>
    </p:spTree>
    <p:extLst>
      <p:ext uri="{BB962C8B-B14F-4D97-AF65-F5344CB8AC3E}">
        <p14:creationId xmlns:p14="http://schemas.microsoft.com/office/powerpoint/2010/main" val="168553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05B858-DF1F-4A27-8A8F-34740328445F}"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2F3CE-EEB5-4FB4-BAB7-2825A1554E15}"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10E83-28A0-458E-BADC-AF216FABE908}"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4453A-51C7-4E5E-B199-0AC2254551B8}"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3171E-E485-4BA3-9DA8-FA67233B2AA2}" type="datetime1">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2A997-5BD0-4F9F-9789-466F09735550}"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C9145-D01D-4FE9-A696-A5A698D20602}" type="datetime1">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CC8603-C75B-4EAE-834F-71484484FC4E}" type="datetime1">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96EA2D-961F-46CC-91D2-0C0A7E9FDD12}" type="datetime1">
              <a:rPr lang="en-US" smtClean="0"/>
              <a:t>12/1/2019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E707E7-06FB-4DB4-8F49-F7D50BD8363B}" type="datetime1">
              <a:rPr lang="en-US" smtClean="0"/>
              <a:t>12/1/2019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2BFF0-14F5-4B23-BDC5-5E40C338E186}" type="datetime1">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C7EB6E-54A9-44D0-B815-CC1271DA183E}" type="datetime1">
              <a:rPr lang="en-US" smtClean="0"/>
              <a:t>12/1/2019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81209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8.gif"/><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520505"/>
            <a:ext cx="11408898" cy="3742006"/>
          </a:xfrm>
        </p:spPr>
        <p:txBody>
          <a:bodyPr>
            <a:noAutofit/>
          </a:bodyPr>
          <a:lstStyle/>
          <a:p>
            <a:pPr algn="ctr">
              <a:lnSpc>
                <a:spcPct val="150000"/>
              </a:lnSpc>
            </a:pPr>
            <a:r>
              <a:rPr lang="en-US" sz="4800" b="1" dirty="0"/>
              <a:t>Discovering Optimal Models For Real Estate Prices Prediction Using Linear &amp; Non-Linear Regression Techniques</a:t>
            </a:r>
            <a:endParaRPr lang="en-US" sz="2800" b="1" spc="50" dirty="0"/>
          </a:p>
        </p:txBody>
      </p:sp>
      <p:sp>
        <p:nvSpPr>
          <p:cNvPr id="3" name="Subtitle 2"/>
          <p:cNvSpPr>
            <a:spLocks noGrp="1"/>
          </p:cNvSpPr>
          <p:nvPr>
            <p:ph type="subTitle" idx="1"/>
          </p:nvPr>
        </p:nvSpPr>
        <p:spPr>
          <a:xfrm>
            <a:off x="6682154" y="4490658"/>
            <a:ext cx="4933599" cy="1526571"/>
          </a:xfrm>
        </p:spPr>
        <p:txBody>
          <a:bodyPr>
            <a:noAutofit/>
          </a:bodyPr>
          <a:lstStyle/>
          <a:p>
            <a:r>
              <a:rPr lang="en-US" b="1" cap="none" dirty="0">
                <a:solidFill>
                  <a:schemeClr val="tx1"/>
                </a:solidFill>
              </a:rPr>
              <a:t>Areeb Waseem (18L-1823)</a:t>
            </a:r>
          </a:p>
          <a:p>
            <a:r>
              <a:rPr lang="en-US" b="1" cap="none" dirty="0">
                <a:solidFill>
                  <a:schemeClr val="tx1"/>
                </a:solidFill>
              </a:rPr>
              <a:t>Rehman Shahid (18L-1890)</a:t>
            </a:r>
          </a:p>
          <a:p>
            <a:r>
              <a:rPr lang="en-US" b="1" cap="none" dirty="0" err="1">
                <a:solidFill>
                  <a:schemeClr val="tx1"/>
                </a:solidFill>
              </a:rPr>
              <a:t>Samama</a:t>
            </a:r>
            <a:r>
              <a:rPr lang="en-US" b="1" cap="none" dirty="0">
                <a:solidFill>
                  <a:schemeClr val="tx1"/>
                </a:solidFill>
              </a:rPr>
              <a:t> Imtiaz Butt (18L-1882)</a:t>
            </a:r>
          </a:p>
          <a:p>
            <a:endParaRPr lang="en-US" b="1" dirty="0"/>
          </a:p>
        </p:txBody>
      </p:sp>
    </p:spTree>
    <p:extLst>
      <p:ext uri="{BB962C8B-B14F-4D97-AF65-F5344CB8AC3E}">
        <p14:creationId xmlns:p14="http://schemas.microsoft.com/office/powerpoint/2010/main" val="79540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6CF9FB-6737-49DA-9F3B-237B351D0441}"/>
              </a:ext>
            </a:extLst>
          </p:cNvPr>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6" name="Content Placeholder 4">
            <a:extLst>
              <a:ext uri="{FF2B5EF4-FFF2-40B4-BE49-F238E27FC236}">
                <a16:creationId xmlns:a16="http://schemas.microsoft.com/office/drawing/2014/main" id="{B6BC9F4F-2816-44AB-BDE3-C42E26351A2E}"/>
              </a:ext>
            </a:extLst>
          </p:cNvPr>
          <p:cNvGraphicFramePr>
            <a:graphicFrameLocks/>
          </p:cNvGraphicFramePr>
          <p:nvPr>
            <p:extLst>
              <p:ext uri="{D42A27DB-BD31-4B8C-83A1-F6EECF244321}">
                <p14:modId xmlns:p14="http://schemas.microsoft.com/office/powerpoint/2010/main" val="876438874"/>
              </p:ext>
            </p:extLst>
          </p:nvPr>
        </p:nvGraphicFramePr>
        <p:xfrm>
          <a:off x="5370409" y="323557"/>
          <a:ext cx="5186061" cy="5761555"/>
        </p:xfrm>
        <a:graphic>
          <a:graphicData uri="http://schemas.openxmlformats.org/drawingml/2006/table">
            <a:tbl>
              <a:tblPr firstRow="1" firstCol="1" bandRow="1">
                <a:tableStyleId>{BC89EF96-8CEA-46FF-86C4-4CE0E7609802}</a:tableStyleId>
              </a:tblPr>
              <a:tblGrid>
                <a:gridCol w="2645892">
                  <a:extLst>
                    <a:ext uri="{9D8B030D-6E8A-4147-A177-3AD203B41FA5}">
                      <a16:colId xmlns:a16="http://schemas.microsoft.com/office/drawing/2014/main" val="299623543"/>
                    </a:ext>
                  </a:extLst>
                </a:gridCol>
                <a:gridCol w="2540169">
                  <a:extLst>
                    <a:ext uri="{9D8B030D-6E8A-4147-A177-3AD203B41FA5}">
                      <a16:colId xmlns:a16="http://schemas.microsoft.com/office/drawing/2014/main" val="1495688815"/>
                    </a:ext>
                  </a:extLst>
                </a:gridCol>
              </a:tblGrid>
              <a:tr h="338915">
                <a:tc>
                  <a:txBody>
                    <a:bodyPr/>
                    <a:lstStyle/>
                    <a:p>
                      <a:pPr marL="0" marR="0" algn="ctr">
                        <a:spcBef>
                          <a:spcPts val="0"/>
                        </a:spcBef>
                        <a:spcAft>
                          <a:spcPts val="0"/>
                        </a:spcAft>
                      </a:pPr>
                      <a:r>
                        <a:rPr lang="en-US" sz="1000" dirty="0">
                          <a:ln>
                            <a:noFill/>
                          </a:ln>
                          <a:effectLst/>
                        </a:rPr>
                        <a:t>Feature Name</a:t>
                      </a:r>
                      <a:endParaRPr lang="en-US" sz="900" dirty="0">
                        <a:ln>
                          <a:noFill/>
                        </a:ln>
                        <a:solidFill>
                          <a:srgbClr val="FFFFFF"/>
                        </a:solidFill>
                        <a:effectLst/>
                        <a:latin typeface="Helvetica Neue Medium"/>
                        <a:ea typeface="Helvetica Neue Medium"/>
                        <a:cs typeface="Helvetica Neue Medium"/>
                      </a:endParaRPr>
                    </a:p>
                  </a:txBody>
                  <a:tcPr marL="48259" marR="48259" marT="48259" marB="48259"/>
                </a:tc>
                <a:tc>
                  <a:txBody>
                    <a:bodyPr/>
                    <a:lstStyle/>
                    <a:p>
                      <a:pPr marL="0" marR="0" algn="ctr">
                        <a:spcBef>
                          <a:spcPts val="0"/>
                        </a:spcBef>
                        <a:spcAft>
                          <a:spcPts val="0"/>
                        </a:spcAft>
                      </a:pPr>
                      <a:r>
                        <a:rPr lang="en-US" sz="1000">
                          <a:ln>
                            <a:noFill/>
                          </a:ln>
                          <a:effectLst/>
                        </a:rPr>
                        <a:t>Conversion</a:t>
                      </a:r>
                      <a:endParaRPr lang="en-US" sz="900">
                        <a:ln>
                          <a:noFill/>
                        </a:ln>
                        <a:solidFill>
                          <a:srgbClr val="FFFFFF"/>
                        </a:solidFill>
                        <a:effectLst/>
                        <a:latin typeface="Helvetica Neue Medium"/>
                        <a:ea typeface="Helvetica Neue Medium"/>
                        <a:cs typeface="Helvetica Neue Medium"/>
                      </a:endParaRPr>
                    </a:p>
                  </a:txBody>
                  <a:tcPr marL="48259" marR="48259" marT="48259" marB="48259"/>
                </a:tc>
                <a:extLst>
                  <a:ext uri="{0D108BD9-81ED-4DB2-BD59-A6C34878D82A}">
                    <a16:rowId xmlns:a16="http://schemas.microsoft.com/office/drawing/2014/main" val="634439015"/>
                  </a:ext>
                </a:extLst>
              </a:tr>
              <a:tr h="338915">
                <a:tc>
                  <a:txBody>
                    <a:bodyPr/>
                    <a:lstStyle/>
                    <a:p>
                      <a:pPr marL="0" marR="0" algn="ctr">
                        <a:spcBef>
                          <a:spcPts val="0"/>
                        </a:spcBef>
                        <a:spcAft>
                          <a:spcPts val="0"/>
                        </a:spcAft>
                      </a:pPr>
                      <a:r>
                        <a:rPr lang="en-US" sz="1000" dirty="0" err="1">
                          <a:ln>
                            <a:noFill/>
                          </a:ln>
                          <a:effectLst/>
                        </a:rPr>
                        <a:t>MsSubClass</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a:ln>
                            <a:noFill/>
                          </a:ln>
                          <a:effectLst/>
                        </a:rPr>
                        <a:t>toStr</a:t>
                      </a:r>
                      <a:endParaRPr lang="en-US" sz="90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725831905"/>
                  </a:ext>
                </a:extLst>
              </a:tr>
              <a:tr h="338915">
                <a:tc>
                  <a:txBody>
                    <a:bodyPr/>
                    <a:lstStyle/>
                    <a:p>
                      <a:pPr marL="0" marR="0" algn="ctr">
                        <a:spcBef>
                          <a:spcPts val="0"/>
                        </a:spcBef>
                        <a:spcAft>
                          <a:spcPts val="0"/>
                        </a:spcAft>
                      </a:pPr>
                      <a:r>
                        <a:rPr lang="en-US" sz="1000" dirty="0" err="1">
                          <a:ln>
                            <a:noFill/>
                          </a:ln>
                          <a:effectLst/>
                        </a:rPr>
                        <a:t>MsZoning</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a:ln>
                            <a:noFill/>
                          </a:ln>
                          <a:effectLst/>
                        </a:rPr>
                        <a:t>Fill Na with most common feature (mode)</a:t>
                      </a:r>
                      <a:endParaRPr lang="en-US" sz="90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3224951368"/>
                  </a:ext>
                </a:extLst>
              </a:tr>
              <a:tr h="338915">
                <a:tc>
                  <a:txBody>
                    <a:bodyPr/>
                    <a:lstStyle/>
                    <a:p>
                      <a:pPr marL="0" marR="0" algn="ctr">
                        <a:spcBef>
                          <a:spcPts val="0"/>
                        </a:spcBef>
                        <a:spcAft>
                          <a:spcPts val="0"/>
                        </a:spcAft>
                      </a:pPr>
                      <a:r>
                        <a:rPr lang="en-US" sz="1000" dirty="0" err="1">
                          <a:ln>
                            <a:noFill/>
                          </a:ln>
                          <a:effectLst/>
                        </a:rPr>
                        <a:t>LotFrontage</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a:ln>
                            <a:noFill/>
                          </a:ln>
                          <a:effectLst/>
                        </a:rPr>
                        <a:t>Fill Na with Mean</a:t>
                      </a:r>
                      <a:endParaRPr lang="en-US" sz="90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4244275738"/>
                  </a:ext>
                </a:extLst>
              </a:tr>
              <a:tr h="338915">
                <a:tc>
                  <a:txBody>
                    <a:bodyPr/>
                    <a:lstStyle/>
                    <a:p>
                      <a:pPr marL="0" marR="0" algn="ctr">
                        <a:spcBef>
                          <a:spcPts val="0"/>
                        </a:spcBef>
                        <a:spcAft>
                          <a:spcPts val="0"/>
                        </a:spcAft>
                      </a:pPr>
                      <a:r>
                        <a:rPr lang="en-US" sz="1000" dirty="0">
                          <a:ln>
                            <a:noFill/>
                          </a:ln>
                          <a:effectLst/>
                        </a:rPr>
                        <a:t>Alley</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a:ln>
                            <a:noFill/>
                          </a:ln>
                          <a:effectLst/>
                        </a:rPr>
                        <a:t>Fill Na with No Access</a:t>
                      </a:r>
                      <a:endParaRPr lang="en-US" sz="90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3299083336"/>
                  </a:ext>
                </a:extLst>
              </a:tr>
              <a:tr h="338915">
                <a:tc>
                  <a:txBody>
                    <a:bodyPr/>
                    <a:lstStyle/>
                    <a:p>
                      <a:pPr marL="0" marR="0" algn="ctr">
                        <a:spcBef>
                          <a:spcPts val="0"/>
                        </a:spcBef>
                        <a:spcAft>
                          <a:spcPts val="0"/>
                        </a:spcAft>
                      </a:pPr>
                      <a:r>
                        <a:rPr lang="en-US" sz="1000" dirty="0" err="1">
                          <a:ln>
                            <a:noFill/>
                          </a:ln>
                          <a:effectLst/>
                        </a:rPr>
                        <a:t>OverAllCond</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err="1">
                          <a:ln>
                            <a:noFill/>
                          </a:ln>
                          <a:effectLst/>
                        </a:rPr>
                        <a:t>toStr</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1417632762"/>
                  </a:ext>
                </a:extLst>
              </a:tr>
              <a:tr h="338915">
                <a:tc>
                  <a:txBody>
                    <a:bodyPr/>
                    <a:lstStyle/>
                    <a:p>
                      <a:pPr marL="0" marR="0" algn="ctr">
                        <a:spcBef>
                          <a:spcPts val="0"/>
                        </a:spcBef>
                        <a:spcAft>
                          <a:spcPts val="0"/>
                        </a:spcAft>
                      </a:pPr>
                      <a:r>
                        <a:rPr lang="en-US" sz="1000" dirty="0" err="1">
                          <a:ln>
                            <a:noFill/>
                          </a:ln>
                          <a:effectLst/>
                        </a:rPr>
                        <a:t>MasVnrType</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Mode</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2349452981"/>
                  </a:ext>
                </a:extLst>
              </a:tr>
              <a:tr h="338915">
                <a:tc>
                  <a:txBody>
                    <a:bodyPr/>
                    <a:lstStyle/>
                    <a:p>
                      <a:pPr marL="0" marR="0" algn="ctr">
                        <a:spcBef>
                          <a:spcPts val="0"/>
                        </a:spcBef>
                        <a:spcAft>
                          <a:spcPts val="0"/>
                        </a:spcAft>
                      </a:pPr>
                      <a:r>
                        <a:rPr lang="en-US" sz="1000">
                          <a:ln>
                            <a:noFill/>
                          </a:ln>
                          <a:effectLst/>
                        </a:rPr>
                        <a:t>Bsmt</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Fill Na with No Basement</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3660787038"/>
                  </a:ext>
                </a:extLst>
              </a:tr>
              <a:tr h="338915">
                <a:tc>
                  <a:txBody>
                    <a:bodyPr/>
                    <a:lstStyle/>
                    <a:p>
                      <a:pPr marL="0" marR="0" algn="ctr">
                        <a:spcBef>
                          <a:spcPts val="0"/>
                        </a:spcBef>
                        <a:spcAft>
                          <a:spcPts val="0"/>
                        </a:spcAft>
                      </a:pPr>
                      <a:r>
                        <a:rPr lang="en-US" sz="1000">
                          <a:ln>
                            <a:noFill/>
                          </a:ln>
                          <a:effectLst/>
                        </a:rPr>
                        <a:t>TotalBsmtSF</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Fill Na 0</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806225018"/>
                  </a:ext>
                </a:extLst>
              </a:tr>
              <a:tr h="338915">
                <a:tc>
                  <a:txBody>
                    <a:bodyPr/>
                    <a:lstStyle/>
                    <a:p>
                      <a:pPr marL="0" marR="0" algn="ctr">
                        <a:spcBef>
                          <a:spcPts val="0"/>
                        </a:spcBef>
                        <a:spcAft>
                          <a:spcPts val="0"/>
                        </a:spcAft>
                      </a:pPr>
                      <a:r>
                        <a:rPr lang="en-US" sz="1000">
                          <a:ln>
                            <a:noFill/>
                          </a:ln>
                          <a:effectLst/>
                        </a:rPr>
                        <a:t>Electrical</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Mode</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2342320508"/>
                  </a:ext>
                </a:extLst>
              </a:tr>
              <a:tr h="338915">
                <a:tc>
                  <a:txBody>
                    <a:bodyPr/>
                    <a:lstStyle/>
                    <a:p>
                      <a:pPr marL="0" marR="0" algn="ctr">
                        <a:spcBef>
                          <a:spcPts val="0"/>
                        </a:spcBef>
                        <a:spcAft>
                          <a:spcPts val="0"/>
                        </a:spcAft>
                      </a:pPr>
                      <a:r>
                        <a:rPr lang="en-US" sz="1000">
                          <a:ln>
                            <a:noFill/>
                          </a:ln>
                          <a:effectLst/>
                        </a:rPr>
                        <a:t>KitchenAbvGr</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err="1">
                          <a:ln>
                            <a:noFill/>
                          </a:ln>
                          <a:effectLst/>
                        </a:rPr>
                        <a:t>toStr</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1642017362"/>
                  </a:ext>
                </a:extLst>
              </a:tr>
              <a:tr h="338915">
                <a:tc>
                  <a:txBody>
                    <a:bodyPr/>
                    <a:lstStyle/>
                    <a:p>
                      <a:pPr marL="0" marR="0" algn="ctr">
                        <a:spcBef>
                          <a:spcPts val="0"/>
                        </a:spcBef>
                        <a:spcAft>
                          <a:spcPts val="0"/>
                        </a:spcAft>
                      </a:pPr>
                      <a:r>
                        <a:rPr lang="en-US" sz="1000">
                          <a:ln>
                            <a:noFill/>
                          </a:ln>
                          <a:effectLst/>
                        </a:rPr>
                        <a:t>KitchenQual</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Mode</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1109504933"/>
                  </a:ext>
                </a:extLst>
              </a:tr>
              <a:tr h="338915">
                <a:tc>
                  <a:txBody>
                    <a:bodyPr/>
                    <a:lstStyle/>
                    <a:p>
                      <a:pPr marL="0" marR="0" algn="ctr">
                        <a:spcBef>
                          <a:spcPts val="0"/>
                        </a:spcBef>
                        <a:spcAft>
                          <a:spcPts val="0"/>
                        </a:spcAft>
                      </a:pPr>
                      <a:r>
                        <a:rPr lang="en-US" sz="1000">
                          <a:ln>
                            <a:noFill/>
                          </a:ln>
                          <a:effectLst/>
                        </a:rPr>
                        <a:t>FireplaceQu</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Fill Na with </a:t>
                      </a:r>
                      <a:r>
                        <a:rPr lang="en-US" sz="1000" dirty="0" err="1">
                          <a:ln>
                            <a:noFill/>
                          </a:ln>
                          <a:effectLst/>
                        </a:rPr>
                        <a:t>NoFp</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659120061"/>
                  </a:ext>
                </a:extLst>
              </a:tr>
              <a:tr h="338915">
                <a:tc>
                  <a:txBody>
                    <a:bodyPr/>
                    <a:lstStyle/>
                    <a:p>
                      <a:pPr marL="0" marR="0" algn="ctr">
                        <a:spcBef>
                          <a:spcPts val="0"/>
                        </a:spcBef>
                        <a:spcAft>
                          <a:spcPts val="0"/>
                        </a:spcAft>
                      </a:pPr>
                      <a:r>
                        <a:rPr lang="en-US" sz="1000">
                          <a:ln>
                            <a:noFill/>
                          </a:ln>
                          <a:effectLst/>
                        </a:rPr>
                        <a:t>Garage</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Fill Na with </a:t>
                      </a:r>
                      <a:r>
                        <a:rPr lang="en-US" sz="1000" dirty="0" err="1">
                          <a:ln>
                            <a:noFill/>
                          </a:ln>
                          <a:effectLst/>
                        </a:rPr>
                        <a:t>NoGRG</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1417086910"/>
                  </a:ext>
                </a:extLst>
              </a:tr>
              <a:tr h="338915">
                <a:tc>
                  <a:txBody>
                    <a:bodyPr/>
                    <a:lstStyle/>
                    <a:p>
                      <a:pPr marL="0" marR="0" algn="ctr">
                        <a:spcBef>
                          <a:spcPts val="0"/>
                        </a:spcBef>
                        <a:spcAft>
                          <a:spcPts val="0"/>
                        </a:spcAft>
                      </a:pPr>
                      <a:r>
                        <a:rPr lang="en-US" sz="1000">
                          <a:ln>
                            <a:noFill/>
                          </a:ln>
                          <a:effectLst/>
                        </a:rPr>
                        <a:t>SaleType</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a:ln>
                            <a:noFill/>
                          </a:ln>
                          <a:effectLst/>
                        </a:rPr>
                        <a:t>Mode</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3453134836"/>
                  </a:ext>
                </a:extLst>
              </a:tr>
              <a:tr h="338915">
                <a:tc>
                  <a:txBody>
                    <a:bodyPr/>
                    <a:lstStyle/>
                    <a:p>
                      <a:pPr marL="0" marR="0" algn="ctr">
                        <a:spcBef>
                          <a:spcPts val="0"/>
                        </a:spcBef>
                        <a:spcAft>
                          <a:spcPts val="0"/>
                        </a:spcAft>
                      </a:pPr>
                      <a:r>
                        <a:rPr lang="en-US" sz="1000">
                          <a:ln>
                            <a:noFill/>
                          </a:ln>
                          <a:effectLst/>
                        </a:rPr>
                        <a:t>YrSold</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err="1">
                          <a:ln>
                            <a:noFill/>
                          </a:ln>
                          <a:effectLst/>
                        </a:rPr>
                        <a:t>toStr</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1823215393"/>
                  </a:ext>
                </a:extLst>
              </a:tr>
              <a:tr h="338915">
                <a:tc>
                  <a:txBody>
                    <a:bodyPr/>
                    <a:lstStyle/>
                    <a:p>
                      <a:pPr marL="0" marR="0" algn="ctr">
                        <a:spcBef>
                          <a:spcPts val="0"/>
                        </a:spcBef>
                        <a:spcAft>
                          <a:spcPts val="0"/>
                        </a:spcAft>
                      </a:pPr>
                      <a:r>
                        <a:rPr lang="en-US" sz="1000">
                          <a:ln>
                            <a:noFill/>
                          </a:ln>
                          <a:effectLst/>
                        </a:rPr>
                        <a:t>MoSold</a:t>
                      </a:r>
                      <a:endParaRPr lang="en-US" sz="900">
                        <a:ln>
                          <a:noFill/>
                        </a:ln>
                        <a:solidFill>
                          <a:srgbClr val="000000"/>
                        </a:solidFill>
                        <a:effectLst/>
                        <a:latin typeface="Helvetica Neue Light"/>
                        <a:ea typeface="Helvetica Neue Light"/>
                        <a:cs typeface="Helvetica Neue Light"/>
                      </a:endParaRPr>
                    </a:p>
                  </a:txBody>
                  <a:tcPr marL="48259" marR="48259" marT="48259" marB="48259"/>
                </a:tc>
                <a:tc>
                  <a:txBody>
                    <a:bodyPr/>
                    <a:lstStyle/>
                    <a:p>
                      <a:pPr marL="0" marR="0" algn="ctr">
                        <a:spcBef>
                          <a:spcPts val="0"/>
                        </a:spcBef>
                        <a:spcAft>
                          <a:spcPts val="0"/>
                        </a:spcAft>
                      </a:pPr>
                      <a:r>
                        <a:rPr lang="en-US" sz="1000" dirty="0" err="1">
                          <a:ln>
                            <a:noFill/>
                          </a:ln>
                          <a:effectLst/>
                        </a:rPr>
                        <a:t>toStr</a:t>
                      </a:r>
                      <a:endParaRPr lang="en-US" sz="900" dirty="0">
                        <a:ln>
                          <a:noFill/>
                        </a:ln>
                        <a:solidFill>
                          <a:srgbClr val="000000"/>
                        </a:solidFill>
                        <a:effectLst/>
                        <a:latin typeface="Helvetica Neue Light"/>
                        <a:ea typeface="Helvetica Neue Light"/>
                        <a:cs typeface="Helvetica Neue Light"/>
                      </a:endParaRPr>
                    </a:p>
                  </a:txBody>
                  <a:tcPr marL="48259" marR="48259" marT="48259" marB="48259"/>
                </a:tc>
                <a:extLst>
                  <a:ext uri="{0D108BD9-81ED-4DB2-BD59-A6C34878D82A}">
                    <a16:rowId xmlns:a16="http://schemas.microsoft.com/office/drawing/2014/main" val="1499069031"/>
                  </a:ext>
                </a:extLst>
              </a:tr>
            </a:tbl>
          </a:graphicData>
        </a:graphic>
      </p:graphicFrame>
      <p:sp>
        <p:nvSpPr>
          <p:cNvPr id="7" name="Title 1">
            <a:extLst>
              <a:ext uri="{FF2B5EF4-FFF2-40B4-BE49-F238E27FC236}">
                <a16:creationId xmlns:a16="http://schemas.microsoft.com/office/drawing/2014/main" id="{2CE1D305-25A9-4C4E-A26D-69D57AC74DB4}"/>
              </a:ext>
            </a:extLst>
          </p:cNvPr>
          <p:cNvSpPr txBox="1">
            <a:spLocks/>
          </p:cNvSpPr>
          <p:nvPr/>
        </p:nvSpPr>
        <p:spPr>
          <a:xfrm>
            <a:off x="661182" y="492825"/>
            <a:ext cx="4065563" cy="150478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Dataset </a:t>
            </a:r>
            <a:r>
              <a:rPr lang="en-US" u="sng" dirty="0"/>
              <a:t>Preprocessing</a:t>
            </a:r>
          </a:p>
        </p:txBody>
      </p:sp>
      <p:sp>
        <p:nvSpPr>
          <p:cNvPr id="8" name="Title 1">
            <a:extLst>
              <a:ext uri="{FF2B5EF4-FFF2-40B4-BE49-F238E27FC236}">
                <a16:creationId xmlns:a16="http://schemas.microsoft.com/office/drawing/2014/main" id="{45AD062A-BAB2-48D5-A8D3-90526410E9E2}"/>
              </a:ext>
            </a:extLst>
          </p:cNvPr>
          <p:cNvSpPr txBox="1">
            <a:spLocks/>
          </p:cNvSpPr>
          <p:nvPr/>
        </p:nvSpPr>
        <p:spPr>
          <a:xfrm>
            <a:off x="661182" y="1924212"/>
            <a:ext cx="4065563" cy="399828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50000"/>
              </a:lnSpc>
            </a:pPr>
            <a:r>
              <a:rPr lang="en-US" sz="4400" dirty="0"/>
              <a:t>Handling </a:t>
            </a:r>
          </a:p>
          <a:p>
            <a:pPr marL="571500" indent="-571500">
              <a:lnSpc>
                <a:spcPct val="150000"/>
              </a:lnSpc>
              <a:buFont typeface="Wingdings" panose="05000000000000000000" pitchFamily="2" charset="2"/>
              <a:buChar char="Ø"/>
            </a:pPr>
            <a:r>
              <a:rPr lang="en-US" sz="3600" dirty="0"/>
              <a:t>Missing Values</a:t>
            </a:r>
          </a:p>
          <a:p>
            <a:pPr marL="571500" indent="-571500">
              <a:lnSpc>
                <a:spcPct val="150000"/>
              </a:lnSpc>
              <a:buFont typeface="Wingdings" panose="05000000000000000000" pitchFamily="2" charset="2"/>
              <a:buChar char="Ø"/>
            </a:pPr>
            <a:r>
              <a:rPr lang="en-US" sz="3600" dirty="0"/>
              <a:t>Type Conversions</a:t>
            </a:r>
            <a:endParaRPr lang="en-US" sz="4400" dirty="0"/>
          </a:p>
        </p:txBody>
      </p:sp>
    </p:spTree>
    <p:extLst>
      <p:ext uri="{BB962C8B-B14F-4D97-AF65-F5344CB8AC3E}">
        <p14:creationId xmlns:p14="http://schemas.microsoft.com/office/powerpoint/2010/main" val="358566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6CF9FB-6737-49DA-9F3B-237B351D0441}"/>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7" name="Title 1">
            <a:extLst>
              <a:ext uri="{FF2B5EF4-FFF2-40B4-BE49-F238E27FC236}">
                <a16:creationId xmlns:a16="http://schemas.microsoft.com/office/drawing/2014/main" id="{2CE1D305-25A9-4C4E-A26D-69D57AC74DB4}"/>
              </a:ext>
            </a:extLst>
          </p:cNvPr>
          <p:cNvSpPr txBox="1">
            <a:spLocks/>
          </p:cNvSpPr>
          <p:nvPr/>
        </p:nvSpPr>
        <p:spPr>
          <a:xfrm>
            <a:off x="661182" y="492825"/>
            <a:ext cx="4065563" cy="150478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Dataset </a:t>
            </a:r>
            <a:r>
              <a:rPr lang="en-US" u="sng" dirty="0"/>
              <a:t>Preprocessing</a:t>
            </a:r>
          </a:p>
        </p:txBody>
      </p:sp>
      <p:sp>
        <p:nvSpPr>
          <p:cNvPr id="8" name="Title 1">
            <a:extLst>
              <a:ext uri="{FF2B5EF4-FFF2-40B4-BE49-F238E27FC236}">
                <a16:creationId xmlns:a16="http://schemas.microsoft.com/office/drawing/2014/main" id="{45AD062A-BAB2-48D5-A8D3-90526410E9E2}"/>
              </a:ext>
            </a:extLst>
          </p:cNvPr>
          <p:cNvSpPr txBox="1">
            <a:spLocks/>
          </p:cNvSpPr>
          <p:nvPr/>
        </p:nvSpPr>
        <p:spPr>
          <a:xfrm>
            <a:off x="520506" y="1924212"/>
            <a:ext cx="4529796" cy="399828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50000"/>
              </a:lnSpc>
            </a:pPr>
            <a:r>
              <a:rPr lang="en-US" sz="3200" b="1" dirty="0"/>
              <a:t>Standardizing Numeric Data </a:t>
            </a:r>
            <a:r>
              <a:rPr lang="en-US" sz="2800" dirty="0"/>
              <a:t>by taking the mean of each feature, subtracting it from each entry and dividing it by standard deviation.</a:t>
            </a:r>
          </a:p>
        </p:txBody>
      </p:sp>
      <p:pic>
        <p:nvPicPr>
          <p:cNvPr id="9" name="officeArt object">
            <a:extLst>
              <a:ext uri="{FF2B5EF4-FFF2-40B4-BE49-F238E27FC236}">
                <a16:creationId xmlns:a16="http://schemas.microsoft.com/office/drawing/2014/main" id="{1BD921CE-8759-458F-A22E-71A51E6C2430}"/>
              </a:ext>
            </a:extLst>
          </p:cNvPr>
          <p:cNvPicPr/>
          <p:nvPr/>
        </p:nvPicPr>
        <p:blipFill>
          <a:blip r:embed="rId2"/>
          <a:srcRect t="2903"/>
          <a:stretch>
            <a:fillRect/>
          </a:stretch>
        </p:blipFill>
        <p:spPr>
          <a:xfrm>
            <a:off x="5556738" y="358970"/>
            <a:ext cx="5974080" cy="5901153"/>
          </a:xfrm>
          <a:prstGeom prst="rect">
            <a:avLst/>
          </a:prstGeom>
          <a:ln w="12700" cap="flat">
            <a:noFill/>
            <a:miter lim="400000"/>
          </a:ln>
          <a:effectLst/>
        </p:spPr>
      </p:pic>
    </p:spTree>
    <p:extLst>
      <p:ext uri="{BB962C8B-B14F-4D97-AF65-F5344CB8AC3E}">
        <p14:creationId xmlns:p14="http://schemas.microsoft.com/office/powerpoint/2010/main" val="72172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noAutofit/>
          </a:bodyPr>
          <a:lstStyle/>
          <a:p>
            <a:r>
              <a:rPr lang="en-US" sz="3600" dirty="0"/>
              <a:t>Dataset Preprocessing: Handling </a:t>
            </a:r>
            <a:r>
              <a:rPr lang="en-US" sz="3600" dirty="0" err="1"/>
              <a:t>SkewedData</a:t>
            </a:r>
            <a:endParaRPr lang="en-US" sz="3600" dirty="0"/>
          </a:p>
        </p:txBody>
      </p:sp>
      <p:sp>
        <p:nvSpPr>
          <p:cNvPr id="3" name="Content Placeholder 2"/>
          <p:cNvSpPr>
            <a:spLocks noGrp="1"/>
          </p:cNvSpPr>
          <p:nvPr>
            <p:ph idx="1"/>
          </p:nvPr>
        </p:nvSpPr>
        <p:spPr>
          <a:xfrm>
            <a:off x="957263" y="1845733"/>
            <a:ext cx="10358437"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a:t>
            </a:r>
            <a:r>
              <a:rPr lang="en-US" sz="2400" spc="-50" dirty="0">
                <a:latin typeface="+mj-lt"/>
                <a:ea typeface="+mj-ea"/>
                <a:cs typeface="+mj-cs"/>
              </a:rPr>
              <a:t>The Sale price was skewed right and to make it symmetric we took log transform.</a:t>
            </a:r>
            <a:endParaRPr lang="en-US" sz="2600" spc="-50" dirty="0">
              <a:latin typeface="+mj-lt"/>
              <a:ea typeface="+mj-ea"/>
              <a:cs typeface="+mj-cs"/>
            </a:endParaRP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12</a:t>
            </a:fld>
            <a:endParaRPr lang="en-US" dirty="0"/>
          </a:p>
        </p:txBody>
      </p:sp>
      <p:grpSp>
        <p:nvGrpSpPr>
          <p:cNvPr id="5" name="Group 4">
            <a:extLst>
              <a:ext uri="{FF2B5EF4-FFF2-40B4-BE49-F238E27FC236}">
                <a16:creationId xmlns:a16="http://schemas.microsoft.com/office/drawing/2014/main" id="{0EE905E4-65AC-4E63-BE1B-305A254CACE5}"/>
              </a:ext>
            </a:extLst>
          </p:cNvPr>
          <p:cNvGrpSpPr/>
          <p:nvPr/>
        </p:nvGrpSpPr>
        <p:grpSpPr>
          <a:xfrm>
            <a:off x="2124225" y="2774141"/>
            <a:ext cx="7494758" cy="3504589"/>
            <a:chOff x="0" y="0"/>
            <a:chExt cx="5948680" cy="1881505"/>
          </a:xfrm>
        </p:grpSpPr>
        <p:pic>
          <p:nvPicPr>
            <p:cNvPr id="6" name="officeArt object">
              <a:extLst>
                <a:ext uri="{FF2B5EF4-FFF2-40B4-BE49-F238E27FC236}">
                  <a16:creationId xmlns:a16="http://schemas.microsoft.com/office/drawing/2014/main" id="{2A18BD7A-91C5-4A9F-AE29-51A1DC664336}"/>
                </a:ext>
              </a:extLst>
            </p:cNvPr>
            <p:cNvPicPr/>
            <p:nvPr/>
          </p:nvPicPr>
          <p:blipFill>
            <a:blip r:embed="rId4"/>
            <a:stretch>
              <a:fillRect/>
            </a:stretch>
          </p:blipFill>
          <p:spPr>
            <a:xfrm>
              <a:off x="0" y="76200"/>
              <a:ext cx="2742565" cy="1797050"/>
            </a:xfrm>
            <a:prstGeom prst="rect">
              <a:avLst/>
            </a:prstGeom>
            <a:ln w="12700" cap="flat">
              <a:noFill/>
              <a:miter lim="400000"/>
            </a:ln>
            <a:effectLst/>
          </p:spPr>
        </p:pic>
        <p:pic>
          <p:nvPicPr>
            <p:cNvPr id="7" name="officeArt object">
              <a:extLst>
                <a:ext uri="{FF2B5EF4-FFF2-40B4-BE49-F238E27FC236}">
                  <a16:creationId xmlns:a16="http://schemas.microsoft.com/office/drawing/2014/main" id="{295D5E1A-35AF-4EAC-B6C0-DB9060FCA78C}"/>
                </a:ext>
              </a:extLst>
            </p:cNvPr>
            <p:cNvPicPr/>
            <p:nvPr/>
          </p:nvPicPr>
          <p:blipFill>
            <a:blip r:embed="rId5"/>
            <a:stretch>
              <a:fillRect/>
            </a:stretch>
          </p:blipFill>
          <p:spPr>
            <a:xfrm>
              <a:off x="3295650" y="0"/>
              <a:ext cx="2653030" cy="1881505"/>
            </a:xfrm>
            <a:prstGeom prst="rect">
              <a:avLst/>
            </a:prstGeom>
            <a:ln w="12700" cap="flat">
              <a:noFill/>
              <a:miter lim="400000"/>
            </a:ln>
            <a:effectLst/>
          </p:spPr>
        </p:pic>
        <p:sp>
          <p:nvSpPr>
            <p:cNvPr id="8" name="officeArt object">
              <a:extLst>
                <a:ext uri="{FF2B5EF4-FFF2-40B4-BE49-F238E27FC236}">
                  <a16:creationId xmlns:a16="http://schemas.microsoft.com/office/drawing/2014/main" id="{EB427C86-D556-45CF-8EB9-53F0C5A460C9}"/>
                </a:ext>
              </a:extLst>
            </p:cNvPr>
            <p:cNvSpPr/>
            <p:nvPr/>
          </p:nvSpPr>
          <p:spPr>
            <a:xfrm>
              <a:off x="2876550" y="828675"/>
              <a:ext cx="378381" cy="290540"/>
            </a:xfrm>
            <a:prstGeom prst="rightArrow">
              <a:avLst>
                <a:gd name="adj1" fmla="val 32000"/>
                <a:gd name="adj2" fmla="val 88493"/>
              </a:avLst>
            </a:prstGeom>
            <a:solidFill>
              <a:schemeClr val="accent1">
                <a:hueOff val="82825"/>
                <a:satOff val="19151"/>
                <a:lumOff val="-21499"/>
              </a:schemeClr>
            </a:solidFill>
            <a:ln w="12700" cap="flat">
              <a:noFill/>
              <a:miter lim="400000"/>
            </a:ln>
            <a:effectLst/>
          </p:spPr>
          <p:txBody>
            <a:bodyPr/>
            <a:lstStyle/>
            <a:p>
              <a:endParaRPr lang="en-US"/>
            </a:p>
          </p:txBody>
        </p:sp>
      </p:grpSp>
    </p:spTree>
    <p:extLst>
      <p:ext uri="{BB962C8B-B14F-4D97-AF65-F5344CB8AC3E}">
        <p14:creationId xmlns:p14="http://schemas.microsoft.com/office/powerpoint/2010/main" val="406069922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5588" y="619433"/>
            <a:ext cx="10902461" cy="1073682"/>
          </a:xfrm>
        </p:spPr>
        <p:txBody>
          <a:bodyPr>
            <a:noAutofit/>
          </a:bodyPr>
          <a:lstStyle/>
          <a:p>
            <a:r>
              <a:rPr lang="en-US" sz="3600" dirty="0"/>
              <a:t>Dataset Preprocessing: Categorical Data to Dummies</a:t>
            </a:r>
          </a:p>
        </p:txBody>
      </p:sp>
      <p:sp>
        <p:nvSpPr>
          <p:cNvPr id="3" name="Content Placeholder 2"/>
          <p:cNvSpPr>
            <a:spLocks noGrp="1"/>
          </p:cNvSpPr>
          <p:nvPr>
            <p:ph idx="1"/>
          </p:nvPr>
        </p:nvSpPr>
        <p:spPr>
          <a:xfrm>
            <a:off x="957263" y="1845733"/>
            <a:ext cx="10358437" cy="4348589"/>
          </a:xfrm>
        </p:spPr>
        <p:txBody>
          <a:bodyPr vert="horz" lIns="0" tIns="45720" rIns="0" bIns="45720" rtlCol="0">
            <a:normAutofit/>
          </a:bodyPr>
          <a:lstStyle/>
          <a:p>
            <a:pPr>
              <a:lnSpc>
                <a:spcPct val="150000"/>
              </a:lnSpc>
              <a:buFont typeface="Wingdings" panose="05000000000000000000" pitchFamily="2" charset="2"/>
              <a:buChar char="Ø"/>
            </a:pPr>
            <a:r>
              <a:rPr lang="en-US" sz="2800" spc="-50" dirty="0">
                <a:latin typeface="+mj-lt"/>
                <a:ea typeface="+mj-ea"/>
                <a:cs typeface="+mj-cs"/>
              </a:rPr>
              <a:t> Converting categorical data into numerical form.</a:t>
            </a:r>
          </a:p>
          <a:p>
            <a:pPr>
              <a:lnSpc>
                <a:spcPct val="150000"/>
              </a:lnSpc>
              <a:buFont typeface="Wingdings" panose="05000000000000000000" pitchFamily="2" charset="2"/>
              <a:buChar char="Ø"/>
            </a:pPr>
            <a:r>
              <a:rPr lang="en-US" sz="2800" spc="-50" dirty="0">
                <a:latin typeface="+mj-lt"/>
                <a:ea typeface="+mj-ea"/>
                <a:cs typeface="+mj-cs"/>
              </a:rPr>
              <a:t> Replacing missing values by baseline dummy values.</a:t>
            </a:r>
          </a:p>
          <a:p>
            <a:pPr>
              <a:lnSpc>
                <a:spcPct val="150000"/>
              </a:lnSpc>
              <a:buFont typeface="Wingdings" panose="05000000000000000000" pitchFamily="2" charset="2"/>
              <a:buChar char="Ø"/>
            </a:pPr>
            <a:r>
              <a:rPr lang="en-US" sz="2800" spc="-50" dirty="0">
                <a:latin typeface="+mj-lt"/>
                <a:ea typeface="+mj-ea"/>
                <a:cs typeface="+mj-cs"/>
              </a:rPr>
              <a:t> We handled the features of conditions and exteriors by converting their categorical data to numeric form by placing dummies.</a:t>
            </a:r>
          </a:p>
          <a:p>
            <a:pPr>
              <a:lnSpc>
                <a:spcPct val="150000"/>
              </a:lnSpc>
              <a:buFont typeface="Wingdings" panose="05000000000000000000" pitchFamily="2" charset="2"/>
              <a:buChar char="Ø"/>
            </a:pPr>
            <a:r>
              <a:rPr lang="en-US" sz="2800" spc="-50" dirty="0">
                <a:latin typeface="+mj-lt"/>
                <a:ea typeface="+mj-ea"/>
                <a:cs typeface="+mj-cs"/>
              </a:rPr>
              <a:t> Data type used for this purpose was float.</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05462038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54046" y="619433"/>
            <a:ext cx="10358437" cy="1073682"/>
          </a:xfrm>
        </p:spPr>
        <p:txBody>
          <a:bodyPr>
            <a:noAutofit/>
          </a:bodyPr>
          <a:lstStyle/>
          <a:p>
            <a:r>
              <a:rPr lang="en-US" sz="3600" dirty="0"/>
              <a:t>Dataset Preprocessing: Split Train &amp; Test Validation Sets</a:t>
            </a:r>
          </a:p>
        </p:txBody>
      </p:sp>
      <p:sp>
        <p:nvSpPr>
          <p:cNvPr id="3" name="Content Placeholder 2"/>
          <p:cNvSpPr>
            <a:spLocks noGrp="1"/>
          </p:cNvSpPr>
          <p:nvPr>
            <p:ph idx="1"/>
          </p:nvPr>
        </p:nvSpPr>
        <p:spPr>
          <a:xfrm>
            <a:off x="957263" y="1845733"/>
            <a:ext cx="10358437" cy="4348589"/>
          </a:xfrm>
        </p:spPr>
        <p:txBody>
          <a:bodyPr vert="horz" lIns="0" tIns="45720" rIns="0" bIns="45720" rtlCol="0">
            <a:normAutofit/>
          </a:bodyPr>
          <a:lstStyle/>
          <a:p>
            <a:pPr>
              <a:lnSpc>
                <a:spcPct val="150000"/>
              </a:lnSpc>
              <a:buFont typeface="Wingdings" panose="05000000000000000000" pitchFamily="2" charset="2"/>
              <a:buChar char="Ø"/>
            </a:pPr>
            <a:r>
              <a:rPr lang="en-US" sz="2800" dirty="0"/>
              <a:t> </a:t>
            </a:r>
            <a:r>
              <a:rPr lang="en-US" sz="2800" spc="-50" dirty="0">
                <a:latin typeface="+mj-lt"/>
                <a:ea typeface="+mj-ea"/>
                <a:cs typeface="+mj-cs"/>
              </a:rPr>
              <a:t>Split the Dataset randomly into Train and Test sets.</a:t>
            </a:r>
          </a:p>
          <a:p>
            <a:pPr>
              <a:lnSpc>
                <a:spcPct val="150000"/>
              </a:lnSpc>
              <a:buFont typeface="Wingdings" panose="05000000000000000000" pitchFamily="2" charset="2"/>
              <a:buChar char="Ø"/>
            </a:pPr>
            <a:r>
              <a:rPr lang="en-US" sz="2800" spc="-50" dirty="0">
                <a:latin typeface="+mj-lt"/>
                <a:ea typeface="+mj-ea"/>
                <a:cs typeface="+mj-cs"/>
              </a:rPr>
              <a:t> Train/Test split was 90% &amp; 10% respectively.</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40335121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541-2434-4297-B00A-152C0FD61DF9}"/>
              </a:ext>
            </a:extLst>
          </p:cNvPr>
          <p:cNvSpPr>
            <a:spLocks noGrp="1"/>
          </p:cNvSpPr>
          <p:nvPr>
            <p:ph type="title"/>
          </p:nvPr>
        </p:nvSpPr>
        <p:spPr>
          <a:xfrm>
            <a:off x="1097280" y="758952"/>
            <a:ext cx="10058400" cy="3531694"/>
          </a:xfrm>
        </p:spPr>
        <p:txBody>
          <a:bodyPr/>
          <a:lstStyle/>
          <a:p>
            <a:pPr algn="ctr"/>
            <a:r>
              <a:rPr lang="en-US" spc="600" dirty="0"/>
              <a:t>ALGORITHMS</a:t>
            </a:r>
          </a:p>
        </p:txBody>
      </p:sp>
      <p:sp>
        <p:nvSpPr>
          <p:cNvPr id="4" name="Slide Number Placeholder 3">
            <a:extLst>
              <a:ext uri="{FF2B5EF4-FFF2-40B4-BE49-F238E27FC236}">
                <a16:creationId xmlns:a16="http://schemas.microsoft.com/office/drawing/2014/main" id="{BCF7E2EC-B1A4-4F87-86F6-7CE61CA4BE30}"/>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792878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Regression Algorithms</a:t>
            </a:r>
          </a:p>
        </p:txBody>
      </p:sp>
      <p:sp>
        <p:nvSpPr>
          <p:cNvPr id="3" name="Content Placeholder 2"/>
          <p:cNvSpPr>
            <a:spLocks noGrp="1"/>
          </p:cNvSpPr>
          <p:nvPr>
            <p:ph idx="1"/>
          </p:nvPr>
        </p:nvSpPr>
        <p:spPr>
          <a:xfrm>
            <a:off x="957263" y="1845733"/>
            <a:ext cx="10358437" cy="4348589"/>
          </a:xfrm>
        </p:spPr>
        <p:txBody>
          <a:bodyPr vert="horz" lIns="0" tIns="45720" rIns="0" bIns="45720" rtlCol="0">
            <a:normAutofit fontScale="92500" lnSpcReduction="20000"/>
          </a:bodyPr>
          <a:lstStyle/>
          <a:p>
            <a:pPr marL="457200" indent="-457200">
              <a:lnSpc>
                <a:spcPct val="150000"/>
              </a:lnSpc>
              <a:buFont typeface="+mj-lt"/>
              <a:buAutoNum type="arabicParenR"/>
            </a:pPr>
            <a:r>
              <a:rPr lang="en-US" sz="2400" dirty="0"/>
              <a:t> Multivariate Regression</a:t>
            </a:r>
          </a:p>
          <a:p>
            <a:pPr marL="457200" indent="-457200">
              <a:lnSpc>
                <a:spcPct val="150000"/>
              </a:lnSpc>
              <a:buFont typeface="+mj-lt"/>
              <a:buAutoNum type="arabicParenR"/>
            </a:pPr>
            <a:r>
              <a:rPr lang="en-US" sz="2400" i="1" dirty="0"/>
              <a:t> </a:t>
            </a:r>
            <a:r>
              <a:rPr lang="en-US" sz="2400" dirty="0"/>
              <a:t>Gradient Descent</a:t>
            </a:r>
          </a:p>
          <a:p>
            <a:pPr marL="457200" indent="-457200">
              <a:lnSpc>
                <a:spcPct val="150000"/>
              </a:lnSpc>
              <a:buFont typeface="+mj-lt"/>
              <a:buAutoNum type="arabicParenR"/>
            </a:pPr>
            <a:r>
              <a:rPr lang="en-US" sz="2400" i="1" dirty="0"/>
              <a:t> </a:t>
            </a:r>
            <a:r>
              <a:rPr lang="en-US" sz="2400" dirty="0"/>
              <a:t>Stochastic Gradient Descent</a:t>
            </a:r>
          </a:p>
          <a:p>
            <a:pPr marL="457200" indent="-457200">
              <a:lnSpc>
                <a:spcPct val="150000"/>
              </a:lnSpc>
              <a:buFont typeface="+mj-lt"/>
              <a:buAutoNum type="arabicParenR"/>
            </a:pPr>
            <a:r>
              <a:rPr lang="en-US" sz="2400" dirty="0"/>
              <a:t> Ensembled Learning</a:t>
            </a:r>
          </a:p>
          <a:p>
            <a:pPr marL="457200" indent="-457200">
              <a:lnSpc>
                <a:spcPct val="150000"/>
              </a:lnSpc>
              <a:buFont typeface="+mj-lt"/>
              <a:buAutoNum type="arabicParenR"/>
            </a:pPr>
            <a:r>
              <a:rPr lang="en-US" sz="2400" i="1" dirty="0"/>
              <a:t> </a:t>
            </a:r>
            <a:r>
              <a:rPr lang="en-US" sz="2400" dirty="0"/>
              <a:t>Random Forest Regression</a:t>
            </a:r>
          </a:p>
          <a:p>
            <a:pPr marL="457200" indent="-457200">
              <a:lnSpc>
                <a:spcPct val="150000"/>
              </a:lnSpc>
              <a:buFont typeface="+mj-lt"/>
              <a:buAutoNum type="arabicParenR"/>
            </a:pPr>
            <a:r>
              <a:rPr lang="en-US" sz="2400" i="1" dirty="0"/>
              <a:t> </a:t>
            </a:r>
            <a:r>
              <a:rPr lang="en-US" sz="2400" dirty="0"/>
              <a:t>Multi-Layer Perceptron</a:t>
            </a:r>
          </a:p>
          <a:p>
            <a:pPr marL="457200" indent="-457200">
              <a:lnSpc>
                <a:spcPct val="150000"/>
              </a:lnSpc>
              <a:buFont typeface="+mj-lt"/>
              <a:buAutoNum type="arabicParenR"/>
            </a:pPr>
            <a:r>
              <a:rPr lang="en-US" sz="2400" i="1" dirty="0"/>
              <a:t> </a:t>
            </a:r>
            <a:r>
              <a:rPr lang="en-US" sz="2400" dirty="0"/>
              <a:t>Kernel Ridge Regression</a:t>
            </a:r>
            <a:endParaRPr lang="en-US" sz="2400" i="1"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5427171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73723" y="794129"/>
            <a:ext cx="10351477" cy="907302"/>
          </a:xfrm>
        </p:spPr>
        <p:txBody>
          <a:bodyPr/>
          <a:lstStyle/>
          <a:p>
            <a:r>
              <a:rPr lang="en-US" dirty="0"/>
              <a:t>1) Multivariate Regression</a:t>
            </a:r>
          </a:p>
        </p:txBody>
      </p:sp>
      <p:sp>
        <p:nvSpPr>
          <p:cNvPr id="3" name="Content Placeholder 2"/>
          <p:cNvSpPr>
            <a:spLocks noGrp="1"/>
          </p:cNvSpPr>
          <p:nvPr>
            <p:ph idx="1"/>
          </p:nvPr>
        </p:nvSpPr>
        <p:spPr>
          <a:xfrm>
            <a:off x="604911" y="1845733"/>
            <a:ext cx="7371471" cy="4348589"/>
          </a:xfrm>
        </p:spPr>
        <p:txBody>
          <a:bodyPr vert="horz" lIns="0" tIns="45720" rIns="0" bIns="45720" rtlCol="0">
            <a:noAutofit/>
          </a:bodyPr>
          <a:lstStyle/>
          <a:p>
            <a:pPr>
              <a:lnSpc>
                <a:spcPct val="150000"/>
              </a:lnSpc>
              <a:buFont typeface="Wingdings" panose="05000000000000000000" pitchFamily="2" charset="2"/>
              <a:buChar char="Ø"/>
            </a:pPr>
            <a:r>
              <a:rPr lang="en-US" sz="2400" dirty="0"/>
              <a:t> Learns linear decision boundary using normal equation.</a:t>
            </a:r>
          </a:p>
          <a:p>
            <a:pPr>
              <a:lnSpc>
                <a:spcPct val="150000"/>
              </a:lnSpc>
              <a:buFont typeface="Wingdings" panose="05000000000000000000" pitchFamily="2" charset="2"/>
              <a:buChar char="Ø"/>
            </a:pPr>
            <a:r>
              <a:rPr lang="en-US" sz="2400" dirty="0"/>
              <a:t> Provides optimal solution for linear modeling.</a:t>
            </a:r>
          </a:p>
          <a:p>
            <a:pPr>
              <a:lnSpc>
                <a:spcPct val="150000"/>
              </a:lnSpc>
              <a:buFont typeface="Wingdings" panose="05000000000000000000" pitchFamily="2" charset="2"/>
              <a:buChar char="Ø"/>
            </a:pPr>
            <a:r>
              <a:rPr lang="en-US" sz="2400" dirty="0"/>
              <a:t> Best in cases where data set is not very large as computational complexity is reduced.</a:t>
            </a:r>
          </a:p>
          <a:p>
            <a:pPr>
              <a:lnSpc>
                <a:spcPct val="150000"/>
              </a:lnSpc>
              <a:buFont typeface="Wingdings" panose="05000000000000000000" pitchFamily="2" charset="2"/>
              <a:buChar char="Ø"/>
            </a:pPr>
            <a:r>
              <a:rPr lang="en-US" sz="2400" dirty="0"/>
              <a:t> For very large datasets, space complexity cripples the model.</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12" name="Picture 11">
            <a:extLst>
              <a:ext uri="{FF2B5EF4-FFF2-40B4-BE49-F238E27FC236}">
                <a16:creationId xmlns:a16="http://schemas.microsoft.com/office/drawing/2014/main" id="{3E355F00-532C-4CFB-8953-F0D082A326F9}"/>
              </a:ext>
            </a:extLst>
          </p:cNvPr>
          <p:cNvPicPr>
            <a:picLocks noChangeAspect="1"/>
          </p:cNvPicPr>
          <p:nvPr/>
        </p:nvPicPr>
        <p:blipFill>
          <a:blip r:embed="rId4"/>
          <a:stretch>
            <a:fillRect/>
          </a:stretch>
        </p:blipFill>
        <p:spPr>
          <a:xfrm>
            <a:off x="7849771" y="2434813"/>
            <a:ext cx="4124069" cy="3042212"/>
          </a:xfrm>
          <a:prstGeom prst="rect">
            <a:avLst/>
          </a:prstGeom>
        </p:spPr>
      </p:pic>
    </p:spTree>
    <p:extLst>
      <p:ext uri="{BB962C8B-B14F-4D97-AF65-F5344CB8AC3E}">
        <p14:creationId xmlns:p14="http://schemas.microsoft.com/office/powerpoint/2010/main" val="272231480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2) Gradient Descent</a:t>
            </a:r>
          </a:p>
        </p:txBody>
      </p:sp>
      <p:sp>
        <p:nvSpPr>
          <p:cNvPr id="3" name="Content Placeholder 2"/>
          <p:cNvSpPr>
            <a:spLocks noGrp="1"/>
          </p:cNvSpPr>
          <p:nvPr>
            <p:ph idx="1"/>
          </p:nvPr>
        </p:nvSpPr>
        <p:spPr>
          <a:xfrm>
            <a:off x="957263" y="1845733"/>
            <a:ext cx="10479771"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It is an optimization algorithm used to find the values of parameters (coefficients) of a function (f) that minimizes a cost function (cost).</a:t>
            </a:r>
          </a:p>
          <a:p>
            <a:pPr marL="0" indent="0">
              <a:lnSpc>
                <a:spcPct val="100000"/>
              </a:lnSpc>
              <a:buNone/>
            </a:pPr>
            <a:endParaRPr lang="en-US" sz="24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8" name="Picture 7">
            <a:extLst>
              <a:ext uri="{FF2B5EF4-FFF2-40B4-BE49-F238E27FC236}">
                <a16:creationId xmlns:a16="http://schemas.microsoft.com/office/drawing/2014/main" id="{5A0DCB50-772C-4A98-929D-4BF74541FC64}"/>
              </a:ext>
            </a:extLst>
          </p:cNvPr>
          <p:cNvPicPr>
            <a:picLocks noChangeAspect="1"/>
          </p:cNvPicPr>
          <p:nvPr/>
        </p:nvPicPr>
        <p:blipFill>
          <a:blip r:embed="rId4"/>
          <a:stretch>
            <a:fillRect/>
          </a:stretch>
        </p:blipFill>
        <p:spPr>
          <a:xfrm>
            <a:off x="998806" y="3070396"/>
            <a:ext cx="5097194" cy="2913896"/>
          </a:xfrm>
          <a:prstGeom prst="rect">
            <a:avLst/>
          </a:prstGeom>
        </p:spPr>
      </p:pic>
      <p:pic>
        <p:nvPicPr>
          <p:cNvPr id="10" name="Picture 9">
            <a:extLst>
              <a:ext uri="{FF2B5EF4-FFF2-40B4-BE49-F238E27FC236}">
                <a16:creationId xmlns:a16="http://schemas.microsoft.com/office/drawing/2014/main" id="{E72ED324-22AE-4D62-A97F-CC3BCDDA1DA1}"/>
              </a:ext>
            </a:extLst>
          </p:cNvPr>
          <p:cNvPicPr>
            <a:picLocks noChangeAspect="1"/>
          </p:cNvPicPr>
          <p:nvPr/>
        </p:nvPicPr>
        <p:blipFill>
          <a:blip r:embed="rId5"/>
          <a:stretch>
            <a:fillRect/>
          </a:stretch>
        </p:blipFill>
        <p:spPr>
          <a:xfrm>
            <a:off x="6517687" y="2957869"/>
            <a:ext cx="4038783" cy="3026423"/>
          </a:xfrm>
          <a:prstGeom prst="rect">
            <a:avLst/>
          </a:prstGeom>
        </p:spPr>
      </p:pic>
    </p:spTree>
    <p:extLst>
      <p:ext uri="{BB962C8B-B14F-4D97-AF65-F5344CB8AC3E}">
        <p14:creationId xmlns:p14="http://schemas.microsoft.com/office/powerpoint/2010/main" val="63773553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3) Stochastic Gradient Regression</a:t>
            </a:r>
          </a:p>
        </p:txBody>
      </p:sp>
      <p:sp>
        <p:nvSpPr>
          <p:cNvPr id="3" name="Content Placeholder 2"/>
          <p:cNvSpPr>
            <a:spLocks noGrp="1"/>
          </p:cNvSpPr>
          <p:nvPr>
            <p:ph idx="1"/>
          </p:nvPr>
        </p:nvSpPr>
        <p:spPr>
          <a:xfrm>
            <a:off x="1097280" y="1856936"/>
            <a:ext cx="5598943" cy="39670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Stochastic gradient descent performs better than batch gradient descent.</a:t>
            </a:r>
          </a:p>
          <a:p>
            <a:pPr>
              <a:lnSpc>
                <a:spcPct val="150000"/>
              </a:lnSpc>
              <a:buFont typeface="Wingdings" panose="05000000000000000000" pitchFamily="2" charset="2"/>
              <a:buChar char="Ø"/>
            </a:pPr>
            <a:r>
              <a:rPr lang="en-US" sz="2400" dirty="0"/>
              <a:t> Better at finding global minimums as compared to local minimums.</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7" name="Picture 6">
            <a:extLst>
              <a:ext uri="{FF2B5EF4-FFF2-40B4-BE49-F238E27FC236}">
                <a16:creationId xmlns:a16="http://schemas.microsoft.com/office/drawing/2014/main" id="{DE604216-CED3-4C74-9FBD-F688BE1784FC}"/>
              </a:ext>
            </a:extLst>
          </p:cNvPr>
          <p:cNvPicPr>
            <a:picLocks noChangeAspect="1"/>
          </p:cNvPicPr>
          <p:nvPr/>
        </p:nvPicPr>
        <p:blipFill>
          <a:blip r:embed="rId4"/>
          <a:stretch>
            <a:fillRect/>
          </a:stretch>
        </p:blipFill>
        <p:spPr>
          <a:xfrm>
            <a:off x="6264019" y="1792985"/>
            <a:ext cx="5598943" cy="4417445"/>
          </a:xfrm>
          <a:prstGeom prst="rect">
            <a:avLst/>
          </a:prstGeom>
        </p:spPr>
      </p:pic>
    </p:spTree>
    <p:extLst>
      <p:ext uri="{BB962C8B-B14F-4D97-AF65-F5344CB8AC3E}">
        <p14:creationId xmlns:p14="http://schemas.microsoft.com/office/powerpoint/2010/main" val="13844843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992"/>
            <a:ext cx="10210800" cy="1450757"/>
          </a:xfrm>
        </p:spPr>
        <p:txBody>
          <a:bodyPr/>
          <a:lstStyle/>
          <a:p>
            <a:r>
              <a:rPr lang="en-US" dirty="0"/>
              <a:t>ABSTRACT</a:t>
            </a:r>
          </a:p>
        </p:txBody>
      </p:sp>
      <p:sp>
        <p:nvSpPr>
          <p:cNvPr id="3" name="Content Placeholder 2"/>
          <p:cNvSpPr>
            <a:spLocks noGrp="1"/>
          </p:cNvSpPr>
          <p:nvPr>
            <p:ph idx="1"/>
          </p:nvPr>
        </p:nvSpPr>
        <p:spPr>
          <a:xfrm>
            <a:off x="914400" y="1845733"/>
            <a:ext cx="10621108" cy="4378085"/>
          </a:xfrm>
        </p:spPr>
        <p:txBody>
          <a:bodyPr>
            <a:normAutofit/>
          </a:bodyPr>
          <a:lstStyle/>
          <a:p>
            <a:pPr marL="0" indent="0" algn="just">
              <a:lnSpc>
                <a:spcPct val="150000"/>
              </a:lnSpc>
              <a:buNone/>
            </a:pPr>
            <a:r>
              <a:rPr lang="en-US" sz="2400" dirty="0"/>
              <a:t>We know that real estate prices follow specific trends that depend on location, condition, features etc. This project aims at applying advanced </a:t>
            </a:r>
            <a:r>
              <a:rPr lang="en-US" sz="2400" b="1" dirty="0"/>
              <a:t>Regression Techniques </a:t>
            </a:r>
            <a:r>
              <a:rPr lang="en-US" sz="2400" dirty="0"/>
              <a:t>to predict the Real Estate Sale Prices given a set of features. The dataset will be a combination of several features such as interior, exterior, area, location, heating, number and condition of rooms etc. We will then train our models depending on these features and the respective sale prices. In the end we will run our model to predict house sale prices and test the accuracy of our results.</a:t>
            </a:r>
          </a:p>
        </p:txBody>
      </p:sp>
      <p:sp>
        <p:nvSpPr>
          <p:cNvPr id="4" name="Slide Number Placeholder 3">
            <a:extLst>
              <a:ext uri="{FF2B5EF4-FFF2-40B4-BE49-F238E27FC236}">
                <a16:creationId xmlns:a16="http://schemas.microsoft.com/office/drawing/2014/main" id="{585584B8-066C-4C1E-9086-735A7732A3F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33458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4) Ensembled Leaning</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11" name="Content Placeholder 10">
            <a:extLst>
              <a:ext uri="{FF2B5EF4-FFF2-40B4-BE49-F238E27FC236}">
                <a16:creationId xmlns:a16="http://schemas.microsoft.com/office/drawing/2014/main" id="{EE7B5E76-CC1C-47FB-9DAA-B92E373540CB}"/>
              </a:ext>
            </a:extLst>
          </p:cNvPr>
          <p:cNvPicPr>
            <a:picLocks noGrp="1" noChangeAspect="1"/>
          </p:cNvPicPr>
          <p:nvPr>
            <p:ph idx="1"/>
          </p:nvPr>
        </p:nvPicPr>
        <p:blipFill>
          <a:blip r:embed="rId4"/>
          <a:stretch>
            <a:fillRect/>
          </a:stretch>
        </p:blipFill>
        <p:spPr>
          <a:xfrm>
            <a:off x="2642300" y="1944739"/>
            <a:ext cx="6702043" cy="4188777"/>
          </a:xfrm>
        </p:spPr>
      </p:pic>
    </p:spTree>
    <p:extLst>
      <p:ext uri="{BB962C8B-B14F-4D97-AF65-F5344CB8AC3E}">
        <p14:creationId xmlns:p14="http://schemas.microsoft.com/office/powerpoint/2010/main" val="327979938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5) Random Forest Regression</a:t>
            </a:r>
          </a:p>
        </p:txBody>
      </p:sp>
      <p:sp>
        <p:nvSpPr>
          <p:cNvPr id="3" name="Content Placeholder 2"/>
          <p:cNvSpPr>
            <a:spLocks noGrp="1"/>
          </p:cNvSpPr>
          <p:nvPr>
            <p:ph idx="1"/>
          </p:nvPr>
        </p:nvSpPr>
        <p:spPr>
          <a:xfrm>
            <a:off x="1097280" y="1902155"/>
            <a:ext cx="4754880" cy="4348589"/>
          </a:xfrm>
        </p:spPr>
        <p:txBody>
          <a:bodyPr vert="horz" lIns="0" tIns="45720" rIns="0" bIns="45720" rtlCol="0">
            <a:normAutofit lnSpcReduction="10000"/>
          </a:bodyPr>
          <a:lstStyle/>
          <a:p>
            <a:pPr>
              <a:lnSpc>
                <a:spcPct val="150000"/>
              </a:lnSpc>
              <a:buFont typeface="Wingdings" panose="05000000000000000000" pitchFamily="2" charset="2"/>
              <a:buChar char="Ø"/>
            </a:pPr>
            <a:r>
              <a:rPr lang="en-US" sz="2400" dirty="0"/>
              <a:t> Enhances decision tree learning.</a:t>
            </a:r>
          </a:p>
          <a:p>
            <a:pPr>
              <a:lnSpc>
                <a:spcPct val="150000"/>
              </a:lnSpc>
              <a:buFont typeface="Wingdings" panose="05000000000000000000" pitchFamily="2" charset="2"/>
              <a:buChar char="Ø"/>
            </a:pPr>
            <a:r>
              <a:rPr lang="en-US" sz="2400" dirty="0"/>
              <a:t> Learns multiple decision trees on different feature splits.</a:t>
            </a:r>
          </a:p>
          <a:p>
            <a:pPr>
              <a:lnSpc>
                <a:spcPct val="150000"/>
              </a:lnSpc>
              <a:buFont typeface="Wingdings" panose="05000000000000000000" pitchFamily="2" charset="2"/>
              <a:buChar char="Ø"/>
            </a:pPr>
            <a:r>
              <a:rPr lang="en-US" sz="2400" dirty="0"/>
              <a:t> Ensembles the results for regression.</a:t>
            </a:r>
          </a:p>
          <a:p>
            <a:pPr>
              <a:lnSpc>
                <a:spcPct val="150000"/>
              </a:lnSpc>
              <a:buFont typeface="Wingdings" panose="05000000000000000000" pitchFamily="2" charset="2"/>
              <a:buChar char="Ø"/>
            </a:pPr>
            <a:r>
              <a:rPr lang="en-US" sz="2400" dirty="0"/>
              <a:t> Avoids overfitting by not relying too heavily on specific features. </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7" name="Picture 6">
            <a:extLst>
              <a:ext uri="{FF2B5EF4-FFF2-40B4-BE49-F238E27FC236}">
                <a16:creationId xmlns:a16="http://schemas.microsoft.com/office/drawing/2014/main" id="{C019047F-BD54-4DF0-913C-127BD5E5C3D2}"/>
              </a:ext>
            </a:extLst>
          </p:cNvPr>
          <p:cNvPicPr>
            <a:picLocks noChangeAspect="1"/>
          </p:cNvPicPr>
          <p:nvPr/>
        </p:nvPicPr>
        <p:blipFill>
          <a:blip r:embed="rId4"/>
          <a:stretch>
            <a:fillRect/>
          </a:stretch>
        </p:blipFill>
        <p:spPr>
          <a:xfrm>
            <a:off x="5941645" y="2002522"/>
            <a:ext cx="6039240" cy="4018453"/>
          </a:xfrm>
          <a:prstGeom prst="rect">
            <a:avLst/>
          </a:prstGeom>
        </p:spPr>
      </p:pic>
    </p:spTree>
    <p:extLst>
      <p:ext uri="{BB962C8B-B14F-4D97-AF65-F5344CB8AC3E}">
        <p14:creationId xmlns:p14="http://schemas.microsoft.com/office/powerpoint/2010/main" val="155623857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6) Multi-Layer Perceptron </a:t>
            </a:r>
          </a:p>
        </p:txBody>
      </p:sp>
      <p:sp>
        <p:nvSpPr>
          <p:cNvPr id="3" name="Content Placeholder 2"/>
          <p:cNvSpPr>
            <a:spLocks noGrp="1"/>
          </p:cNvSpPr>
          <p:nvPr>
            <p:ph idx="1"/>
          </p:nvPr>
        </p:nvSpPr>
        <p:spPr>
          <a:xfrm>
            <a:off x="1097280" y="1845733"/>
            <a:ext cx="3410661"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Multiple hidden layers.</a:t>
            </a:r>
          </a:p>
          <a:p>
            <a:pPr>
              <a:lnSpc>
                <a:spcPct val="150000"/>
              </a:lnSpc>
              <a:buFont typeface="Wingdings" panose="05000000000000000000" pitchFamily="2" charset="2"/>
              <a:buChar char="Ø"/>
            </a:pPr>
            <a:r>
              <a:rPr lang="en-US" sz="2400" dirty="0"/>
              <a:t> Linear activation.</a:t>
            </a:r>
          </a:p>
          <a:p>
            <a:pPr>
              <a:lnSpc>
                <a:spcPct val="150000"/>
              </a:lnSpc>
              <a:buFont typeface="Wingdings" panose="05000000000000000000" pitchFamily="2" charset="2"/>
              <a:buChar char="Ø"/>
            </a:pPr>
            <a:r>
              <a:rPr lang="en-US" sz="2400" dirty="0"/>
              <a:t> </a:t>
            </a:r>
            <a:r>
              <a:rPr lang="en-US" sz="2400" dirty="0" err="1"/>
              <a:t>Backpropogation</a:t>
            </a:r>
            <a:r>
              <a:rPr lang="en-US" sz="2400" dirty="0"/>
              <a:t>.</a:t>
            </a:r>
          </a:p>
          <a:p>
            <a:pPr>
              <a:lnSpc>
                <a:spcPct val="150000"/>
              </a:lnSpc>
              <a:buFont typeface="Wingdings" panose="05000000000000000000" pitchFamily="2" charset="2"/>
              <a:buChar char="Ø"/>
            </a:pPr>
            <a:r>
              <a:rPr lang="en-US" sz="2400" dirty="0"/>
              <a:t>  Learns non linear decision boundary.</a:t>
            </a:r>
          </a:p>
          <a:p>
            <a:pPr>
              <a:lnSpc>
                <a:spcPct val="100000"/>
              </a:lnSpc>
              <a:buFont typeface="Wingdings" panose="05000000000000000000" pitchFamily="2" charset="2"/>
              <a:buChar char="Ø"/>
            </a:pPr>
            <a:endParaRPr lang="en-US" sz="24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7" name="Picture 6">
            <a:extLst>
              <a:ext uri="{FF2B5EF4-FFF2-40B4-BE49-F238E27FC236}">
                <a16:creationId xmlns:a16="http://schemas.microsoft.com/office/drawing/2014/main" id="{72D76208-6614-42B3-8037-23716FCB3513}"/>
              </a:ext>
            </a:extLst>
          </p:cNvPr>
          <p:cNvPicPr>
            <a:picLocks noChangeAspect="1"/>
          </p:cNvPicPr>
          <p:nvPr/>
        </p:nvPicPr>
        <p:blipFill>
          <a:blip r:embed="rId4"/>
          <a:stretch>
            <a:fillRect/>
          </a:stretch>
        </p:blipFill>
        <p:spPr>
          <a:xfrm>
            <a:off x="4507941" y="1958578"/>
            <a:ext cx="7418971" cy="3873743"/>
          </a:xfrm>
          <a:prstGeom prst="rect">
            <a:avLst/>
          </a:prstGeom>
        </p:spPr>
      </p:pic>
    </p:spTree>
    <p:extLst>
      <p:ext uri="{BB962C8B-B14F-4D97-AF65-F5344CB8AC3E}">
        <p14:creationId xmlns:p14="http://schemas.microsoft.com/office/powerpoint/2010/main" val="124897264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6776" y="619433"/>
            <a:ext cx="10578904" cy="1073682"/>
          </a:xfrm>
        </p:spPr>
        <p:txBody>
          <a:bodyPr/>
          <a:lstStyle/>
          <a:p>
            <a:r>
              <a:rPr lang="en-US" dirty="0"/>
              <a:t>7) Kernel Ridge Regression</a:t>
            </a:r>
          </a:p>
        </p:txBody>
      </p:sp>
      <p:sp>
        <p:nvSpPr>
          <p:cNvPr id="3" name="Content Placeholder 2"/>
          <p:cNvSpPr>
            <a:spLocks noGrp="1"/>
          </p:cNvSpPr>
          <p:nvPr>
            <p:ph idx="1"/>
          </p:nvPr>
        </p:nvSpPr>
        <p:spPr>
          <a:xfrm>
            <a:off x="576776" y="1845732"/>
            <a:ext cx="4533158" cy="4392835"/>
          </a:xfrm>
        </p:spPr>
        <p:txBody>
          <a:bodyPr vert="horz" lIns="0" tIns="45720" rIns="0" bIns="45720" rtlCol="0">
            <a:normAutofit fontScale="92500"/>
          </a:bodyPr>
          <a:lstStyle/>
          <a:p>
            <a:pPr>
              <a:lnSpc>
                <a:spcPct val="150000"/>
              </a:lnSpc>
              <a:buFont typeface="Wingdings" panose="05000000000000000000" pitchFamily="2" charset="2"/>
              <a:buChar char="Ø"/>
            </a:pPr>
            <a:r>
              <a:rPr lang="en-US" sz="2400" dirty="0"/>
              <a:t> Combines kernel trick with Ridge regression.</a:t>
            </a:r>
          </a:p>
          <a:p>
            <a:pPr>
              <a:lnSpc>
                <a:spcPct val="150000"/>
              </a:lnSpc>
              <a:buFont typeface="Wingdings" panose="05000000000000000000" pitchFamily="2" charset="2"/>
              <a:buChar char="Ø"/>
            </a:pPr>
            <a:r>
              <a:rPr lang="en-US" sz="2400" dirty="0"/>
              <a:t> Maps data points to higher order domain inexpensively.</a:t>
            </a:r>
          </a:p>
          <a:p>
            <a:pPr>
              <a:lnSpc>
                <a:spcPct val="150000"/>
              </a:lnSpc>
              <a:buFont typeface="Wingdings" panose="05000000000000000000" pitchFamily="2" charset="2"/>
              <a:buChar char="Ø"/>
            </a:pPr>
            <a:r>
              <a:rPr lang="en-US" sz="2400" dirty="0"/>
              <a:t> Linear hyperplane in higher order domain is indeed a nonlinear decision boundary in lower order domain.</a:t>
            </a:r>
          </a:p>
          <a:p>
            <a:pPr marL="0" indent="0">
              <a:lnSpc>
                <a:spcPct val="100000"/>
              </a:lnSpc>
              <a:buNone/>
            </a:pPr>
            <a:endParaRPr lang="en-US" sz="24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9" name="Picture 8">
            <a:extLst>
              <a:ext uri="{FF2B5EF4-FFF2-40B4-BE49-F238E27FC236}">
                <a16:creationId xmlns:a16="http://schemas.microsoft.com/office/drawing/2014/main" id="{482BB5AF-BD43-4D47-B0BD-4C8FC36A7CDB}"/>
              </a:ext>
            </a:extLst>
          </p:cNvPr>
          <p:cNvPicPr>
            <a:picLocks noChangeAspect="1"/>
          </p:cNvPicPr>
          <p:nvPr/>
        </p:nvPicPr>
        <p:blipFill>
          <a:blip r:embed="rId4"/>
          <a:stretch>
            <a:fillRect/>
          </a:stretch>
        </p:blipFill>
        <p:spPr>
          <a:xfrm>
            <a:off x="5109933" y="2322600"/>
            <a:ext cx="6779831" cy="3439097"/>
          </a:xfrm>
          <a:prstGeom prst="rect">
            <a:avLst/>
          </a:prstGeom>
        </p:spPr>
      </p:pic>
    </p:spTree>
    <p:extLst>
      <p:ext uri="{BB962C8B-B14F-4D97-AF65-F5344CB8AC3E}">
        <p14:creationId xmlns:p14="http://schemas.microsoft.com/office/powerpoint/2010/main" val="307868840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167C-37BA-4C37-8C27-E60028E9B163}"/>
              </a:ext>
            </a:extLst>
          </p:cNvPr>
          <p:cNvSpPr>
            <a:spLocks noGrp="1"/>
          </p:cNvSpPr>
          <p:nvPr>
            <p:ph type="title"/>
          </p:nvPr>
        </p:nvSpPr>
        <p:spPr/>
        <p:txBody>
          <a:bodyPr/>
          <a:lstStyle/>
          <a:p>
            <a:pPr algn="ctr"/>
            <a:r>
              <a:rPr lang="en-US" spc="600" dirty="0"/>
              <a:t>RESULTS &amp; ANALYSIS</a:t>
            </a:r>
          </a:p>
        </p:txBody>
      </p:sp>
      <p:sp>
        <p:nvSpPr>
          <p:cNvPr id="4" name="Slide Number Placeholder 3">
            <a:extLst>
              <a:ext uri="{FF2B5EF4-FFF2-40B4-BE49-F238E27FC236}">
                <a16:creationId xmlns:a16="http://schemas.microsoft.com/office/drawing/2014/main" id="{A8C843C0-A267-4E5D-A419-2E3E42D2BAB9}"/>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72970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RESULTS: </a:t>
            </a:r>
            <a:r>
              <a:rPr lang="en-US" dirty="0"/>
              <a:t>Multivariate Regression</a:t>
            </a:r>
            <a:r>
              <a:rPr lang="en-US" spc="600" dirty="0"/>
              <a:t> </a:t>
            </a:r>
          </a:p>
        </p:txBody>
      </p:sp>
      <p:sp>
        <p:nvSpPr>
          <p:cNvPr id="3" name="Content Placeholder 2"/>
          <p:cNvSpPr>
            <a:spLocks noGrp="1"/>
          </p:cNvSpPr>
          <p:nvPr>
            <p:ph idx="1"/>
          </p:nvPr>
        </p:nvSpPr>
        <p:spPr>
          <a:xfrm>
            <a:off x="1097280" y="1845733"/>
            <a:ext cx="5343178" cy="4348589"/>
          </a:xfrm>
        </p:spPr>
        <p:txBody>
          <a:bodyPr vert="horz" lIns="0" tIns="45720" rIns="0" bIns="45720" rtlCol="0">
            <a:normAutofit fontScale="92500" lnSpcReduction="20000"/>
          </a:bodyPr>
          <a:lstStyle/>
          <a:p>
            <a:pPr>
              <a:lnSpc>
                <a:spcPct val="150000"/>
              </a:lnSpc>
              <a:buFont typeface="Wingdings" panose="05000000000000000000" pitchFamily="2" charset="2"/>
              <a:buChar char="Ø"/>
            </a:pPr>
            <a:r>
              <a:rPr lang="en-US" sz="2400" dirty="0"/>
              <a:t> </a:t>
            </a:r>
            <a:r>
              <a:rPr lang="en-US" sz="2800" dirty="0"/>
              <a:t>The results are reasonable.</a:t>
            </a:r>
          </a:p>
          <a:p>
            <a:pPr>
              <a:lnSpc>
                <a:spcPct val="150000"/>
              </a:lnSpc>
              <a:buFont typeface="Wingdings" panose="05000000000000000000" pitchFamily="2" charset="2"/>
              <a:buChar char="Ø"/>
            </a:pPr>
            <a:r>
              <a:rPr lang="en-US" sz="2800" dirty="0"/>
              <a:t> RMSE: 0.1206</a:t>
            </a:r>
          </a:p>
          <a:p>
            <a:pPr>
              <a:lnSpc>
                <a:spcPct val="150000"/>
              </a:lnSpc>
              <a:buFont typeface="Wingdings" panose="05000000000000000000" pitchFamily="2" charset="2"/>
              <a:buChar char="Ø"/>
            </a:pPr>
            <a:r>
              <a:rPr lang="en-US" sz="2800" dirty="0"/>
              <a:t> Better as compared to Batch &amp; Stochastic Gradient Descent.</a:t>
            </a:r>
          </a:p>
          <a:p>
            <a:pPr>
              <a:lnSpc>
                <a:spcPct val="150000"/>
              </a:lnSpc>
              <a:buFont typeface="Wingdings" panose="05000000000000000000" pitchFamily="2" charset="2"/>
              <a:buChar char="Ø"/>
            </a:pPr>
            <a:r>
              <a:rPr lang="en-US" sz="2800" dirty="0"/>
              <a:t> Optimal Linear Decision Boundary learned but can’t be compared to non-linear model.</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25</a:t>
            </a:fld>
            <a:endParaRPr lang="en-US" dirty="0"/>
          </a:p>
        </p:txBody>
      </p:sp>
      <p:pic>
        <p:nvPicPr>
          <p:cNvPr id="6" name="Picture 5">
            <a:extLst>
              <a:ext uri="{FF2B5EF4-FFF2-40B4-BE49-F238E27FC236}">
                <a16:creationId xmlns:a16="http://schemas.microsoft.com/office/drawing/2014/main" id="{651177D5-DF23-4D14-A689-05AE6AFED9FE}"/>
              </a:ext>
            </a:extLst>
          </p:cNvPr>
          <p:cNvPicPr>
            <a:picLocks noChangeAspect="1"/>
          </p:cNvPicPr>
          <p:nvPr/>
        </p:nvPicPr>
        <p:blipFill>
          <a:blip r:embed="rId4"/>
          <a:stretch>
            <a:fillRect/>
          </a:stretch>
        </p:blipFill>
        <p:spPr>
          <a:xfrm>
            <a:off x="6502358" y="2009348"/>
            <a:ext cx="5343178" cy="3658104"/>
          </a:xfrm>
          <a:prstGeom prst="rect">
            <a:avLst/>
          </a:prstGeom>
        </p:spPr>
      </p:pic>
    </p:spTree>
    <p:extLst>
      <p:ext uri="{BB962C8B-B14F-4D97-AF65-F5344CB8AC3E}">
        <p14:creationId xmlns:p14="http://schemas.microsoft.com/office/powerpoint/2010/main" val="248048743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RESULTS: </a:t>
            </a:r>
            <a:r>
              <a:rPr lang="en-US" dirty="0"/>
              <a:t>Gradient Descent</a:t>
            </a:r>
            <a:endParaRPr lang="en-US" spc="600" dirty="0"/>
          </a:p>
        </p:txBody>
      </p:sp>
      <p:sp>
        <p:nvSpPr>
          <p:cNvPr id="3" name="Content Placeholder 2"/>
          <p:cNvSpPr>
            <a:spLocks noGrp="1"/>
          </p:cNvSpPr>
          <p:nvPr>
            <p:ph idx="1"/>
          </p:nvPr>
        </p:nvSpPr>
        <p:spPr>
          <a:xfrm>
            <a:off x="1097280" y="1845733"/>
            <a:ext cx="5338907"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The model performed the worst as compared to others.</a:t>
            </a:r>
          </a:p>
          <a:p>
            <a:pPr>
              <a:lnSpc>
                <a:spcPct val="150000"/>
              </a:lnSpc>
              <a:buFont typeface="Wingdings" panose="05000000000000000000" pitchFamily="2" charset="2"/>
              <a:buChar char="Ø"/>
            </a:pPr>
            <a:r>
              <a:rPr lang="en-US" sz="2400" dirty="0"/>
              <a:t> RMSE: 0.4502</a:t>
            </a:r>
          </a:p>
          <a:p>
            <a:pPr>
              <a:lnSpc>
                <a:spcPct val="150000"/>
              </a:lnSpc>
              <a:buFont typeface="Wingdings" panose="05000000000000000000" pitchFamily="2" charset="2"/>
              <a:buChar char="Ø"/>
            </a:pPr>
            <a:r>
              <a:rPr lang="en-US" sz="2400" dirty="0"/>
              <a:t> Batch processes are more prone to settling at local minima rather than global minima.</a:t>
            </a:r>
            <a:endParaRPr lang="en-US" sz="22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26</a:t>
            </a:fld>
            <a:endParaRPr lang="en-US" dirty="0"/>
          </a:p>
        </p:txBody>
      </p:sp>
      <p:pic>
        <p:nvPicPr>
          <p:cNvPr id="6" name="Picture 5">
            <a:extLst>
              <a:ext uri="{FF2B5EF4-FFF2-40B4-BE49-F238E27FC236}">
                <a16:creationId xmlns:a16="http://schemas.microsoft.com/office/drawing/2014/main" id="{D7C02B92-A08E-48CF-B572-537C404A8738}"/>
              </a:ext>
            </a:extLst>
          </p:cNvPr>
          <p:cNvPicPr>
            <a:picLocks noChangeAspect="1"/>
          </p:cNvPicPr>
          <p:nvPr/>
        </p:nvPicPr>
        <p:blipFill>
          <a:blip r:embed="rId4"/>
          <a:stretch>
            <a:fillRect/>
          </a:stretch>
        </p:blipFill>
        <p:spPr>
          <a:xfrm>
            <a:off x="6436187" y="2183662"/>
            <a:ext cx="5310869" cy="3694986"/>
          </a:xfrm>
          <a:prstGeom prst="rect">
            <a:avLst/>
          </a:prstGeom>
        </p:spPr>
      </p:pic>
    </p:spTree>
    <p:extLst>
      <p:ext uri="{BB962C8B-B14F-4D97-AF65-F5344CB8AC3E}">
        <p14:creationId xmlns:p14="http://schemas.microsoft.com/office/powerpoint/2010/main" val="133361677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RESULTS: </a:t>
            </a:r>
            <a:r>
              <a:rPr lang="en-US" dirty="0"/>
              <a:t>Stochastic Gradient Descent</a:t>
            </a:r>
            <a:endParaRPr lang="en-US" spc="600" dirty="0"/>
          </a:p>
        </p:txBody>
      </p:sp>
      <p:sp>
        <p:nvSpPr>
          <p:cNvPr id="3" name="Content Placeholder 2"/>
          <p:cNvSpPr>
            <a:spLocks noGrp="1"/>
          </p:cNvSpPr>
          <p:nvPr>
            <p:ph idx="1"/>
          </p:nvPr>
        </p:nvSpPr>
        <p:spPr>
          <a:xfrm>
            <a:off x="1097280" y="1845733"/>
            <a:ext cx="5430129"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The model performed better than Batch Gradient Descent.</a:t>
            </a:r>
          </a:p>
          <a:p>
            <a:pPr>
              <a:lnSpc>
                <a:spcPct val="150000"/>
              </a:lnSpc>
              <a:buFont typeface="Wingdings" panose="05000000000000000000" pitchFamily="2" charset="2"/>
              <a:buChar char="Ø"/>
            </a:pPr>
            <a:r>
              <a:rPr lang="en-US" sz="2400" dirty="0"/>
              <a:t> RMSE: 0.3451</a:t>
            </a:r>
          </a:p>
          <a:p>
            <a:pPr>
              <a:lnSpc>
                <a:spcPct val="150000"/>
              </a:lnSpc>
              <a:buFont typeface="Wingdings" panose="05000000000000000000" pitchFamily="2" charset="2"/>
              <a:buChar char="Ø"/>
            </a:pPr>
            <a:r>
              <a:rPr lang="en-US" sz="2400" dirty="0"/>
              <a:t> Stochastic processes iteratively modify weights giving them a high chance of finding global minima.</a:t>
            </a:r>
            <a:endParaRPr lang="en-US" sz="22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6" name="Picture 5">
            <a:extLst>
              <a:ext uri="{FF2B5EF4-FFF2-40B4-BE49-F238E27FC236}">
                <a16:creationId xmlns:a16="http://schemas.microsoft.com/office/drawing/2014/main" id="{0451F6E8-4982-43A9-B5F9-ED4C07193CDD}"/>
              </a:ext>
            </a:extLst>
          </p:cNvPr>
          <p:cNvPicPr>
            <a:picLocks noChangeAspect="1"/>
          </p:cNvPicPr>
          <p:nvPr/>
        </p:nvPicPr>
        <p:blipFill>
          <a:blip r:embed="rId4"/>
          <a:stretch>
            <a:fillRect/>
          </a:stretch>
        </p:blipFill>
        <p:spPr>
          <a:xfrm>
            <a:off x="6421586" y="2000783"/>
            <a:ext cx="5310869" cy="3694986"/>
          </a:xfrm>
          <a:prstGeom prst="rect">
            <a:avLst/>
          </a:prstGeom>
        </p:spPr>
      </p:pic>
    </p:spTree>
    <p:extLst>
      <p:ext uri="{BB962C8B-B14F-4D97-AF65-F5344CB8AC3E}">
        <p14:creationId xmlns:p14="http://schemas.microsoft.com/office/powerpoint/2010/main" val="347631409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RESULTS: </a:t>
            </a:r>
            <a:r>
              <a:rPr lang="en-US" dirty="0"/>
              <a:t>Ensembled Learning</a:t>
            </a:r>
            <a:endParaRPr lang="en-US" spc="600" dirty="0"/>
          </a:p>
        </p:txBody>
      </p:sp>
      <p:sp>
        <p:nvSpPr>
          <p:cNvPr id="3" name="Content Placeholder 2"/>
          <p:cNvSpPr>
            <a:spLocks noGrp="1"/>
          </p:cNvSpPr>
          <p:nvPr>
            <p:ph idx="1"/>
          </p:nvPr>
        </p:nvSpPr>
        <p:spPr>
          <a:xfrm>
            <a:off x="1097280" y="1845733"/>
            <a:ext cx="5162843"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The results were in between of 3 of our linear models.</a:t>
            </a:r>
          </a:p>
          <a:p>
            <a:pPr>
              <a:lnSpc>
                <a:spcPct val="150000"/>
              </a:lnSpc>
              <a:buFont typeface="Wingdings" panose="05000000000000000000" pitchFamily="2" charset="2"/>
              <a:buChar char="Ø"/>
            </a:pPr>
            <a:r>
              <a:rPr lang="en-US" sz="2400" dirty="0"/>
              <a:t> RMSE: 0.2695</a:t>
            </a:r>
          </a:p>
          <a:p>
            <a:pPr>
              <a:lnSpc>
                <a:spcPct val="150000"/>
              </a:lnSpc>
              <a:buFont typeface="Wingdings" panose="05000000000000000000" pitchFamily="2" charset="2"/>
              <a:buChar char="Ø"/>
            </a:pPr>
            <a:r>
              <a:rPr lang="en-US" sz="2400" dirty="0"/>
              <a:t> </a:t>
            </a:r>
            <a:r>
              <a:rPr lang="en-US" sz="2400" dirty="0" err="1"/>
              <a:t>Ensembling</a:t>
            </a:r>
            <a:r>
              <a:rPr lang="en-US" sz="2400" dirty="0"/>
              <a:t> shows that different models can be combined to produce better results.</a:t>
            </a:r>
            <a:endParaRPr lang="en-US" sz="22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28</a:t>
            </a:fld>
            <a:endParaRPr lang="en-US" dirty="0"/>
          </a:p>
        </p:txBody>
      </p:sp>
      <p:pic>
        <p:nvPicPr>
          <p:cNvPr id="6" name="Picture 5">
            <a:extLst>
              <a:ext uri="{FF2B5EF4-FFF2-40B4-BE49-F238E27FC236}">
                <a16:creationId xmlns:a16="http://schemas.microsoft.com/office/drawing/2014/main" id="{7C0683CC-D392-45BD-83DB-2CD597AC258D}"/>
              </a:ext>
            </a:extLst>
          </p:cNvPr>
          <p:cNvPicPr>
            <a:picLocks noChangeAspect="1"/>
          </p:cNvPicPr>
          <p:nvPr/>
        </p:nvPicPr>
        <p:blipFill>
          <a:blip r:embed="rId4"/>
          <a:stretch>
            <a:fillRect/>
          </a:stretch>
        </p:blipFill>
        <p:spPr>
          <a:xfrm>
            <a:off x="6158980" y="2053886"/>
            <a:ext cx="5606888" cy="3838648"/>
          </a:xfrm>
          <a:prstGeom prst="rect">
            <a:avLst/>
          </a:prstGeom>
        </p:spPr>
      </p:pic>
    </p:spTree>
    <p:extLst>
      <p:ext uri="{BB962C8B-B14F-4D97-AF65-F5344CB8AC3E}">
        <p14:creationId xmlns:p14="http://schemas.microsoft.com/office/powerpoint/2010/main" val="92910249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RESULTS: </a:t>
            </a:r>
            <a:r>
              <a:rPr lang="en-US" dirty="0"/>
              <a:t>Random Forest Regression</a:t>
            </a:r>
            <a:endParaRPr lang="en-US" spc="600" dirty="0"/>
          </a:p>
        </p:txBody>
      </p:sp>
      <p:sp>
        <p:nvSpPr>
          <p:cNvPr id="3" name="Content Placeholder 2"/>
          <p:cNvSpPr>
            <a:spLocks noGrp="1"/>
          </p:cNvSpPr>
          <p:nvPr>
            <p:ph idx="1"/>
          </p:nvPr>
        </p:nvSpPr>
        <p:spPr>
          <a:xfrm>
            <a:off x="1097280" y="1845733"/>
            <a:ext cx="6766561"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There is a sudden jump in accuracy as we shift to non-linear models.</a:t>
            </a:r>
          </a:p>
          <a:p>
            <a:pPr>
              <a:lnSpc>
                <a:spcPct val="150000"/>
              </a:lnSpc>
              <a:buFont typeface="Wingdings" panose="05000000000000000000" pitchFamily="2" charset="2"/>
              <a:buChar char="Ø"/>
            </a:pPr>
            <a:r>
              <a:rPr lang="en-US" sz="2400" dirty="0"/>
              <a:t> RMSE: 0.1256</a:t>
            </a:r>
          </a:p>
          <a:p>
            <a:pPr>
              <a:lnSpc>
                <a:spcPct val="150000"/>
              </a:lnSpc>
              <a:buFont typeface="Wingdings" panose="05000000000000000000" pitchFamily="2" charset="2"/>
              <a:buChar char="Ø"/>
            </a:pPr>
            <a:r>
              <a:rPr lang="en-US" sz="2400" dirty="0"/>
              <a:t> Random Forest combines multiple decision trees to produce an accurate averaged non-linearly regressed output.</a:t>
            </a:r>
            <a:endParaRPr lang="en-US" sz="22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29</a:t>
            </a:fld>
            <a:endParaRPr lang="en-US" dirty="0"/>
          </a:p>
        </p:txBody>
      </p:sp>
      <p:pic>
        <p:nvPicPr>
          <p:cNvPr id="6" name="Picture 5">
            <a:extLst>
              <a:ext uri="{FF2B5EF4-FFF2-40B4-BE49-F238E27FC236}">
                <a16:creationId xmlns:a16="http://schemas.microsoft.com/office/drawing/2014/main" id="{6143AC17-2D29-4736-AE72-63786B0865B3}"/>
              </a:ext>
            </a:extLst>
          </p:cNvPr>
          <p:cNvPicPr>
            <a:picLocks noChangeAspect="1"/>
          </p:cNvPicPr>
          <p:nvPr/>
        </p:nvPicPr>
        <p:blipFill>
          <a:blip r:embed="rId4"/>
          <a:stretch>
            <a:fillRect/>
          </a:stretch>
        </p:blipFill>
        <p:spPr>
          <a:xfrm>
            <a:off x="7863841" y="2101434"/>
            <a:ext cx="3849858" cy="3839164"/>
          </a:xfrm>
          <a:prstGeom prst="rect">
            <a:avLst/>
          </a:prstGeom>
        </p:spPr>
      </p:pic>
    </p:spTree>
    <p:extLst>
      <p:ext uri="{BB962C8B-B14F-4D97-AF65-F5344CB8AC3E}">
        <p14:creationId xmlns:p14="http://schemas.microsoft.com/office/powerpoint/2010/main" val="32152945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INTRODUCTION</a:t>
            </a:r>
          </a:p>
        </p:txBody>
      </p:sp>
      <p:sp>
        <p:nvSpPr>
          <p:cNvPr id="3" name="Content Placeholder 2"/>
          <p:cNvSpPr>
            <a:spLocks noGrp="1"/>
          </p:cNvSpPr>
          <p:nvPr>
            <p:ph idx="1"/>
          </p:nvPr>
        </p:nvSpPr>
        <p:spPr>
          <a:xfrm>
            <a:off x="942975" y="1845733"/>
            <a:ext cx="10501313" cy="4348589"/>
          </a:xfrm>
        </p:spPr>
        <p:txBody>
          <a:bodyPr vert="horz" lIns="0" tIns="45720" rIns="0" bIns="45720" rtlCol="0">
            <a:normAutofit/>
          </a:bodyPr>
          <a:lstStyle/>
          <a:p>
            <a:pPr>
              <a:lnSpc>
                <a:spcPct val="150000"/>
              </a:lnSpc>
              <a:spcBef>
                <a:spcPts val="0"/>
              </a:spcBef>
              <a:spcAft>
                <a:spcPts val="600"/>
              </a:spcAft>
              <a:buFont typeface="Wingdings" panose="05000000000000000000" pitchFamily="2" charset="2"/>
              <a:buChar char="Ø"/>
            </a:pPr>
            <a:r>
              <a:rPr lang="en-US" sz="2400" dirty="0"/>
              <a:t> The goal of this project is to predict Real Estate Prices in the Houses sector.</a:t>
            </a:r>
          </a:p>
          <a:p>
            <a:pPr>
              <a:lnSpc>
                <a:spcPct val="150000"/>
              </a:lnSpc>
              <a:spcBef>
                <a:spcPts val="0"/>
              </a:spcBef>
              <a:spcAft>
                <a:spcPts val="600"/>
              </a:spcAft>
              <a:buFont typeface="Wingdings" panose="05000000000000000000" pitchFamily="2" charset="2"/>
              <a:buChar char="Ø"/>
            </a:pPr>
            <a:r>
              <a:rPr lang="en-US" sz="2400" dirty="0"/>
              <a:t> The Sale Prices follow certain tendencies of better condition leading to better selling price.</a:t>
            </a:r>
          </a:p>
          <a:p>
            <a:pPr>
              <a:lnSpc>
                <a:spcPct val="150000"/>
              </a:lnSpc>
              <a:spcBef>
                <a:spcPts val="0"/>
              </a:spcBef>
              <a:spcAft>
                <a:spcPts val="600"/>
              </a:spcAft>
              <a:buFont typeface="Wingdings" panose="05000000000000000000" pitchFamily="2" charset="2"/>
              <a:buChar char="Ø"/>
            </a:pPr>
            <a:r>
              <a:rPr lang="en-US" sz="2400" dirty="0"/>
              <a:t> Dataset is taken from an active Kaggle competition which consists of different characteristics of the houses in a csv file. </a:t>
            </a:r>
          </a:p>
          <a:p>
            <a:pPr>
              <a:lnSpc>
                <a:spcPct val="150000"/>
              </a:lnSpc>
              <a:spcBef>
                <a:spcPts val="0"/>
              </a:spcBef>
              <a:spcAft>
                <a:spcPts val="600"/>
              </a:spcAft>
              <a:buFont typeface="Wingdings" panose="05000000000000000000" pitchFamily="2" charset="2"/>
              <a:buChar char="Ø"/>
            </a:pPr>
            <a:r>
              <a:rPr lang="en-US" sz="2400" dirty="0"/>
              <a:t> Detailed analysis of the Dataset. </a:t>
            </a:r>
          </a:p>
        </p:txBody>
      </p:sp>
      <p:sp>
        <p:nvSpPr>
          <p:cNvPr id="4" name="Slide Number Placeholder 3">
            <a:extLst>
              <a:ext uri="{FF2B5EF4-FFF2-40B4-BE49-F238E27FC236}">
                <a16:creationId xmlns:a16="http://schemas.microsoft.com/office/drawing/2014/main" id="{0EC34E0B-776D-4E14-802F-8BB035F6E5D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01988104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RESULTS: </a:t>
            </a:r>
            <a:r>
              <a:rPr lang="en-US" dirty="0"/>
              <a:t>Multi-Layer Perceptron </a:t>
            </a:r>
            <a:endParaRPr lang="en-US" spc="600" dirty="0"/>
          </a:p>
        </p:txBody>
      </p:sp>
      <p:sp>
        <p:nvSpPr>
          <p:cNvPr id="3" name="Content Placeholder 2"/>
          <p:cNvSpPr>
            <a:spLocks noGrp="1"/>
          </p:cNvSpPr>
          <p:nvPr>
            <p:ph idx="1"/>
          </p:nvPr>
        </p:nvSpPr>
        <p:spPr>
          <a:xfrm>
            <a:off x="1097280" y="1845733"/>
            <a:ext cx="6668086" cy="4348589"/>
          </a:xfrm>
        </p:spPr>
        <p:txBody>
          <a:bodyPr vert="horz" lIns="0" tIns="45720" rIns="0" bIns="45720" rtlCol="0">
            <a:normAutofit/>
          </a:bodyPr>
          <a:lstStyle/>
          <a:p>
            <a:pPr>
              <a:lnSpc>
                <a:spcPct val="150000"/>
              </a:lnSpc>
              <a:buFont typeface="Wingdings" panose="05000000000000000000" pitchFamily="2" charset="2"/>
              <a:buChar char="Ø"/>
            </a:pPr>
            <a:r>
              <a:rPr lang="en-US" sz="2400" dirty="0"/>
              <a:t> A combination of multi-layered </a:t>
            </a:r>
            <a:r>
              <a:rPr lang="en-US" sz="2400" dirty="0" err="1"/>
              <a:t>perceptrons</a:t>
            </a:r>
            <a:r>
              <a:rPr lang="en-US" sz="2400" dirty="0"/>
              <a:t> including hidden layers enable the model to learn a non-linear function.</a:t>
            </a:r>
          </a:p>
          <a:p>
            <a:pPr>
              <a:lnSpc>
                <a:spcPct val="150000"/>
              </a:lnSpc>
              <a:buFont typeface="Wingdings" panose="05000000000000000000" pitchFamily="2" charset="2"/>
              <a:buChar char="Ø"/>
            </a:pPr>
            <a:r>
              <a:rPr lang="en-US" sz="2400" dirty="0"/>
              <a:t> RMSE: 0.1195</a:t>
            </a:r>
          </a:p>
          <a:p>
            <a:pPr>
              <a:lnSpc>
                <a:spcPct val="150000"/>
              </a:lnSpc>
              <a:buFont typeface="Wingdings" panose="05000000000000000000" pitchFamily="2" charset="2"/>
              <a:buChar char="Ø"/>
            </a:pPr>
            <a:r>
              <a:rPr lang="en-US" sz="2400" dirty="0"/>
              <a:t> Better than all of the models except Kernel Ridge Regression.</a:t>
            </a:r>
            <a:endParaRPr lang="en-US" sz="22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6" name="Picture 5">
            <a:extLst>
              <a:ext uri="{FF2B5EF4-FFF2-40B4-BE49-F238E27FC236}">
                <a16:creationId xmlns:a16="http://schemas.microsoft.com/office/drawing/2014/main" id="{BA405144-81BD-4CAC-BE61-74D7643148D1}"/>
              </a:ext>
            </a:extLst>
          </p:cNvPr>
          <p:cNvPicPr>
            <a:picLocks noChangeAspect="1"/>
          </p:cNvPicPr>
          <p:nvPr/>
        </p:nvPicPr>
        <p:blipFill>
          <a:blip r:embed="rId4"/>
          <a:stretch>
            <a:fillRect/>
          </a:stretch>
        </p:blipFill>
        <p:spPr>
          <a:xfrm>
            <a:off x="7610625" y="1909177"/>
            <a:ext cx="4042649" cy="4031419"/>
          </a:xfrm>
          <a:prstGeom prst="rect">
            <a:avLst/>
          </a:prstGeom>
        </p:spPr>
      </p:pic>
    </p:spTree>
    <p:extLst>
      <p:ext uri="{BB962C8B-B14F-4D97-AF65-F5344CB8AC3E}">
        <p14:creationId xmlns:p14="http://schemas.microsoft.com/office/powerpoint/2010/main" val="280242956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RESULTS: </a:t>
            </a:r>
            <a:r>
              <a:rPr lang="en-US" dirty="0"/>
              <a:t>Kernel Ridge Regression</a:t>
            </a:r>
            <a:endParaRPr lang="en-US" spc="600" dirty="0"/>
          </a:p>
        </p:txBody>
      </p:sp>
      <p:sp>
        <p:nvSpPr>
          <p:cNvPr id="3" name="Content Placeholder 2"/>
          <p:cNvSpPr>
            <a:spLocks noGrp="1"/>
          </p:cNvSpPr>
          <p:nvPr>
            <p:ph idx="1"/>
          </p:nvPr>
        </p:nvSpPr>
        <p:spPr>
          <a:xfrm>
            <a:off x="1097280" y="1845733"/>
            <a:ext cx="6710289" cy="4392834"/>
          </a:xfrm>
        </p:spPr>
        <p:txBody>
          <a:bodyPr vert="horz" lIns="0" tIns="45720" rIns="0" bIns="45720" rtlCol="0">
            <a:normAutofit fontScale="92500"/>
          </a:bodyPr>
          <a:lstStyle/>
          <a:p>
            <a:pPr>
              <a:lnSpc>
                <a:spcPct val="150000"/>
              </a:lnSpc>
              <a:buFont typeface="Wingdings" panose="05000000000000000000" pitchFamily="2" charset="2"/>
              <a:buChar char="Ø"/>
            </a:pPr>
            <a:r>
              <a:rPr lang="en-US" sz="2400" dirty="0"/>
              <a:t> The model </a:t>
            </a:r>
            <a:r>
              <a:rPr lang="en-US" sz="2400" dirty="0" err="1"/>
              <a:t>greately</a:t>
            </a:r>
            <a:r>
              <a:rPr lang="en-US" sz="2400" dirty="0"/>
              <a:t> enhances the optimal linear multi-variate regression by mapping the data points to a higher order domain and learning a linear function which eventually results in a non-linear function in a lower order domain without any increased computation expense.</a:t>
            </a:r>
          </a:p>
          <a:p>
            <a:pPr>
              <a:lnSpc>
                <a:spcPct val="150000"/>
              </a:lnSpc>
              <a:buFont typeface="Wingdings" panose="05000000000000000000" pitchFamily="2" charset="2"/>
              <a:buChar char="Ø"/>
            </a:pPr>
            <a:r>
              <a:rPr lang="en-US" sz="2400" dirty="0"/>
              <a:t> RMSE: 0.1126</a:t>
            </a:r>
          </a:p>
          <a:p>
            <a:pPr>
              <a:lnSpc>
                <a:spcPct val="150000"/>
              </a:lnSpc>
              <a:buFont typeface="Wingdings" panose="05000000000000000000" pitchFamily="2" charset="2"/>
              <a:buChar char="Ø"/>
            </a:pPr>
            <a:r>
              <a:rPr lang="en-US" sz="2400" dirty="0"/>
              <a:t> OUTPERFORMED</a:t>
            </a:r>
            <a:endParaRPr lang="en-US" sz="22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31</a:t>
            </a:fld>
            <a:endParaRPr lang="en-US" dirty="0"/>
          </a:p>
        </p:txBody>
      </p:sp>
      <p:pic>
        <p:nvPicPr>
          <p:cNvPr id="6" name="Picture 5">
            <a:extLst>
              <a:ext uri="{FF2B5EF4-FFF2-40B4-BE49-F238E27FC236}">
                <a16:creationId xmlns:a16="http://schemas.microsoft.com/office/drawing/2014/main" id="{AB553612-B754-41F6-8C28-1FCE93C9CFD9}"/>
              </a:ext>
            </a:extLst>
          </p:cNvPr>
          <p:cNvPicPr>
            <a:picLocks noChangeAspect="1"/>
          </p:cNvPicPr>
          <p:nvPr/>
        </p:nvPicPr>
        <p:blipFill>
          <a:blip r:embed="rId4"/>
          <a:stretch>
            <a:fillRect/>
          </a:stretch>
        </p:blipFill>
        <p:spPr>
          <a:xfrm>
            <a:off x="7795237" y="1958578"/>
            <a:ext cx="4063830" cy="4052542"/>
          </a:xfrm>
          <a:prstGeom prst="rect">
            <a:avLst/>
          </a:prstGeom>
        </p:spPr>
      </p:pic>
    </p:spTree>
    <p:extLst>
      <p:ext uri="{BB962C8B-B14F-4D97-AF65-F5344CB8AC3E}">
        <p14:creationId xmlns:p14="http://schemas.microsoft.com/office/powerpoint/2010/main" val="270342435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spc="600" dirty="0"/>
              <a:t>CONCLUSION</a:t>
            </a:r>
          </a:p>
        </p:txBody>
      </p:sp>
      <p:sp>
        <p:nvSpPr>
          <p:cNvPr id="3" name="Content Placeholder 2"/>
          <p:cNvSpPr>
            <a:spLocks noGrp="1"/>
          </p:cNvSpPr>
          <p:nvPr>
            <p:ph idx="1"/>
          </p:nvPr>
        </p:nvSpPr>
        <p:spPr>
          <a:xfrm>
            <a:off x="534572" y="1693115"/>
            <a:ext cx="11240086" cy="4766670"/>
          </a:xfrm>
        </p:spPr>
        <p:txBody>
          <a:bodyPr vert="horz" lIns="0" tIns="45720" rIns="0" bIns="45720" rtlCol="0">
            <a:noAutofit/>
          </a:bodyPr>
          <a:lstStyle/>
          <a:p>
            <a:pPr>
              <a:lnSpc>
                <a:spcPct val="150000"/>
              </a:lnSpc>
              <a:buFont typeface="Wingdings" panose="05000000000000000000" pitchFamily="2" charset="2"/>
              <a:buChar char="Ø"/>
            </a:pPr>
            <a:r>
              <a:rPr lang="en-US" sz="2200" dirty="0"/>
              <a:t> Non linear methods like ANN, Kernel Ridge and Random Forest perform better than linear models like Multivariate and Gradient Descent Regression.</a:t>
            </a:r>
          </a:p>
          <a:p>
            <a:pPr>
              <a:lnSpc>
                <a:spcPct val="150000"/>
              </a:lnSpc>
              <a:buFont typeface="Wingdings" panose="05000000000000000000" pitchFamily="2" charset="2"/>
              <a:buChar char="Ø"/>
            </a:pPr>
            <a:r>
              <a:rPr lang="en-US" sz="2200" dirty="0"/>
              <a:t> The results back our conclusion as the RMSE fell to 0.1126 in Kernel Ridge while Batch Gradient Descent had 0.45 which is a big difference. </a:t>
            </a:r>
          </a:p>
          <a:p>
            <a:pPr>
              <a:lnSpc>
                <a:spcPct val="150000"/>
              </a:lnSpc>
              <a:buFont typeface="Wingdings" panose="05000000000000000000" pitchFamily="2" charset="2"/>
              <a:buChar char="Ø"/>
            </a:pPr>
            <a:r>
              <a:rPr lang="en-US" sz="2200" dirty="0"/>
              <a:t> We can conclude that for standardized variables with reasonable sized datasets, Kernel Ridge performs the best.</a:t>
            </a:r>
          </a:p>
          <a:p>
            <a:pPr>
              <a:lnSpc>
                <a:spcPct val="150000"/>
              </a:lnSpc>
              <a:buFont typeface="Wingdings" panose="05000000000000000000" pitchFamily="2" charset="2"/>
              <a:buChar char="Ø"/>
            </a:pPr>
            <a:r>
              <a:rPr lang="en-US" sz="2200" dirty="0"/>
              <a:t> In cases, where datasets are very large the Kernel Perceptron will inevitably be the best possible solution as the space complexity of Ridge Regression will be very high.</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92233174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F94E07-9BB9-46E7-BE3F-809D3B643A4B}"/>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6" name="Picture 5">
            <a:extLst>
              <a:ext uri="{FF2B5EF4-FFF2-40B4-BE49-F238E27FC236}">
                <a16:creationId xmlns:a16="http://schemas.microsoft.com/office/drawing/2014/main" id="{30538E1B-E413-4872-B9A3-5861D939CF8A}"/>
              </a:ext>
            </a:extLst>
          </p:cNvPr>
          <p:cNvPicPr>
            <a:picLocks noChangeAspect="1"/>
          </p:cNvPicPr>
          <p:nvPr/>
        </p:nvPicPr>
        <p:blipFill>
          <a:blip r:embed="rId2"/>
          <a:stretch>
            <a:fillRect/>
          </a:stretch>
        </p:blipFill>
        <p:spPr>
          <a:xfrm>
            <a:off x="0" y="98"/>
            <a:ext cx="12192000" cy="6344431"/>
          </a:xfrm>
          <a:prstGeom prst="rect">
            <a:avLst/>
          </a:prstGeom>
        </p:spPr>
      </p:pic>
    </p:spTree>
    <p:extLst>
      <p:ext uri="{BB962C8B-B14F-4D97-AF65-F5344CB8AC3E}">
        <p14:creationId xmlns:p14="http://schemas.microsoft.com/office/powerpoint/2010/main" val="57104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INTRODUCTION</a:t>
            </a:r>
          </a:p>
        </p:txBody>
      </p:sp>
      <p:sp>
        <p:nvSpPr>
          <p:cNvPr id="3" name="Content Placeholder 2"/>
          <p:cNvSpPr>
            <a:spLocks noGrp="1"/>
          </p:cNvSpPr>
          <p:nvPr>
            <p:ph idx="1"/>
          </p:nvPr>
        </p:nvSpPr>
        <p:spPr>
          <a:xfrm>
            <a:off x="957263" y="1845733"/>
            <a:ext cx="10358437" cy="4348589"/>
          </a:xfrm>
        </p:spPr>
        <p:txBody>
          <a:bodyPr vert="horz" lIns="0" tIns="45720" rIns="0" bIns="45720" rtlCol="0">
            <a:normAutofit/>
          </a:bodyPr>
          <a:lstStyle/>
          <a:p>
            <a:pPr>
              <a:lnSpc>
                <a:spcPct val="150000"/>
              </a:lnSpc>
              <a:spcBef>
                <a:spcPts val="0"/>
              </a:spcBef>
              <a:spcAft>
                <a:spcPts val="600"/>
              </a:spcAft>
              <a:buFont typeface="Wingdings" panose="05000000000000000000" pitchFamily="2" charset="2"/>
              <a:buChar char="Ø"/>
            </a:pPr>
            <a:r>
              <a:rPr lang="en-US" sz="2400" dirty="0"/>
              <a:t> We will first Pre-process Dataset to make it appropriate for building our model.</a:t>
            </a:r>
          </a:p>
          <a:p>
            <a:pPr>
              <a:lnSpc>
                <a:spcPct val="150000"/>
              </a:lnSpc>
              <a:spcBef>
                <a:spcPts val="0"/>
              </a:spcBef>
              <a:spcAft>
                <a:spcPts val="600"/>
              </a:spcAft>
              <a:buFont typeface="Wingdings" panose="05000000000000000000" pitchFamily="2" charset="2"/>
              <a:buChar char="Ø"/>
            </a:pPr>
            <a:r>
              <a:rPr lang="en-US" sz="2400" dirty="0"/>
              <a:t> Then we will train our model by applying different Regression Algorithms.</a:t>
            </a:r>
          </a:p>
          <a:p>
            <a:pPr>
              <a:lnSpc>
                <a:spcPct val="150000"/>
              </a:lnSpc>
              <a:spcBef>
                <a:spcPts val="0"/>
              </a:spcBef>
              <a:spcAft>
                <a:spcPts val="600"/>
              </a:spcAft>
              <a:buFont typeface="Wingdings" panose="05000000000000000000" pitchFamily="2" charset="2"/>
              <a:buChar char="Ø"/>
            </a:pPr>
            <a:r>
              <a:rPr lang="en-US" sz="2400" dirty="0"/>
              <a:t> Next, we will test our model on the dataset and perform an analysis of the predictions of the prices.</a:t>
            </a:r>
          </a:p>
          <a:p>
            <a:pPr>
              <a:lnSpc>
                <a:spcPct val="150000"/>
              </a:lnSpc>
              <a:spcBef>
                <a:spcPts val="0"/>
              </a:spcBef>
              <a:spcAft>
                <a:spcPts val="600"/>
              </a:spcAft>
              <a:buFont typeface="Wingdings" panose="05000000000000000000" pitchFamily="2" charset="2"/>
              <a:buChar char="Ø"/>
            </a:pPr>
            <a:r>
              <a:rPr lang="en-US" sz="2400" dirty="0"/>
              <a:t>In the end, we will do a comparative analysis of different regression algorithms used in our model.</a:t>
            </a:r>
          </a:p>
        </p:txBody>
      </p:sp>
      <p:sp>
        <p:nvSpPr>
          <p:cNvPr id="4" name="Slide Number Placeholder 3">
            <a:extLst>
              <a:ext uri="{FF2B5EF4-FFF2-40B4-BE49-F238E27FC236}">
                <a16:creationId xmlns:a16="http://schemas.microsoft.com/office/drawing/2014/main" id="{EE552DE5-88FB-46FA-B21C-927EF35481B9}"/>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625375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57263" y="619433"/>
            <a:ext cx="10198417" cy="1073682"/>
          </a:xfrm>
        </p:spPr>
        <p:txBody>
          <a:bodyPr/>
          <a:lstStyle/>
          <a:p>
            <a:r>
              <a:rPr lang="en-US" dirty="0"/>
              <a:t>PROBLEM STATEMENT</a:t>
            </a:r>
          </a:p>
        </p:txBody>
      </p:sp>
      <p:sp>
        <p:nvSpPr>
          <p:cNvPr id="3" name="Content Placeholder 2"/>
          <p:cNvSpPr>
            <a:spLocks noGrp="1"/>
          </p:cNvSpPr>
          <p:nvPr>
            <p:ph idx="1"/>
          </p:nvPr>
        </p:nvSpPr>
        <p:spPr>
          <a:xfrm>
            <a:off x="957263" y="1845733"/>
            <a:ext cx="10358437" cy="4348589"/>
          </a:xfrm>
        </p:spPr>
        <p:txBody>
          <a:bodyPr vert="horz" lIns="0" tIns="45720" rIns="0" bIns="45720" rtlCol="0">
            <a:normAutofit/>
          </a:bodyPr>
          <a:lstStyle/>
          <a:p>
            <a:pPr marL="0" indent="0" algn="just">
              <a:lnSpc>
                <a:spcPct val="150000"/>
              </a:lnSpc>
              <a:spcAft>
                <a:spcPts val="600"/>
              </a:spcAft>
              <a:buNone/>
            </a:pPr>
            <a:r>
              <a:rPr lang="en-US" sz="2400" dirty="0"/>
              <a:t>The task is to build a model based on Machine Learning techniques that takes imperative features of the houses and predict their selling price. Our proposed solution will include different Machine Learning algorithms like ANN, Gradient Descent, Stochastic Gradient Descent, Random Forest Regression, Multi-variate Regression, Kernel Ridge Regression etc. and analysis based on their results. We will be implementing the solutions in raw python &amp; also use libraries in some cases for building an efficient prediction model.</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0418736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Dataset Analysis</a:t>
            </a:r>
          </a:p>
        </p:txBody>
      </p:sp>
      <p:sp>
        <p:nvSpPr>
          <p:cNvPr id="3" name="Content Placeholder 2"/>
          <p:cNvSpPr>
            <a:spLocks noGrp="1"/>
          </p:cNvSpPr>
          <p:nvPr>
            <p:ph idx="1"/>
          </p:nvPr>
        </p:nvSpPr>
        <p:spPr>
          <a:xfrm>
            <a:off x="957263" y="1845733"/>
            <a:ext cx="10358437" cy="4348589"/>
          </a:xfrm>
        </p:spPr>
        <p:txBody>
          <a:bodyPr vert="horz" lIns="0" tIns="45720" rIns="0" bIns="45720" rtlCol="0">
            <a:normAutofit/>
          </a:bodyPr>
          <a:lstStyle/>
          <a:p>
            <a:pPr>
              <a:lnSpc>
                <a:spcPct val="150000"/>
              </a:lnSpc>
              <a:buFont typeface="Wingdings" panose="05000000000000000000" pitchFamily="2" charset="2"/>
              <a:buChar char="Ø"/>
            </a:pPr>
            <a:r>
              <a:rPr lang="en-US" sz="2400" i="1" dirty="0"/>
              <a:t> </a:t>
            </a:r>
            <a:r>
              <a:rPr lang="en-US" sz="2400" dirty="0"/>
              <a:t>Dataset consists of several features of the houses and respective prices. Data is strongly &amp; linearly correlated which forms the basis for Machine Learning models. The Sale Price shows following trends:</a:t>
            </a:r>
          </a:p>
          <a:p>
            <a:pPr lvl="1">
              <a:lnSpc>
                <a:spcPct val="150000"/>
              </a:lnSpc>
              <a:buFont typeface="Wingdings" panose="05000000000000000000" pitchFamily="2" charset="2"/>
              <a:buChar char="Ø"/>
            </a:pPr>
            <a:r>
              <a:rPr lang="en-US" sz="2200" i="1" dirty="0"/>
              <a:t> Deviate from the normal distribution</a:t>
            </a:r>
          </a:p>
          <a:p>
            <a:pPr lvl="1">
              <a:lnSpc>
                <a:spcPct val="150000"/>
              </a:lnSpc>
              <a:buFont typeface="Wingdings" panose="05000000000000000000" pitchFamily="2" charset="2"/>
              <a:buChar char="Ø"/>
            </a:pPr>
            <a:r>
              <a:rPr lang="en-US" sz="2200" i="1" dirty="0"/>
              <a:t> Have appreciable positive skewness</a:t>
            </a:r>
          </a:p>
          <a:p>
            <a:pPr lvl="1">
              <a:lnSpc>
                <a:spcPct val="150000"/>
              </a:lnSpc>
              <a:buFont typeface="Wingdings" panose="05000000000000000000" pitchFamily="2" charset="2"/>
              <a:buChar char="Ø"/>
            </a:pPr>
            <a:r>
              <a:rPr lang="en-US" sz="2200" i="1" dirty="0"/>
              <a:t> Sales Price and </a:t>
            </a:r>
            <a:r>
              <a:rPr lang="en-US" sz="2200" i="1" dirty="0" err="1"/>
              <a:t>GrLivArea</a:t>
            </a:r>
            <a:r>
              <a:rPr lang="en-US" sz="2200" i="1" dirty="0"/>
              <a:t> have a linear relationship</a:t>
            </a:r>
          </a:p>
          <a:p>
            <a:pPr lvl="1">
              <a:lnSpc>
                <a:spcPct val="150000"/>
              </a:lnSpc>
              <a:buFont typeface="Wingdings" panose="05000000000000000000" pitchFamily="2" charset="2"/>
              <a:buChar char="Ø"/>
            </a:pPr>
            <a:r>
              <a:rPr lang="en-US" sz="2200" i="1" dirty="0"/>
              <a:t> Sale prices increase per year</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762089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8979" y="619433"/>
            <a:ext cx="10536701" cy="1073682"/>
          </a:xfrm>
        </p:spPr>
        <p:txBody>
          <a:bodyPr>
            <a:normAutofit/>
          </a:bodyPr>
          <a:lstStyle/>
          <a:p>
            <a:r>
              <a:rPr lang="en-US" dirty="0"/>
              <a:t>Deterministic Features for Price Prediction</a:t>
            </a:r>
          </a:p>
        </p:txBody>
      </p:sp>
      <p:sp>
        <p:nvSpPr>
          <p:cNvPr id="3" name="Content Placeholder 2"/>
          <p:cNvSpPr>
            <a:spLocks noGrp="1"/>
          </p:cNvSpPr>
          <p:nvPr>
            <p:ph idx="1"/>
          </p:nvPr>
        </p:nvSpPr>
        <p:spPr>
          <a:xfrm>
            <a:off x="618979" y="1845733"/>
            <a:ext cx="5477022" cy="4348589"/>
          </a:xfrm>
        </p:spPr>
        <p:txBody>
          <a:bodyPr vert="horz" lIns="0" tIns="45720" rIns="0" bIns="45720" numCol="2" rtlCol="0">
            <a:normAutofit/>
          </a:bodyPr>
          <a:lstStyle/>
          <a:p>
            <a:pPr>
              <a:lnSpc>
                <a:spcPct val="150000"/>
              </a:lnSpc>
              <a:buFont typeface="Wingdings" panose="05000000000000000000" pitchFamily="2" charset="2"/>
              <a:buChar char="Ø"/>
            </a:pPr>
            <a:r>
              <a:rPr lang="en-US" sz="1800" i="1" dirty="0"/>
              <a:t>  </a:t>
            </a:r>
            <a:r>
              <a:rPr lang="en-US" sz="2200" dirty="0"/>
              <a:t>Sale Price </a:t>
            </a:r>
          </a:p>
          <a:p>
            <a:pPr>
              <a:lnSpc>
                <a:spcPct val="150000"/>
              </a:lnSpc>
              <a:buFont typeface="Wingdings" panose="05000000000000000000" pitchFamily="2" charset="2"/>
              <a:buChar char="Ø"/>
            </a:pPr>
            <a:r>
              <a:rPr lang="en-US" sz="2200" dirty="0"/>
              <a:t> Building Class</a:t>
            </a:r>
          </a:p>
          <a:p>
            <a:pPr>
              <a:lnSpc>
                <a:spcPct val="150000"/>
              </a:lnSpc>
              <a:buFont typeface="Wingdings" panose="05000000000000000000" pitchFamily="2" charset="2"/>
              <a:buChar char="Ø"/>
            </a:pPr>
            <a:r>
              <a:rPr lang="en-US" sz="2200" i="1" dirty="0"/>
              <a:t> </a:t>
            </a:r>
            <a:r>
              <a:rPr lang="en-US" sz="2200" dirty="0"/>
              <a:t>Building Location</a:t>
            </a:r>
          </a:p>
          <a:p>
            <a:pPr>
              <a:lnSpc>
                <a:spcPct val="150000"/>
              </a:lnSpc>
              <a:buFont typeface="Wingdings" panose="05000000000000000000" pitchFamily="2" charset="2"/>
              <a:buChar char="Ø"/>
            </a:pPr>
            <a:r>
              <a:rPr lang="en-US" sz="2200" i="1" dirty="0"/>
              <a:t> </a:t>
            </a:r>
            <a:r>
              <a:rPr lang="en-US" sz="2200" dirty="0"/>
              <a:t>Construction Type</a:t>
            </a:r>
          </a:p>
          <a:p>
            <a:pPr>
              <a:lnSpc>
                <a:spcPct val="150000"/>
              </a:lnSpc>
              <a:buFont typeface="Wingdings" panose="05000000000000000000" pitchFamily="2" charset="2"/>
              <a:buChar char="Ø"/>
            </a:pPr>
            <a:r>
              <a:rPr lang="en-US" sz="2200" dirty="0"/>
              <a:t> Condition / Quality </a:t>
            </a:r>
          </a:p>
          <a:p>
            <a:pPr>
              <a:lnSpc>
                <a:spcPct val="150000"/>
              </a:lnSpc>
              <a:buFont typeface="Wingdings" panose="05000000000000000000" pitchFamily="2" charset="2"/>
              <a:buChar char="Ø"/>
            </a:pPr>
            <a:r>
              <a:rPr lang="en-US" sz="2200" dirty="0"/>
              <a:t> Utilities / Access</a:t>
            </a:r>
          </a:p>
          <a:p>
            <a:pPr>
              <a:lnSpc>
                <a:spcPct val="150000"/>
              </a:lnSpc>
              <a:buFont typeface="Wingdings" panose="05000000000000000000" pitchFamily="2" charset="2"/>
              <a:buChar char="Ø"/>
            </a:pPr>
            <a:r>
              <a:rPr lang="en-US" sz="2200" dirty="0"/>
              <a:t> Year Built</a:t>
            </a:r>
          </a:p>
          <a:p>
            <a:pPr>
              <a:lnSpc>
                <a:spcPct val="150000"/>
              </a:lnSpc>
              <a:buFont typeface="Wingdings" panose="05000000000000000000" pitchFamily="2" charset="2"/>
              <a:buChar char="Ø"/>
            </a:pPr>
            <a:r>
              <a:rPr lang="en-US" sz="2200" dirty="0"/>
              <a:t> Square Feet</a:t>
            </a:r>
          </a:p>
          <a:p>
            <a:pPr>
              <a:lnSpc>
                <a:spcPct val="150000"/>
              </a:lnSpc>
              <a:buFont typeface="Wingdings" panose="05000000000000000000" pitchFamily="2" charset="2"/>
              <a:buChar char="Ø"/>
            </a:pPr>
            <a:r>
              <a:rPr lang="en-US" sz="2200" i="1" dirty="0"/>
              <a:t> # of Floors</a:t>
            </a:r>
            <a:endParaRPr lang="en-US" sz="2200" dirty="0"/>
          </a:p>
          <a:p>
            <a:pPr>
              <a:lnSpc>
                <a:spcPct val="150000"/>
              </a:lnSpc>
              <a:buFont typeface="Wingdings" panose="05000000000000000000" pitchFamily="2" charset="2"/>
              <a:buChar char="Ø"/>
            </a:pPr>
            <a:r>
              <a:rPr lang="en-US" sz="2200" i="1" dirty="0"/>
              <a:t> # of Beds / Kitchens</a:t>
            </a:r>
          </a:p>
          <a:p>
            <a:pPr>
              <a:lnSpc>
                <a:spcPct val="150000"/>
              </a:lnSpc>
              <a:buFont typeface="Wingdings" panose="05000000000000000000" pitchFamily="2" charset="2"/>
              <a:buChar char="Ø"/>
            </a:pPr>
            <a:r>
              <a:rPr lang="en-US" sz="2200" i="1" dirty="0"/>
              <a:t> Roof Type</a:t>
            </a:r>
            <a:endParaRPr lang="en-US" sz="2200" dirty="0"/>
          </a:p>
          <a:p>
            <a:pPr>
              <a:lnSpc>
                <a:spcPct val="150000"/>
              </a:lnSpc>
              <a:buFont typeface="Wingdings" panose="05000000000000000000" pitchFamily="2" charset="2"/>
              <a:buChar char="Ø"/>
            </a:pPr>
            <a:r>
              <a:rPr lang="en-US" sz="2200" dirty="0"/>
              <a:t> Garage Area</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8" name="Picture 7">
            <a:extLst>
              <a:ext uri="{FF2B5EF4-FFF2-40B4-BE49-F238E27FC236}">
                <a16:creationId xmlns:a16="http://schemas.microsoft.com/office/drawing/2014/main" id="{8CE5F201-A674-4CD9-9713-4C143CBF70E0}"/>
              </a:ext>
            </a:extLst>
          </p:cNvPr>
          <p:cNvPicPr>
            <a:picLocks noChangeAspect="1"/>
          </p:cNvPicPr>
          <p:nvPr/>
        </p:nvPicPr>
        <p:blipFill>
          <a:blip r:embed="rId4"/>
          <a:stretch>
            <a:fillRect/>
          </a:stretch>
        </p:blipFill>
        <p:spPr>
          <a:xfrm>
            <a:off x="6153570" y="1785303"/>
            <a:ext cx="5874317" cy="4508411"/>
          </a:xfrm>
          <a:prstGeom prst="rect">
            <a:avLst/>
          </a:prstGeom>
        </p:spPr>
      </p:pic>
    </p:spTree>
    <p:extLst>
      <p:ext uri="{BB962C8B-B14F-4D97-AF65-F5344CB8AC3E}">
        <p14:creationId xmlns:p14="http://schemas.microsoft.com/office/powerpoint/2010/main" val="15427974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8979" y="619433"/>
            <a:ext cx="10536701" cy="1073682"/>
          </a:xfrm>
        </p:spPr>
        <p:txBody>
          <a:bodyPr>
            <a:normAutofit/>
          </a:bodyPr>
          <a:lstStyle/>
          <a:p>
            <a:r>
              <a:rPr lang="en-US" dirty="0"/>
              <a:t>Highly Correlated Features</a:t>
            </a:r>
          </a:p>
        </p:txBody>
      </p:sp>
      <p:sp>
        <p:nvSpPr>
          <p:cNvPr id="3" name="Content Placeholder 2"/>
          <p:cNvSpPr>
            <a:spLocks noGrp="1"/>
          </p:cNvSpPr>
          <p:nvPr>
            <p:ph idx="1"/>
          </p:nvPr>
        </p:nvSpPr>
        <p:spPr>
          <a:xfrm>
            <a:off x="618979" y="1845733"/>
            <a:ext cx="5477022" cy="4348589"/>
          </a:xfrm>
        </p:spPr>
        <p:txBody>
          <a:bodyPr vert="horz" lIns="0" tIns="45720" rIns="0" bIns="45720" numCol="2" rtlCol="0">
            <a:normAutofit/>
          </a:bodyPr>
          <a:lstStyle/>
          <a:p>
            <a:pPr>
              <a:lnSpc>
                <a:spcPct val="150000"/>
              </a:lnSpc>
              <a:buFont typeface="Wingdings" panose="05000000000000000000" pitchFamily="2" charset="2"/>
              <a:buChar char="Ø"/>
            </a:pPr>
            <a:r>
              <a:rPr lang="en-US" i="1" dirty="0"/>
              <a:t>  </a:t>
            </a:r>
            <a:r>
              <a:rPr lang="en-US" sz="2400" b="1" spc="600" dirty="0"/>
              <a:t>Sale Price </a:t>
            </a:r>
          </a:p>
          <a:p>
            <a:pPr>
              <a:lnSpc>
                <a:spcPct val="150000"/>
              </a:lnSpc>
              <a:buFont typeface="Wingdings" panose="05000000000000000000" pitchFamily="2" charset="2"/>
              <a:buChar char="Ø"/>
            </a:pPr>
            <a:r>
              <a:rPr lang="en-US" sz="2400" dirty="0"/>
              <a:t> </a:t>
            </a:r>
            <a:r>
              <a:rPr lang="en-US" sz="2400" dirty="0" err="1"/>
              <a:t>OverallQual</a:t>
            </a:r>
            <a:endParaRPr lang="en-US" sz="2400" dirty="0"/>
          </a:p>
          <a:p>
            <a:pPr>
              <a:lnSpc>
                <a:spcPct val="150000"/>
              </a:lnSpc>
              <a:buFont typeface="Wingdings" panose="05000000000000000000" pitchFamily="2" charset="2"/>
              <a:buChar char="Ø"/>
            </a:pPr>
            <a:r>
              <a:rPr lang="en-US" sz="2400" i="1" dirty="0"/>
              <a:t> </a:t>
            </a:r>
            <a:r>
              <a:rPr lang="en-US" sz="2400" dirty="0" err="1"/>
              <a:t>GrLivArea</a:t>
            </a:r>
            <a:endParaRPr lang="en-US" sz="2400" dirty="0"/>
          </a:p>
          <a:p>
            <a:pPr>
              <a:lnSpc>
                <a:spcPct val="150000"/>
              </a:lnSpc>
              <a:buFont typeface="Wingdings" panose="05000000000000000000" pitchFamily="2" charset="2"/>
              <a:buChar char="Ø"/>
            </a:pPr>
            <a:r>
              <a:rPr lang="en-US" sz="2400" i="1" dirty="0"/>
              <a:t> </a:t>
            </a:r>
            <a:r>
              <a:rPr lang="en-US" sz="2400" dirty="0" err="1"/>
              <a:t>GarageCars</a:t>
            </a:r>
            <a:endParaRPr lang="en-US" sz="2400" dirty="0"/>
          </a:p>
          <a:p>
            <a:pPr>
              <a:lnSpc>
                <a:spcPct val="150000"/>
              </a:lnSpc>
              <a:buFont typeface="Wingdings" panose="05000000000000000000" pitchFamily="2" charset="2"/>
              <a:buChar char="Ø"/>
            </a:pPr>
            <a:r>
              <a:rPr lang="en-US" sz="2400" dirty="0"/>
              <a:t> </a:t>
            </a:r>
            <a:r>
              <a:rPr lang="en-US" sz="2400" dirty="0" err="1"/>
              <a:t>TotalBsmntSF</a:t>
            </a:r>
            <a:r>
              <a:rPr lang="en-US" sz="2400" dirty="0"/>
              <a:t> </a:t>
            </a:r>
          </a:p>
          <a:p>
            <a:pPr>
              <a:lnSpc>
                <a:spcPct val="150000"/>
              </a:lnSpc>
              <a:buFont typeface="Wingdings" panose="05000000000000000000" pitchFamily="2" charset="2"/>
              <a:buChar char="Ø"/>
            </a:pPr>
            <a:endParaRPr lang="en-US" sz="2400" dirty="0"/>
          </a:p>
          <a:p>
            <a:pPr>
              <a:lnSpc>
                <a:spcPct val="150000"/>
              </a:lnSpc>
              <a:buFont typeface="Wingdings" panose="05000000000000000000" pitchFamily="2" charset="2"/>
              <a:buChar char="Ø"/>
            </a:pPr>
            <a:endParaRPr lang="en-US" sz="2400" dirty="0"/>
          </a:p>
          <a:p>
            <a:pPr>
              <a:lnSpc>
                <a:spcPct val="150000"/>
              </a:lnSpc>
              <a:buFont typeface="Wingdings" panose="05000000000000000000" pitchFamily="2" charset="2"/>
              <a:buChar char="Ø"/>
            </a:pPr>
            <a:r>
              <a:rPr lang="en-US" sz="2400" dirty="0"/>
              <a:t>1stFlrSF</a:t>
            </a:r>
          </a:p>
          <a:p>
            <a:pPr>
              <a:lnSpc>
                <a:spcPct val="150000"/>
              </a:lnSpc>
              <a:buFont typeface="Wingdings" panose="05000000000000000000" pitchFamily="2" charset="2"/>
              <a:buChar char="Ø"/>
            </a:pPr>
            <a:r>
              <a:rPr lang="en-US" sz="2400" dirty="0"/>
              <a:t> </a:t>
            </a:r>
            <a:r>
              <a:rPr lang="en-US" sz="2400" dirty="0" err="1"/>
              <a:t>FullBath</a:t>
            </a:r>
            <a:endParaRPr lang="en-US" sz="2400" dirty="0"/>
          </a:p>
          <a:p>
            <a:pPr>
              <a:lnSpc>
                <a:spcPct val="150000"/>
              </a:lnSpc>
              <a:buFont typeface="Wingdings" panose="05000000000000000000" pitchFamily="2" charset="2"/>
              <a:buChar char="Ø"/>
            </a:pPr>
            <a:r>
              <a:rPr lang="en-US" sz="2400" dirty="0"/>
              <a:t> </a:t>
            </a:r>
            <a:r>
              <a:rPr lang="en-US" sz="2400" dirty="0" err="1"/>
              <a:t>TotRmsAbvGrd</a:t>
            </a:r>
            <a:endParaRPr lang="en-US" sz="2400" dirty="0"/>
          </a:p>
          <a:p>
            <a:pPr>
              <a:lnSpc>
                <a:spcPct val="150000"/>
              </a:lnSpc>
              <a:buFont typeface="Wingdings" panose="05000000000000000000" pitchFamily="2" charset="2"/>
              <a:buChar char="Ø"/>
            </a:pPr>
            <a:r>
              <a:rPr lang="en-US" sz="2400" i="1" dirty="0"/>
              <a:t> </a:t>
            </a:r>
            <a:r>
              <a:rPr lang="en-US" sz="2400" i="1" dirty="0" err="1"/>
              <a:t>YearBuilt</a:t>
            </a:r>
            <a:endParaRPr lang="en-US" sz="2400" dirty="0"/>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officeArt object">
            <a:extLst>
              <a:ext uri="{FF2B5EF4-FFF2-40B4-BE49-F238E27FC236}">
                <a16:creationId xmlns:a16="http://schemas.microsoft.com/office/drawing/2014/main" id="{19F54646-09A5-4F53-A78F-4EB30BBCC6F0}"/>
              </a:ext>
            </a:extLst>
          </p:cNvPr>
          <p:cNvPicPr/>
          <p:nvPr/>
        </p:nvPicPr>
        <p:blipFill>
          <a:blip r:embed="rId4"/>
          <a:stretch>
            <a:fillRect/>
          </a:stretch>
        </p:blipFill>
        <p:spPr>
          <a:xfrm>
            <a:off x="6400800" y="1845733"/>
            <a:ext cx="4754880" cy="4029710"/>
          </a:xfrm>
          <a:prstGeom prst="rect">
            <a:avLst/>
          </a:prstGeom>
          <a:ln w="12700" cap="flat">
            <a:noFill/>
            <a:miter lim="400000"/>
          </a:ln>
          <a:effectLst/>
        </p:spPr>
      </p:pic>
    </p:spTree>
    <p:extLst>
      <p:ext uri="{BB962C8B-B14F-4D97-AF65-F5344CB8AC3E}">
        <p14:creationId xmlns:p14="http://schemas.microsoft.com/office/powerpoint/2010/main" val="314265454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433"/>
            <a:ext cx="10058400" cy="1073682"/>
          </a:xfrm>
        </p:spPr>
        <p:txBody>
          <a:bodyPr/>
          <a:lstStyle/>
          <a:p>
            <a:r>
              <a:rPr lang="en-US" dirty="0"/>
              <a:t>Dataset Preprocessing</a:t>
            </a:r>
          </a:p>
        </p:txBody>
      </p:sp>
      <p:sp>
        <p:nvSpPr>
          <p:cNvPr id="3" name="Content Placeholder 2"/>
          <p:cNvSpPr>
            <a:spLocks noGrp="1"/>
          </p:cNvSpPr>
          <p:nvPr>
            <p:ph idx="1"/>
          </p:nvPr>
        </p:nvSpPr>
        <p:spPr>
          <a:xfrm>
            <a:off x="957263" y="1845733"/>
            <a:ext cx="10358437" cy="4348589"/>
          </a:xfrm>
        </p:spPr>
        <p:txBody>
          <a:bodyPr vert="horz" lIns="0" tIns="45720" rIns="0" bIns="45720" rtlCol="0">
            <a:normAutofit/>
          </a:bodyPr>
          <a:lstStyle/>
          <a:p>
            <a:pPr>
              <a:lnSpc>
                <a:spcPct val="150000"/>
              </a:lnSpc>
              <a:buFont typeface="Wingdings" panose="05000000000000000000" pitchFamily="2" charset="2"/>
              <a:buChar char="Ø"/>
            </a:pPr>
            <a:r>
              <a:rPr lang="en-US" sz="2800" dirty="0"/>
              <a:t>Handling Missing Values &amp; Type Conversions.</a:t>
            </a:r>
          </a:p>
          <a:p>
            <a:pPr>
              <a:lnSpc>
                <a:spcPct val="150000"/>
              </a:lnSpc>
              <a:buFont typeface="Wingdings" panose="05000000000000000000" pitchFamily="2" charset="2"/>
              <a:buChar char="Ø"/>
            </a:pPr>
            <a:r>
              <a:rPr lang="en-US" sz="2800" i="1" dirty="0"/>
              <a:t> </a:t>
            </a:r>
            <a:r>
              <a:rPr lang="en-US" sz="2800" dirty="0"/>
              <a:t>Standardizing Numeric Data.</a:t>
            </a:r>
          </a:p>
          <a:p>
            <a:pPr>
              <a:lnSpc>
                <a:spcPct val="150000"/>
              </a:lnSpc>
              <a:buFont typeface="Wingdings" panose="05000000000000000000" pitchFamily="2" charset="2"/>
              <a:buChar char="Ø"/>
            </a:pPr>
            <a:r>
              <a:rPr lang="en-US" sz="2800" dirty="0"/>
              <a:t> Handling Skewed Data.</a:t>
            </a:r>
          </a:p>
          <a:p>
            <a:pPr>
              <a:lnSpc>
                <a:spcPct val="150000"/>
              </a:lnSpc>
              <a:buFont typeface="Wingdings" panose="05000000000000000000" pitchFamily="2" charset="2"/>
              <a:buChar char="Ø"/>
            </a:pPr>
            <a:r>
              <a:rPr lang="en-US" sz="2800" dirty="0"/>
              <a:t> Converting Categorical Data to Dummies.</a:t>
            </a:r>
          </a:p>
          <a:p>
            <a:pPr>
              <a:lnSpc>
                <a:spcPct val="150000"/>
              </a:lnSpc>
              <a:buFont typeface="Wingdings" panose="05000000000000000000" pitchFamily="2" charset="2"/>
              <a:buChar char="Ø"/>
            </a:pPr>
            <a:r>
              <a:rPr lang="en-US" sz="2800" dirty="0"/>
              <a:t>Split train &amp; test features.</a:t>
            </a:r>
          </a:p>
        </p:txBody>
      </p:sp>
      <p:sp>
        <p:nvSpPr>
          <p:cNvPr id="4" name="Slide Number Placeholder 3">
            <a:extLst>
              <a:ext uri="{FF2B5EF4-FFF2-40B4-BE49-F238E27FC236}">
                <a16:creationId xmlns:a16="http://schemas.microsoft.com/office/drawing/2014/main" id="{91B5B04F-32D8-41B3-8966-A1FFF23C9565}"/>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29175041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0.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3.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4.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5.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6.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7.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8.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19.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0.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3.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4.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5.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6.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3.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4.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5.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6.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7.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8.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9.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2755</TotalTime>
  <Words>1409</Words>
  <Application>Microsoft Office PowerPoint</Application>
  <PresentationFormat>Widescreen</PresentationFormat>
  <Paragraphs>231</Paragraphs>
  <Slides>33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Calibri Light</vt:lpstr>
      <vt:lpstr>Helvetica Neue Light</vt:lpstr>
      <vt:lpstr>Helvetica Neue Medium</vt:lpstr>
      <vt:lpstr>Wingdings</vt:lpstr>
      <vt:lpstr>Retrospect</vt:lpstr>
      <vt:lpstr>Discovering Optimal Models For Real Estate Prices Prediction Using Linear &amp; Non-Linear Regression Techniques</vt:lpstr>
      <vt:lpstr>ABSTRACT</vt:lpstr>
      <vt:lpstr>INTRODUCTION</vt:lpstr>
      <vt:lpstr>INTRODUCTION</vt:lpstr>
      <vt:lpstr>PROBLEM STATEMENT</vt:lpstr>
      <vt:lpstr>Dataset Analysis</vt:lpstr>
      <vt:lpstr>Deterministic Features for Price Prediction</vt:lpstr>
      <vt:lpstr>Highly Correlated Features</vt:lpstr>
      <vt:lpstr>Dataset Preprocessing</vt:lpstr>
      <vt:lpstr>PowerPoint Presentation</vt:lpstr>
      <vt:lpstr>PowerPoint Presentation</vt:lpstr>
      <vt:lpstr>Dataset Preprocessing: Handling SkewedData</vt:lpstr>
      <vt:lpstr>Dataset Preprocessing: Categorical Data to Dummies</vt:lpstr>
      <vt:lpstr>Dataset Preprocessing: Split Train &amp; Test Validation Sets</vt:lpstr>
      <vt:lpstr>ALGORITHMS</vt:lpstr>
      <vt:lpstr>Regression Algorithms</vt:lpstr>
      <vt:lpstr>1) Multivariate Regression</vt:lpstr>
      <vt:lpstr>2) Gradient Descent</vt:lpstr>
      <vt:lpstr>3) Stochastic Gradient Regression</vt:lpstr>
      <vt:lpstr>4) Ensembled Leaning</vt:lpstr>
      <vt:lpstr>5) Random Forest Regression</vt:lpstr>
      <vt:lpstr>6) Multi-Layer Perceptron </vt:lpstr>
      <vt:lpstr>7) Kernel Ridge Regression</vt:lpstr>
      <vt:lpstr>RESULTS &amp; ANALYSIS</vt:lpstr>
      <vt:lpstr>RESULTS: Multivariate Regression </vt:lpstr>
      <vt:lpstr>RESULTS: Gradient Descent</vt:lpstr>
      <vt:lpstr>RESULTS: Stochastic Gradient Descent</vt:lpstr>
      <vt:lpstr>RESULTS: Ensembled Learning</vt:lpstr>
      <vt:lpstr>RESULTS: Random Forest Regression</vt:lpstr>
      <vt:lpstr>RESULTS: Multi-Layer Perceptron </vt:lpstr>
      <vt:lpstr>RESULTS: Kernel Ridge Regression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maximization in social networks</dc:title>
  <dc:creator>CIIT/FA15-MCS-075/CVC</dc:creator>
  <cp:lastModifiedBy>Hp</cp:lastModifiedBy>
  <cp:revision>128</cp:revision>
  <dcterms:created xsi:type="dcterms:W3CDTF">2019-04-20T12:22:54Z</dcterms:created>
  <dcterms:modified xsi:type="dcterms:W3CDTF">2019-12-01T17:18:51Z</dcterms:modified>
</cp:coreProperties>
</file>