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5" r:id="rId9"/>
    <p:sldId id="269" r:id="rId10"/>
    <p:sldId id="267" r:id="rId11"/>
    <p:sldId id="261" r:id="rId12"/>
    <p:sldId id="270" r:id="rId13"/>
    <p:sldId id="274" r:id="rId14"/>
    <p:sldId id="275" r:id="rId15"/>
    <p:sldId id="271" r:id="rId16"/>
    <p:sldId id="272" r:id="rId17"/>
    <p:sldId id="268" r:id="rId18"/>
    <p:sldId id="263" r:id="rId19"/>
    <p:sldId id="262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3230"/>
    <a:srgbClr val="05D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495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0D50-5443-41BF-A2A0-590C74F531D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435C-AD25-4760-8E65-6891B08A6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9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在來講解</a:t>
            </a:r>
            <a:r>
              <a:rPr lang="en-US" altLang="zh-TW" dirty="0" smtClean="0"/>
              <a:t>JS</a:t>
            </a:r>
            <a:r>
              <a:rPr lang="zh-TW" altLang="en-US" dirty="0" smtClean="0"/>
              <a:t>部分，搭配我們公司的</a:t>
            </a:r>
            <a:r>
              <a:rPr lang="en-US" altLang="zh-TW" dirty="0" err="1" smtClean="0"/>
              <a:t>AppID</a:t>
            </a:r>
            <a:r>
              <a:rPr lang="zh-TW" altLang="en-US" dirty="0" smtClean="0"/>
              <a:t>判斷地區， 我先解死判斷日本</a:t>
            </a:r>
            <a:r>
              <a:rPr lang="en-US" altLang="zh-TW" dirty="0" smtClean="0"/>
              <a:t>JP</a:t>
            </a:r>
            <a:r>
              <a:rPr lang="zh-TW" altLang="en-US" dirty="0" smtClean="0"/>
              <a:t>地區 ，我先講非正則的寫法，我們要判斷地區 下意識是看</a:t>
            </a:r>
            <a:r>
              <a:rPr lang="en-US" altLang="zh-TW" dirty="0" smtClean="0"/>
              <a:t>APPID</a:t>
            </a:r>
            <a:r>
              <a:rPr lang="zh-TW" altLang="en-US" dirty="0" smtClean="0"/>
              <a:t>末兩碼是不是我們要的地區 ，所以我們先取得長度， 然後在減</a:t>
            </a:r>
            <a:r>
              <a:rPr lang="en-US" altLang="zh-TW" dirty="0" smtClean="0"/>
              <a:t>2</a:t>
            </a:r>
            <a:r>
              <a:rPr lang="zh-TW" altLang="en-US" dirty="0" smtClean="0"/>
              <a:t>趣</a:t>
            </a:r>
            <a:r>
              <a:rPr lang="en-US" altLang="zh-TW" dirty="0" smtClean="0"/>
              <a:t>substring</a:t>
            </a:r>
            <a:r>
              <a:rPr lang="zh-TW" altLang="en-US" dirty="0" smtClean="0"/>
              <a:t> 可以取得字串最後兩個，然後再判斷是不是我們要的，第二種就是察看字串有沒有</a:t>
            </a:r>
            <a:r>
              <a:rPr lang="en-US" altLang="zh-TW" dirty="0" smtClean="0"/>
              <a:t>JP</a:t>
            </a:r>
            <a:r>
              <a:rPr lang="zh-TW" altLang="en-US" dirty="0" smtClean="0"/>
              <a:t>字眼，感覺比較簡單 但是漏洞比較多，向是</a:t>
            </a:r>
            <a:r>
              <a:rPr lang="en-US" altLang="zh-TW" dirty="0" smtClean="0"/>
              <a:t>GHKR</a:t>
            </a:r>
            <a:r>
              <a:rPr lang="zh-TW" altLang="en-US" dirty="0" smtClean="0"/>
              <a:t> 如果用這方法 就會同時是</a:t>
            </a:r>
            <a:r>
              <a:rPr lang="en-US" altLang="zh-TW" dirty="0" smtClean="0"/>
              <a:t>HK</a:t>
            </a:r>
            <a:r>
              <a:rPr lang="zh-TW" altLang="en-US" dirty="0" smtClean="0"/>
              <a:t>跟</a:t>
            </a:r>
            <a:r>
              <a:rPr lang="en-US" altLang="zh-TW" dirty="0" smtClean="0"/>
              <a:t>KR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r>
              <a:rPr lang="zh-TW" altLang="en-US" dirty="0" smtClean="0"/>
              <a:t>再來講正則部分 只要這樣就能搞定 但是這樣會有一個問題 那就是</a:t>
            </a:r>
            <a:r>
              <a:rPr lang="en-US" altLang="zh-TW" dirty="0" smtClean="0"/>
              <a:t>JP</a:t>
            </a:r>
            <a:r>
              <a:rPr lang="zh-TW" altLang="en-US" dirty="0" smtClean="0"/>
              <a:t>也中 可是他不是日本地區 ，所以我們要改寫法，這樣子就可以了。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24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再來介紹</a:t>
            </a:r>
            <a:r>
              <a:rPr lang="en-US" altLang="zh-TW" dirty="0" smtClean="0"/>
              <a:t>C#</a:t>
            </a:r>
            <a:r>
              <a:rPr lang="zh-TW" altLang="en-US" dirty="0" smtClean="0"/>
              <a:t>的用法 </a:t>
            </a:r>
            <a:r>
              <a:rPr lang="en-US" altLang="zh-TW" dirty="0" err="1" smtClean="0"/>
              <a:t>regex.IsMatch</a:t>
            </a:r>
            <a:r>
              <a:rPr lang="zh-TW" altLang="en-US" dirty="0" smtClean="0"/>
              <a:t>可以判斷裡面輸入的字串 然後回傳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 ，我就放一堆需要比對的字串，然後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下去跑 ，進行逐個比對</a:t>
            </a:r>
            <a:endParaRPr lang="en-US" altLang="zh-TW" dirty="0" smtClean="0"/>
          </a:p>
          <a:p>
            <a:r>
              <a:rPr lang="zh-TW" altLang="en-US" dirty="0" smtClean="0"/>
              <a:t>然後裡面就可以寫 如果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的話 可以做些什麼事 例如加到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裡面之類的，右邊就可以看到只有最底下符合我要的規則 所以為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0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這邊講一下配對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  你除了可以判斷是不是規則內之外，也可以把規則內的字串匹配起來存著，你可以看到我這個語法 可以撈到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字串 ，這邊要延伸講一下這兩個紅色的東西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8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分別是正向預查跟反向預查 他可以在匹配之前 先預查他的前面或後面是否為我寫的正則，像我一開始先匹配所有非</a:t>
            </a:r>
            <a:r>
              <a:rPr lang="en-US" altLang="zh-TW" dirty="0" smtClean="0"/>
              <a:t>&gt;&lt;</a:t>
            </a:r>
            <a:r>
              <a:rPr lang="zh-TW" altLang="en-US" dirty="0" smtClean="0"/>
              <a:t>的字元，然後再判斷左邊是否為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然後再判斷右邊是否為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 就可以達到我要的效果，就大概講一下，這等基礎正規練好再來練這個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814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這裡講一下替換用法，我講一下我之前遇到的案件，就是客服它們希望我可以更改這個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 想要再問題這邊加入案件編號，有點強人所難，這又不是</a:t>
            </a:r>
            <a:r>
              <a:rPr lang="en-US" altLang="zh-TW" dirty="0" smtClean="0"/>
              <a:t>MVC</a:t>
            </a:r>
            <a:r>
              <a:rPr lang="zh-TW" altLang="en-US" dirty="0" smtClean="0"/>
              <a:t>可以動態顯示，</a:t>
            </a:r>
            <a:endParaRPr lang="en-US" altLang="zh-TW" dirty="0" smtClean="0"/>
          </a:p>
          <a:p>
            <a:r>
              <a:rPr lang="zh-TW" altLang="en-US" dirty="0" smtClean="0"/>
              <a:t>是寫死的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檔案，我當時的想法就選擇使用正則，把整個檔案都打開編輯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99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這邊可以看到左邊為檔案的原始檔 我要更改的是問題這個字串 可以發現目前問題這個字只有出現一次 ，所以我正則就比較好寫了，我只要把內容丟進去 然後寫正則 寫替換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按下去</a:t>
            </a:r>
            <a:r>
              <a:rPr lang="en-US" altLang="zh-TW" dirty="0" smtClean="0"/>
              <a:t>)</a:t>
            </a:r>
            <a:r>
              <a:rPr lang="zh-TW" altLang="en-US" dirty="0" smtClean="0"/>
              <a:t> 然後因為有各語系 我再針對各語系寫對應的正則，替換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8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就可以看到替換前後的樣子 加了案件編號這個變數 之後它們還要我新增郵件回覆內容，我也是使用正則如法炮製，所以就不細說了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這邊就來實戰一下啦</a:t>
            </a:r>
            <a:r>
              <a:rPr lang="en-US" altLang="zh-TW" dirty="0" smtClean="0"/>
              <a:t>~</a:t>
            </a:r>
            <a:r>
              <a:rPr lang="zh-TW" altLang="en-US" dirty="0" smtClean="0"/>
              <a:t>換你們動腦，假設我要判斷字元是不是駝峰寫法 我要怎麼判斷呢，首先我要先匹配第一個字元為小寫的  我才能進行替換，</a:t>
            </a:r>
            <a:endParaRPr lang="en-US" altLang="zh-TW" dirty="0" smtClean="0"/>
          </a:p>
          <a:p>
            <a:r>
              <a:rPr lang="zh-TW" altLang="en-US" dirty="0" smtClean="0"/>
              <a:t>請大家花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分鐘想一下怎麼</a:t>
            </a:r>
            <a:r>
              <a:rPr lang="en-US" altLang="zh-TW" dirty="0" smtClean="0"/>
              <a:t>get</a:t>
            </a:r>
            <a:r>
              <a:rPr lang="zh-TW" altLang="en-US" dirty="0" smtClean="0"/>
              <a:t>第一個小寫字元，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公布答案</a:t>
            </a:r>
            <a:r>
              <a:rPr lang="en-US" altLang="zh-TW" dirty="0" smtClean="0"/>
              <a:t>)</a:t>
            </a:r>
            <a:r>
              <a:rPr lang="zh-TW" altLang="en-US" dirty="0" smtClean="0"/>
              <a:t>  我這邊就利用</a:t>
            </a:r>
            <a:r>
              <a:rPr lang="en-US" altLang="zh-TW" dirty="0" smtClean="0"/>
              <a:t>JS</a:t>
            </a:r>
            <a:r>
              <a:rPr lang="zh-TW" altLang="en-US" dirty="0" smtClean="0"/>
              <a:t>演練了， 先寫好正則 再搭配萬用的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去</a:t>
            </a:r>
            <a:r>
              <a:rPr lang="en-US" altLang="zh-TW" dirty="0" smtClean="0"/>
              <a:t>replace</a:t>
            </a:r>
            <a:r>
              <a:rPr lang="zh-TW" altLang="en-US" dirty="0" smtClean="0"/>
              <a:t> 如果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的話就把第一個字元轉大寫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然後因為</a:t>
            </a:r>
            <a:r>
              <a:rPr lang="en-US" altLang="zh-TW" dirty="0" smtClean="0"/>
              <a:t>JS</a:t>
            </a:r>
            <a:r>
              <a:rPr lang="zh-TW" altLang="en-US" dirty="0" smtClean="0"/>
              <a:t>的類別是</a:t>
            </a:r>
            <a:r>
              <a:rPr lang="en-US" altLang="zh-TW" dirty="0" smtClean="0"/>
              <a:t>call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 </a:t>
            </a:r>
            <a:r>
              <a:rPr lang="zh-TW" altLang="en-US" dirty="0" smtClean="0"/>
              <a:t>傳參考 所以我可以這樣直接更改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裡面的值，就可以直接更改了 ，不用再去寫一個新的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34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最後一題拉</a:t>
            </a:r>
            <a:r>
              <a:rPr lang="en-US" altLang="zh-TW" dirty="0" smtClean="0"/>
              <a:t>~</a:t>
            </a:r>
            <a:r>
              <a:rPr lang="zh-TW" altLang="en-US" dirty="0" smtClean="0"/>
              <a:t>  請大家想一下怎麼實現這個 要匹配什麼 替換成什麼，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按下去</a:t>
            </a:r>
            <a:r>
              <a:rPr lang="en-US" altLang="zh-TW" dirty="0" smtClean="0"/>
              <a:t>)</a:t>
            </a:r>
            <a:r>
              <a:rPr lang="zh-TW" altLang="en-US" dirty="0" smtClean="0"/>
              <a:t>  這就是標準答案 然後要講一下 我是寫斜線點 而不是直接點 因為直接點就是正則語法的點了  </a:t>
            </a:r>
            <a:endParaRPr lang="en-US" altLang="zh-TW" dirty="0" smtClean="0"/>
          </a:p>
          <a:p>
            <a:r>
              <a:rPr lang="zh-TW" altLang="en-US" dirty="0" smtClean="0"/>
              <a:t>這邊要注意一下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26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可以把它想成是一種處理字串的工具，</a:t>
            </a:r>
            <a:r>
              <a:rPr lang="zh-TW" altLang="en-US" dirty="0" smtClean="0"/>
              <a:t>語法很簡單而且大部分語言都有支援它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76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我先來講一下應用方面，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 smtClean="0"/>
              <a:t>如果要寫程式來過濾這些格式恐怕要寫很多判斷式</a:t>
            </a:r>
            <a:br>
              <a:rPr lang="zh-TW" altLang="en-US" sz="1200" dirty="0" smtClean="0"/>
            </a:br>
            <a:r>
              <a:rPr lang="zh-TW" altLang="en-US" sz="1200" dirty="0" smtClean="0"/>
              <a:t>這時候就可以用 </a:t>
            </a:r>
            <a:r>
              <a:rPr lang="en-US" altLang="zh-TW" sz="1200" dirty="0" smtClean="0"/>
              <a:t>Regex </a:t>
            </a:r>
            <a:r>
              <a:rPr lang="zh-TW" altLang="en-US" sz="1200" dirty="0" smtClean="0"/>
              <a:t>來驗證字串格式，又或者是電話格式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38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這裡先介紹語法 字元的部分 斜線內的就是正規的語法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，就能快速看到結果右邊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先放我常用來測試的網站，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你只要在上面打上正則語法，底下打上想要匹配的字串，，可以看到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 對上</a:t>
            </a:r>
            <a:r>
              <a:rPr lang="en-US" altLang="zh-TW" sz="1200" dirty="0" err="1" smtClean="0">
                <a:latin typeface="微軟正黑體" panose="020B0604030504040204" pitchFamily="34" charset="-120"/>
              </a:rPr>
              <a:t>aaa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這串字串  匹配兩個獨立的結果 分別是</a:t>
            </a:r>
            <a:r>
              <a:rPr lang="en-US" altLang="zh-TW" sz="1200" dirty="0" smtClean="0">
                <a:latin typeface="微軟正黑體" panose="020B0604030504040204" pitchFamily="34" charset="-120"/>
              </a:rPr>
              <a:t>aa 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跟</a:t>
            </a:r>
            <a:r>
              <a:rPr lang="en-US" altLang="zh-TW" sz="1200" dirty="0" smtClean="0">
                <a:latin typeface="微軟正黑體" panose="020B0604030504040204" pitchFamily="34" charset="-120"/>
              </a:rPr>
              <a:t>a\</a:t>
            </a:r>
          </a:p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的部分則是匹配到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55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+mn-ea"/>
              </a:rPr>
              <a:t>#</a:t>
            </a:r>
            <a:r>
              <a:rPr lang="zh-TW" altLang="en-US" sz="1200" dirty="0" smtClean="0">
                <a:latin typeface="+mn-ea"/>
              </a:rPr>
              <a:t>這邊講一下次數部份，比較常用的是*跟</a:t>
            </a:r>
            <a:r>
              <a:rPr lang="en-US" altLang="zh-TW" sz="1200" dirty="0" smtClean="0">
                <a:latin typeface="+mn-ea"/>
              </a:rPr>
              <a:t>?</a:t>
            </a:r>
            <a:r>
              <a:rPr lang="zh-TW" altLang="en-US" sz="1200" dirty="0" smtClean="0">
                <a:latin typeface="+mn-ea"/>
              </a:rPr>
              <a:t>跟</a:t>
            </a:r>
            <a:r>
              <a:rPr lang="en-US" altLang="zh-TW" sz="1200" dirty="0" smtClean="0">
                <a:latin typeface="+mn-ea"/>
              </a:rPr>
              <a:t>+</a:t>
            </a:r>
          </a:p>
          <a:p>
            <a:r>
              <a:rPr lang="zh-TW" altLang="en-US" sz="1200" dirty="0" smtClean="0">
                <a:latin typeface="+mn-ea"/>
              </a:rPr>
              <a:t>如果要限制次數的話才要用大括弧，裡面寫要匹配的次數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右邊我正則語法寫</a:t>
            </a:r>
            <a:r>
              <a:rPr lang="en-US" altLang="zh-TW" sz="1200" dirty="0" smtClean="0">
                <a:latin typeface="+mn-ea"/>
              </a:rPr>
              <a:t>a</a:t>
            </a:r>
            <a:r>
              <a:rPr lang="zh-TW" altLang="en-US" sz="1200" dirty="0" smtClean="0">
                <a:latin typeface="+mn-ea"/>
              </a:rPr>
              <a:t>* 那他就可以無限次的針對每個字元進行匹配 直到結束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所以你們看第</a:t>
            </a:r>
            <a:r>
              <a:rPr lang="en-US" altLang="zh-TW" sz="1200" dirty="0" smtClean="0">
                <a:latin typeface="+mn-ea"/>
              </a:rPr>
              <a:t>2</a:t>
            </a:r>
            <a:r>
              <a:rPr lang="zh-TW" altLang="en-US" sz="1200" dirty="0" smtClean="0">
                <a:latin typeface="+mn-ea"/>
              </a:rPr>
              <a:t>行 他一開始匹配</a:t>
            </a:r>
            <a:r>
              <a:rPr lang="en-US" altLang="zh-TW" sz="1200" dirty="0" smtClean="0">
                <a:latin typeface="+mn-ea"/>
              </a:rPr>
              <a:t>a</a:t>
            </a:r>
            <a:r>
              <a:rPr lang="zh-TW" altLang="en-US" sz="1200" dirty="0" smtClean="0">
                <a:latin typeface="+mn-ea"/>
              </a:rPr>
              <a:t>完之後，會再繼續匹配直到結束。</a:t>
            </a:r>
            <a:endParaRPr lang="en-US" altLang="zh-TW" sz="1200" dirty="0" smtClean="0">
              <a:latin typeface="+mn-ea"/>
            </a:endParaRP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7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+mn-ea"/>
              </a:rPr>
              <a:t>#</a:t>
            </a:r>
            <a:r>
              <a:rPr lang="zh-TW" altLang="en-US" sz="1200" dirty="0" smtClean="0">
                <a:latin typeface="+mn-ea"/>
              </a:rPr>
              <a:t>再來是頭尾跟多字元  先講這個脫字元 他可以匹配開頭 然後錢字元 可以匹配，自來就是</a:t>
            </a:r>
            <a:r>
              <a:rPr lang="en-US" altLang="zh-TW" sz="1200" dirty="0" smtClean="0">
                <a:latin typeface="+mn-ea"/>
              </a:rPr>
              <a:t>[]</a:t>
            </a:r>
            <a:r>
              <a:rPr lang="zh-TW" altLang="en-US" sz="1200" dirty="0" smtClean="0">
                <a:latin typeface="+mn-ea"/>
              </a:rPr>
              <a:t>中括弧 裡面可以打任何想匹配的字元 如果裡面加上脫字元 可以想成是</a:t>
            </a:r>
            <a:r>
              <a:rPr lang="en-US" altLang="zh-TW" sz="1200" dirty="0" smtClean="0">
                <a:latin typeface="+mn-ea"/>
              </a:rPr>
              <a:t>not</a:t>
            </a:r>
            <a:r>
              <a:rPr lang="zh-TW" altLang="en-US" sz="1200" dirty="0" smtClean="0">
                <a:latin typeface="+mn-ea"/>
              </a:rPr>
              <a:t> 變成括弧裡面的都不能出現 ，我右邊的範例就是 不能出現所有</a:t>
            </a:r>
            <a:r>
              <a:rPr lang="en-US" altLang="zh-TW" sz="1200" dirty="0" smtClean="0">
                <a:latin typeface="+mn-ea"/>
              </a:rPr>
              <a:t>a</a:t>
            </a:r>
            <a:r>
              <a:rPr lang="zh-TW" altLang="en-US" sz="1200" dirty="0" smtClean="0">
                <a:latin typeface="+mn-ea"/>
              </a:rPr>
              <a:t>到</a:t>
            </a:r>
            <a:r>
              <a:rPr lang="en-US" altLang="zh-TW" sz="1200" dirty="0" smtClean="0">
                <a:latin typeface="+mn-ea"/>
              </a:rPr>
              <a:t>z</a:t>
            </a:r>
            <a:r>
              <a:rPr lang="zh-TW" altLang="en-US" sz="1200" dirty="0" smtClean="0">
                <a:latin typeface="+mn-ea"/>
              </a:rPr>
              <a:t>的字元 而且要出現</a:t>
            </a:r>
            <a:r>
              <a:rPr lang="en-US" altLang="zh-TW" sz="1200" dirty="0" smtClean="0">
                <a:latin typeface="+mn-ea"/>
              </a:rPr>
              <a:t>1</a:t>
            </a:r>
            <a:r>
              <a:rPr lang="zh-TW" altLang="en-US" sz="1200" dirty="0" smtClean="0">
                <a:latin typeface="+mn-ea"/>
              </a:rPr>
              <a:t>次以上 </a:t>
            </a:r>
            <a:r>
              <a:rPr lang="en-US" altLang="zh-TW" sz="1200" dirty="0" smtClean="0">
                <a:latin typeface="+mn-ea"/>
              </a:rPr>
              <a:t>0</a:t>
            </a:r>
            <a:r>
              <a:rPr lang="zh-TW" altLang="en-US" sz="1200" dirty="0" smtClean="0">
                <a:latin typeface="+mn-ea"/>
              </a:rPr>
              <a:t>次就不算</a:t>
            </a:r>
            <a:endParaRPr lang="en-US" altLang="zh-TW" sz="1200" dirty="0" smtClean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0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zh-TW" altLang="en-US" sz="1200" dirty="0" smtClean="0">
                <a:latin typeface="+mn-ea"/>
              </a:rPr>
              <a:t>再來介紹最後的語法了</a:t>
            </a:r>
            <a:r>
              <a:rPr lang="en-US" altLang="zh-TW" sz="1200" dirty="0" smtClean="0">
                <a:latin typeface="+mn-ea"/>
              </a:rPr>
              <a:t>~</a:t>
            </a:r>
            <a:r>
              <a:rPr lang="zh-TW" altLang="en-US" sz="1200" dirty="0" smtClean="0">
                <a:latin typeface="+mn-ea"/>
              </a:rPr>
              <a:t> 其實還有很多，只是我挑幾個常用跟重用的講，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假設你不想打中括弧裡面打</a:t>
            </a:r>
            <a:r>
              <a:rPr lang="en-US" altLang="zh-TW" sz="1200" dirty="0" smtClean="0">
                <a:latin typeface="+mn-ea"/>
              </a:rPr>
              <a:t>a-z</a:t>
            </a:r>
            <a:r>
              <a:rPr lang="zh-TW" altLang="en-US" sz="1200" dirty="0" smtClean="0">
                <a:latin typeface="+mn-ea"/>
              </a:rPr>
              <a:t>或</a:t>
            </a:r>
            <a:r>
              <a:rPr lang="en-US" altLang="zh-TW" sz="1200" dirty="0" smtClean="0">
                <a:latin typeface="+mn-ea"/>
              </a:rPr>
              <a:t>0</a:t>
            </a:r>
            <a:r>
              <a:rPr lang="zh-TW" altLang="en-US" sz="1200" dirty="0" smtClean="0">
                <a:latin typeface="+mn-ea"/>
              </a:rPr>
              <a:t>到</a:t>
            </a:r>
            <a:r>
              <a:rPr lang="en-US" altLang="zh-TW" sz="1200" dirty="0" smtClean="0">
                <a:latin typeface="+mn-ea"/>
              </a:rPr>
              <a:t>9</a:t>
            </a:r>
            <a:r>
              <a:rPr lang="zh-TW" altLang="en-US" sz="1200" dirty="0" smtClean="0">
                <a:latin typeface="+mn-ea"/>
              </a:rPr>
              <a:t>這樣的話，可以打斜線</a:t>
            </a:r>
            <a:r>
              <a:rPr lang="en-US" altLang="zh-TW" sz="1200" dirty="0" smtClean="0">
                <a:latin typeface="+mn-ea"/>
              </a:rPr>
              <a:t>d</a:t>
            </a:r>
            <a:r>
              <a:rPr lang="zh-TW" altLang="en-US" sz="1200" dirty="0" smtClean="0">
                <a:latin typeface="+mn-ea"/>
              </a:rPr>
              <a:t>或斜線</a:t>
            </a:r>
            <a:r>
              <a:rPr lang="en-US" altLang="zh-TW" sz="1200" dirty="0" smtClean="0">
                <a:latin typeface="+mn-ea"/>
              </a:rPr>
              <a:t>w</a:t>
            </a:r>
            <a:r>
              <a:rPr lang="zh-TW" altLang="en-US" sz="1200" dirty="0" smtClean="0">
                <a:latin typeface="+mn-ea"/>
              </a:rPr>
              <a:t>，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如果要反著的話就改成大寫，</a:t>
            </a:r>
            <a:r>
              <a:rPr lang="en-US" altLang="zh-TW" sz="1200" dirty="0" smtClean="0">
                <a:latin typeface="+mn-ea"/>
              </a:rPr>
              <a:t>(</a:t>
            </a:r>
            <a:r>
              <a:rPr lang="zh-TW" altLang="en-US" sz="1200" dirty="0" smtClean="0">
                <a:latin typeface="+mn-ea"/>
              </a:rPr>
              <a:t>內容</a:t>
            </a:r>
            <a:r>
              <a:rPr lang="en-US" altLang="zh-TW" sz="1200" dirty="0" smtClean="0">
                <a:latin typeface="+mn-ea"/>
              </a:rPr>
              <a:t>…)</a:t>
            </a:r>
            <a:r>
              <a:rPr lang="zh-TW" altLang="en-US" sz="1200" dirty="0" smtClean="0">
                <a:latin typeface="+mn-ea"/>
              </a:rPr>
              <a:t>，然後我舉例一下右邊的，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假設我們公司的</a:t>
            </a:r>
            <a:r>
              <a:rPr lang="en-US" altLang="zh-TW" sz="1200" dirty="0" smtClean="0">
                <a:latin typeface="+mn-ea"/>
              </a:rPr>
              <a:t>UID</a:t>
            </a:r>
            <a:r>
              <a:rPr lang="zh-TW" altLang="en-US" sz="1200" dirty="0" smtClean="0">
                <a:latin typeface="+mn-ea"/>
              </a:rPr>
              <a:t> 有人多打底線</a:t>
            </a:r>
            <a:r>
              <a:rPr lang="en-US" altLang="zh-TW" sz="1200" dirty="0" smtClean="0">
                <a:latin typeface="+mn-ea"/>
              </a:rPr>
              <a:t>1000</a:t>
            </a:r>
            <a:r>
              <a:rPr lang="zh-TW" altLang="en-US" sz="1200" dirty="0" smtClean="0">
                <a:latin typeface="+mn-ea"/>
              </a:rPr>
              <a:t>的話 我們可以用正則去判斷他有沒有打錯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，你們看底下我舉例一些字串 ，但是只有從頭到底線之間都要數字，</a:t>
            </a:r>
            <a:endParaRPr lang="en-US" altLang="zh-TW" sz="1200" dirty="0" smtClean="0">
              <a:latin typeface="+mn-ea"/>
            </a:endParaRPr>
          </a:p>
          <a:p>
            <a:r>
              <a:rPr lang="zh-TW" altLang="en-US" sz="1200" dirty="0" smtClean="0">
                <a:latin typeface="+mn-ea"/>
              </a:rPr>
              <a:t>然後尾部底線</a:t>
            </a:r>
            <a:r>
              <a:rPr lang="en-US" altLang="zh-TW" sz="1200" dirty="0" smtClean="0">
                <a:latin typeface="+mn-ea"/>
              </a:rPr>
              <a:t>1000</a:t>
            </a:r>
            <a:r>
              <a:rPr lang="zh-TW" altLang="en-US" sz="1200" dirty="0" smtClean="0">
                <a:latin typeface="+mn-ea"/>
              </a:rPr>
              <a:t>才會匹配成功</a:t>
            </a:r>
            <a:endParaRPr lang="en-US" altLang="zh-TW" sz="1200" dirty="0" smtClean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8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用法介紹我先介紹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的部分 因為只有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可以講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可以藉由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進行簡單的約束 限制基本的格式 例如只能打數字的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 打信箱的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之類的， 如果要進行一些比較厲害的判斷，可以不用藉由</a:t>
            </a:r>
            <a:r>
              <a:rPr lang="en-US" altLang="zh-TW" dirty="0" smtClean="0"/>
              <a:t>JS</a:t>
            </a:r>
            <a:r>
              <a:rPr lang="zh-TW" altLang="en-US" dirty="0" smtClean="0"/>
              <a:t>進行判斷， 可以直接在前端就判斷完成，而且寫好之後 就算你想複製貼上強制破壞格式都不行，算是很強大的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435C-AD25-4760-8E65-6891B08A65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88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50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41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0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3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0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2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4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5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7307-EB88-4A34-9A80-D8BD780BF93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A6CC-AAEB-4280-B0AB-BDC13A926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D%97%E7%AC%A6%E4%B8%B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621678"/>
            <a:ext cx="9144000" cy="238760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表達式</a:t>
            </a:r>
            <a: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(Regular Expression)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0"/>
            <a:ext cx="12192000" cy="359838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384106" y="5255380"/>
            <a:ext cx="1423788" cy="3693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簡報人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zh-TW" altLang="en-US" b="1" dirty="0" smtClean="0">
                <a:solidFill>
                  <a:schemeClr val="tx2"/>
                </a:solidFill>
              </a:rPr>
              <a:t>文</a:t>
            </a:r>
            <a:r>
              <a:rPr lang="zh-TW" altLang="en-US" b="1" dirty="0">
                <a:solidFill>
                  <a:schemeClr val="tx2"/>
                </a:solidFill>
              </a:rPr>
              <a:t>暉</a:t>
            </a:r>
          </a:p>
        </p:txBody>
      </p:sp>
    </p:spTree>
    <p:extLst>
      <p:ext uri="{BB962C8B-B14F-4D97-AF65-F5344CB8AC3E}">
        <p14:creationId xmlns:p14="http://schemas.microsoft.com/office/powerpoint/2010/main" val="10498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89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JS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用法預覽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篩選地區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7854" y="3944715"/>
            <a:ext cx="2872989" cy="84589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9" y="2227305"/>
            <a:ext cx="4275190" cy="12497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369" y="2002209"/>
            <a:ext cx="3654725" cy="353522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98833" y="182613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4427" y="352646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非正則部份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751369" y="159670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854" y="5684418"/>
            <a:ext cx="2872990" cy="83827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9450" y="2119364"/>
            <a:ext cx="3534349" cy="390078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649" y="3944715"/>
            <a:ext cx="3535986" cy="159271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49" y="5586351"/>
            <a:ext cx="3535986" cy="1173582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544175" y="3520583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JS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正則版本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075059" y="1443374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用法</a:t>
            </a:r>
            <a:r>
              <a:rPr lang="en-US" altLang="zh-TW" sz="2400" dirty="0" smtClean="0">
                <a:latin typeface="+mn-ea"/>
              </a:rPr>
              <a:t>:</a:t>
            </a:r>
            <a:r>
              <a:rPr lang="en-US" altLang="zh-TW" sz="2400" dirty="0" err="1" smtClean="0">
                <a:latin typeface="+mn-ea"/>
              </a:rPr>
              <a:t>regex.test</a:t>
            </a:r>
            <a:r>
              <a:rPr lang="en-US" altLang="zh-TW" sz="2400" dirty="0" smtClean="0">
                <a:latin typeface="+mn-ea"/>
              </a:rPr>
              <a:t>(</a:t>
            </a:r>
            <a:r>
              <a:rPr lang="zh-TW" altLang="en-US" sz="2400" dirty="0" smtClean="0">
                <a:latin typeface="+mn-ea"/>
              </a:rPr>
              <a:t>需要判斷的字串</a:t>
            </a:r>
            <a:r>
              <a:rPr lang="en-US" altLang="zh-TW" sz="2400" dirty="0" smtClean="0">
                <a:latin typeface="+mn-ea"/>
              </a:rPr>
              <a:t>)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4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09492" y="2424941"/>
            <a:ext cx="4416700" cy="343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13086" y="2420679"/>
            <a:ext cx="68030" cy="351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C#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用法預覽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生日格式</a:t>
            </a:r>
            <a:endParaRPr lang="zh-TW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03254" y="1655101"/>
            <a:ext cx="832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用法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Regex.IsMatch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需要判斷的字串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1901" y="3168714"/>
            <a:ext cx="9894127" cy="30093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08274" y="2423670"/>
            <a:ext cx="431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rgbClr val="C00000"/>
                </a:solidFill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</a:rPr>
              <a:t> 需引入</a:t>
            </a:r>
            <a:r>
              <a:rPr lang="en-US" altLang="zh-TW" sz="1600" dirty="0" err="1" smtClean="0">
                <a:solidFill>
                  <a:srgbClr val="C00000"/>
                </a:solidFill>
              </a:rPr>
              <a:t>System.Text.RegularExpressions</a:t>
            </a:r>
            <a:r>
              <a:rPr lang="zh-TW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zh-TW" sz="1600" dirty="0" smtClean="0">
                <a:solidFill>
                  <a:srgbClr val="C00000"/>
                </a:solidFill>
              </a:rPr>
              <a:t>)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C#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用法預覽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配對</a:t>
            </a:r>
            <a:endParaRPr lang="zh-TW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15125" y="1690688"/>
            <a:ext cx="8893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用法</a:t>
            </a:r>
            <a:r>
              <a:rPr lang="en-US" altLang="zh-TW" sz="4000" dirty="0" smtClean="0">
                <a:latin typeface="+mn-ea"/>
              </a:rPr>
              <a:t>:</a:t>
            </a:r>
            <a:r>
              <a:rPr lang="en-US" altLang="zh-TW" sz="4000" dirty="0" err="1" smtClean="0">
                <a:latin typeface="+mn-ea"/>
              </a:rPr>
              <a:t>Regex.Match</a:t>
            </a:r>
            <a:r>
              <a:rPr lang="en-US" altLang="zh-TW" sz="4000" dirty="0" smtClean="0">
                <a:latin typeface="+mn-ea"/>
              </a:rPr>
              <a:t>(</a:t>
            </a:r>
            <a:r>
              <a:rPr lang="zh-TW" altLang="en-US" sz="4000" dirty="0" smtClean="0">
                <a:latin typeface="+mn-ea"/>
              </a:rPr>
              <a:t>需要匹配的字串</a:t>
            </a:r>
            <a:r>
              <a:rPr lang="en-US" altLang="zh-TW" sz="40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4000" dirty="0" smtClean="0">
                <a:latin typeface="+mn-ea"/>
              </a:rPr>
              <a:t>語法</a:t>
            </a:r>
            <a:r>
              <a:rPr lang="en-US" altLang="zh-TW" sz="4000" dirty="0" smtClean="0">
                <a:latin typeface="+mn-ea"/>
              </a:rPr>
              <a:t>:</a:t>
            </a:r>
            <a:r>
              <a:rPr lang="zh-TW" altLang="en-US" sz="4000" dirty="0" smtClean="0">
                <a:latin typeface="+mn-ea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(?&lt;=&gt;)</a:t>
            </a:r>
            <a:r>
              <a:rPr lang="en-US" altLang="zh-TW" sz="4000" dirty="0" smtClean="0">
                <a:latin typeface="+mn-ea"/>
              </a:rPr>
              <a:t>[^&gt;&lt;]+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(?=&lt;)</a:t>
            </a:r>
            <a:endParaRPr lang="zh-TW" altLang="en-US" sz="4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8372" y="3617536"/>
            <a:ext cx="9804033" cy="23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延伸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正向預查與反向預查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語法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(?&lt;=&gt;)</a:t>
            </a:r>
            <a:r>
              <a:rPr lang="en-US" altLang="zh-TW" dirty="0" smtClean="0">
                <a:latin typeface="+mn-ea"/>
              </a:rPr>
              <a:t>[^&gt;&lt;]+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(?=&lt;/)</a:t>
            </a:r>
            <a:endParaRPr lang="zh-TW" altLang="en-US" dirty="0">
              <a:solidFill>
                <a:srgbClr val="FF0000"/>
              </a:solidFill>
              <a:latin typeface="+mn-ea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7450" y="3547664"/>
            <a:ext cx="5399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第一步</a:t>
            </a:r>
            <a:r>
              <a:rPr lang="en-US" altLang="zh-TW" sz="3200" dirty="0" smtClean="0">
                <a:latin typeface="+mn-ea"/>
              </a:rPr>
              <a:t>:</a:t>
            </a:r>
            <a:r>
              <a:rPr lang="zh-TW" altLang="en-US" sz="3200" dirty="0" smtClean="0">
                <a:latin typeface="+mn-ea"/>
              </a:rPr>
              <a:t>檢索所有非</a:t>
            </a:r>
            <a:r>
              <a:rPr lang="en-US" altLang="zh-TW" sz="3200" dirty="0" smtClean="0">
                <a:latin typeface="+mn-ea"/>
              </a:rPr>
              <a:t>&gt;&lt;</a:t>
            </a:r>
            <a:r>
              <a:rPr lang="zh-TW" altLang="en-US" sz="3200" dirty="0" smtClean="0">
                <a:latin typeface="+mn-ea"/>
              </a:rPr>
              <a:t>的文字</a:t>
            </a:r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語法</a:t>
            </a:r>
            <a:r>
              <a:rPr lang="en-US" altLang="zh-TW" sz="3200" dirty="0" smtClean="0">
                <a:latin typeface="+mn-ea"/>
              </a:rPr>
              <a:t>:</a:t>
            </a:r>
            <a:r>
              <a:rPr lang="zh-TW" altLang="en-US" sz="3200" dirty="0" smtClean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[^&gt;&lt;]+</a:t>
            </a:r>
            <a:endParaRPr lang="zh-TW" altLang="en-US" sz="32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7450" y="3547663"/>
            <a:ext cx="4150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第二步</a:t>
            </a:r>
            <a:r>
              <a:rPr lang="en-US" altLang="zh-TW" sz="3200" dirty="0" smtClean="0">
                <a:latin typeface="+mn-ea"/>
              </a:rPr>
              <a:t>:</a:t>
            </a:r>
            <a:r>
              <a:rPr lang="zh-TW" altLang="en-US" sz="3200" dirty="0" smtClean="0">
                <a:latin typeface="+mn-ea"/>
              </a:rPr>
              <a:t>左邊要</a:t>
            </a:r>
            <a:r>
              <a:rPr lang="en-US" altLang="zh-TW" sz="3200" dirty="0" smtClean="0">
                <a:latin typeface="+mn-ea"/>
              </a:rPr>
              <a:t>&gt;</a:t>
            </a:r>
          </a:p>
          <a:p>
            <a:r>
              <a:rPr lang="zh-TW" altLang="en-US" sz="3200" dirty="0" smtClean="0">
                <a:latin typeface="+mn-ea"/>
              </a:rPr>
              <a:t>語法</a:t>
            </a:r>
            <a:r>
              <a:rPr lang="en-US" altLang="zh-TW" sz="3200" dirty="0" smtClean="0">
                <a:latin typeface="+mn-ea"/>
              </a:rPr>
              <a:t>:</a:t>
            </a:r>
            <a:r>
              <a:rPr lang="zh-TW" altLang="en-US" sz="3200" dirty="0" smtClean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(?&lt;=&gt;) [^&gt;&lt;]+</a:t>
            </a:r>
            <a:endParaRPr lang="zh-TW" altLang="en-US" sz="3200" dirty="0"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5" y="2702257"/>
            <a:ext cx="5090199" cy="24629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275" y="2696993"/>
            <a:ext cx="5110725" cy="26682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37450" y="3547663"/>
            <a:ext cx="52870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第二步</a:t>
            </a:r>
            <a:r>
              <a:rPr lang="zh-TW" altLang="en-US" sz="3200" dirty="0">
                <a:latin typeface="+mn-ea"/>
              </a:rPr>
              <a:t>右</a:t>
            </a:r>
            <a:r>
              <a:rPr lang="zh-TW" altLang="en-US" sz="3200" dirty="0" smtClean="0">
                <a:latin typeface="+mn-ea"/>
              </a:rPr>
              <a:t>邊要</a:t>
            </a:r>
            <a:r>
              <a:rPr lang="en-US" altLang="zh-TW" sz="3200" dirty="0" smtClean="0">
                <a:latin typeface="+mn-ea"/>
              </a:rPr>
              <a:t>&lt;/</a:t>
            </a:r>
          </a:p>
          <a:p>
            <a:r>
              <a:rPr lang="zh-TW" altLang="en-US" sz="3200" dirty="0" smtClean="0">
                <a:latin typeface="+mn-ea"/>
              </a:rPr>
              <a:t>語法</a:t>
            </a:r>
            <a:r>
              <a:rPr lang="en-US" altLang="zh-TW" sz="3200" dirty="0" smtClean="0">
                <a:latin typeface="+mn-ea"/>
              </a:rPr>
              <a:t>:</a:t>
            </a:r>
            <a:r>
              <a:rPr lang="zh-TW" altLang="en-US" sz="3200" dirty="0" smtClean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(?&lt;=&gt;)[^&gt;&lt;]+(?=&lt;/)</a:t>
            </a:r>
            <a:endParaRPr lang="zh-TW" altLang="en-US" sz="3200" dirty="0">
              <a:latin typeface="+mn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435" y="2846895"/>
            <a:ext cx="5469912" cy="25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chemeClr val="accent1">
                    <a:lumMod val="50000"/>
                  </a:schemeClr>
                </a:solidFill>
              </a:rPr>
              <a:t>C#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</a:rPr>
              <a:t>用法預覽</a:t>
            </a:r>
            <a:r>
              <a:rPr lang="en-US" altLang="zh-TW" sz="48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</a:rPr>
              <a:t>替換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96129"/>
            <a:ext cx="413552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03986" y="2705128"/>
            <a:ext cx="657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您的問題</a:t>
            </a:r>
            <a:r>
              <a:rPr lang="en-US" altLang="zh-TW" sz="2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+mn-ea"/>
              </a:rPr>
              <a:t>案件編號</a:t>
            </a:r>
            <a:r>
              <a:rPr lang="en-US" altLang="zh-TW" sz="2000" dirty="0" smtClean="0">
                <a:solidFill>
                  <a:srgbClr val="FF0000"/>
                </a:solidFill>
                <a:latin typeface="+mn-ea"/>
              </a:rPr>
              <a:t>:XXX)</a:t>
            </a:r>
            <a:r>
              <a:rPr lang="zh-TW" altLang="en-US" sz="2000" dirty="0" smtClean="0">
                <a:latin typeface="+mn-ea"/>
              </a:rPr>
              <a:t>目前已有專員為您處理中</a:t>
            </a:r>
            <a:endParaRPr lang="zh-TW" altLang="en-US" sz="2000" dirty="0">
              <a:latin typeface="+mn-ea"/>
            </a:endParaRPr>
          </a:p>
        </p:txBody>
      </p:sp>
      <p:sp>
        <p:nvSpPr>
          <p:cNvPr id="6" name="向下箭號 5"/>
          <p:cNvSpPr/>
          <p:nvPr/>
        </p:nvSpPr>
        <p:spPr>
          <a:xfrm rot="4148068">
            <a:off x="3798771" y="715540"/>
            <a:ext cx="604665" cy="3626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03986" y="1123462"/>
            <a:ext cx="41889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+mn-ea"/>
              </a:rPr>
              <a:t>問題</a:t>
            </a:r>
            <a:r>
              <a:rPr lang="en-US" altLang="zh-TW" sz="2800" b="1" dirty="0" smtClean="0">
                <a:latin typeface="+mn-ea"/>
              </a:rPr>
              <a:t>:</a:t>
            </a:r>
          </a:p>
          <a:p>
            <a:r>
              <a:rPr lang="zh-TW" altLang="en-US" sz="2800" dirty="0" smtClean="0">
                <a:latin typeface="+mn-ea"/>
              </a:rPr>
              <a:t>想</a:t>
            </a:r>
            <a:r>
              <a:rPr lang="zh-TW" altLang="en-US" sz="2800" dirty="0">
                <a:latin typeface="+mn-ea"/>
              </a:rPr>
              <a:t>在</a:t>
            </a:r>
            <a:r>
              <a:rPr lang="zh-TW" altLang="en-US" sz="2800" dirty="0" smtClean="0">
                <a:latin typeface="+mn-ea"/>
              </a:rPr>
              <a:t>字串途中插入變數，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可是這個是寫死的</a:t>
            </a:r>
            <a:r>
              <a:rPr lang="en-US" altLang="zh-TW" sz="2800" dirty="0" smtClean="0">
                <a:latin typeface="+mn-ea"/>
              </a:rPr>
              <a:t>html</a:t>
            </a:r>
            <a:r>
              <a:rPr lang="zh-TW" altLang="en-US" sz="2800" dirty="0">
                <a:latin typeface="+mn-ea"/>
              </a:rPr>
              <a:t>。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003986" y="4480592"/>
            <a:ext cx="5320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+mn-ea"/>
              </a:rPr>
              <a:t>解決方案</a:t>
            </a:r>
            <a:r>
              <a:rPr lang="en-US" altLang="zh-TW" sz="2800" b="1" dirty="0" smtClean="0">
                <a:latin typeface="+mn-ea"/>
              </a:rPr>
              <a:t>:</a:t>
            </a:r>
          </a:p>
          <a:p>
            <a:r>
              <a:rPr lang="zh-TW" altLang="en-US" sz="2800" dirty="0" smtClean="0">
                <a:latin typeface="+mn-ea"/>
              </a:rPr>
              <a:t>使用正則判斷 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讀取</a:t>
            </a:r>
            <a:r>
              <a:rPr lang="zh-TW" altLang="en-US" sz="2800" dirty="0">
                <a:latin typeface="+mn-ea"/>
              </a:rPr>
              <a:t>並</a:t>
            </a:r>
            <a:r>
              <a:rPr lang="zh-TW" altLang="en-US" sz="2800" dirty="0" smtClean="0">
                <a:latin typeface="+mn-ea"/>
              </a:rPr>
              <a:t>替換</a:t>
            </a:r>
            <a:r>
              <a:rPr lang="en-US" altLang="zh-TW" sz="2800" dirty="0" smtClean="0">
                <a:latin typeface="+mn-ea"/>
              </a:rPr>
              <a:t>Html</a:t>
            </a:r>
            <a:r>
              <a:rPr lang="zh-TW" altLang="en-US" sz="2800" dirty="0" smtClean="0">
                <a:latin typeface="+mn-ea"/>
              </a:rPr>
              <a:t>的文字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7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6720" y="3667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chemeClr val="accent1">
                    <a:lumMod val="50000"/>
                  </a:schemeClr>
                </a:solidFill>
              </a:rPr>
              <a:t>C#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</a:rPr>
              <a:t>用法預覽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替換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7379" y="2375810"/>
            <a:ext cx="4432451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87" y="2061693"/>
            <a:ext cx="6486846" cy="46654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858656" y="1492307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</a:rPr>
              <a:t>正則寫法</a:t>
            </a:r>
            <a:r>
              <a:rPr lang="en-US" altLang="zh-TW" sz="2000" dirty="0" smtClean="0">
                <a:latin typeface="+mn-ea"/>
              </a:rPr>
              <a:t>:</a:t>
            </a:r>
            <a:endParaRPr lang="zh-TW" altLang="en-US" sz="2000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69780" y="149230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原始</a:t>
            </a:r>
            <a:r>
              <a:rPr lang="zh-TW" altLang="en-US" sz="2000" dirty="0"/>
              <a:t>檔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373024" y="2664814"/>
            <a:ext cx="3979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 smtClean="0">
                <a:solidFill>
                  <a:schemeClr val="accent1"/>
                </a:solidFill>
                <a:latin typeface="+mn-ea"/>
              </a:rPr>
              <a:t>Regex</a:t>
            </a:r>
            <a:r>
              <a:rPr lang="en-US" altLang="zh-TW" sz="4000" dirty="0" err="1" smtClean="0">
                <a:latin typeface="+mn-ea"/>
              </a:rPr>
              <a:t>.Replace</a:t>
            </a:r>
            <a:r>
              <a:rPr lang="en-US" altLang="zh-TW" sz="4000" dirty="0" smtClean="0">
                <a:latin typeface="+mn-ea"/>
              </a:rPr>
              <a:t>(</a:t>
            </a:r>
          </a:p>
          <a:p>
            <a:r>
              <a:rPr lang="zh-TW" altLang="en-US" sz="4000" dirty="0" smtClean="0">
                <a:latin typeface="+mn-ea"/>
              </a:rPr>
              <a:t>需要判斷的字串</a:t>
            </a:r>
            <a:r>
              <a:rPr lang="en-US" altLang="zh-TW" sz="4000" dirty="0" smtClean="0">
                <a:latin typeface="+mn-ea"/>
              </a:rPr>
              <a:t>,</a:t>
            </a:r>
          </a:p>
          <a:p>
            <a:r>
              <a:rPr lang="zh-TW" altLang="en-US" sz="4000" dirty="0" smtClean="0">
                <a:latin typeface="+mn-ea"/>
              </a:rPr>
              <a:t>正則語法</a:t>
            </a:r>
            <a:r>
              <a:rPr lang="en-US" altLang="zh-TW" sz="4000" dirty="0" smtClean="0">
                <a:latin typeface="+mn-ea"/>
              </a:rPr>
              <a:t>,</a:t>
            </a:r>
          </a:p>
          <a:p>
            <a:r>
              <a:rPr lang="zh-TW" altLang="en-US" sz="4000" dirty="0" smtClean="0">
                <a:latin typeface="+mn-ea"/>
              </a:rPr>
              <a:t>替換字串</a:t>
            </a:r>
            <a:r>
              <a:rPr lang="en-US" altLang="zh-TW" sz="4000" dirty="0" smtClean="0">
                <a:latin typeface="+mn-ea"/>
              </a:rPr>
              <a:t>);</a:t>
            </a:r>
            <a:endParaRPr lang="zh-TW" altLang="en-US" sz="4000" dirty="0">
              <a:latin typeface="+mn-ea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234153" y="3667027"/>
            <a:ext cx="707010" cy="405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chemeClr val="accent1">
                    <a:lumMod val="50000"/>
                  </a:schemeClr>
                </a:solidFill>
              </a:rPr>
              <a:t>C#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</a:rPr>
              <a:t>用法預覽</a:t>
            </a:r>
            <a:r>
              <a:rPr lang="en-US" altLang="zh-TW" sz="48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</a:rPr>
              <a:t>替換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1922"/>
            <a:ext cx="4257073" cy="50992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65862"/>
            <a:ext cx="4135528" cy="435133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47978" y="169068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替換前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81337" y="124786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替換後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6620256" y="1115568"/>
            <a:ext cx="1143000" cy="1655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實戰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駝峰命名判斷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27217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需要匹配的字串</a:t>
            </a:r>
            <a:r>
              <a:rPr lang="en-US" altLang="zh-TW" dirty="0" smtClean="0"/>
              <a:t>:Kevin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luke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Eric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ryan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3321"/>
            <a:ext cx="10015330" cy="16049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71" y="2156421"/>
            <a:ext cx="7247248" cy="159271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66271" y="3942272"/>
            <a:ext cx="925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語法</a:t>
            </a:r>
            <a:r>
              <a:rPr lang="en-US" altLang="zh-TW" sz="4000" dirty="0" smtClean="0">
                <a:latin typeface="+mn-ea"/>
              </a:rPr>
              <a:t>:(?&lt;!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_</a:t>
            </a:r>
            <a:r>
              <a:rPr lang="en-US" altLang="zh-TW" sz="4000" dirty="0" smtClean="0">
                <a:latin typeface="+mn-ea"/>
              </a:rPr>
              <a:t>)[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___</a:t>
            </a:r>
            <a:r>
              <a:rPr lang="en-US" altLang="zh-TW" sz="4000" dirty="0" smtClean="0">
                <a:latin typeface="+mn-ea"/>
              </a:rPr>
              <a:t>]     </a:t>
            </a:r>
            <a:endParaRPr lang="zh-TW" altLang="en-US" sz="4000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6270" y="3920144"/>
            <a:ext cx="925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語法</a:t>
            </a:r>
            <a:r>
              <a:rPr lang="en-US" altLang="zh-TW" sz="4000" dirty="0" smtClean="0">
                <a:latin typeface="+mn-ea"/>
              </a:rPr>
              <a:t>:(?&lt;!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TW" sz="4000" dirty="0" smtClean="0">
                <a:latin typeface="+mn-ea"/>
              </a:rPr>
              <a:t>)[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a-z</a:t>
            </a:r>
            <a:r>
              <a:rPr lang="en-US" altLang="zh-TW" sz="4000" dirty="0" smtClean="0">
                <a:latin typeface="+mn-ea"/>
              </a:rPr>
              <a:t>]     </a:t>
            </a:r>
            <a:endParaRPr lang="zh-TW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84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實戰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</a:rPr>
              <a:t>2-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刪除多餘字詞</a:t>
            </a:r>
            <a:endParaRPr lang="zh-TW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9SPlay</a:t>
            </a:r>
            <a:r>
              <a:rPr lang="zh-TW" altLang="en-US" dirty="0" smtClean="0"/>
              <a:t>有個人口吃，請你幫忙矯正他，他今天說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360674" y="2463051"/>
            <a:ext cx="59170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正</a:t>
            </a:r>
            <a:r>
              <a:rPr lang="en-US" altLang="zh-CN" sz="2400" dirty="0">
                <a:latin typeface="+mn-ea"/>
              </a:rPr>
              <a:t>...</a:t>
            </a:r>
            <a:r>
              <a:rPr lang="zh-TW" altLang="en-US" sz="2400" dirty="0">
                <a:latin typeface="+mn-ea"/>
              </a:rPr>
              <a:t>則</a:t>
            </a:r>
            <a:r>
              <a:rPr lang="zh-CN" altLang="en-US" sz="2400" dirty="0">
                <a:latin typeface="+mn-ea"/>
              </a:rPr>
              <a:t>。。</a:t>
            </a:r>
            <a:r>
              <a:rPr lang="zh-TW" altLang="en-US" sz="2400" dirty="0">
                <a:latin typeface="+mn-ea"/>
              </a:rPr>
              <a:t>好難</a:t>
            </a:r>
            <a:r>
              <a:rPr lang="en-US" altLang="zh-CN" sz="2400" dirty="0">
                <a:latin typeface="+mn-ea"/>
              </a:rPr>
              <a:t>........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....</a:t>
            </a:r>
            <a:r>
              <a:rPr lang="zh-TW" altLang="en-US" sz="2400" dirty="0">
                <a:latin typeface="+mn-ea"/>
              </a:rPr>
              <a:t>早知道</a:t>
            </a:r>
            <a:r>
              <a:rPr lang="en-US" altLang="zh-CN" sz="2400" dirty="0">
                <a:latin typeface="+mn-ea"/>
              </a:rPr>
              <a:t>.....</a:t>
            </a:r>
            <a:r>
              <a:rPr lang="zh-TW" altLang="en-US" sz="2400" dirty="0">
                <a:latin typeface="+mn-ea"/>
              </a:rPr>
              <a:t>當</a:t>
            </a:r>
            <a:r>
              <a:rPr lang="en-US" altLang="zh-CN" sz="2400" dirty="0">
                <a:latin typeface="+mn-ea"/>
              </a:rPr>
              <a:t>.....</a:t>
            </a:r>
            <a:r>
              <a:rPr lang="zh-TW" altLang="en-US" sz="2400" dirty="0">
                <a:latin typeface="+mn-ea"/>
              </a:rPr>
              <a:t>初</a:t>
            </a:r>
            <a:r>
              <a:rPr lang="en-US" altLang="zh-CN" sz="2400" dirty="0" smtClean="0">
                <a:latin typeface="+mn-ea"/>
              </a:rPr>
              <a:t>...</a:t>
            </a:r>
          </a:p>
          <a:p>
            <a:r>
              <a:rPr lang="zh-CN" altLang="en-US" sz="2400" dirty="0" smtClean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。。</a:t>
            </a:r>
            <a:r>
              <a:rPr lang="zh-TW" altLang="en-US" sz="2400" dirty="0">
                <a:latin typeface="+mn-ea"/>
              </a:rPr>
              <a:t>多</a:t>
            </a:r>
            <a:r>
              <a:rPr lang="en-US" altLang="zh-CN" sz="2400" dirty="0">
                <a:latin typeface="+mn-ea"/>
              </a:rPr>
              <a:t>.....</a:t>
            </a:r>
            <a:r>
              <a:rPr lang="zh-TW" altLang="en-US" sz="2400" dirty="0">
                <a:latin typeface="+mn-ea"/>
              </a:rPr>
              <a:t>問</a:t>
            </a:r>
            <a:r>
              <a:rPr lang="en-US" altLang="zh-CN" sz="2400" dirty="0" smtClean="0">
                <a:latin typeface="+mn-ea"/>
              </a:rPr>
              <a:t>.....</a:t>
            </a:r>
            <a:r>
              <a:rPr lang="zh-CN" altLang="en-US" sz="2400" dirty="0" smtClean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。。</a:t>
            </a:r>
            <a:r>
              <a:rPr lang="zh-TW" altLang="en-US" sz="2400" dirty="0">
                <a:latin typeface="+mn-ea"/>
              </a:rPr>
              <a:t>國</a:t>
            </a:r>
            <a:r>
              <a:rPr lang="en-US" altLang="zh-CN" sz="2400" dirty="0">
                <a:latin typeface="+mn-ea"/>
              </a:rPr>
              <a:t>.....</a:t>
            </a:r>
            <a:r>
              <a:rPr lang="zh-TW" altLang="en-US" sz="2400" dirty="0">
                <a:latin typeface="+mn-ea"/>
              </a:rPr>
              <a:t>維了</a:t>
            </a:r>
            <a:r>
              <a:rPr lang="en-US" altLang="zh-CN" sz="2400" dirty="0">
                <a:latin typeface="+mn-ea"/>
              </a:rPr>
              <a:t>.........</a:t>
            </a:r>
            <a:r>
              <a:rPr lang="zh-CN" altLang="en-US" sz="2400" dirty="0">
                <a:latin typeface="+mn-ea"/>
              </a:rPr>
              <a:t>！</a:t>
            </a:r>
            <a:endParaRPr lang="zh-TW" altLang="en-US" sz="240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21546" y="3365650"/>
            <a:ext cx="925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語法</a:t>
            </a:r>
            <a:r>
              <a:rPr lang="en-US" altLang="zh-TW" sz="4000" dirty="0" smtClean="0">
                <a:latin typeface="+mn-ea"/>
              </a:rPr>
              <a:t>: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______</a:t>
            </a:r>
            <a:r>
              <a:rPr lang="zh-TW" altLang="en-US" sz="4000" dirty="0">
                <a:latin typeface="+mn-ea"/>
              </a:rPr>
              <a:t> ，替換</a:t>
            </a:r>
            <a:r>
              <a:rPr lang="en-US" altLang="zh-TW" sz="4000" dirty="0" smtClean="0">
                <a:latin typeface="+mn-ea"/>
              </a:rPr>
              <a:t>:[</a:t>
            </a:r>
            <a:r>
              <a:rPr lang="en-US" altLang="zh-TW" sz="4000" dirty="0">
                <a:solidFill>
                  <a:srgbClr val="FF0000"/>
                </a:solidFill>
                <a:latin typeface="+mn-ea"/>
              </a:rPr>
              <a:t>__</a:t>
            </a:r>
            <a:r>
              <a:rPr lang="en-US" altLang="zh-TW" sz="4000" dirty="0" smtClean="0">
                <a:latin typeface="+mn-ea"/>
              </a:rPr>
              <a:t>]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  </a:t>
            </a:r>
            <a:endParaRPr lang="zh-TW" altLang="en-US" sz="4000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21546" y="3365650"/>
            <a:ext cx="925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n-ea"/>
              </a:rPr>
              <a:t>語法</a:t>
            </a:r>
            <a:r>
              <a:rPr lang="en-US" altLang="zh-TW" sz="4000" dirty="0" smtClean="0">
                <a:latin typeface="+mn-ea"/>
              </a:rPr>
              <a:t>: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[\.</a:t>
            </a:r>
            <a:r>
              <a:rPr lang="zh-TW" altLang="en-US" sz="4000" dirty="0" smtClean="0">
                <a:solidFill>
                  <a:srgbClr val="FF0000"/>
                </a:solidFill>
                <a:latin typeface="+mn-ea"/>
              </a:rPr>
              <a:t>。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]  </a:t>
            </a:r>
            <a:r>
              <a:rPr lang="zh-TW" altLang="en-US" sz="4000" dirty="0" smtClean="0">
                <a:latin typeface="+mn-ea"/>
              </a:rPr>
              <a:t>，替換</a:t>
            </a:r>
            <a:r>
              <a:rPr lang="en-US" altLang="zh-TW" sz="4000" dirty="0" smtClean="0">
                <a:latin typeface="+mn-ea"/>
              </a:rPr>
              <a:t>:[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“”</a:t>
            </a:r>
            <a:r>
              <a:rPr lang="en-US" altLang="zh-TW" sz="4000" dirty="0" smtClean="0">
                <a:latin typeface="+mn-ea"/>
              </a:rPr>
              <a:t>]  </a:t>
            </a:r>
            <a:endParaRPr lang="zh-TW" altLang="en-US" sz="4000" dirty="0">
              <a:latin typeface="+mn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45" y="4194864"/>
            <a:ext cx="7712108" cy="13869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545" y="5599952"/>
            <a:ext cx="7712108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結論</a:t>
            </a:r>
            <a:endParaRPr lang="zh-TW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92586"/>
            <a:ext cx="10515600" cy="438437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正則使用動機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當發現遇到棘手的字串需要處理的時候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程式碼的大片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取代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找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查特定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</a:t>
            </a: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正則使用</a:t>
            </a:r>
            <a:r>
              <a:rPr lang="en-US" altLang="zh-TW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</a:p>
          <a:p>
            <a:pPr lvl="1"/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C#</a:t>
            </a:r>
            <a:r>
              <a:rPr lang="zh-TW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需引入</a:t>
            </a:r>
            <a:r>
              <a:rPr lang="en-US" altLang="zh-TW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System.Text.RegularExpressions</a:t>
            </a:r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JS</a:t>
            </a:r>
            <a:r>
              <a:rPr lang="zh-TW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可直接使用</a:t>
            </a:r>
            <a:r>
              <a:rPr lang="en-US" altLang="zh-TW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~</a:t>
            </a:r>
          </a:p>
          <a:p>
            <a:pPr lvl="1"/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心得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zh-TW" altLang="en-US" dirty="0" smtClean="0">
                <a:solidFill>
                  <a:srgbClr val="503230"/>
                </a:solidFill>
                <a:latin typeface="+mn-ea"/>
              </a:rPr>
              <a:t>正則太強大拉</a:t>
            </a:r>
            <a:r>
              <a:rPr lang="en-US" altLang="zh-TW" dirty="0" smtClean="0">
                <a:solidFill>
                  <a:srgbClr val="503230"/>
                </a:solidFill>
                <a:latin typeface="+mn-ea"/>
              </a:rPr>
              <a:t>~~~</a:t>
            </a:r>
            <a:r>
              <a:rPr lang="zh-TW" altLang="en-US" dirty="0" smtClean="0">
                <a:solidFill>
                  <a:srgbClr val="503230"/>
                </a:solidFill>
                <a:latin typeface="+mn-ea"/>
              </a:rPr>
              <a:t>以後用不到怎麼辦呀</a:t>
            </a:r>
            <a:r>
              <a:rPr lang="en-US" altLang="zh-TW" dirty="0" smtClean="0">
                <a:solidFill>
                  <a:srgbClr val="503230"/>
                </a:solidFill>
                <a:latin typeface="+mn-ea"/>
              </a:rPr>
              <a:t>~</a:t>
            </a:r>
            <a:r>
              <a:rPr lang="en-US" altLang="zh-TW" dirty="0">
                <a:solidFill>
                  <a:srgbClr val="503230"/>
                </a:solidFill>
                <a:latin typeface="+mn-ea"/>
              </a:rPr>
              <a:t>~</a:t>
            </a:r>
            <a:endParaRPr lang="en-US" altLang="zh-TW" dirty="0" smtClean="0">
              <a:solidFill>
                <a:srgbClr val="50323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</a:rPr>
              <a:t>大綱</a:t>
            </a:r>
            <a:endParaRPr lang="zh-TW" alt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正則表達式是什麼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應用方面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語法介紹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用法預覽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實戰部分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結論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8800" b="1" dirty="0" smtClean="0">
                <a:solidFill>
                  <a:schemeClr val="tx2"/>
                </a:solidFill>
              </a:rPr>
              <a:t>感謝聆聽 </a:t>
            </a:r>
            <a:endParaRPr lang="zh-TW" altLang="en-US" sz="8800" b="1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5176" y="3069125"/>
            <a:ext cx="108643" cy="7604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46473" y="3069124"/>
            <a:ext cx="108642" cy="7604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6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573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表達式是什麼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573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正則表達式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使用單個字串來描述、匹配一系列符合某個句法規則的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tooltip="字串"/>
              </a:rPr>
              <a:t>字串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正規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表達式通常被用來檢索、替換那些符合某個模式的文字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6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應用方面</a:t>
            </a:r>
            <a:endParaRPr lang="zh-TW" altLang="en-US" sz="48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400" dirty="0">
              <a:latin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4222" y="1825625"/>
            <a:ext cx="5385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譬如說你需要在程式內請使用者輸入生日</a:t>
            </a:r>
            <a:b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你規定的格式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．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1996-08-06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但使用者可能會不小心輸成其他格式</a:t>
            </a:r>
            <a:b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TW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19960806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1996-8-6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85-08-06</a:t>
            </a:r>
          </a:p>
          <a:p>
            <a:pPr marL="800100" lvl="1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850806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88427" y="1825625"/>
            <a:ext cx="22388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或是電話的格式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．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886912345678</a:t>
            </a:r>
          </a:p>
          <a:p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輸入成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．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0912345678</a:t>
            </a: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．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912345678</a:t>
            </a:r>
          </a:p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．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0912-345-678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8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語法介紹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字元部分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530590"/>
              </p:ext>
            </p:extLst>
          </p:nvPr>
        </p:nvGraphicFramePr>
        <p:xfrm>
          <a:off x="532660" y="2143792"/>
          <a:ext cx="5202315" cy="3351233"/>
        </p:xfrm>
        <a:graphic>
          <a:graphicData uri="http://schemas.openxmlformats.org/drawingml/2006/table">
            <a:tbl>
              <a:tblPr/>
              <a:tblGrid>
                <a:gridCol w="1734105"/>
                <a:gridCol w="1734105"/>
                <a:gridCol w="1734105"/>
              </a:tblGrid>
              <a:tr h="47874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RegExp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說明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範例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3780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/a/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含有字母 a 的字串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>
                          <a:effectLst/>
                        </a:rPr>
                        <a:t>","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>
                          <a:effectLst/>
                        </a:rPr>
                        <a:t>pple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7808"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/./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含有任意字元的字串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aa","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smtClean="0">
                          <a:effectLst/>
                        </a:rPr>
                        <a:t>",“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dirty="0" smtClean="0">
                          <a:effectLst/>
                        </a:rPr>
                        <a:t>23"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9686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/a./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含有字母 </a:t>
                      </a:r>
                      <a:r>
                        <a:rPr lang="en-US" dirty="0">
                          <a:effectLst/>
                        </a:rPr>
                        <a:t>a </a:t>
                      </a:r>
                      <a:r>
                        <a:rPr lang="zh-TW" altLang="en-US" dirty="0">
                          <a:effectLst/>
                        </a:rPr>
                        <a:t>後面接一個任意字元的字串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aa</a:t>
                      </a:r>
                      <a:r>
                        <a:rPr lang="en-US" dirty="0" err="1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","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</a:rPr>
                        <a:t>ap</a:t>
                      </a:r>
                      <a:r>
                        <a:rPr lang="en-US" dirty="0" smtClean="0">
                          <a:effectLst/>
                        </a:rPr>
                        <a:t>ple“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303253" y="-1167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77" y="1545191"/>
            <a:ext cx="5301592" cy="45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語法介紹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次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數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部分 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221788"/>
              </p:ext>
            </p:extLst>
          </p:nvPr>
        </p:nvGraphicFramePr>
        <p:xfrm>
          <a:off x="263106" y="3226642"/>
          <a:ext cx="6248400" cy="3291840"/>
        </p:xfrm>
        <a:graphic>
          <a:graphicData uri="http://schemas.openxmlformats.org/drawingml/2006/table">
            <a:tbl>
              <a:tblPr/>
              <a:tblGrid>
                <a:gridCol w="2082800"/>
                <a:gridCol w="2082800"/>
                <a:gridCol w="208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RegExp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說明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範例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/a*/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包含 0 次以上的 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pple</a:t>
                      </a:r>
                      <a:r>
                        <a:rPr lang="en-US" dirty="0" smtClean="0">
                          <a:effectLst/>
                        </a:rPr>
                        <a:t>","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 smtClean="0">
                          <a:effectLst/>
                        </a:rPr>
                        <a:t>bcd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smtClean="0">
                          <a:effectLst/>
                        </a:rPr>
                        <a:t>"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/ab*/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包含一個 </a:t>
                      </a:r>
                      <a:r>
                        <a:rPr lang="en-US" altLang="zh-TW">
                          <a:effectLst/>
                        </a:rPr>
                        <a:t>a</a:t>
                      </a:r>
                      <a:r>
                        <a:rPr lang="zh-TW" altLang="en-US">
                          <a:effectLst/>
                        </a:rPr>
                        <a:t>，後面至少 </a:t>
                      </a:r>
                      <a:r>
                        <a:rPr lang="en-US" altLang="zh-TW">
                          <a:effectLst/>
                        </a:rPr>
                        <a:t>0 </a:t>
                      </a:r>
                      <a:r>
                        <a:rPr lang="zh-TW" altLang="en-US">
                          <a:effectLst/>
                        </a:rPr>
                        <a:t>個 </a:t>
                      </a:r>
                      <a:r>
                        <a:rPr lang="en-US" altLang="zh-TW">
                          <a:effectLst/>
                        </a:rPr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>
                          <a:effectLst/>
                        </a:rPr>
                        <a:t>","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ab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/a?/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包含空字串或一個 </a:t>
                      </a:r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effectLst/>
                        </a:rPr>
                        <a:t>c","","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dirty="0" err="1">
                          <a:effectLst/>
                        </a:rPr>
                        <a:t>pp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/123a+/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包含 </a:t>
                      </a:r>
                      <a:r>
                        <a:rPr lang="en-US" altLang="zh-TW">
                          <a:effectLst/>
                        </a:rPr>
                        <a:t>123 </a:t>
                      </a:r>
                      <a:r>
                        <a:rPr lang="zh-TW" altLang="en-US">
                          <a:effectLst/>
                        </a:rPr>
                        <a:t>後面有一個以上的 </a:t>
                      </a:r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123a</a:t>
                      </a:r>
                      <a:r>
                        <a:rPr lang="en-US" dirty="0">
                          <a:effectLst/>
                        </a:rPr>
                        <a:t>","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123a</a:t>
                      </a:r>
                      <a:r>
                        <a:rPr lang="en-US" dirty="0">
                          <a:effectLst/>
                        </a:rPr>
                        <a:t>pp"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/123a{1,2}/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包含 </a:t>
                      </a:r>
                      <a:r>
                        <a:rPr lang="en-US" altLang="zh-TW">
                          <a:effectLst/>
                        </a:rPr>
                        <a:t>123 </a:t>
                      </a:r>
                      <a:r>
                        <a:rPr lang="zh-TW" altLang="en-US">
                          <a:effectLst/>
                        </a:rPr>
                        <a:t>後面出現一個或兩個 </a:t>
                      </a:r>
                      <a:r>
                        <a:rPr lang="en-US" altLang="zh-TW">
                          <a:effectLst/>
                        </a:rPr>
                        <a:t>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1123a</a:t>
                      </a:r>
                      <a:r>
                        <a:rPr lang="en-US" dirty="0">
                          <a:effectLst/>
                        </a:rPr>
                        <a:t>","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123aa</a:t>
                      </a:r>
                      <a:r>
                        <a:rPr lang="en-US" dirty="0">
                          <a:effectLst/>
                        </a:rPr>
                        <a:t>a"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3106" y="1503093"/>
            <a:ext cx="6248399" cy="150810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*: 出現 0 次以上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?: 出現 0 次或 1 次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+: 出現一次以上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{2}: 出現兩次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{2,}: 出現兩次以上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{,10}: 出現十次以下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{2,5}: 出現兩次到五次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884" y="1503093"/>
            <a:ext cx="4888700" cy="50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650" y="18405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語法介紹</a:t>
            </a:r>
            <a:r>
              <a:rPr lang="en-US" altLang="zh-TW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48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頭尾跟多字元</a:t>
            </a:r>
            <a:endParaRPr lang="zh-TW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7610" y="1356674"/>
            <a:ext cx="5266428" cy="107721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^: 開頭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$: 結尾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400" dirty="0">
                <a:solidFill>
                  <a:srgbClr val="515151"/>
                </a:solidFill>
                <a:latin typeface="+mn-ea"/>
              </a:rPr>
              <a:t>[</a:t>
            </a:r>
            <a:r>
              <a:rPr lang="zh-TW" altLang="en-US" sz="1400" dirty="0">
                <a:solidFill>
                  <a:srgbClr val="515151"/>
                </a:solidFill>
                <a:latin typeface="+mn-ea"/>
              </a:rPr>
              <a:t> </a:t>
            </a:r>
            <a:r>
              <a:rPr lang="zh-TW" altLang="zh-TW" sz="1400" dirty="0">
                <a:solidFill>
                  <a:srgbClr val="515151"/>
                </a:solidFill>
                <a:latin typeface="+mn-ea"/>
              </a:rPr>
              <a:t>]: 括號內的任何字元</a:t>
            </a:r>
            <a:endParaRPr lang="en-US" altLang="zh-TW" sz="1400" dirty="0">
              <a:solidFill>
                <a:srgbClr val="515151"/>
              </a:solidFill>
              <a:latin typeface="+mn-ea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1400" dirty="0">
                <a:solidFill>
                  <a:srgbClr val="515151"/>
                </a:solidFill>
                <a:latin typeface="+mn-ea"/>
              </a:rPr>
              <a:t>[^]: 不在括號內的任何字元</a:t>
            </a:r>
            <a:r>
              <a:rPr lang="zh-TW" altLang="zh-TW" sz="1400" dirty="0">
                <a:latin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1535"/>
              </p:ext>
            </p:extLst>
          </p:nvPr>
        </p:nvGraphicFramePr>
        <p:xfrm>
          <a:off x="297610" y="2621919"/>
          <a:ext cx="5266428" cy="3840480"/>
        </p:xfrm>
        <a:graphic>
          <a:graphicData uri="http://schemas.openxmlformats.org/drawingml/2006/table">
            <a:tbl>
              <a:tblPr/>
              <a:tblGrid>
                <a:gridCol w="1755476"/>
                <a:gridCol w="1755476"/>
                <a:gridCol w="175547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RegExp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說明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範例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/^app/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開頭是 </a:t>
                      </a:r>
                      <a:r>
                        <a:rPr lang="en-US" altLang="zh-TW" dirty="0">
                          <a:effectLst/>
                        </a:rPr>
                        <a:t>app </a:t>
                      </a:r>
                      <a:r>
                        <a:rPr lang="zh-TW" altLang="en-US" dirty="0">
                          <a:effectLst/>
                        </a:rPr>
                        <a:t>的字串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app</a:t>
                      </a:r>
                      <a:r>
                        <a:rPr lang="en-US" dirty="0" err="1">
                          <a:effectLst/>
                        </a:rPr>
                        <a:t>","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app</a:t>
                      </a:r>
                      <a:r>
                        <a:rPr lang="en-US" dirty="0" err="1">
                          <a:effectLst/>
                        </a:rPr>
                        <a:t>le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/in$/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結尾是 </a:t>
                      </a:r>
                      <a:r>
                        <a:rPr lang="en-US" altLang="zh-TW" dirty="0" smtClean="0">
                          <a:effectLst/>
                        </a:rPr>
                        <a:t>in </a:t>
                      </a:r>
                      <a:r>
                        <a:rPr lang="zh-TW" altLang="en-US" dirty="0">
                          <a:effectLst/>
                        </a:rPr>
                        <a:t>的字串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“</a:t>
                      </a:r>
                      <a:r>
                        <a:rPr lang="en-US" altLang="zh-TW" dirty="0" smtClean="0">
                          <a:effectLst/>
                        </a:rPr>
                        <a:t>Kev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r>
                        <a:rPr lang="en-US" dirty="0" smtClean="0">
                          <a:effectLst/>
                        </a:rPr>
                        <a:t>"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6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/[0-9]/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含數字的字串</a:t>
                      </a:r>
                    </a:p>
                    <a:p>
                      <a:pPr algn="l"/>
                      <a:endParaRPr lang="zh-TW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"app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dirty="0" smtClean="0">
                          <a:effectLst/>
                        </a:rPr>
                        <a:t>e","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123</a:t>
                      </a:r>
                      <a:r>
                        <a:rPr lang="en-US" altLang="zh-TW" dirty="0" smtClean="0">
                          <a:effectLst/>
                        </a:rPr>
                        <a:t>"</a:t>
                      </a:r>
                    </a:p>
                    <a:p>
                      <a:pPr algn="l"/>
                      <a:endParaRPr lang="zh-TW" altLang="en-US" dirty="0" smtClean="0"/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01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</a:rPr>
                        <a:t>/[a-z]/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effectLst/>
                        </a:rPr>
                        <a:t>含小寫字母的字串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effectLst/>
                        </a:rPr>
                        <a:t>"12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dirty="0" smtClean="0">
                          <a:effectLst/>
                        </a:rPr>
                        <a:t>45","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cba</a:t>
                      </a:r>
                      <a:r>
                        <a:rPr lang="en-US" altLang="zh-TW" dirty="0" smtClean="0">
                          <a:effectLst/>
                        </a:rPr>
                        <a:t>"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/^[^a-</a:t>
                      </a:r>
                      <a:r>
                        <a:rPr lang="en-US" altLang="zh-TW" dirty="0" err="1" smtClean="0">
                          <a:effectLst/>
                        </a:rPr>
                        <a:t>zA</a:t>
                      </a:r>
                      <a:r>
                        <a:rPr lang="en-US" altLang="zh-TW" dirty="0" smtClean="0">
                          <a:effectLst/>
                        </a:rPr>
                        <a:t>-Z]$/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effectLst/>
                        </a:rPr>
                        <a:t>不含英文字母的字串</a:t>
                      </a:r>
                    </a:p>
                    <a:p>
                      <a:pPr algn="l"/>
                      <a:endParaRPr lang="zh-TW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"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123</a:t>
                      </a:r>
                      <a:r>
                        <a:rPr lang="en-US" altLang="zh-TW" dirty="0" smtClean="0">
                          <a:effectLst/>
                        </a:rPr>
                        <a:t>","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effectLst/>
                        </a:rPr>
                        <a:t>345</a:t>
                      </a:r>
                      <a:r>
                        <a:rPr lang="en-US" altLang="zh-TW" dirty="0" smtClean="0">
                          <a:effectLst/>
                        </a:rPr>
                        <a:t>"</a:t>
                      </a:r>
                    </a:p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86" y="1356674"/>
            <a:ext cx="5313215" cy="51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2574"/>
            <a:ext cx="10515600" cy="1325563"/>
          </a:xfrm>
        </p:spPr>
        <p:txBody>
          <a:bodyPr/>
          <a:lstStyle/>
          <a:p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語法</a:t>
            </a:r>
            <a:r>
              <a:rPr lang="zh-TW" altLang="en-US" sz="4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介紹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</a:rPr>
              <a:t>特殊字元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815315"/>
              </p:ext>
            </p:extLst>
          </p:nvPr>
        </p:nvGraphicFramePr>
        <p:xfrm>
          <a:off x="328694" y="3526674"/>
          <a:ext cx="6248400" cy="2743200"/>
        </p:xfrm>
        <a:graphic>
          <a:graphicData uri="http://schemas.openxmlformats.org/drawingml/2006/table">
            <a:tbl>
              <a:tblPr/>
              <a:tblGrid>
                <a:gridCol w="2082800"/>
                <a:gridCol w="2082800"/>
                <a:gridCol w="2082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RegExp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說明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範例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/^\d{4}-\d{2}-\d{2}$/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西元生日格式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"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1996-08-06</a:t>
                      </a:r>
                      <a:r>
                        <a:rPr lang="en-US" altLang="zh-TW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/^[A-Z]\d{9}$/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身分證字號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A123456789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/^09\d{8}$/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手機號碼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"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0912345678</a:t>
                      </a:r>
                      <a:r>
                        <a:rPr lang="en-US" altLang="zh-TW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/^.*@</a:t>
                      </a:r>
                      <a:r>
                        <a:rPr lang="en-US" dirty="0" err="1">
                          <a:effectLst/>
                        </a:rPr>
                        <a:t>gmail</a:t>
                      </a:r>
                      <a:r>
                        <a:rPr lang="en-US" dirty="0">
                          <a:effectLst/>
                        </a:rPr>
                        <a:t>\.com$/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gmail </a:t>
                      </a:r>
                      <a:r>
                        <a:rPr lang="zh-TW" altLang="en-US">
                          <a:effectLst/>
                        </a:rPr>
                        <a:t>信箱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test@gmail.com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/^[0-9\+\-\*\/]*$/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四則運算算式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"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1+2*3</a:t>
                      </a:r>
                      <a:r>
                        <a:rPr lang="en-US" altLang="zh-TW" dirty="0">
                          <a:effectLst/>
                        </a:rPr>
                        <a:t>"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8694" y="1363233"/>
            <a:ext cx="6248400" cy="166199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\d: 任何數字字元，等同 [0-9]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\D: 任何非數字字元，等同 [^0-9]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\w: 任何數字字母底線，等同 [A-Za-z0-9_]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 \W: 任何非數字字母底線，等同 [^A-Za-z0-9_]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\s: 任何空白字元(空白,換行,tab)，等同 [ \f\n\r\t\v]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51515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+mn-ea"/>
              </a:rPr>
              <a:t>\S: 任何非空白字元(空白,換行,tab)，等同 [^ \f\n\r\t\v]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04" y="1363233"/>
            <a:ext cx="4456196" cy="490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37966"/>
            <a:ext cx="10515600" cy="1325563"/>
          </a:xfrm>
        </p:spPr>
        <p:txBody>
          <a:bodyPr/>
          <a:lstStyle/>
          <a:p>
            <a:r>
              <a:rPr lang="en-US" altLang="zh-TW" sz="4800" b="1" dirty="0">
                <a:solidFill>
                  <a:schemeClr val="accent1">
                    <a:lumMod val="50000"/>
                  </a:schemeClr>
                </a:solidFill>
              </a:rPr>
              <a:t>Html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用法預覽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-Input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本身就有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可以限制基本的格式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latin typeface="+mn-ea"/>
              </a:rPr>
              <a:t>但如果要客製一些格式就得靠正則</a:t>
            </a:r>
            <a:endParaRPr lang="en-US" altLang="zh-TW" dirty="0" smtClean="0">
              <a:latin typeface="+mn-ea"/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51953"/>
              </p:ext>
            </p:extLst>
          </p:nvPr>
        </p:nvGraphicFramePr>
        <p:xfrm>
          <a:off x="2399581" y="2509056"/>
          <a:ext cx="5660337" cy="1007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9612"/>
                <a:gridCol w="2970725"/>
              </a:tblGrid>
              <a:tr h="500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7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81" y="4386820"/>
            <a:ext cx="6169210" cy="19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2141</Words>
  <Application>Microsoft Office PowerPoint</Application>
  <PresentationFormat>寬螢幕</PresentationFormat>
  <Paragraphs>249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Franklin Gothic Book</vt:lpstr>
      <vt:lpstr>华文楷体</vt:lpstr>
      <vt:lpstr>微軟正黑體</vt:lpstr>
      <vt:lpstr>新細明體</vt:lpstr>
      <vt:lpstr>Arial</vt:lpstr>
      <vt:lpstr>Calibri</vt:lpstr>
      <vt:lpstr>Franklin Gothic Medium</vt:lpstr>
      <vt:lpstr>Office 佈景主題</vt:lpstr>
      <vt:lpstr>正則表達式 (Regular Expression)</vt:lpstr>
      <vt:lpstr>大綱</vt:lpstr>
      <vt:lpstr>正則表達式是什麼?</vt:lpstr>
      <vt:lpstr>應用方面</vt:lpstr>
      <vt:lpstr>語法介紹-字元部分</vt:lpstr>
      <vt:lpstr>語法介紹-次數部分 </vt:lpstr>
      <vt:lpstr>語法介紹-頭尾跟多字元</vt:lpstr>
      <vt:lpstr>語法介紹-特殊字元</vt:lpstr>
      <vt:lpstr>Html用法預覽-Input</vt:lpstr>
      <vt:lpstr>JS用法預覽-篩選地區</vt:lpstr>
      <vt:lpstr>C#用法預覽-生日格式</vt:lpstr>
      <vt:lpstr>C#用法預覽-配對</vt:lpstr>
      <vt:lpstr>延伸-正向預查與反向預查</vt:lpstr>
      <vt:lpstr>C#用法預覽-替換</vt:lpstr>
      <vt:lpstr>C#用法預覽-替換</vt:lpstr>
      <vt:lpstr>C#用法預覽-替換</vt:lpstr>
      <vt:lpstr>實戰-駝峰命名判斷</vt:lpstr>
      <vt:lpstr>實戰2-刪除多餘字詞</vt:lpstr>
      <vt:lpstr>結論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文暉 蕭</dc:creator>
  <cp:lastModifiedBy>文暉 蕭</cp:lastModifiedBy>
  <cp:revision>179</cp:revision>
  <dcterms:created xsi:type="dcterms:W3CDTF">2020-03-02T02:09:23Z</dcterms:created>
  <dcterms:modified xsi:type="dcterms:W3CDTF">2020-03-11T03:07:23Z</dcterms:modified>
</cp:coreProperties>
</file>