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/>
  </p:cmAuthor>
  <p:cmAuthor id="2" name="Rose Malcolm" initials="RM [2]" lastIdx="7" clrIdx="1">
    <p:extLst/>
  </p:cmAuthor>
  <p:cmAuthor id="3" name="Ramesh Sannareddy" initials="RS" lastIdx="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74126" autoAdjust="0"/>
  </p:normalViewPr>
  <p:slideViewPr>
    <p:cSldViewPr snapToGrid="0" snapToObjects="1" showGuides="1">
      <p:cViewPr>
        <p:scale>
          <a:sx n="60" d="100"/>
          <a:sy n="60" d="100"/>
        </p:scale>
        <p:origin x="-96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emf"/><Relationship Id="rId12" Type="http://schemas.openxmlformats.org/officeDocument/2006/relationships/image" Target="../media/image9.emf"/><Relationship Id="rId17" Type="http://schemas.openxmlformats.org/officeDocument/2006/relationships/image" Target="../media/image11.emf"/><Relationship Id="rId25" Type="http://schemas.openxmlformats.org/officeDocument/2006/relationships/customXml" Target="../ink/ink25.xml"/><Relationship Id="rId3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customXml" Target="../ink/ink30.xml"/><Relationship Id="rId5" Type="http://schemas.openxmlformats.org/officeDocument/2006/relationships/image" Target="../media/image7.emf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7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29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10.emf"/><Relationship Id="rId22" Type="http://schemas.openxmlformats.org/officeDocument/2006/relationships/customXml" Target="../ink/ink22.xml"/><Relationship Id="rId27" Type="http://schemas.openxmlformats.org/officeDocument/2006/relationships/image" Target="../media/image12.emf"/><Relationship Id="rId30" Type="http://schemas.openxmlformats.org/officeDocument/2006/relationships/image" Target="../media/image13.emf"/><Relationship Id="rId8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platform.cloud.ibm.com/dashboards/932bf8ec-8261-4eec-891a-08934b6257bf/view/787bfd3b7de838d048d3b5e4079b2d507935715cb3bbd004d2837b490e607297a9681490c8284259de165637fbba1b0d9a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7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249" y="1998936"/>
            <a:ext cx="5557344" cy="1325563"/>
          </a:xfrm>
        </p:spPr>
        <p:txBody>
          <a:bodyPr anchor="ctr">
            <a:normAutofit fontScale="90000"/>
          </a:bodyPr>
          <a:lstStyle/>
          <a:p>
            <a:r>
              <a:rPr lang="tr-TR" dirty="0" smtClean="0">
                <a:solidFill>
                  <a:schemeClr val="tx1"/>
                </a:solidFill>
                <a:latin typeface="+mj-lt"/>
              </a:rPr>
              <a:t>Stackoverflow Developer Survey Data Analysis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tr-TR" dirty="0" smtClean="0">
              <a:solidFill>
                <a:schemeClr val="tx1"/>
              </a:solidFill>
              <a:latin typeface="+mj-lt"/>
            </a:endParaRPr>
          </a:p>
          <a:p>
            <a:pPr marL="0" indent="0" algn="r">
              <a:buNone/>
            </a:pPr>
            <a:endParaRPr lang="tr-TR" dirty="0">
              <a:solidFill>
                <a:schemeClr val="tx1"/>
              </a:solidFill>
              <a:latin typeface="+mj-lt"/>
            </a:endParaRPr>
          </a:p>
          <a:p>
            <a:pPr marL="0" indent="0" algn="r">
              <a:buNone/>
            </a:pPr>
            <a:endParaRPr lang="tr-TR" dirty="0">
              <a:solidFill>
                <a:schemeClr val="tx1"/>
              </a:solidFill>
              <a:latin typeface="+mj-lt"/>
            </a:endParaRPr>
          </a:p>
          <a:p>
            <a:pPr marL="0" indent="0" algn="r">
              <a:buNone/>
            </a:pPr>
            <a:r>
              <a:rPr lang="tr-TR" dirty="0" smtClean="0">
                <a:solidFill>
                  <a:schemeClr val="tx1"/>
                </a:solidFill>
                <a:latin typeface="+mj-lt"/>
              </a:rPr>
              <a:t>Olcum, Firat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0" indent="0" algn="r">
              <a:buNone/>
            </a:pPr>
            <a:r>
              <a:rPr lang="tr-TR" dirty="0" smtClean="0">
                <a:solidFill>
                  <a:schemeClr val="tx1"/>
                </a:solidFill>
                <a:latin typeface="+mj-lt"/>
              </a:rPr>
              <a:t>June 12, 2022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37472"/>
                <a:ext cx="14983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360" cy="3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5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A6B9D4B-B599-4E13-8CD4-9AE1EA05DD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4400" y="843696"/>
                <a:ext cx="185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5DA6E77-6091-41F4-942A-0F309A3D200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-1945800" y="477936"/>
                <a:ext cx="2070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=""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3F3AD06-2FD6-4505-B7DB-A8FB3DED0B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358560" y="636336"/>
                <a:ext cx="185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=""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9248AF4-5127-48C9-B6A2-7581108712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2216160" y="1989936"/>
                <a:ext cx="1836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Interest in MySQL, Microsoft SQL Server and SQLite has decreased for next year.</a:t>
            </a:r>
            <a:endParaRPr lang="tr-TR" dirty="0">
              <a:solidFill>
                <a:schemeClr val="tx1"/>
              </a:solidFill>
              <a:latin typeface="+mn-lt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Interest in PostgreSQL and MongoDB have increased compared to the current year.</a:t>
            </a:r>
            <a:endParaRPr lang="tr-TR" dirty="0">
              <a:solidFill>
                <a:schemeClr val="tx1"/>
              </a:solidFill>
              <a:latin typeface="+mn-lt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There is gained interest in Redis and Elasticsearch for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You can employ less people skilled in MySQL, Microsoft SQL Server and SQLite.</a:t>
            </a: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You can employ more people skilled in PostgreSQL and MongoDB.</a:t>
            </a: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You can employ more people skilled in Redis and Elasticsearch.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hlinkClick r:id="rId2"/>
              </a:rPr>
              <a:t>Click here to view the </a:t>
            </a:r>
            <a:r>
              <a:rPr lang="en-US" sz="2200" dirty="0" err="1" smtClean="0">
                <a:hlinkClick r:id="rId2"/>
              </a:rPr>
              <a:t>Cognos</a:t>
            </a:r>
            <a:r>
              <a:rPr lang="en-US" sz="2200" dirty="0" smtClean="0">
                <a:hlinkClick r:id="rId2"/>
              </a:rPr>
              <a:t> Dashboard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35" y="1554854"/>
            <a:ext cx="9175531" cy="513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77" y="1514840"/>
            <a:ext cx="9365046" cy="512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363" y="1363876"/>
            <a:ext cx="9327274" cy="524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384177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More than 90 percent of those surveyed are men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  <a:endParaRPr lang="tr-TR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The average age of the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respondents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is 30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  <a:endParaRPr lang="tr-TR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tr-TR" sz="1800" dirty="0" smtClean="0">
                <a:solidFill>
                  <a:schemeClr val="tx1"/>
                </a:solidFill>
                <a:latin typeface="+mn-lt"/>
              </a:rPr>
              <a:t>Typescript is gaining significant interest and Python continues to grow as well.</a:t>
            </a:r>
          </a:p>
          <a:p>
            <a:r>
              <a:rPr lang="tr-TR" sz="1800" dirty="0" smtClean="0">
                <a:solidFill>
                  <a:schemeClr val="tx1"/>
                </a:solidFill>
                <a:latin typeface="+mn-lt"/>
              </a:rPr>
              <a:t>Redis, Elasticsearch, PostgreSQL and MongoDB are gaining more interest.</a:t>
            </a:r>
          </a:p>
          <a:p>
            <a:r>
              <a:rPr lang="tr-TR" sz="1800" dirty="0" smtClean="0">
                <a:solidFill>
                  <a:schemeClr val="tx1"/>
                </a:solidFill>
                <a:latin typeface="+mn-lt"/>
              </a:rPr>
              <a:t>Interest Slack and Windows is dropping significantly.</a:t>
            </a:r>
          </a:p>
          <a:p>
            <a:r>
              <a:rPr lang="tr-TR" sz="1800" dirty="0" smtClean="0">
                <a:solidFill>
                  <a:schemeClr val="tx1"/>
                </a:solidFill>
                <a:latin typeface="+mn-lt"/>
              </a:rPr>
              <a:t>Vue.js is gaining substantial interest and React.js continues to grow as well.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05347"/>
            <a:ext cx="544698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tr-TR" sz="1800" dirty="0" smtClean="0">
                <a:solidFill>
                  <a:schemeClr val="tx1"/>
                </a:solidFill>
                <a:latin typeface="+mn-lt"/>
              </a:rPr>
              <a:t>The software space continues to be male-dominated.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It still seems difficult to find highly experienced personnel in the field of 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development.</a:t>
            </a:r>
            <a:endParaRPr lang="tr-TR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tr-TR" sz="1800" dirty="0" smtClean="0">
                <a:solidFill>
                  <a:schemeClr val="tx1"/>
                </a:solidFill>
                <a:latin typeface="+mn-lt"/>
              </a:rPr>
              <a:t>You can continue to staff enough Javascript and HTML/CSS but employ more people skilled in Python and Typescript.</a:t>
            </a:r>
          </a:p>
          <a:p>
            <a:r>
              <a:rPr lang="tr-TR" sz="1800" dirty="0" smtClean="0">
                <a:solidFill>
                  <a:schemeClr val="tx1"/>
                </a:solidFill>
                <a:latin typeface="+mn-lt"/>
              </a:rPr>
              <a:t>You can employ more people skilled in PostgreSQL, MongoDB, Elasticsearch, and Redis.</a:t>
            </a:r>
          </a:p>
          <a:p>
            <a:r>
              <a:rPr lang="tr-TR" sz="1800" dirty="0" smtClean="0">
                <a:solidFill>
                  <a:schemeClr val="tx1"/>
                </a:solidFill>
                <a:latin typeface="+mn-lt"/>
              </a:rPr>
              <a:t>You can continue to staff enough ASP.NET but employ more people skilled in Vue.js and React.js.</a:t>
            </a:r>
          </a:p>
          <a:p>
            <a:r>
              <a:rPr lang="tr-TR" sz="1800" dirty="0" smtClean="0">
                <a:solidFill>
                  <a:schemeClr val="tx1"/>
                </a:solidFill>
                <a:latin typeface="+mn-lt"/>
              </a:rPr>
              <a:t>You can continue to staff enough Linux, employ more people skilled in Docker, AWS and Android, but make reductions to Slack and Windows.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You can make adjustmenst in staff for those skills no longer in demand.</a:t>
            </a: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You can carve out budget in order to hire additional staff with skills needed to fill any gaps.</a:t>
            </a: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You can set aside budget or put a program in place to upskill those already employed.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tr-TR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 JOB POSTINGS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9" y="1450427"/>
            <a:ext cx="10163463" cy="471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Executive Summary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Introduction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Methodology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Dashboard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Discussion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Findings &amp; Implications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Conclusion</a:t>
            </a:r>
          </a:p>
          <a:p>
            <a:r>
              <a:rPr lang="en-US" sz="2200" dirty="0">
                <a:solidFill>
                  <a:schemeClr val="tx1"/>
                </a:solidFill>
                <a:latin typeface="+mn-lt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POPULAR LANGUAGES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32" y="1497724"/>
            <a:ext cx="10452537" cy="46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Relevant skills required in the field of IT and business consulting are ever-changing and evolving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It is important to identify future skill requirements and trends to keep peace with changing technologies and remain competitive.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This presentation will show current and future trends in Programming Languages, Databases, Platforms and Webframes.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Consequently, the aim in identifying future skill requirements and trends is to help the firm make more informed data-driven hiring and budgetary decisions.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This presentation has been crated for stakeholders and business decision makers within the global IT and business consulting services firm.</a:t>
            </a:r>
          </a:p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The presentation will help identify future skill requirements in the global IT sector </a:t>
            </a:r>
            <a:r>
              <a:rPr lang="tr-TR" sz="2200" dirty="0" smtClean="0">
                <a:solidFill>
                  <a:schemeClr val="tx1"/>
                </a:solidFill>
                <a:latin typeface="+mn-lt"/>
              </a:rPr>
              <a:t>necessarry </a:t>
            </a:r>
            <a:r>
              <a:rPr lang="tr-TR" sz="2200" dirty="0" smtClean="0">
                <a:solidFill>
                  <a:schemeClr val="tx1"/>
                </a:solidFill>
                <a:latin typeface="+mn-lt"/>
              </a:rPr>
              <a:t>for the firm to keep pace with changing technologies and </a:t>
            </a:r>
            <a:r>
              <a:rPr lang="tr-TR" sz="2200" dirty="0" smtClean="0">
                <a:solidFill>
                  <a:schemeClr val="tx1"/>
                </a:solidFill>
                <a:latin typeface="+mn-lt"/>
              </a:rPr>
              <a:t>remain </a:t>
            </a:r>
            <a:r>
              <a:rPr lang="tr-TR" sz="2200" dirty="0" smtClean="0">
                <a:solidFill>
                  <a:schemeClr val="tx1"/>
                </a:solidFill>
                <a:latin typeface="+mn-lt"/>
              </a:rPr>
              <a:t>competitive.</a:t>
            </a:r>
          </a:p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Recommendations will be stated based on the analysis.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Using a modified subset of the Stackoverflow dataset, the data was wrangled in order to remove duplicates, impute missing values and normalize data.</a:t>
            </a:r>
          </a:p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Next, the data underwent exploratory analysis in order to find the distribution of data, presence of outliers and determine the correlation between different columns in the dataset.</a:t>
            </a:r>
          </a:p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The data was then used to visualize the distribution, the relationship between two features and the composition and comparison of data.</a:t>
            </a:r>
          </a:p>
          <a:p>
            <a:pPr algn="just"/>
            <a:r>
              <a:rPr lang="tr-TR" sz="2200" dirty="0" smtClean="0">
                <a:solidFill>
                  <a:schemeClr val="tx1"/>
                </a:solidFill>
                <a:latin typeface="+mn-lt"/>
              </a:rPr>
              <a:t>Finally after downloading two files, which are also a modified subset of the Stackowerflpw dataset, Cognos Dashboard Embedded(CDE) was used to create three slides:</a:t>
            </a:r>
          </a:p>
          <a:p>
            <a:pPr lvl="1" algn="just"/>
            <a:r>
              <a:rPr lang="tr-TR" sz="1800" dirty="0" smtClean="0">
                <a:solidFill>
                  <a:schemeClr val="tx1"/>
                </a:solidFill>
                <a:latin typeface="+mn-lt"/>
              </a:rPr>
              <a:t>Current Technology Usage</a:t>
            </a:r>
          </a:p>
          <a:p>
            <a:pPr lvl="1" algn="just"/>
            <a:r>
              <a:rPr lang="tr-TR" sz="1800" dirty="0" smtClean="0">
                <a:solidFill>
                  <a:schemeClr val="tx1"/>
                </a:solidFill>
                <a:latin typeface="+mn-lt"/>
              </a:rPr>
              <a:t>Future Technology Trends</a:t>
            </a:r>
          </a:p>
          <a:p>
            <a:pPr lvl="1" algn="just"/>
            <a:r>
              <a:rPr lang="tr-TR" sz="1800" dirty="0" smtClean="0">
                <a:solidFill>
                  <a:schemeClr val="tx1"/>
                </a:solidFill>
                <a:latin typeface="+mn-lt"/>
              </a:rPr>
              <a:t>Demographics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Next Year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8" y="2327564"/>
            <a:ext cx="5722883" cy="32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85" y="2329041"/>
            <a:ext cx="5888421" cy="322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JavaScript and HTML/CSS continue to be the top two most popular programming languages for this year and next.</a:t>
            </a: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Python and TypeScript have gained more intereset for next year.</a:t>
            </a: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Whereas interest in SQL and Bash/Shell/Powershell</a:t>
            </a:r>
            <a:r>
              <a:rPr lang="tr-TR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+mn-lt"/>
              </a:rPr>
              <a:t>has decreased.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You can continue to employ a similar number of people skilled in JavaScript and HTML/CSS.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You can employ more people skilled in Python and Typescript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</a:rPr>
              <a:t>You can employ less people skilled in SQL and Bash/Shell/PowerShell.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Next Year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6" y="2364998"/>
            <a:ext cx="11758448" cy="40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www.w3.org/XML/1998/namespace"/>
    <ds:schemaRef ds:uri="http://schemas.microsoft.com/office/infopath/2007/PartnerControls"/>
    <ds:schemaRef ds:uri="155be751-a274-42e8-93fb-f39d3b9bccc8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f80a141d-92ca-4d3d-9308-f7e7b1d44ce8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716</Words>
  <Application>Microsoft Office PowerPoint</Application>
  <PresentationFormat>Custom</PresentationFormat>
  <Paragraphs>97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Stackoverflow Developer Survey Data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Samsung</cp:lastModifiedBy>
  <cp:revision>30</cp:revision>
  <dcterms:created xsi:type="dcterms:W3CDTF">2020-10-28T18:29:43Z</dcterms:created>
  <dcterms:modified xsi:type="dcterms:W3CDTF">2022-06-12T15:08:09Z</dcterms:modified>
</cp:coreProperties>
</file>