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65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86"/>
    <p:restoredTop sz="96259"/>
  </p:normalViewPr>
  <p:slideViewPr>
    <p:cSldViewPr snapToGrid="0" snapToObjects="1">
      <p:cViewPr varScale="1">
        <p:scale>
          <a:sx n="77" d="100"/>
          <a:sy n="77" d="100"/>
        </p:scale>
        <p:origin x="19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2FD21-24CC-4C4B-A177-D02B7153CF7F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9FB79-D8EB-F246-9CE8-BEF1CF8B5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4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While </a:t>
            </a:r>
            <a:r>
              <a:rPr lang="en-CA" b="1" dirty="0"/>
              <a:t>Ansible</a:t>
            </a:r>
            <a:r>
              <a:rPr lang="en-CA" dirty="0"/>
              <a:t> acts as a configuration management solution, </a:t>
            </a:r>
            <a:r>
              <a:rPr lang="en-CA" b="1" dirty="0"/>
              <a:t>Terraform</a:t>
            </a:r>
            <a:r>
              <a:rPr lang="en-CA" dirty="0"/>
              <a:t> is a service orchestration tool.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9FB79-D8EB-F246-9CE8-BEF1CF8B5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0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While </a:t>
            </a:r>
            <a:r>
              <a:rPr lang="en-CA" b="1" dirty="0"/>
              <a:t>Ansible</a:t>
            </a:r>
            <a:r>
              <a:rPr lang="en-CA" dirty="0"/>
              <a:t> acts as a configuration management solution, </a:t>
            </a:r>
            <a:r>
              <a:rPr lang="en-CA" b="1" dirty="0"/>
              <a:t>Terraform</a:t>
            </a:r>
            <a:r>
              <a:rPr lang="en-CA" dirty="0"/>
              <a:t> is a service orchestration tool.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9FB79-D8EB-F246-9CE8-BEF1CF8B5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While </a:t>
            </a:r>
            <a:r>
              <a:rPr lang="en-CA" b="1" dirty="0"/>
              <a:t>Ansible</a:t>
            </a:r>
            <a:r>
              <a:rPr lang="en-CA" dirty="0"/>
              <a:t> acts as a configuration management solution, </a:t>
            </a:r>
            <a:r>
              <a:rPr lang="en-CA" b="1" dirty="0"/>
              <a:t>Terraform</a:t>
            </a:r>
            <a:r>
              <a:rPr lang="en-CA" dirty="0"/>
              <a:t> is a service orchestration tool.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9FB79-D8EB-F246-9CE8-BEF1CF8B5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While </a:t>
            </a:r>
            <a:r>
              <a:rPr lang="en-CA" b="1" dirty="0"/>
              <a:t>Ansible</a:t>
            </a:r>
            <a:r>
              <a:rPr lang="en-CA" dirty="0"/>
              <a:t> acts as a configuration management solution, </a:t>
            </a:r>
            <a:r>
              <a:rPr lang="en-CA" b="1" dirty="0"/>
              <a:t>Terraform</a:t>
            </a:r>
            <a:r>
              <a:rPr lang="en-CA" dirty="0"/>
              <a:t> is a service orchestration tool.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9FB79-D8EB-F246-9CE8-BEF1CF8B5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7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While </a:t>
            </a:r>
            <a:r>
              <a:rPr lang="en-CA" b="1" dirty="0"/>
              <a:t>Ansible</a:t>
            </a:r>
            <a:r>
              <a:rPr lang="en-CA" dirty="0"/>
              <a:t> acts as a configuration management solution, </a:t>
            </a:r>
            <a:r>
              <a:rPr lang="en-CA" b="1" dirty="0"/>
              <a:t>Terraform</a:t>
            </a:r>
            <a:r>
              <a:rPr lang="en-CA" dirty="0"/>
              <a:t> is a service orchestration tool.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9FB79-D8EB-F246-9CE8-BEF1CF8B5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While </a:t>
            </a:r>
            <a:r>
              <a:rPr lang="en-CA" b="1" dirty="0"/>
              <a:t>Ansible</a:t>
            </a:r>
            <a:r>
              <a:rPr lang="en-CA" dirty="0"/>
              <a:t> acts as a configuration management solution, </a:t>
            </a:r>
            <a:r>
              <a:rPr lang="en-CA" b="1" dirty="0"/>
              <a:t>Terraform</a:t>
            </a:r>
            <a:r>
              <a:rPr lang="en-CA" dirty="0"/>
              <a:t> is a service orchestration tool.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9FB79-D8EB-F246-9CE8-BEF1CF8B5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4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While </a:t>
            </a:r>
            <a:r>
              <a:rPr lang="en-CA" b="1" dirty="0"/>
              <a:t>Ansible</a:t>
            </a:r>
            <a:r>
              <a:rPr lang="en-CA" dirty="0"/>
              <a:t> acts as a configuration management solution, </a:t>
            </a:r>
            <a:r>
              <a:rPr lang="en-CA" b="1" dirty="0"/>
              <a:t>Terraform</a:t>
            </a:r>
            <a:r>
              <a:rPr lang="en-CA" dirty="0"/>
              <a:t> is a service orchestration tool.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9FB79-D8EB-F246-9CE8-BEF1CF8B5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75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While </a:t>
            </a:r>
            <a:r>
              <a:rPr lang="en-CA" b="1" dirty="0"/>
              <a:t>Ansible</a:t>
            </a:r>
            <a:r>
              <a:rPr lang="en-CA" dirty="0"/>
              <a:t> acts as a configuration management solution, </a:t>
            </a:r>
            <a:r>
              <a:rPr lang="en-CA" b="1" dirty="0"/>
              <a:t>Terraform</a:t>
            </a:r>
            <a:r>
              <a:rPr lang="en-CA" dirty="0"/>
              <a:t> is a service orchestration tool.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9FB79-D8EB-F246-9CE8-BEF1CF8B53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5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6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900F3-D890-644B-B341-5EC79FB0C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214" y="287828"/>
            <a:ext cx="8759888" cy="2403567"/>
          </a:xfrm>
        </p:spPr>
        <p:txBody>
          <a:bodyPr>
            <a:normAutofit/>
          </a:bodyPr>
          <a:lstStyle/>
          <a:p>
            <a:pPr algn="l"/>
            <a:r>
              <a:rPr lang="en-US" sz="8800" dirty="0">
                <a:solidFill>
                  <a:schemeClr val="accent1"/>
                </a:solidFill>
              </a:rPr>
              <a:t>7 DevOps Team Antipatterns</a:t>
            </a:r>
          </a:p>
        </p:txBody>
      </p:sp>
      <p:pic>
        <p:nvPicPr>
          <p:cNvPr id="7" name="Picture 6" descr="A picture containing electronics, compact disk&#10;&#10;Description automatically generated">
            <a:extLst>
              <a:ext uri="{FF2B5EF4-FFF2-40B4-BE49-F238E27FC236}">
                <a16:creationId xmlns:a16="http://schemas.microsoft.com/office/drawing/2014/main" id="{EE3160D2-FE88-9447-9497-AE309A8DF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0" y="3285516"/>
            <a:ext cx="8410731" cy="486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1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6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900F3-D890-644B-B341-5EC79FB0C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214" y="287828"/>
            <a:ext cx="8759888" cy="2403567"/>
          </a:xfrm>
        </p:spPr>
        <p:txBody>
          <a:bodyPr>
            <a:normAutofit/>
          </a:bodyPr>
          <a:lstStyle/>
          <a:p>
            <a:pPr algn="l"/>
            <a:r>
              <a:rPr lang="en-US" sz="8800" dirty="0">
                <a:solidFill>
                  <a:schemeClr val="accent1"/>
                </a:solidFill>
              </a:rPr>
              <a:t>9 DevOps Team Patterns</a:t>
            </a:r>
          </a:p>
        </p:txBody>
      </p:sp>
      <p:pic>
        <p:nvPicPr>
          <p:cNvPr id="4" name="Picture 3" descr="A picture containing text, electronics, compact disk, vector graphics&#10;&#10;Description automatically generated">
            <a:extLst>
              <a:ext uri="{FF2B5EF4-FFF2-40B4-BE49-F238E27FC236}">
                <a16:creationId xmlns:a16="http://schemas.microsoft.com/office/drawing/2014/main" id="{53D0F1A6-9ECB-D049-A70B-15E2C869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22" y="2936468"/>
            <a:ext cx="8209135" cy="47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8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C1137E-E0F9-CA4E-87D1-57432F36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94" y="491365"/>
            <a:ext cx="8982604" cy="135331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Start the change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585666-B3CF-1448-A99A-46D54E77A069}"/>
              </a:ext>
            </a:extLst>
          </p:cNvPr>
          <p:cNvCxnSpPr/>
          <p:nvPr/>
        </p:nvCxnSpPr>
        <p:spPr>
          <a:xfrm>
            <a:off x="2624138" y="1861539"/>
            <a:ext cx="68867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E243E61-0EC1-4940-85EB-9F27090BA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942182"/>
            <a:ext cx="10066760" cy="473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4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933379F-47CC-514C-9D42-510E0821187F}"/>
              </a:ext>
            </a:extLst>
          </p:cNvPr>
          <p:cNvSpPr/>
          <p:nvPr/>
        </p:nvSpPr>
        <p:spPr>
          <a:xfrm>
            <a:off x="1493250" y="5214164"/>
            <a:ext cx="9435152" cy="789673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spc="-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https://</a:t>
            </a:r>
            <a:r>
              <a:rPr lang="en-US" sz="3700" spc="-1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web.devopstopologies.com</a:t>
            </a:r>
            <a:r>
              <a:rPr lang="en-US" sz="3700" spc="-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1615A30-A2F9-574C-BDC5-D31E46387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4" b="7874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29734C-C9BA-F045-884A-0AFF5D177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94" y="6091765"/>
            <a:ext cx="1531861" cy="52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4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C1137E-E0F9-CA4E-87D1-57432F36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94" y="-200009"/>
            <a:ext cx="8982604" cy="135331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Anti-Type A</a:t>
            </a:r>
            <a:r>
              <a:rPr lang="en-US" dirty="0">
                <a:solidFill>
                  <a:schemeClr val="accent2"/>
                </a:solidFill>
              </a:rPr>
              <a:t>: </a:t>
            </a:r>
            <a:r>
              <a:rPr lang="en-US" dirty="0">
                <a:solidFill>
                  <a:schemeClr val="tx1"/>
                </a:solidFill>
              </a:rPr>
              <a:t>Dev and Ops Silos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585666-B3CF-1448-A99A-46D54E77A069}"/>
              </a:ext>
            </a:extLst>
          </p:cNvPr>
          <p:cNvCxnSpPr/>
          <p:nvPr/>
        </p:nvCxnSpPr>
        <p:spPr>
          <a:xfrm>
            <a:off x="2624138" y="1170165"/>
            <a:ext cx="68867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5C6E6A4-5008-1D4D-A23B-2016706AA676}"/>
              </a:ext>
            </a:extLst>
          </p:cNvPr>
          <p:cNvSpPr/>
          <p:nvPr/>
        </p:nvSpPr>
        <p:spPr>
          <a:xfrm>
            <a:off x="310667" y="2714189"/>
            <a:ext cx="5314665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Throw it over the wall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DONE means ‘feature-complete’, but not working in Production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70ED57A-82A3-334C-B39C-450ED8AA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764" y="2411926"/>
            <a:ext cx="5864123" cy="33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C1137E-E0F9-CA4E-87D1-57432F36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94" y="-200009"/>
            <a:ext cx="8982604" cy="135331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Anti-Type B: </a:t>
            </a:r>
            <a:r>
              <a:rPr lang="en-US" dirty="0">
                <a:solidFill>
                  <a:schemeClr val="tx1"/>
                </a:solidFill>
              </a:rPr>
              <a:t>DevOps Team Silo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585666-B3CF-1448-A99A-46D54E77A069}"/>
              </a:ext>
            </a:extLst>
          </p:cNvPr>
          <p:cNvCxnSpPr/>
          <p:nvPr/>
        </p:nvCxnSpPr>
        <p:spPr>
          <a:xfrm>
            <a:off x="2624138" y="1170165"/>
            <a:ext cx="68867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5C6E6A4-5008-1D4D-A23B-2016706AA676}"/>
              </a:ext>
            </a:extLst>
          </p:cNvPr>
          <p:cNvSpPr/>
          <p:nvPr/>
        </p:nvSpPr>
        <p:spPr>
          <a:xfrm>
            <a:off x="310667" y="2714189"/>
            <a:ext cx="5314665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>
                <a:solidFill>
                  <a:srgbClr val="5B5B5B"/>
                </a:solidFill>
                <a:latin typeface="+mj-lt"/>
              </a:rPr>
              <a:t>manager or exec deciding that they “need a bit of this DevOps thing”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>
                <a:solidFill>
                  <a:srgbClr val="5B5B5B"/>
                </a:solidFill>
                <a:latin typeface="+mj-lt"/>
              </a:rPr>
              <a:t>DONE </a:t>
            </a:r>
            <a:r>
              <a:rPr lang="en-CA" sz="2000" dirty="0">
                <a:solidFill>
                  <a:srgbClr val="5B5B5B"/>
                </a:solidFill>
                <a:latin typeface="+mj-lt"/>
              </a:rPr>
              <a:t>means ‘feature-complete’, but not working in Production</a:t>
            </a:r>
          </a:p>
        </p:txBody>
      </p:sp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DB1B69D-80FD-EF47-B451-1B805EAB5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1" y="2292944"/>
            <a:ext cx="6712669" cy="38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C1137E-E0F9-CA4E-87D1-57432F36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94" y="-200009"/>
            <a:ext cx="8982604" cy="135331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Anti-Type C: </a:t>
            </a:r>
            <a:r>
              <a:rPr lang="en-US" dirty="0">
                <a:solidFill>
                  <a:schemeClr val="tx1"/>
                </a:solidFill>
              </a:rPr>
              <a:t>Dev Don't Need Ops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585666-B3CF-1448-A99A-46D54E77A069}"/>
              </a:ext>
            </a:extLst>
          </p:cNvPr>
          <p:cNvCxnSpPr/>
          <p:nvPr/>
        </p:nvCxnSpPr>
        <p:spPr>
          <a:xfrm>
            <a:off x="2624138" y="1170165"/>
            <a:ext cx="68867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5C6E6A4-5008-1D4D-A23B-2016706AA676}"/>
              </a:ext>
            </a:extLst>
          </p:cNvPr>
          <p:cNvSpPr/>
          <p:nvPr/>
        </p:nvSpPr>
        <p:spPr>
          <a:xfrm>
            <a:off x="310667" y="2714189"/>
            <a:ext cx="5314665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Combination of naivety and arrogance from developers and development managers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 wildly underestimate the complexity and importance of operational skills and activities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 Operational activities will start to swamp ‘development’ (aka coding) time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31450DB-CA6F-3442-BE9F-D026875E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343" y="2486397"/>
            <a:ext cx="6303389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4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C1137E-E0F9-CA4E-87D1-57432F36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94" y="-200009"/>
            <a:ext cx="8982604" cy="135331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Anti-Type D: </a:t>
            </a:r>
            <a:r>
              <a:rPr lang="en-US" dirty="0">
                <a:solidFill>
                  <a:schemeClr val="tx1"/>
                </a:solidFill>
              </a:rPr>
              <a:t>DevOps as Tools Team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585666-B3CF-1448-A99A-46D54E77A069}"/>
              </a:ext>
            </a:extLst>
          </p:cNvPr>
          <p:cNvCxnSpPr/>
          <p:nvPr/>
        </p:nvCxnSpPr>
        <p:spPr>
          <a:xfrm>
            <a:off x="2624138" y="1170165"/>
            <a:ext cx="68867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5C6E6A4-5008-1D4D-A23B-2016706AA676}"/>
              </a:ext>
            </a:extLst>
          </p:cNvPr>
          <p:cNvSpPr/>
          <p:nvPr/>
        </p:nvSpPr>
        <p:spPr>
          <a:xfrm>
            <a:off x="310667" y="2714189"/>
            <a:ext cx="5314665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To facilitate delivery of functional stories by Dev Teams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 Good step forward, but still Ops working in isolation</a:t>
            </a:r>
          </a:p>
        </p:txBody>
      </p:sp>
      <p:pic>
        <p:nvPicPr>
          <p:cNvPr id="6" name="Picture 5" descr="A picture containing electronics, compact disk&#10;&#10;Description automatically generated">
            <a:extLst>
              <a:ext uri="{FF2B5EF4-FFF2-40B4-BE49-F238E27FC236}">
                <a16:creationId xmlns:a16="http://schemas.microsoft.com/office/drawing/2014/main" id="{AD16E5E6-A758-7049-AFEC-7EB9E305B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31" y="2479016"/>
            <a:ext cx="6142764" cy="35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3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C1137E-E0F9-CA4E-87D1-57432F36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94" y="-200009"/>
            <a:ext cx="8982604" cy="135331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Anti-Type E: </a:t>
            </a:r>
            <a:r>
              <a:rPr lang="en-US" dirty="0">
                <a:solidFill>
                  <a:schemeClr val="tx1"/>
                </a:solidFill>
              </a:rPr>
              <a:t>Rebranded </a:t>
            </a:r>
            <a:r>
              <a:rPr lang="en-US" dirty="0" err="1">
                <a:solidFill>
                  <a:schemeClr val="tx1"/>
                </a:solidFill>
              </a:rPr>
              <a:t>SysAdmin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585666-B3CF-1448-A99A-46D54E77A069}"/>
              </a:ext>
            </a:extLst>
          </p:cNvPr>
          <p:cNvCxnSpPr/>
          <p:nvPr/>
        </p:nvCxnSpPr>
        <p:spPr>
          <a:xfrm>
            <a:off x="2624138" y="1170165"/>
            <a:ext cx="68867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5C6E6A4-5008-1D4D-A23B-2016706AA676}"/>
              </a:ext>
            </a:extLst>
          </p:cNvPr>
          <p:cNvSpPr/>
          <p:nvPr/>
        </p:nvSpPr>
        <p:spPr>
          <a:xfrm>
            <a:off x="310667" y="2714189"/>
            <a:ext cx="5314665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typical in organizations with low engineering maturity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no real cultural/organizational change taking place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Red flag when recruiters are looking for candidates with automation and tooling skills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F8333A0-B8BF-F74B-A585-451E4E1C3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829" y="2474821"/>
            <a:ext cx="5465929" cy="31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C1137E-E0F9-CA4E-87D1-57432F36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94" y="-200009"/>
            <a:ext cx="8982604" cy="135331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Anti-Type F: </a:t>
            </a:r>
            <a:r>
              <a:rPr lang="en-US" dirty="0">
                <a:solidFill>
                  <a:schemeClr val="tx1"/>
                </a:solidFill>
              </a:rPr>
              <a:t>Ops Embedded in Dev Team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585666-B3CF-1448-A99A-46D54E77A069}"/>
              </a:ext>
            </a:extLst>
          </p:cNvPr>
          <p:cNvCxnSpPr/>
          <p:nvPr/>
        </p:nvCxnSpPr>
        <p:spPr>
          <a:xfrm>
            <a:off x="2624138" y="1170165"/>
            <a:ext cx="68867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5C6E6A4-5008-1D4D-A23B-2016706AA676}"/>
              </a:ext>
            </a:extLst>
          </p:cNvPr>
          <p:cNvSpPr/>
          <p:nvPr/>
        </p:nvSpPr>
        <p:spPr>
          <a:xfrm>
            <a:off x="310667" y="2714189"/>
            <a:ext cx="5314665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The organization does not want to keep a separate Ops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development teams take responsibility for infrastructure, managing environments, monitoring, </a:t>
            </a:r>
            <a:r>
              <a:rPr lang="en-CA" sz="2000" dirty="0" err="1">
                <a:solidFill>
                  <a:srgbClr val="5B5B5B"/>
                </a:solidFill>
                <a:latin typeface="+mj-lt"/>
              </a:rPr>
              <a:t>etc</a:t>
            </a:r>
            <a:endParaRPr lang="en-CA" sz="2000" dirty="0">
              <a:solidFill>
                <a:srgbClr val="5B5B5B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Ops items will face resource </a:t>
            </a:r>
            <a:r>
              <a:rPr lang="en-CA" sz="2000" dirty="0" err="1">
                <a:solidFill>
                  <a:srgbClr val="5B5B5B"/>
                </a:solidFill>
                <a:latin typeface="+mj-lt"/>
              </a:rPr>
              <a:t>contraints</a:t>
            </a:r>
            <a:endParaRPr lang="en-CA" sz="2000" dirty="0">
              <a:solidFill>
                <a:srgbClr val="5B5B5B"/>
              </a:solidFill>
              <a:latin typeface="+mj-lt"/>
            </a:endParaRP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7F09812-701A-3046-BC6B-4DB2AB6C7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64" y="2458045"/>
            <a:ext cx="6794917" cy="39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C1137E-E0F9-CA4E-87D1-57432F36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94" y="-200009"/>
            <a:ext cx="8982604" cy="1353310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Anti-Type G: </a:t>
            </a:r>
            <a:r>
              <a:rPr lang="en-US" dirty="0">
                <a:solidFill>
                  <a:schemeClr val="tx1"/>
                </a:solidFill>
              </a:rPr>
              <a:t>Dev and DBA Silos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585666-B3CF-1448-A99A-46D54E77A069}"/>
              </a:ext>
            </a:extLst>
          </p:cNvPr>
          <p:cNvCxnSpPr/>
          <p:nvPr/>
        </p:nvCxnSpPr>
        <p:spPr>
          <a:xfrm>
            <a:off x="2624138" y="1170165"/>
            <a:ext cx="68867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5C6E6A4-5008-1D4D-A23B-2016706AA676}"/>
              </a:ext>
            </a:extLst>
          </p:cNvPr>
          <p:cNvSpPr/>
          <p:nvPr/>
        </p:nvSpPr>
        <p:spPr>
          <a:xfrm>
            <a:off x="310667" y="2714189"/>
            <a:ext cx="5314665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A variant of anti-pattern A (Dev and Ops silo)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When company needs a dedicated DBA to keep systems 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DBA will become a road block to continuous delivery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5B5B5B"/>
                </a:solidFill>
                <a:latin typeface="+mj-lt"/>
              </a:rPr>
              <a:t>Like anti-pattern A, the DBA is not involved early in dev lifecycle</a:t>
            </a:r>
          </a:p>
        </p:txBody>
      </p:sp>
      <p:pic>
        <p:nvPicPr>
          <p:cNvPr id="32" name="Picture 3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944EEF7-5807-F348-8EC3-44C017DEF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967" y="2009632"/>
            <a:ext cx="6303389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2434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{013C3DF7-4803-E44D-8B1F-BD540D143433}tf16401369</Template>
  <TotalTime>967</TotalTime>
  <Words>400</Words>
  <Application>Microsoft Macintosh PowerPoint</Application>
  <PresentationFormat>Widescreen</PresentationFormat>
  <Paragraphs>46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Wingdings</vt:lpstr>
      <vt:lpstr>Atlas</vt:lpstr>
      <vt:lpstr>7 DevOps Team Antipatterns</vt:lpstr>
      <vt:lpstr>PowerPoint Presentation</vt:lpstr>
      <vt:lpstr>Anti-Type A: Dev and Ops Silos</vt:lpstr>
      <vt:lpstr>Anti-Type B: DevOps Team Silo</vt:lpstr>
      <vt:lpstr>Anti-Type C: Dev Don't Need Ops</vt:lpstr>
      <vt:lpstr>Anti-Type D: DevOps as Tools Team</vt:lpstr>
      <vt:lpstr>Anti-Type E: Rebranded SysAdmin</vt:lpstr>
      <vt:lpstr>Anti-Type F: Ops Embedded in Dev Team</vt:lpstr>
      <vt:lpstr>Anti-Type G: Dev and DBA Silos</vt:lpstr>
      <vt:lpstr>9 DevOps Team Patterns</vt:lpstr>
      <vt:lpstr>Start the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service mesh?</dc:title>
  <dc:creator>Saman Abdolmohammadpour</dc:creator>
  <cp:lastModifiedBy>Saman Abdolmohammadpour</cp:lastModifiedBy>
  <cp:revision>81</cp:revision>
  <dcterms:created xsi:type="dcterms:W3CDTF">2021-01-02T13:59:58Z</dcterms:created>
  <dcterms:modified xsi:type="dcterms:W3CDTF">2021-06-18T00:42:42Z</dcterms:modified>
</cp:coreProperties>
</file>