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 r:id="rId3"/>
    <p:sldId id="279" r:id="rId4"/>
    <p:sldId id="280" r:id="rId5"/>
    <p:sldId id="281" r:id="rId6"/>
    <p:sldId id="282" r:id="rId7"/>
    <p:sldId id="283" r:id="rId8"/>
    <p:sldId id="284" r:id="rId9"/>
    <p:sldId id="278" r:id="rId10"/>
    <p:sldId id="277" r:id="rId11"/>
    <p:sldId id="263"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11</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r>
              <a:rPr lang="en-US" b="1" dirty="0" err="1"/>
              <a:t>Tiristorlar</a:t>
            </a:r>
            <a:r>
              <a:rPr lang="en-US" b="1" dirty="0"/>
              <a:t>. </a:t>
            </a:r>
            <a:r>
              <a:rPr lang="en-US" b="1" dirty="0" err="1"/>
              <a:t>Asosiy</a:t>
            </a:r>
            <a:r>
              <a:rPr lang="en-US" b="1" dirty="0"/>
              <a:t> </a:t>
            </a:r>
            <a:r>
              <a:rPr lang="en-US" b="1" dirty="0" err="1"/>
              <a:t>parametrlari</a:t>
            </a:r>
            <a:r>
              <a:rPr lang="en-US" b="1" dirty="0"/>
              <a:t> </a:t>
            </a:r>
            <a:r>
              <a:rPr lang="en-US" b="1" dirty="0" err="1"/>
              <a:t>va</a:t>
            </a:r>
            <a:r>
              <a:rPr lang="en-US" b="1" dirty="0"/>
              <a:t> </a:t>
            </a:r>
            <a:r>
              <a:rPr lang="en-US" b="1" dirty="0" err="1"/>
              <a:t>ularning</a:t>
            </a:r>
            <a:r>
              <a:rPr lang="en-US" b="1" dirty="0"/>
              <a:t> </a:t>
            </a:r>
            <a:r>
              <a:rPr lang="en-US" b="1" dirty="0" err="1"/>
              <a:t>tasniflaniflari</a:t>
            </a:r>
            <a:r>
              <a:rPr lang="en-US" b="1" dirty="0"/>
              <a:t>.</a:t>
            </a:r>
            <a:endParaRPr lang="ru-RU" dirty="0"/>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p:txBody>
          <a:bodyPr/>
          <a:lstStyle/>
          <a:p>
            <a:pPr algn="ctr" eaLnBrk="1" hangingPunct="1">
              <a:buFont typeface="Wingdings" panose="05000000000000000000" pitchFamily="2" charset="2"/>
              <a:buNone/>
            </a:pPr>
            <a:endParaRPr lang="ru-RU" altLang="ru-RU" sz="3600" b="1" dirty="0">
              <a:latin typeface="Times New Roman" panose="02020603050405020304" pitchFamily="18" charset="0"/>
            </a:endParaRPr>
          </a:p>
          <a:p>
            <a:pPr eaLnBrk="1" hangingPunct="1">
              <a:buFont typeface="Wingdings" panose="05000000000000000000" pitchFamily="2" charset="2"/>
              <a:buNone/>
            </a:pPr>
            <a:r>
              <a:rPr lang="en-US" altLang="ru-RU" b="1" i="1" dirty="0">
                <a:latin typeface="Times New Roman" panose="02020603050405020304" pitchFamily="18" charset="0"/>
              </a:rPr>
              <a:t>    </a:t>
            </a:r>
            <a:r>
              <a:rPr lang="en-US" altLang="ru-RU" sz="3600" b="1" i="1" dirty="0" smtClean="0">
                <a:solidFill>
                  <a:srgbClr val="FF0000"/>
                </a:solidFill>
                <a:latin typeface="Times New Roman" panose="02020603050405020304" pitchFamily="18" charset="0"/>
                <a:cs typeface="Times New Roman" panose="02020603050405020304" pitchFamily="18" charset="0"/>
              </a:rPr>
              <a:t>   </a:t>
            </a:r>
            <a:endParaRPr lang="uz-Cyrl-UZ" altLang="ru-RU" sz="3600" b="1" i="1" dirty="0">
              <a:solidFill>
                <a:srgbClr val="FF0000"/>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uz-Cyrl-UZ" altLang="ru-RU" sz="3600" b="1" i="1" dirty="0">
                <a:solidFill>
                  <a:srgbClr val="FF0000"/>
                </a:solidFill>
                <a:latin typeface="Times New Roman" panose="02020603050405020304" pitchFamily="18" charset="0"/>
                <a:cs typeface="Times New Roman" panose="02020603050405020304" pitchFamily="18" charset="0"/>
              </a:rPr>
              <a:t>Тиристорлар, асосий параметрлари ва уларнинг тавсифлари</a:t>
            </a:r>
          </a:p>
        </p:txBody>
      </p:sp>
    </p:spTree>
    <p:extLst>
      <p:ext uri="{BB962C8B-B14F-4D97-AF65-F5344CB8AC3E}">
        <p14:creationId xmlns:p14="http://schemas.microsoft.com/office/powerpoint/2010/main" val="26320357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ru-RU" altLang="ru-RU" b="1" smtClean="0">
                <a:latin typeface="Times New Roman" panose="02020603050405020304" pitchFamily="18" charset="0"/>
              </a:rPr>
              <a:t>Режа</a:t>
            </a:r>
          </a:p>
        </p:txBody>
      </p:sp>
      <p:sp>
        <p:nvSpPr>
          <p:cNvPr id="4099" name="Rectangle 3"/>
          <p:cNvSpPr>
            <a:spLocks noGrp="1" noChangeArrowheads="1"/>
          </p:cNvSpPr>
          <p:nvPr>
            <p:ph type="body" idx="1"/>
          </p:nvPr>
        </p:nvSpPr>
        <p:spPr/>
        <p:txBody>
          <a:bodyPr/>
          <a:lstStyle/>
          <a:p>
            <a:pPr eaLnBrk="1" hangingPunct="1"/>
            <a:r>
              <a:rPr lang="uz-Cyrl-UZ" altLang="ru-RU" sz="2000" b="1" i="1">
                <a:latin typeface="Times New Roman" panose="02020603050405020304" pitchFamily="18" charset="0"/>
              </a:rPr>
              <a:t>Динистор ва тиристорлар ҳақида тушунча</a:t>
            </a:r>
          </a:p>
          <a:p>
            <a:pPr eaLnBrk="1" hangingPunct="1"/>
            <a:r>
              <a:rPr lang="uz-Cyrl-UZ" altLang="ru-RU" sz="2000" b="1" i="1">
                <a:latin typeface="Times New Roman" panose="02020603050405020304" pitchFamily="18" charset="0"/>
              </a:rPr>
              <a:t>Динистор ва тиристорларнинг қўлланиш соҳалари</a:t>
            </a:r>
            <a:endParaRPr lang="ru-RU" altLang="ru-RU" sz="2000" b="1" i="1">
              <a:latin typeface="Times New Roman" panose="02020603050405020304" pitchFamily="18" charset="0"/>
            </a:endParaRPr>
          </a:p>
        </p:txBody>
      </p:sp>
    </p:spTree>
    <p:extLst>
      <p:ext uri="{BB962C8B-B14F-4D97-AF65-F5344CB8AC3E}">
        <p14:creationId xmlns:p14="http://schemas.microsoft.com/office/powerpoint/2010/main" val="10957349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098676" y="304801"/>
            <a:ext cx="8340725" cy="1216025"/>
          </a:xfrm>
        </p:spPr>
        <p:txBody>
          <a:bodyPr/>
          <a:lstStyle/>
          <a:p>
            <a:pPr algn="ctr" eaLnBrk="1" hangingPunct="1"/>
            <a:r>
              <a:rPr lang="uz-Cyrl-UZ" altLang="ru-RU" sz="3200" b="1">
                <a:latin typeface="Times New Roman" panose="02020603050405020304" pitchFamily="18" charset="0"/>
              </a:rPr>
              <a:t>Динистор ва тиристорлар ҳақида тушунча</a:t>
            </a:r>
            <a:endParaRPr lang="ru-RU" altLang="ru-RU" sz="3200" b="1">
              <a:latin typeface="Times New Roman" panose="02020603050405020304" pitchFamily="18" charset="0"/>
            </a:endParaRPr>
          </a:p>
        </p:txBody>
      </p:sp>
      <p:sp>
        <p:nvSpPr>
          <p:cNvPr id="5123"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ВАХида манфий дифференциал қаршилик мавжуд бўлган, уч ва ундан ортиқ  </a:t>
            </a:r>
            <a:r>
              <a:rPr lang="uz-Cyrl-UZ" altLang="ru-RU" sz="2000" i="1">
                <a:latin typeface="Times New Roman" panose="02020603050405020304" pitchFamily="18" charset="0"/>
              </a:rPr>
              <a:t>p-n</a:t>
            </a:r>
            <a:r>
              <a:rPr lang="uz-Cyrl-UZ" altLang="ru-RU" sz="2000">
                <a:latin typeface="Times New Roman" panose="02020603050405020304" pitchFamily="18" charset="0"/>
              </a:rPr>
              <a:t> ўтишларга эга кўп қатламли яримўтказгич асбоб </a:t>
            </a:r>
            <a:r>
              <a:rPr lang="uz-Cyrl-UZ" altLang="ru-RU" sz="2000" b="1" i="1">
                <a:latin typeface="Times New Roman" panose="02020603050405020304" pitchFamily="18" charset="0"/>
              </a:rPr>
              <a:t>тиристор</a:t>
            </a:r>
            <a:r>
              <a:rPr lang="uz-Cyrl-UZ" altLang="ru-RU" sz="2000">
                <a:latin typeface="Times New Roman" panose="02020603050405020304" pitchFamily="18" charset="0"/>
              </a:rPr>
              <a:t> деб аталади.</a:t>
            </a:r>
          </a:p>
          <a:p>
            <a:pPr algn="just" eaLnBrk="1" hangingPunct="1">
              <a:lnSpc>
                <a:spcPct val="80000"/>
              </a:lnSpc>
            </a:pPr>
            <a:r>
              <a:rPr lang="uz-Cyrl-UZ" altLang="ru-RU" sz="2000">
                <a:latin typeface="Times New Roman" panose="02020603050405020304" pitchFamily="18" charset="0"/>
              </a:rPr>
              <a:t>Тиристор ишлаганда иккита мувозанат ҳолатда бўлиши мумкин. Берк ҳолатда тиристор катта қаршиликка эга ва ундан кичик ток оқади. Очиқ ҳолатда тиристор қаршилиги кичик ва ундан катта ток оқади. Шундан яримўтказгич асбобнинг номи (тира - эшик) қўйилган. Тиристорлар радиолокацияда, радиоалоқа қурилмаларида, автоматикада манфий ўтказувчанликка эга яримўтказгич асбоб сифатида ҳамда ток бошқарувчи калитлар, энергия ўзгартгичларнинг бўсағавий элементлари сифатида ёки бошланғич ҳолатда энергия истеъмол қилмайдиган асбоб - триггерлар сифатида кенг ишлатилади.</a:t>
            </a:r>
          </a:p>
          <a:p>
            <a:pPr algn="just" eaLnBrk="1" hangingPunct="1">
              <a:lnSpc>
                <a:spcPct val="80000"/>
              </a:lnSpc>
            </a:pPr>
            <a:r>
              <a:rPr lang="uz-Cyrl-UZ" altLang="ru-RU" sz="2000">
                <a:latin typeface="Times New Roman" panose="02020603050405020304" pitchFamily="18" charset="0"/>
              </a:rPr>
              <a:t>Учта </a:t>
            </a:r>
            <a:r>
              <a:rPr lang="uz-Cyrl-UZ" altLang="ru-RU" sz="2000" i="1">
                <a:latin typeface="Times New Roman" panose="02020603050405020304" pitchFamily="18" charset="0"/>
              </a:rPr>
              <a:t>p-n</a:t>
            </a:r>
            <a:r>
              <a:rPr lang="uz-Cyrl-UZ" altLang="ru-RU" sz="2000">
                <a:latin typeface="Times New Roman" panose="02020603050405020304" pitchFamily="18" charset="0"/>
              </a:rPr>
              <a:t> ўтишга эга  диодга ўхшаш икки электродли асбоб </a:t>
            </a:r>
            <a:r>
              <a:rPr lang="uz-Cyrl-UZ" altLang="ru-RU" sz="2000" b="1" i="1">
                <a:latin typeface="Times New Roman" panose="02020603050405020304" pitchFamily="18" charset="0"/>
              </a:rPr>
              <a:t>динистор </a:t>
            </a:r>
            <a:r>
              <a:rPr lang="uz-Cyrl-UZ" altLang="ru-RU" sz="2000">
                <a:latin typeface="Times New Roman" panose="02020603050405020304" pitchFamily="18" charset="0"/>
              </a:rPr>
              <a:t>деб аталади.</a:t>
            </a:r>
            <a:r>
              <a:rPr lang="ru-RU" altLang="ru-RU" sz="2000">
                <a:latin typeface="Times New Roman" panose="02020603050405020304" pitchFamily="18" charset="0"/>
              </a:rPr>
              <a:t> </a:t>
            </a:r>
          </a:p>
        </p:txBody>
      </p:sp>
    </p:spTree>
    <p:extLst>
      <p:ext uri="{BB962C8B-B14F-4D97-AF65-F5344CB8AC3E}">
        <p14:creationId xmlns:p14="http://schemas.microsoft.com/office/powerpoint/2010/main" val="326738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98676" y="304801"/>
            <a:ext cx="8416925" cy="1216025"/>
          </a:xfrm>
        </p:spPr>
        <p:txBody>
          <a:bodyPr/>
          <a:lstStyle/>
          <a:p>
            <a:pPr algn="ctr" eaLnBrk="1" hangingPunct="1"/>
            <a:r>
              <a:rPr lang="uz-Cyrl-UZ" altLang="ru-RU" sz="3200" b="1">
                <a:latin typeface="Times New Roman" panose="02020603050405020304" pitchFamily="18" charset="0"/>
              </a:rPr>
              <a:t>Динистор тузилмаси </a:t>
            </a:r>
            <a:r>
              <a:rPr lang="ru-RU" altLang="ru-RU" sz="3200" b="1">
                <a:latin typeface="Times New Roman" panose="02020603050405020304" pitchFamily="18" charset="0"/>
              </a:rPr>
              <a:t> </a:t>
            </a:r>
            <a:r>
              <a:rPr lang="uz-Cyrl-UZ" altLang="ru-RU" sz="3200" b="1">
                <a:latin typeface="Times New Roman" panose="02020603050405020304" pitchFamily="18" charset="0"/>
              </a:rPr>
              <a:t>ва унинг схемаларда </a:t>
            </a:r>
            <a:br>
              <a:rPr lang="uz-Cyrl-UZ" altLang="ru-RU" sz="3200" b="1">
                <a:latin typeface="Times New Roman" panose="02020603050405020304" pitchFamily="18" charset="0"/>
              </a:rPr>
            </a:br>
            <a:r>
              <a:rPr lang="uz-Cyrl-UZ" altLang="ru-RU" sz="3200" b="1">
                <a:latin typeface="Times New Roman" panose="02020603050405020304" pitchFamily="18" charset="0"/>
              </a:rPr>
              <a:t>шартли белгиланиши</a:t>
            </a:r>
            <a:r>
              <a:rPr lang="uz-Cyrl-UZ" altLang="ru-RU" sz="3400"/>
              <a:t> </a:t>
            </a:r>
            <a:endParaRPr lang="ru-RU" altLang="ru-RU" sz="3400"/>
          </a:p>
        </p:txBody>
      </p:sp>
      <p:pic>
        <p:nvPicPr>
          <p:cNvPr id="6147"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733800" y="1981200"/>
            <a:ext cx="4419600" cy="3919538"/>
          </a:xfrm>
          <a:noFill/>
        </p:spPr>
      </p:pic>
    </p:spTree>
    <p:extLst>
      <p:ext uri="{BB962C8B-B14F-4D97-AF65-F5344CB8AC3E}">
        <p14:creationId xmlns:p14="http://schemas.microsoft.com/office/powerpoint/2010/main" val="289945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98676" y="304801"/>
            <a:ext cx="8416925" cy="1216025"/>
          </a:xfrm>
        </p:spPr>
        <p:txBody>
          <a:bodyPr/>
          <a:lstStyle/>
          <a:p>
            <a:pPr algn="ctr" eaLnBrk="1" hangingPunct="1"/>
            <a:r>
              <a:rPr lang="uz-Cyrl-UZ" altLang="ru-RU" sz="3200" b="1">
                <a:latin typeface="Times New Roman" panose="02020603050405020304" pitchFamily="18" charset="0"/>
              </a:rPr>
              <a:t>Тиристор тузилмаси </a:t>
            </a:r>
            <a:r>
              <a:rPr lang="ru-RU" altLang="ru-RU" sz="3200" b="1">
                <a:latin typeface="Times New Roman" panose="02020603050405020304" pitchFamily="18" charset="0"/>
              </a:rPr>
              <a:t> </a:t>
            </a:r>
            <a:r>
              <a:rPr lang="uz-Cyrl-UZ" altLang="ru-RU" sz="3200" b="1">
                <a:latin typeface="Times New Roman" panose="02020603050405020304" pitchFamily="18" charset="0"/>
              </a:rPr>
              <a:t>ва унинг схемаларда </a:t>
            </a:r>
            <a:br>
              <a:rPr lang="uz-Cyrl-UZ" altLang="ru-RU" sz="3200" b="1">
                <a:latin typeface="Times New Roman" panose="02020603050405020304" pitchFamily="18" charset="0"/>
              </a:rPr>
            </a:br>
            <a:r>
              <a:rPr lang="uz-Cyrl-UZ" altLang="ru-RU" sz="3200" b="1">
                <a:latin typeface="Times New Roman" panose="02020603050405020304" pitchFamily="18" charset="0"/>
              </a:rPr>
              <a:t>шартли белгиланиши</a:t>
            </a:r>
            <a:endParaRPr lang="ru-RU" altLang="ru-RU" sz="3200" b="1">
              <a:latin typeface="Times New Roman" panose="02020603050405020304" pitchFamily="18" charset="0"/>
            </a:endParaRPr>
          </a:p>
        </p:txBody>
      </p:sp>
      <p:pic>
        <p:nvPicPr>
          <p:cNvPr id="7171"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90801" y="2133601"/>
            <a:ext cx="7178675" cy="3370263"/>
          </a:xfrm>
          <a:noFill/>
        </p:spPr>
      </p:pic>
    </p:spTree>
    <p:extLst>
      <p:ext uri="{BB962C8B-B14F-4D97-AF65-F5344CB8AC3E}">
        <p14:creationId xmlns:p14="http://schemas.microsoft.com/office/powerpoint/2010/main" val="281834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Динистор ва тиристорларнинг </a:t>
            </a:r>
            <a:br>
              <a:rPr lang="uz-Cyrl-UZ" altLang="ru-RU" sz="3200" b="1">
                <a:latin typeface="Times New Roman" panose="02020603050405020304" pitchFamily="18" charset="0"/>
              </a:rPr>
            </a:br>
            <a:r>
              <a:rPr lang="uz-Cyrl-UZ" altLang="ru-RU" sz="3200" b="1">
                <a:latin typeface="Times New Roman" panose="02020603050405020304" pitchFamily="18" charset="0"/>
              </a:rPr>
              <a:t>қўлланиш соҳалари</a:t>
            </a:r>
            <a:endParaRPr lang="ru-RU" altLang="ru-RU" sz="3200" b="1">
              <a:latin typeface="Times New Roman" panose="02020603050405020304" pitchFamily="18" charset="0"/>
            </a:endParaRPr>
          </a:p>
        </p:txBody>
      </p:sp>
      <p:sp>
        <p:nvSpPr>
          <p:cNvPr id="8195" name="Rectangle 3"/>
          <p:cNvSpPr>
            <a:spLocks noGrp="1" noChangeArrowheads="1"/>
          </p:cNvSpPr>
          <p:nvPr>
            <p:ph type="body" idx="1"/>
          </p:nvPr>
        </p:nvSpPr>
        <p:spPr/>
        <p:txBody>
          <a:bodyPr/>
          <a:lstStyle/>
          <a:p>
            <a:pPr algn="just" eaLnBrk="1" hangingPunct="1">
              <a:lnSpc>
                <a:spcPct val="90000"/>
              </a:lnSpc>
            </a:pPr>
            <a:r>
              <a:rPr lang="uz-Cyrl-UZ" altLang="ru-RU" sz="2000">
                <a:latin typeface="Times New Roman" panose="02020603050405020304" pitchFamily="18" charset="0"/>
              </a:rPr>
              <a:t>Тиристорлар чиқишлари сонига қараб диодли (</a:t>
            </a:r>
            <a:r>
              <a:rPr lang="uz-Cyrl-UZ" altLang="ru-RU" sz="2000" b="1" i="1">
                <a:latin typeface="Times New Roman" panose="02020603050405020304" pitchFamily="18" charset="0"/>
              </a:rPr>
              <a:t>динистор</a:t>
            </a:r>
            <a:r>
              <a:rPr lang="uz-Cyrl-UZ" altLang="ru-RU" sz="2000">
                <a:latin typeface="Times New Roman" panose="02020603050405020304" pitchFamily="18" charset="0"/>
              </a:rPr>
              <a:t>), триодли (</a:t>
            </a:r>
            <a:r>
              <a:rPr lang="uz-Cyrl-UZ" altLang="ru-RU" sz="2000" b="1" i="1">
                <a:latin typeface="Times New Roman" panose="02020603050405020304" pitchFamily="18" charset="0"/>
              </a:rPr>
              <a:t>тринистор</a:t>
            </a:r>
            <a:r>
              <a:rPr lang="uz-Cyrl-UZ" altLang="ru-RU" sz="2000">
                <a:latin typeface="Times New Roman" panose="02020603050405020304" pitchFamily="18" charset="0"/>
              </a:rPr>
              <a:t>) ва </a:t>
            </a:r>
            <a:r>
              <a:rPr lang="uz-Cyrl-UZ" altLang="ru-RU" sz="2000" b="1" i="1">
                <a:latin typeface="Times New Roman" panose="02020603050405020304" pitchFamily="18" charset="0"/>
              </a:rPr>
              <a:t>тетродли тиристорлар</a:t>
            </a:r>
            <a:r>
              <a:rPr lang="uz-Cyrl-UZ" altLang="ru-RU" sz="2000">
                <a:latin typeface="Times New Roman" panose="02020603050405020304" pitchFamily="18" charset="0"/>
              </a:rPr>
              <a:t>га бўлинади ва тўрт қатламли </a:t>
            </a:r>
            <a:r>
              <a:rPr lang="uz-Cyrl-UZ" altLang="ru-RU" sz="2000" i="1">
                <a:latin typeface="Times New Roman" panose="02020603050405020304" pitchFamily="18" charset="0"/>
              </a:rPr>
              <a:t>p-n-p-n</a:t>
            </a:r>
            <a:r>
              <a:rPr lang="uz-Cyrl-UZ" altLang="ru-RU" sz="2000">
                <a:latin typeface="Times New Roman" panose="02020603050405020304" pitchFamily="18" charset="0"/>
              </a:rPr>
              <a:t> тузилмадан мос равишда чиқарилган икки, уч ва тўрт чиқишга эга бўлади. </a:t>
            </a:r>
          </a:p>
          <a:p>
            <a:pPr algn="just" eaLnBrk="1" hangingPunct="1">
              <a:lnSpc>
                <a:spcPct val="90000"/>
              </a:lnSpc>
            </a:pPr>
            <a:r>
              <a:rPr lang="uz-Cyrl-UZ" altLang="ru-RU" sz="2000">
                <a:latin typeface="Times New Roman" panose="02020603050405020304" pitchFamily="18" charset="0"/>
              </a:rPr>
              <a:t>Тузилма чеккасидаги </a:t>
            </a:r>
            <a:r>
              <a:rPr lang="ru-RU" altLang="ru-RU" sz="2000" i="1">
                <a:latin typeface="Times New Roman" panose="02020603050405020304" pitchFamily="18" charset="0"/>
              </a:rPr>
              <a:t>р</a:t>
            </a:r>
            <a:r>
              <a:rPr lang="ru-RU" altLang="ru-RU" sz="2000">
                <a:latin typeface="Times New Roman" panose="02020603050405020304" pitchFamily="18" charset="0"/>
              </a:rPr>
              <a:t> –</a:t>
            </a:r>
            <a:r>
              <a:rPr lang="uz-Cyrl-UZ" altLang="ru-RU" sz="2000">
                <a:latin typeface="Times New Roman" panose="02020603050405020304" pitchFamily="18" charset="0"/>
              </a:rPr>
              <a:t> қатлам </a:t>
            </a:r>
            <a:r>
              <a:rPr lang="uz-Cyrl-UZ" altLang="ru-RU" sz="2000" b="1" i="1">
                <a:latin typeface="Times New Roman" panose="02020603050405020304" pitchFamily="18" charset="0"/>
              </a:rPr>
              <a:t>анод</a:t>
            </a:r>
            <a:r>
              <a:rPr lang="uz-Cyrl-UZ" altLang="ru-RU" sz="2000">
                <a:latin typeface="Times New Roman" panose="02020603050405020304" pitchFamily="18" charset="0"/>
              </a:rPr>
              <a:t> (А), </a:t>
            </a:r>
            <a:r>
              <a:rPr lang="en-US" altLang="ru-RU" sz="2000" i="1">
                <a:latin typeface="Times New Roman" panose="02020603050405020304" pitchFamily="18" charset="0"/>
              </a:rPr>
              <a:t>n </a:t>
            </a:r>
            <a:r>
              <a:rPr lang="ru-RU" altLang="ru-RU" sz="2000">
                <a:latin typeface="Times New Roman" panose="02020603050405020304" pitchFamily="18" charset="0"/>
              </a:rPr>
              <a:t>–</a:t>
            </a:r>
            <a:r>
              <a:rPr lang="uz-Cyrl-UZ" altLang="ru-RU" sz="2000">
                <a:latin typeface="Times New Roman" panose="02020603050405020304" pitchFamily="18" charset="0"/>
              </a:rPr>
              <a:t> қатлам эса </a:t>
            </a:r>
            <a:r>
              <a:rPr lang="uz-Cyrl-UZ" altLang="ru-RU" sz="2000" b="1" i="1">
                <a:latin typeface="Times New Roman" panose="02020603050405020304" pitchFamily="18" charset="0"/>
              </a:rPr>
              <a:t>катод</a:t>
            </a:r>
            <a:r>
              <a:rPr lang="uz-Cyrl-UZ" altLang="ru-RU" sz="2000">
                <a:latin typeface="Times New Roman" panose="02020603050405020304" pitchFamily="18" charset="0"/>
              </a:rPr>
              <a:t> (К) деб номланади. Анод ва катод орасидаги </a:t>
            </a:r>
            <a:r>
              <a:rPr lang="uz-Cyrl-UZ" altLang="ru-RU" sz="2000" i="1">
                <a:latin typeface="Times New Roman" panose="02020603050405020304" pitchFamily="18" charset="0"/>
              </a:rPr>
              <a:t>n – </a:t>
            </a:r>
            <a:r>
              <a:rPr lang="uz-Cyrl-UZ" altLang="ru-RU" sz="2000">
                <a:latin typeface="Times New Roman" panose="02020603050405020304" pitchFamily="18" charset="0"/>
              </a:rPr>
              <a:t>ва</a:t>
            </a:r>
            <a:r>
              <a:rPr lang="uz-Cyrl-UZ" altLang="ru-RU" sz="2000" i="1">
                <a:latin typeface="Times New Roman" panose="02020603050405020304" pitchFamily="18" charset="0"/>
              </a:rPr>
              <a:t> р –</a:t>
            </a:r>
            <a:r>
              <a:rPr lang="uz-Cyrl-UZ" altLang="ru-RU" sz="2000">
                <a:latin typeface="Times New Roman" panose="02020603050405020304" pitchFamily="18" charset="0"/>
              </a:rPr>
              <a:t> соҳалар </a:t>
            </a:r>
            <a:r>
              <a:rPr lang="uz-Cyrl-UZ" altLang="ru-RU" sz="2000" b="1" i="1">
                <a:latin typeface="Times New Roman" panose="02020603050405020304" pitchFamily="18" charset="0"/>
              </a:rPr>
              <a:t>база</a:t>
            </a:r>
            <a:r>
              <a:rPr lang="uz-Cyrl-UZ" altLang="ru-RU" sz="2000">
                <a:latin typeface="Times New Roman" panose="02020603050405020304" pitchFamily="18" charset="0"/>
              </a:rPr>
              <a:t> деб аталади, уларга ўрнатилган электродлар эса </a:t>
            </a:r>
            <a:r>
              <a:rPr lang="uz-Cyrl-UZ" altLang="ru-RU" sz="2000" b="1" i="1">
                <a:latin typeface="Times New Roman" panose="02020603050405020304" pitchFamily="18" charset="0"/>
              </a:rPr>
              <a:t>бошқарувчи электродлар</a:t>
            </a:r>
            <a:r>
              <a:rPr lang="uz-Cyrl-UZ" altLang="ru-RU" sz="2000">
                <a:latin typeface="Times New Roman" panose="02020603050405020304" pitchFamily="18" charset="0"/>
              </a:rPr>
              <a:t> деб аталади. Диодли ва триодли тиристорлар токни фақат бир томонлама ўтказади. Бу ўз навбатида, тиристорларнинг ўзгарувчан токни бошқариш имкониятини чеклайди. </a:t>
            </a:r>
          </a:p>
          <a:p>
            <a:pPr algn="just" eaLnBrk="1" hangingPunct="1">
              <a:lnSpc>
                <a:spcPct val="90000"/>
              </a:lnSpc>
            </a:pPr>
            <a:r>
              <a:rPr lang="uz-Cyrl-UZ" altLang="ru-RU" sz="2000">
                <a:latin typeface="Times New Roman" panose="02020603050405020304" pitchFamily="18" charset="0"/>
              </a:rPr>
              <a:t>Ўзгарувчан ток занжирларида икки томонлама калит сифатида </a:t>
            </a:r>
            <a:r>
              <a:rPr lang="uz-Cyrl-UZ" altLang="ru-RU" sz="2000" b="1" i="1">
                <a:latin typeface="Times New Roman" panose="02020603050405020304" pitchFamily="18" charset="0"/>
              </a:rPr>
              <a:t>симистор</a:t>
            </a:r>
            <a:r>
              <a:rPr lang="uz-Cyrl-UZ" altLang="ru-RU" sz="2000">
                <a:latin typeface="Times New Roman" panose="02020603050405020304" pitchFamily="18" charset="0"/>
              </a:rPr>
              <a:t> (симметрик тиристор) ишлатилади. Симистор </a:t>
            </a:r>
            <a:r>
              <a:rPr lang="uz-Cyrl-UZ" altLang="ru-RU" sz="2000" b="1" i="1">
                <a:latin typeface="Times New Roman" panose="02020603050405020304" pitchFamily="18" charset="0"/>
              </a:rPr>
              <a:t>триак</a:t>
            </a:r>
            <a:r>
              <a:rPr lang="uz-Cyrl-UZ" altLang="ru-RU" sz="2000">
                <a:latin typeface="Times New Roman" panose="02020603050405020304" pitchFamily="18" charset="0"/>
              </a:rPr>
              <a:t> деб ҳам аталади. Симистор </a:t>
            </a:r>
            <a:r>
              <a:rPr lang="uz-Cyrl-UZ" altLang="ru-RU" sz="2000" i="1">
                <a:latin typeface="Times New Roman" panose="02020603050405020304" pitchFamily="18" charset="0"/>
              </a:rPr>
              <a:t>p-n-p-n-p </a:t>
            </a:r>
            <a:r>
              <a:rPr lang="uz-Cyrl-UZ" altLang="ru-RU" sz="2000">
                <a:latin typeface="Times New Roman" panose="02020603050405020304" pitchFamily="18" charset="0"/>
              </a:rPr>
              <a:t>тузилмага ва бир ёки икки бошқарувчи электродга эга.</a:t>
            </a: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35620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3616249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326</Words>
  <Application>Microsoft Office PowerPoint</Application>
  <PresentationFormat>Широкоэкранный</PresentationFormat>
  <Paragraphs>30</Paragraphs>
  <Slides>11</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11</vt:i4>
      </vt:variant>
    </vt:vector>
  </HeadingPairs>
  <TitlesOfParts>
    <vt:vector size="19" baseType="lpstr">
      <vt:lpstr>Arial</vt:lpstr>
      <vt:lpstr>Calibri</vt:lpstr>
      <vt:lpstr>Calibri Light</vt:lpstr>
      <vt:lpstr>Franklin Gothic Book</vt:lpstr>
      <vt:lpstr>Times New Roman</vt:lpstr>
      <vt:lpstr>Wingdings</vt:lpstr>
      <vt:lpstr>Wingdings 2</vt:lpstr>
      <vt:lpstr>Тема Office</vt:lpstr>
      <vt:lpstr>Презентация PowerPoint</vt:lpstr>
      <vt:lpstr>Презентация PowerPoint</vt:lpstr>
      <vt:lpstr>Презентация PowerPoint</vt:lpstr>
      <vt:lpstr>Режа</vt:lpstr>
      <vt:lpstr>Динистор ва тиристорлар ҳақида тушунча</vt:lpstr>
      <vt:lpstr>Динистор тузилмаси  ва унинг схемаларда  шартли белгиланиши </vt:lpstr>
      <vt:lpstr>Тиристор тузилмаси  ва унинг схемаларда  шартли белгиланиши</vt:lpstr>
      <vt:lpstr>Динистор ва тиристорларнинг  қўлланиш соҳалари</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46</cp:revision>
  <dcterms:created xsi:type="dcterms:W3CDTF">2022-09-22T04:36:57Z</dcterms:created>
  <dcterms:modified xsi:type="dcterms:W3CDTF">2023-01-03T08:46:20Z</dcterms:modified>
</cp:coreProperties>
</file>