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277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DF3CE-A8F3-45F0-B58F-ABC9E05C3634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07094-F1FC-4C71-B339-0E32698D5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9575" y="1233488"/>
            <a:ext cx="5916613" cy="33289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Заметки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>
              <a:latin typeface="Arial" panose="020B0604020202020204" pitchFamily="34" charset="0"/>
            </a:endParaRPr>
          </a:p>
        </p:txBody>
      </p:sp>
      <p:sp>
        <p:nvSpPr>
          <p:cNvPr id="10244" name="Номер слайда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BF3171-2214-43DE-8F5C-5FCF559FFEBF}" type="slidenum">
              <a:rPr lang="ru-RU" altLang="ru-RU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</a:t>
            </a:fld>
            <a:endParaRPr lang="ru-RU" altLang="ru-RU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2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68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2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98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77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6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45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29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84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17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16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69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19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pinimg.com/564x/fc/59/81/fc59819bd1f57cbe49d9d9d2e93244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1"/>
            <a:ext cx="12192000" cy="68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549F1FD5-D809-436C-9F2A-F9C6CE7FBF18}"/>
              </a:ext>
            </a:extLst>
          </p:cNvPr>
          <p:cNvSpPr>
            <a:spLocks noChangeAspect="1"/>
          </p:cNvSpPr>
          <p:nvPr/>
        </p:nvSpPr>
        <p:spPr>
          <a:xfrm>
            <a:off x="3287713" y="1479550"/>
            <a:ext cx="5503862" cy="1143000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/>
            </a:pPr>
            <a:endParaRPr lang="en-US" sz="21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Times New Roman"/>
              <a:cs typeface="Arial" panose="020B0604020202020204" pitchFamily="34" charset="0"/>
            </a:endParaRPr>
          </a:p>
        </p:txBody>
      </p:sp>
      <p:sp>
        <p:nvSpPr>
          <p:cNvPr id="9219" name="POWERPOINT TEMPLATE"/>
          <p:cNvSpPr>
            <a:spLocks noChangeArrowheads="1"/>
          </p:cNvSpPr>
          <p:nvPr/>
        </p:nvSpPr>
        <p:spPr bwMode="auto">
          <a:xfrm>
            <a:off x="4297364" y="1691385"/>
            <a:ext cx="4543425" cy="722505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tabLst>
                <a:tab pos="1066800" algn="l"/>
              </a:tabLst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tabLst>
                <a:tab pos="1066800" algn="l"/>
              </a:tabLst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tabLst>
                <a:tab pos="1066800" algn="l"/>
              </a:tabLst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Elektronika</a:t>
            </a:r>
            <a:r>
              <a:rPr lang="en-US" alt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mikroprotsessor</a:t>
            </a:r>
            <a:r>
              <a:rPr lang="en-US" alt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texnikasi</a:t>
            </a:r>
            <a:endParaRPr lang="ru-RU" altLang="ru-RU" sz="2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POWERPOINT TEMPLATE"/>
          <p:cNvSpPr>
            <a:spLocks noChangeArrowheads="1"/>
          </p:cNvSpPr>
          <p:nvPr/>
        </p:nvSpPr>
        <p:spPr bwMode="auto">
          <a:xfrm>
            <a:off x="1593058" y="1587501"/>
            <a:ext cx="2120900" cy="9794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tabLst>
                <a:tab pos="1066800" algn="l"/>
              </a:tabLst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tabLst>
                <a:tab pos="1066800" algn="l"/>
              </a:tabLst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tabLst>
                <a:tab pos="1066800" algn="l"/>
              </a:tabLst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ru-RU" sz="3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FAN</a:t>
            </a:r>
            <a:r>
              <a:rPr lang="ru-RU" altLang="ru-RU" sz="3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  <a:endParaRPr lang="en-US" altLang="ru-RU" sz="3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ru-RU" sz="3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(Subject)</a:t>
            </a:r>
            <a:endParaRPr lang="en-US" altLang="ru-RU" sz="6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60413CE3-4565-409D-ACC5-A407EB4D26B8}"/>
              </a:ext>
            </a:extLst>
          </p:cNvPr>
          <p:cNvCxnSpPr>
            <a:cxnSpLocks/>
          </p:cNvCxnSpPr>
          <p:nvPr/>
        </p:nvCxnSpPr>
        <p:spPr>
          <a:xfrm>
            <a:off x="3644900" y="1655991"/>
            <a:ext cx="0" cy="101798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22" name="TextBox 20"/>
          <p:cNvSpPr txBox="1">
            <a:spLocks noChangeArrowheads="1"/>
          </p:cNvSpPr>
          <p:nvPr/>
        </p:nvSpPr>
        <p:spPr bwMode="auto">
          <a:xfrm>
            <a:off x="2243139" y="66676"/>
            <a:ext cx="7138987" cy="92392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“TIQXMMI” MILLIY TADQIQOT UNIVERSITETINING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QARSHI IRRIGATSIYA VA AGROTEXNOLOGIYALAR INSTUTUTI</a:t>
            </a:r>
            <a:endParaRPr lang="ru-RU" altLang="ru-RU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223" name="Рисунок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 t="62387" r="74477" b="14247"/>
          <a:stretch>
            <a:fillRect/>
          </a:stretch>
        </p:blipFill>
        <p:spPr bwMode="auto">
          <a:xfrm>
            <a:off x="8999539" y="0"/>
            <a:ext cx="1740348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Рисунок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12810" r="87434" b="62875"/>
          <a:stretch>
            <a:fillRect/>
          </a:stretch>
        </p:blipFill>
        <p:spPr bwMode="auto">
          <a:xfrm>
            <a:off x="1528764" y="6350"/>
            <a:ext cx="9810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3440113"/>
            <a:ext cx="75247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96530" y="2663335"/>
            <a:ext cx="3832203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/>
              <a:t>Fan </a:t>
            </a:r>
            <a:r>
              <a:rPr lang="en-US" sz="2000" dirty="0" err="1"/>
              <a:t>o’qituvchisi</a:t>
            </a:r>
            <a:r>
              <a:rPr lang="en-US" sz="2000" dirty="0"/>
              <a:t> </a:t>
            </a:r>
            <a:r>
              <a:rPr lang="en-US" sz="2000" dirty="0" err="1"/>
              <a:t>haqida</a:t>
            </a:r>
            <a:r>
              <a:rPr lang="en-US" sz="2000" dirty="0"/>
              <a:t> </a:t>
            </a:r>
            <a:r>
              <a:rPr lang="en-US" sz="2000" dirty="0" err="1"/>
              <a:t>ma’lumot</a:t>
            </a:r>
            <a:r>
              <a:rPr lang="en-US" sz="2000" dirty="0"/>
              <a:t>:</a:t>
            </a:r>
          </a:p>
          <a:p>
            <a:pPr algn="ctr">
              <a:defRPr/>
            </a:pPr>
            <a:r>
              <a:rPr lang="en-US" sz="2000" dirty="0"/>
              <a:t>(About subject teacher)</a:t>
            </a:r>
            <a:endParaRPr lang="ru-RU" sz="2000" dirty="0"/>
          </a:p>
        </p:txBody>
      </p:sp>
      <p:pic>
        <p:nvPicPr>
          <p:cNvPr id="922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9" y="3163889"/>
            <a:ext cx="2592387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8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176492"/>
            <a:ext cx="12246428" cy="668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8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600" y="354869"/>
            <a:ext cx="11849100" cy="315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75" algn="just">
              <a:lnSpc>
                <a:spcPts val="1505"/>
              </a:lnSpc>
              <a:spcAft>
                <a:spcPts val="0"/>
              </a:spcAft>
            </a:pP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Ёруғлик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тушмаганда</a:t>
            </a:r>
            <a:r>
              <a:rPr lang="ru-RU" sz="240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фоторезистордан</a:t>
            </a:r>
            <a:r>
              <a:rPr lang="ru-RU" sz="24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қоронғулик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40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токи</a:t>
            </a:r>
            <a:r>
              <a:rPr lang="ru-RU" sz="240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ўтади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Бу</a:t>
            </a:r>
            <a:r>
              <a:rPr lang="ru-RU" sz="24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ток</a:t>
            </a:r>
          </a:p>
          <a:p>
            <a:pPr marL="202565" marR="151130" algn="just">
              <a:spcAft>
                <a:spcPts val="0"/>
              </a:spcAft>
            </a:pP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радионурлар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космик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нурлар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хусусий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ўтказувчанлик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туфайли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ҳосил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бўлади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Фоторезистор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ѐритилганда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атомлар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ионлашиши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ҳисобига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қўшимча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эркин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электронлар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коваклар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ҳосил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бўлади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Шунинг</a:t>
            </a:r>
            <a:r>
              <a:rPr lang="ru-RU" sz="2400" spc="3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фоторезисторнинг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қаршилиги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камаяди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занжирдаги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ток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кўпаяди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Ёруғлик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токи</a:t>
            </a:r>
            <a:r>
              <a:rPr lang="ru-RU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билан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қоронғулик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токи</a:t>
            </a:r>
            <a:r>
              <a:rPr lang="ru-RU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орасидаги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фарқ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фототок</a:t>
            </a:r>
            <a:r>
              <a:rPr lang="ru-RU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дейилади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ctr">
              <a:spcBef>
                <a:spcPts val="45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</a:t>
            </a:r>
            <a:r>
              <a:rPr lang="ru-RU" sz="2400" i="1" spc="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ru-RU" sz="2400" i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Ё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ru-RU" sz="2400" i="1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Қ</a:t>
            </a:r>
            <a:r>
              <a:rPr lang="ru-RU" sz="2400" i="1" spc="3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5"/>
              </a:spcBef>
              <a:spcAft>
                <a:spcPts val="0"/>
              </a:spcAft>
            </a:pP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Бу</a:t>
            </a:r>
            <a:r>
              <a:rPr lang="ru-RU" sz="2400" spc="-3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ерда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24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фототок,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Ё</a:t>
            </a:r>
            <a:r>
              <a:rPr lang="ru-RU" sz="24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2400" i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токи,</a:t>
            </a:r>
            <a:r>
              <a:rPr lang="ru-RU" sz="2400" spc="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Қ</a:t>
            </a:r>
            <a:r>
              <a:rPr lang="ru-RU" sz="2400" i="1" spc="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2400" i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қоронғулик</a:t>
            </a:r>
            <a:r>
              <a:rPr lang="ru-RU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токи.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"/>
              </a:spcBef>
              <a:spcAft>
                <a:spcPts val="5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814" y="3514708"/>
            <a:ext cx="4343399" cy="33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4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000"/>
            <a:ext cx="11872232" cy="519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3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8214" y="293914"/>
            <a:ext cx="115715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" marR="18415" indent="457200" algn="just">
              <a:spcAft>
                <a:spcPts val="0"/>
              </a:spcAft>
            </a:pPr>
            <a:r>
              <a:rPr lang="ru-RU" sz="3200" b="1" i="1" dirty="0" smtClean="0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Фотодиод</a:t>
            </a:r>
            <a:r>
              <a:rPr lang="en-US" sz="3200" b="1" i="1" dirty="0" smtClean="0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деб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битта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р-n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ўтишга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эга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бўлган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фото-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электр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асбобга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айтилади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Фотодиод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ташқи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кучланиш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манбаили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3200" b="1" i="1" dirty="0" err="1">
                <a:solidFill>
                  <a:srgbClr val="93363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фотодиодли</a:t>
            </a:r>
            <a:r>
              <a:rPr lang="ru-RU" sz="3200" b="1" i="1" dirty="0">
                <a:solidFill>
                  <a:srgbClr val="93363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i="1" dirty="0" err="1">
                <a:solidFill>
                  <a:srgbClr val="93363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ўзгартиргич</a:t>
            </a:r>
            <a:r>
              <a:rPr lang="ru-RU" sz="3200" b="1" i="1" spc="5" dirty="0">
                <a:solidFill>
                  <a:srgbClr val="93363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i="1" dirty="0">
                <a:solidFill>
                  <a:srgbClr val="93363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режим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ҳамда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ташқи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кучланиш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манбаисиз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3200" b="1" i="1" dirty="0" err="1">
                <a:solidFill>
                  <a:srgbClr val="93363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фотогенераторли</a:t>
            </a:r>
            <a:r>
              <a:rPr lang="ru-RU" sz="3200" b="1" i="1" dirty="0">
                <a:solidFill>
                  <a:srgbClr val="93363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режим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схемаларга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уланиши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мумкин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(2-расм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79" y="2254022"/>
            <a:ext cx="4603978" cy="460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9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" y="348292"/>
            <a:ext cx="11185071" cy="602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27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405" y="3924300"/>
            <a:ext cx="4324939" cy="29337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75" y="3924300"/>
            <a:ext cx="2933700" cy="29337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8" y="157562"/>
            <a:ext cx="11522529" cy="42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99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4" y="277587"/>
            <a:ext cx="11065329" cy="3210311"/>
          </a:xfrm>
          <a:prstGeom prst="rect">
            <a:avLst/>
          </a:prstGeom>
        </p:spPr>
      </p:pic>
      <p:grpSp>
        <p:nvGrpSpPr>
          <p:cNvPr id="3" name="Группа 2"/>
          <p:cNvGrpSpPr>
            <a:grpSpLocks/>
          </p:cNvGrpSpPr>
          <p:nvPr/>
        </p:nvGrpSpPr>
        <p:grpSpPr bwMode="auto">
          <a:xfrm>
            <a:off x="4341358" y="3487898"/>
            <a:ext cx="4391025" cy="3091815"/>
            <a:chOff x="4254" y="1298"/>
            <a:chExt cx="6915" cy="4869"/>
          </a:xfrm>
        </p:grpSpPr>
        <p:sp>
          <p:nvSpPr>
            <p:cNvPr id="4" name="AutoShape 31"/>
            <p:cNvSpPr>
              <a:spLocks/>
            </p:cNvSpPr>
            <p:nvPr/>
          </p:nvSpPr>
          <p:spPr bwMode="auto">
            <a:xfrm>
              <a:off x="4254" y="1298"/>
              <a:ext cx="6915" cy="4869"/>
            </a:xfrm>
            <a:custGeom>
              <a:avLst/>
              <a:gdLst>
                <a:gd name="T0" fmla="+- 0 11059 4254"/>
                <a:gd name="T1" fmla="*/ T0 w 6915"/>
                <a:gd name="T2" fmla="+- 0 1299 1299"/>
                <a:gd name="T3" fmla="*/ 1299 h 4869"/>
                <a:gd name="T4" fmla="+- 0 4365 4254"/>
                <a:gd name="T5" fmla="*/ T4 w 6915"/>
                <a:gd name="T6" fmla="+- 0 1299 1299"/>
                <a:gd name="T7" fmla="*/ 1299 h 4869"/>
                <a:gd name="T8" fmla="+- 0 4254 4254"/>
                <a:gd name="T9" fmla="*/ T8 w 6915"/>
                <a:gd name="T10" fmla="+- 0 1299 1299"/>
                <a:gd name="T11" fmla="*/ 1299 h 4869"/>
                <a:gd name="T12" fmla="+- 0 4254 4254"/>
                <a:gd name="T13" fmla="*/ T12 w 6915"/>
                <a:gd name="T14" fmla="+- 0 6167 1299"/>
                <a:gd name="T15" fmla="*/ 6167 h 4869"/>
                <a:gd name="T16" fmla="+- 0 4365 4254"/>
                <a:gd name="T17" fmla="*/ T16 w 6915"/>
                <a:gd name="T18" fmla="+- 0 6167 1299"/>
                <a:gd name="T19" fmla="*/ 6167 h 4869"/>
                <a:gd name="T20" fmla="+- 0 11059 4254"/>
                <a:gd name="T21" fmla="*/ T20 w 6915"/>
                <a:gd name="T22" fmla="+- 0 6167 1299"/>
                <a:gd name="T23" fmla="*/ 6167 h 4869"/>
                <a:gd name="T24" fmla="+- 0 11059 4254"/>
                <a:gd name="T25" fmla="*/ T24 w 6915"/>
                <a:gd name="T26" fmla="+- 0 5846 1299"/>
                <a:gd name="T27" fmla="*/ 5846 h 4869"/>
                <a:gd name="T28" fmla="+- 0 11059 4254"/>
                <a:gd name="T29" fmla="*/ T28 w 6915"/>
                <a:gd name="T30" fmla="+- 0 1620 1299"/>
                <a:gd name="T31" fmla="*/ 1620 h 4869"/>
                <a:gd name="T32" fmla="+- 0 11059 4254"/>
                <a:gd name="T33" fmla="*/ T32 w 6915"/>
                <a:gd name="T34" fmla="+- 0 1299 1299"/>
                <a:gd name="T35" fmla="*/ 1299 h 4869"/>
                <a:gd name="T36" fmla="+- 0 11169 4254"/>
                <a:gd name="T37" fmla="*/ T36 w 6915"/>
                <a:gd name="T38" fmla="+- 0 1299 1299"/>
                <a:gd name="T39" fmla="*/ 1299 h 4869"/>
                <a:gd name="T40" fmla="+- 0 11059 4254"/>
                <a:gd name="T41" fmla="*/ T40 w 6915"/>
                <a:gd name="T42" fmla="+- 0 1299 1299"/>
                <a:gd name="T43" fmla="*/ 1299 h 4869"/>
                <a:gd name="T44" fmla="+- 0 11059 4254"/>
                <a:gd name="T45" fmla="*/ T44 w 6915"/>
                <a:gd name="T46" fmla="+- 0 6167 1299"/>
                <a:gd name="T47" fmla="*/ 6167 h 4869"/>
                <a:gd name="T48" fmla="+- 0 11169 4254"/>
                <a:gd name="T49" fmla="*/ T48 w 6915"/>
                <a:gd name="T50" fmla="+- 0 6167 1299"/>
                <a:gd name="T51" fmla="*/ 6167 h 4869"/>
                <a:gd name="T52" fmla="+- 0 11169 4254"/>
                <a:gd name="T53" fmla="*/ T52 w 6915"/>
                <a:gd name="T54" fmla="+- 0 1299 1299"/>
                <a:gd name="T55" fmla="*/ 1299 h 486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</a:cxnLst>
              <a:rect l="0" t="0" r="r" b="b"/>
              <a:pathLst>
                <a:path w="6915" h="4869">
                  <a:moveTo>
                    <a:pt x="6805" y="0"/>
                  </a:moveTo>
                  <a:lnTo>
                    <a:pt x="111" y="0"/>
                  </a:lnTo>
                  <a:lnTo>
                    <a:pt x="0" y="0"/>
                  </a:lnTo>
                  <a:lnTo>
                    <a:pt x="0" y="4868"/>
                  </a:lnTo>
                  <a:lnTo>
                    <a:pt x="111" y="4868"/>
                  </a:lnTo>
                  <a:lnTo>
                    <a:pt x="6805" y="4868"/>
                  </a:lnTo>
                  <a:lnTo>
                    <a:pt x="6805" y="4547"/>
                  </a:lnTo>
                  <a:lnTo>
                    <a:pt x="6805" y="321"/>
                  </a:lnTo>
                  <a:lnTo>
                    <a:pt x="6805" y="0"/>
                  </a:lnTo>
                  <a:close/>
                  <a:moveTo>
                    <a:pt x="6915" y="0"/>
                  </a:moveTo>
                  <a:lnTo>
                    <a:pt x="6805" y="0"/>
                  </a:lnTo>
                  <a:lnTo>
                    <a:pt x="6805" y="4868"/>
                  </a:lnTo>
                  <a:lnTo>
                    <a:pt x="6915" y="4868"/>
                  </a:lnTo>
                  <a:lnTo>
                    <a:pt x="6915" y="0"/>
                  </a:lnTo>
                  <a:close/>
                </a:path>
              </a:pathLst>
            </a:custGeom>
            <a:solidFill>
              <a:srgbClr val="F9B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5" name="Picture 3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" y="1616"/>
              <a:ext cx="6211" cy="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096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0872" y="800100"/>
            <a:ext cx="11103428" cy="4747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565" marR="144780" indent="457200" algn="just">
              <a:spcBef>
                <a:spcPts val="435"/>
              </a:spcBef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Фотодиод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режимидан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ташқари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фотодиоднинг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вентиль (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фотовольтаик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режими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кенг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қўлланилади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Бу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режимда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фотодиод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ташқи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кучланиш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манбаига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уланмасдан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ишлайди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қуѐш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энергиясини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бевосита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электр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сигналга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айлантиришга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хизмат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қилади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Диод вентиль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режимида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нурлатилганда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унинг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чиқишларида</a:t>
            </a:r>
            <a:r>
              <a:rPr lang="ru-RU" sz="2800" spc="7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вентиль</a:t>
            </a:r>
            <a:r>
              <a:rPr lang="ru-RU" sz="2800" spc="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кучланиш</a:t>
            </a:r>
            <a:r>
              <a:rPr lang="ru-RU" sz="2800" spc="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юзага</a:t>
            </a:r>
            <a:r>
              <a:rPr lang="ru-RU" sz="2800" spc="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келади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800" spc="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Фотодиод</a:t>
            </a:r>
            <a:r>
              <a:rPr lang="ru-RU" sz="2800" spc="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бу</a:t>
            </a:r>
            <a:r>
              <a:rPr lang="ru-RU" sz="2800" spc="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ҳолатда</a:t>
            </a:r>
            <a:r>
              <a:rPr lang="ru-RU" sz="2800" spc="1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93363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қуѐшли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2565" marR="147955" algn="just">
              <a:spcBef>
                <a:spcPts val="335"/>
              </a:spcBef>
              <a:spcAft>
                <a:spcPts val="55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i="1" dirty="0" err="1">
                <a:solidFill>
                  <a:srgbClr val="93363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айлантиргич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деб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аталади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Бир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бири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билан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электр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жиҳатдан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боғланган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айлантиргич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батареялар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космик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аппаратлар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ер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усти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қурилмаларини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таъминлаш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электр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энергия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манбаи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сифатида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қўлланилиши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мумкин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47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7829" y="277586"/>
            <a:ext cx="112177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Фототранзистор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уч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қатламли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иккита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p-n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ўтиш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билан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ярим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ўтказгичли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асбоб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бўлиб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ѐруғлик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энергияси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таъсирида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фототокни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кучайтириш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хусусиятига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эга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бўлади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Фототранзистор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одатда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германийли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ѐки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кремнийли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ясси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транзистор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кўринишида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бажарилади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10" y="2273752"/>
            <a:ext cx="7545161" cy="412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61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57" y="977601"/>
            <a:ext cx="10678886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4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68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1743" y="1627012"/>
            <a:ext cx="6971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/>
              <a:t>Электроника </a:t>
            </a:r>
            <a:r>
              <a:rPr lang="ru-RU" sz="6000" dirty="0" err="1" smtClean="0"/>
              <a:t>ва</a:t>
            </a:r>
            <a:r>
              <a:rPr lang="ru-RU" sz="6000" dirty="0" smtClean="0"/>
              <a:t> МПТ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096230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4543" y="292384"/>
            <a:ext cx="113320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565" marR="142240" indent="457200" algn="just">
              <a:spcAft>
                <a:spcPts val="0"/>
              </a:spcAft>
            </a:pP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Ёруғлик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таъсирида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асосда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электрон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коваклар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ҳосил</a:t>
            </a:r>
            <a:r>
              <a:rPr lang="ru-RU" sz="2400" spc="3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бўлади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Коваклар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асоснинг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ноасосий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заряд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ташувчилари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бўлади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Ек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манбаининг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электр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манбаи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таъсирида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коллекторли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ўтишдан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ўтиб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фототок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ни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ҳосил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қилади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Электронлар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эса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потенциал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тўсиқ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кучланишини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камайтириб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ковакларга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эмиттердан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асосга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ўтиш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имкониятини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енгиллаштиради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Бу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эса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фототокни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кўпайтиради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Шунинг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фототранзисторларнинг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сезувчанлиги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фотодиодларнинг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сезувчанлигидан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анча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катта</a:t>
            </a:r>
            <a:r>
              <a:rPr lang="ru-RU" sz="2400" spc="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бўлади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02565" marR="150495" indent="457200" algn="just">
              <a:spcAft>
                <a:spcPts val="0"/>
              </a:spcAft>
            </a:pP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Фототранзисторлар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фототелеграфда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фототелефонияда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ҳисоблаш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техникасида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кенг</a:t>
            </a:r>
            <a:r>
              <a:rPr lang="ru-RU" sz="24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қўлланилади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319" y="3410906"/>
            <a:ext cx="6140904" cy="344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86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0243" y="644045"/>
            <a:ext cx="11707586" cy="5316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565" marR="148590" indent="457200" algn="just">
              <a:spcAft>
                <a:spcPts val="0"/>
              </a:spcAft>
            </a:pPr>
            <a:r>
              <a:rPr lang="ru-RU" sz="2400" b="1" i="1" dirty="0" err="1">
                <a:solidFill>
                  <a:srgbClr val="4F81B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Ёруғлик</a:t>
            </a:r>
            <a:r>
              <a:rPr lang="ru-RU" sz="2400" b="1" i="1" dirty="0">
                <a:solidFill>
                  <a:srgbClr val="4F81B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4F81B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тарқатувчи</a:t>
            </a:r>
            <a:r>
              <a:rPr lang="ru-RU" sz="2400" b="1" i="1" dirty="0">
                <a:solidFill>
                  <a:srgbClr val="4F81B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диод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бу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электр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энергиясини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нокогерент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4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нурига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айлантирадиган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битта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р-n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ўтишга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эга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бўлган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ярим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ўтказгичли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асбоб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Ёруғлик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нури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электрон–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ковак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жуфтларининг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рекомбинацияси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натижасида</a:t>
            </a:r>
            <a:r>
              <a:rPr lang="ru-RU" sz="24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юзага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келади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Рекомбинация,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р-n</a:t>
            </a:r>
            <a:r>
              <a:rPr lang="ru-RU" sz="2400" i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ўтиш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тўғри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уланганда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кузатилади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Рекомбинация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доим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ҳам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нурлатувчи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бўлавермайди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тўғри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зонали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ярим</a:t>
            </a:r>
            <a:r>
              <a:rPr lang="ru-RU" sz="24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ўтказгичларда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жумладан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галлий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арсенидида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содир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бўлади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Бундай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ярим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ўтказгичлар</a:t>
            </a:r>
            <a:r>
              <a:rPr lang="ru-RU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специфик</a:t>
            </a:r>
            <a:r>
              <a:rPr lang="ru-RU" sz="2400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хона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диаграммасига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эга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бўладилар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660400">
              <a:lnSpc>
                <a:spcPts val="1865"/>
              </a:lnSpc>
              <a:spcAft>
                <a:spcPts val="0"/>
              </a:spcAft>
              <a:tabLst>
                <a:tab pos="4019550" algn="l"/>
              </a:tabLst>
            </a:pP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Нурланаѐтган</a:t>
            </a:r>
            <a:r>
              <a:rPr lang="ru-RU" sz="2400" spc="5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400" spc="5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тўлқин</a:t>
            </a:r>
            <a:r>
              <a:rPr lang="ru-RU" sz="2400" spc="57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узунлиги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3200" dirty="0">
                <a:latin typeface="Symbol" panose="05050102010706020507" pitchFamily="18" charset="2"/>
                <a:ea typeface="Times New Roman" panose="02020603050405020304" pitchFamily="18" charset="0"/>
              </a:rPr>
              <a:t>l</a:t>
            </a:r>
            <a:r>
              <a:rPr lang="ru-RU" sz="3200" spc="5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квант</a:t>
            </a:r>
            <a:r>
              <a:rPr lang="ru-RU" sz="2400" spc="6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энергияси</a:t>
            </a:r>
            <a:r>
              <a:rPr lang="ru-RU" sz="2400" spc="6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билан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2565" marR="138430" algn="just">
              <a:lnSpc>
                <a:spcPct val="95000"/>
              </a:lnSpc>
              <a:spcBef>
                <a:spcPts val="50"/>
              </a:spcBef>
              <a:spcAft>
                <a:spcPts val="0"/>
              </a:spcAft>
            </a:pP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аниқланади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эса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нурланувчи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рекомбинацияда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ярим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ўтказгичнинг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таъқиқланган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зона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кенглигига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деярли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тенг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бўлади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Галлий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арсенидидан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тайѐрланган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диодлари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latin typeface="Symbol" panose="05050102010706020507" pitchFamily="18" charset="2"/>
                <a:ea typeface="Times New Roman" panose="02020603050405020304" pitchFamily="18" charset="0"/>
              </a:rPr>
              <a:t>l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0,9-1,4 мкм.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Қизил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сариқ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яшил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ранг</a:t>
            </a:r>
            <a:r>
              <a:rPr lang="ru-RU" sz="2400" spc="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нурлатувчи</a:t>
            </a:r>
            <a:r>
              <a:rPr lang="ru-RU" sz="2400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диодлар</a:t>
            </a:r>
            <a:r>
              <a:rPr lang="ru-RU" sz="2400" spc="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галлий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фосфати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400" spc="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сиѐхранг</a:t>
            </a:r>
            <a:r>
              <a:rPr lang="ru-RU" sz="2400" spc="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нурлатувчи</a:t>
            </a:r>
            <a:r>
              <a:rPr lang="ru-RU" sz="2400" spc="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диодлар</a:t>
            </a:r>
            <a:r>
              <a:rPr lang="ru-RU" sz="2400" spc="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эса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</a:p>
          <a:p>
            <a:pPr marL="202565" algn="just">
              <a:spcBef>
                <a:spcPts val="35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кремний</a:t>
            </a:r>
            <a:r>
              <a:rPr lang="ru-RU" sz="24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карбиди</a:t>
            </a:r>
            <a:r>
              <a:rPr lang="ru-RU" sz="2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асосида</a:t>
            </a:r>
            <a:r>
              <a:rPr lang="ru-RU" sz="24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ясаладилар</a:t>
            </a:r>
            <a:r>
              <a:rPr lang="ru-RU" sz="2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4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х.з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48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6186" y="709643"/>
            <a:ext cx="116858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565" marR="144780" indent="457200" algn="just">
              <a:spcBef>
                <a:spcPts val="335"/>
              </a:spcBef>
              <a:spcAft>
                <a:spcPts val="0"/>
              </a:spcAft>
            </a:pP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Ёруғлик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диодининг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энергетик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характеристикаси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бўлиб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квант </a:t>
            </a:r>
            <a:r>
              <a:rPr lang="ru-RU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чиқиши</a:t>
            </a:r>
            <a:r>
              <a:rPr lang="ru-RU" sz="2800" b="1" i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эффективлиги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ҳисобланади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У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занжир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бўйлаб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ўтаѐтган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ҳар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бир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электронга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диоди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чиқишида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қанча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кванти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мос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келишини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кўрсатади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Замонавий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диодлари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квант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чиқиши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0,01-0,04 ни,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икки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уч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ярим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ўтказгичли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бирикмалардан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ясалган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гетероўтишли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диодларида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эса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анча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катта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(0,3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гача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бўлади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Лекин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доим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бирдан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кичик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бўлади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Вольт –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ампер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характеристикаси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оддий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диодники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каби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экспоненциал</a:t>
            </a:r>
            <a:r>
              <a:rPr lang="ru-RU" sz="2800" spc="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боғлиқлик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билан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ифодаланади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Ёруғлик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тарқатувчи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диод 10</a:t>
            </a:r>
            <a:r>
              <a:rPr lang="ru-RU" sz="28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-7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-10</a:t>
            </a:r>
            <a:r>
              <a:rPr lang="ru-RU" sz="28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-9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с. да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қайта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уланади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яъни</a:t>
            </a:r>
            <a:r>
              <a:rPr lang="ru-RU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юқори</a:t>
            </a:r>
            <a:r>
              <a:rPr lang="ru-RU" sz="2800" spc="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тезликда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ишловчи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800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манбаи</a:t>
            </a:r>
            <a:r>
              <a:rPr lang="ru-RU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ҳисобланади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02565" marR="153035" indent="457200" algn="just">
              <a:spcBef>
                <a:spcPts val="15"/>
              </a:spcBef>
              <a:spcAft>
                <a:spcPts val="0"/>
              </a:spcAft>
            </a:pP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Ёруғлик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диодлари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оптик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алоқа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линиялари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индикатор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қурилмалар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оптопаралар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800" spc="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х.з.ларда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қўлланилади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52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403237"/>
            <a:ext cx="12017829" cy="6104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75" algn="ctr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ru-RU" sz="2800" b="1" i="1" kern="0" dirty="0" err="1">
                <a:solidFill>
                  <a:srgbClr val="C0504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Ёруғлик</a:t>
            </a:r>
            <a:r>
              <a:rPr lang="ru-RU" sz="2800" b="1" i="1" kern="0" spc="-30" dirty="0">
                <a:solidFill>
                  <a:srgbClr val="C0504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C0504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диодидаги</a:t>
            </a:r>
            <a:r>
              <a:rPr lang="ru-RU" sz="2800" b="1" i="1" kern="0" spc="-25" dirty="0">
                <a:solidFill>
                  <a:srgbClr val="C0504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C0504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нурни</a:t>
            </a:r>
            <a:r>
              <a:rPr lang="ru-RU" sz="2800" b="1" i="1" kern="0" spc="-25" dirty="0">
                <a:solidFill>
                  <a:srgbClr val="C0504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 smtClean="0">
                <a:solidFill>
                  <a:srgbClr val="C0504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кузатиш</a:t>
            </a:r>
            <a:endParaRPr lang="en-US" sz="2800" b="1" i="1" kern="0" dirty="0" smtClean="0">
              <a:solidFill>
                <a:srgbClr val="C0504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0875" algn="ctr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endParaRPr lang="ru-RU" sz="2800" b="1" i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2565" marR="149225" indent="448310" algn="just">
              <a:spcAft>
                <a:spcPts val="0"/>
              </a:spcAft>
            </a:pP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Барча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диодлар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тўғри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силжитилганда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800" b="1" i="1" spc="35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кўринишидаги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энергия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чиқарадилар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кремнийли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одатда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инфрақизил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диапазондаги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ишлаб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чиқаради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лекин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бу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нурни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инсон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кўзи</a:t>
            </a:r>
            <a:r>
              <a:rPr lang="ru-RU" sz="2800" b="1" i="1" spc="-33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илғамайди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Инфрақизил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диодлар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(IR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диодлари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одатда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қўринмас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хабарларни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бошқа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электрон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қурилмаларга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узатишда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жумладан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ТВ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ѐки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DVD-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плеерни</a:t>
            </a:r>
            <a:r>
              <a:rPr lang="ru-RU" sz="2800" b="1" i="1" spc="-1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масофадан</a:t>
            </a:r>
            <a:r>
              <a:rPr lang="ru-RU" sz="2800" b="1" i="1" spc="-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бошқариш</a:t>
            </a:r>
            <a:r>
              <a:rPr lang="ru-RU" sz="2800" b="1" i="1" spc="-1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қурилмаларида</a:t>
            </a:r>
            <a:r>
              <a:rPr lang="ru-RU" sz="2800" b="1" i="1" spc="-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ишлатилади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2565" marR="149225" indent="448310" algn="just">
              <a:spcBef>
                <a:spcPts val="15"/>
              </a:spcBef>
              <a:spcAft>
                <a:spcPts val="0"/>
              </a:spcAft>
            </a:pP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Ёруғлик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диодлари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махсус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кўринадиган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нури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чиқариш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sz="28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мослаб</a:t>
            </a:r>
            <a:r>
              <a:rPr lang="ru-RU" sz="28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ишлаб</a:t>
            </a:r>
            <a:r>
              <a:rPr lang="ru-RU" sz="28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чиқарилади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8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Ишлатилаѐтган</a:t>
            </a:r>
            <a:r>
              <a:rPr lang="ru-RU" sz="28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яримўтказгичли</a:t>
            </a:r>
            <a:r>
              <a:rPr lang="ru-RU" sz="28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материалларни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ўзгартириб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қизил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сариқ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ѐки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яшил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ранг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таратадиган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ѐки</a:t>
            </a:r>
            <a:r>
              <a:rPr lang="ru-RU" sz="2800" b="1" i="1" kern="0" spc="-33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бирор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махсус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кўк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ѐки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ҳатто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оқ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нур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таратадиган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диодлари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ишлаб</a:t>
            </a:r>
            <a:r>
              <a:rPr lang="ru-RU" sz="28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чиқариш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мумкин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рангли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диодларида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бир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пакетда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иккита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ѐки</a:t>
            </a:r>
            <a:r>
              <a:rPr lang="ru-RU" sz="28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учта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турли</a:t>
            </a:r>
            <a:r>
              <a:rPr lang="ru-RU" sz="2800" b="1" i="1" kern="0" spc="-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диодлар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жойлаштирилган</a:t>
            </a:r>
            <a:r>
              <a:rPr lang="ru-RU" sz="2800" b="1" i="1" kern="0" spc="2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бўлади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b="1" i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17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6572" y="285101"/>
            <a:ext cx="117239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565" marR="145415" indent="448310" algn="just">
              <a:spcAft>
                <a:spcPts val="0"/>
              </a:spcAft>
            </a:pP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Ёруғлик</a:t>
            </a:r>
            <a:r>
              <a:rPr lang="ru-RU" sz="24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диодидаги</a:t>
            </a:r>
            <a:r>
              <a:rPr lang="ru-RU" sz="24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</a:t>
            </a:r>
            <a:r>
              <a:rPr lang="ru-RU" sz="24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пластмассали</a:t>
            </a:r>
            <a:r>
              <a:rPr lang="ru-RU" sz="24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лампочкага</a:t>
            </a:r>
            <a:r>
              <a:rPr lang="ru-RU" sz="24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ўрнатилган</a:t>
            </a:r>
            <a:r>
              <a:rPr lang="ru-RU" sz="2400" b="1" i="1" spc="-33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бўлиб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нурини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аниқ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бир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йўналишда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мужассамалаштириш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sz="24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ишлаб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чиқилган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Ёруғлик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диодлари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узоқ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муддат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хизмат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кўрсатадилар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4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лампочкаларга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нисбатан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(улар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чўлғам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ҳисобига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билан</a:t>
            </a:r>
            <a:r>
              <a:rPr lang="ru-RU" sz="24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бирга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иссиқлик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ҳам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ишлаб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чиқардилар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қувватни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самарали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ишлатадилар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b="1" i="1" spc="-33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Автомобиллар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4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компьютерлар</a:t>
            </a:r>
            <a:r>
              <a:rPr lang="ru-RU" sz="24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4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аудио</a:t>
            </a:r>
            <a:r>
              <a:rPr lang="ru-RU" sz="24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электроникада</a:t>
            </a:r>
            <a:r>
              <a:rPr lang="ru-RU" sz="24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назорат</a:t>
            </a:r>
            <a:r>
              <a:rPr lang="ru-RU" sz="24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лампалари</a:t>
            </a:r>
            <a:r>
              <a:rPr lang="ru-RU" sz="2400" b="1" i="1" spc="-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кўпинча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400" b="1" i="1" spc="-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диодларидан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ясалади</a:t>
            </a:r>
            <a:r>
              <a:rPr lang="ru-RU" sz="24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2565" marR="145415" indent="448310" algn="just">
              <a:spcBef>
                <a:spcPts val="5"/>
              </a:spcBef>
              <a:spcAft>
                <a:spcPts val="0"/>
              </a:spcAft>
            </a:pP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Ҳозирги</a:t>
            </a:r>
            <a:r>
              <a:rPr lang="ru-RU" sz="24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кунда</a:t>
            </a:r>
            <a:r>
              <a:rPr lang="ru-RU" sz="24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барча</a:t>
            </a:r>
            <a:r>
              <a:rPr lang="ru-RU" sz="24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жойларда</a:t>
            </a:r>
            <a:r>
              <a:rPr lang="ru-RU" sz="24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ҳатто</a:t>
            </a:r>
            <a:r>
              <a:rPr lang="ru-RU" sz="24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хонадонларда</a:t>
            </a:r>
            <a:r>
              <a:rPr lang="ru-RU" sz="24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ҳам</a:t>
            </a:r>
            <a:r>
              <a:rPr lang="ru-RU" sz="24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4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диодлари</a:t>
            </a:r>
            <a:r>
              <a:rPr lang="ru-RU" sz="24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кенг</a:t>
            </a:r>
            <a:r>
              <a:rPr lang="ru-RU" sz="24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қўлланилади</a:t>
            </a:r>
            <a:r>
              <a:rPr lang="ru-RU" sz="24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Улар</a:t>
            </a:r>
            <a:r>
              <a:rPr lang="ru-RU" sz="24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узоқ</a:t>
            </a:r>
            <a:r>
              <a:rPr lang="ru-RU" sz="24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муддат</a:t>
            </a:r>
            <a:r>
              <a:rPr lang="ru-RU" sz="24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ишлайдилар</a:t>
            </a:r>
            <a:r>
              <a:rPr lang="ru-RU" sz="24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4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оддий</a:t>
            </a:r>
            <a:r>
              <a:rPr lang="ru-RU" sz="24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вольфрам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ѐки</a:t>
            </a:r>
            <a:r>
              <a:rPr lang="ru-RU" sz="24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галоген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лампаларга</a:t>
            </a:r>
            <a:r>
              <a:rPr lang="ru-RU" sz="24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нисбатан</a:t>
            </a:r>
            <a:r>
              <a:rPr lang="ru-RU" sz="24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арзон</a:t>
            </a:r>
            <a:r>
              <a:rPr lang="ru-RU" sz="24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турадилар</a:t>
            </a:r>
            <a:r>
              <a:rPr lang="ru-RU" sz="24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5-расмда</a:t>
            </a:r>
            <a:r>
              <a:rPr lang="ru-RU" sz="24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4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диодининг</a:t>
            </a:r>
            <a:r>
              <a:rPr lang="ru-RU" sz="24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символи</a:t>
            </a:r>
            <a:r>
              <a:rPr lang="ru-RU" sz="24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4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бир</a:t>
            </a:r>
            <a:r>
              <a:rPr lang="ru-RU" sz="24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рангли</a:t>
            </a:r>
            <a:r>
              <a:rPr lang="ru-RU" sz="24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4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диодининг</a:t>
            </a:r>
            <a:r>
              <a:rPr lang="ru-RU" sz="24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нусҳаси</a:t>
            </a:r>
            <a:r>
              <a:rPr lang="ru-RU" sz="24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келтирилган</a:t>
            </a:r>
            <a:r>
              <a:rPr lang="ru-RU" sz="24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b="1" i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042" y="3629882"/>
            <a:ext cx="4033157" cy="31677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21" y="4070753"/>
            <a:ext cx="3876899" cy="291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62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10" y="1681843"/>
            <a:ext cx="11238058" cy="345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78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7587" y="261258"/>
            <a:ext cx="115932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565" marR="144145" indent="448310" algn="just">
              <a:spcAft>
                <a:spcPts val="0"/>
              </a:spcAft>
            </a:pP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Ёруғлик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диодарига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ҳам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стандарт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диодлар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каби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техник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талаблар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қўйилади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Лекин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улардаги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ток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PIV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қиймати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анча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кичик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Максимал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номинал токи 50 мА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бўлган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типик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диодининг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PIV 5 В га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тенг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Агар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диодларига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белгиланган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қийматдан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ортиқ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кучланиш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берилса</a:t>
            </a:r>
            <a:r>
              <a:rPr lang="ru-RU" sz="2800" b="1" i="1" spc="-33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куяди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Тўғри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кучланиш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диод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турига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кўра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1.5 В дан IR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диодлари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4.3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гача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бўлиши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мумкин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Қизил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сариқ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яшил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диодларининг</a:t>
            </a:r>
            <a:r>
              <a:rPr lang="ru-RU" sz="2800" b="1" i="1" spc="-1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тўғри</a:t>
            </a:r>
            <a:r>
              <a:rPr lang="ru-RU" sz="2800" b="1" i="1" spc="-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кучланиши</a:t>
            </a:r>
            <a:r>
              <a:rPr lang="ru-RU" sz="2800" b="1" i="1" spc="-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одатда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тахминан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2В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бўлади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76" y="3949882"/>
            <a:ext cx="6789420" cy="25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19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97208" y="151179"/>
            <a:ext cx="855327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565" marR="146685" indent="448310" algn="just">
              <a:spcBef>
                <a:spcPts val="435"/>
              </a:spcBef>
              <a:spcAft>
                <a:spcPts val="0"/>
              </a:spcAft>
            </a:pP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Ёруғлик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диодлари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максимал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номинал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ток</a:t>
            </a:r>
            <a:r>
              <a:rPr lang="ru-RU" sz="2800" b="1" i="1" spc="35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қиймати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паспортида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аниқ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кўрсатилади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чунки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бу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қиймат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барча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диодлари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ҳар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хил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бўлади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Пик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токи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ѐки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пульс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токи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деб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аталади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Бу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ток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максимал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тўғри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токдан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катта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бўлиб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максимумнинг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абсолют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токи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деб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аталади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уни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диоди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орқали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қисқа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вақт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давомида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узатиш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мумкин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Бу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вақт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миллисекундларда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ўлчанади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Агар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тўғри</a:t>
            </a:r>
            <a:r>
              <a:rPr lang="ru-RU" sz="2800" b="1" i="1" spc="35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токни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максимал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ток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билан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адаштирсангиз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диодини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ишдан</a:t>
            </a:r>
            <a:r>
              <a:rPr lang="ru-RU" sz="2800" b="1" i="1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чиқаришингиз</a:t>
            </a:r>
            <a:r>
              <a:rPr lang="ru-RU" sz="2800" b="1" i="1" spc="1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мумкин</a:t>
            </a:r>
            <a:r>
              <a:rPr lang="ru-RU" sz="2800" b="1" i="1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2565" marR="151130" indent="448310" algn="just">
              <a:spcBef>
                <a:spcPts val="15"/>
              </a:spcBef>
              <a:spcAft>
                <a:spcPts val="0"/>
              </a:spcAft>
            </a:pP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Ҳеч</a:t>
            </a:r>
            <a:r>
              <a:rPr lang="ru-RU" sz="28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қачон</a:t>
            </a:r>
            <a:r>
              <a:rPr lang="ru-RU" sz="28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8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диодини</a:t>
            </a:r>
            <a:r>
              <a:rPr lang="ru-RU" sz="28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бевосита</a:t>
            </a:r>
            <a:r>
              <a:rPr lang="ru-RU" sz="28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энергия</a:t>
            </a:r>
            <a:r>
              <a:rPr lang="ru-RU" sz="28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манбаига</a:t>
            </a:r>
            <a:r>
              <a:rPr lang="ru-RU" sz="28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улаб</a:t>
            </a:r>
            <a:r>
              <a:rPr lang="ru-RU" sz="28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бўлмайди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Бундай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ҳолатларда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тўғри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токни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чеклаш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диодига</a:t>
            </a:r>
            <a:r>
              <a:rPr lang="ru-RU" sz="28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кетма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-кет</a:t>
            </a:r>
            <a:r>
              <a:rPr lang="ru-RU" sz="2800" b="1" i="1" kern="0" spc="2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резистор</a:t>
            </a:r>
            <a:r>
              <a:rPr lang="ru-RU" sz="2800" b="1" i="1" kern="0" spc="5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kern="0" dirty="0" err="1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уланади</a:t>
            </a:r>
            <a:r>
              <a:rPr lang="ru-RU" sz="2800" b="1" i="1" kern="0" dirty="0">
                <a:solidFill>
                  <a:srgbClr val="6223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b="1" i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97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63" y="647698"/>
            <a:ext cx="11432581" cy="297724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221" y="3951514"/>
            <a:ext cx="698046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23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54" y="816428"/>
            <a:ext cx="10042266" cy="558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1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461492"/>
            <a:ext cx="1219200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Optoelektron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elementlar</a:t>
            </a:r>
            <a:r>
              <a:rPr lang="en-US" sz="3200" dirty="0" smtClean="0"/>
              <a:t>. </a:t>
            </a:r>
            <a:r>
              <a:rPr lang="en-US" sz="3200" dirty="0" err="1" smtClean="0"/>
              <a:t>Fotoqarshiliklar</a:t>
            </a:r>
            <a:r>
              <a:rPr lang="en-US" sz="3200" dirty="0" smtClean="0"/>
              <a:t>, </a:t>
            </a:r>
            <a:r>
              <a:rPr lang="en-US" sz="3200" dirty="0" err="1" smtClean="0"/>
              <a:t>fotodiodlar</a:t>
            </a:r>
            <a:r>
              <a:rPr lang="en-US" sz="3200" dirty="0" smtClean="0"/>
              <a:t> </a:t>
            </a:r>
            <a:r>
              <a:rPr lang="en-US" sz="3200" dirty="0" err="1" smtClean="0"/>
              <a:t>va</a:t>
            </a:r>
            <a:r>
              <a:rPr lang="en-US" sz="3200" dirty="0" smtClean="0"/>
              <a:t> </a:t>
            </a:r>
            <a:r>
              <a:rPr lang="en-US" sz="3200" dirty="0" err="1" smtClean="0"/>
              <a:t>fototranzistorlar</a:t>
            </a:r>
            <a:r>
              <a:rPr lang="en-US" sz="3200" dirty="0" smtClean="0"/>
              <a:t>, </a:t>
            </a:r>
            <a:r>
              <a:rPr lang="en-US" sz="3200" dirty="0" err="1" smtClean="0"/>
              <a:t>ularning</a:t>
            </a:r>
            <a:r>
              <a:rPr lang="en-US" sz="3200" dirty="0" smtClean="0"/>
              <a:t> </a:t>
            </a:r>
            <a:r>
              <a:rPr lang="en-US" sz="3200" dirty="0" err="1" smtClean="0"/>
              <a:t>asosiy</a:t>
            </a:r>
            <a:r>
              <a:rPr lang="en-US" sz="3200" dirty="0" smtClean="0"/>
              <a:t> </a:t>
            </a:r>
            <a:r>
              <a:rPr lang="en-US" sz="3200" dirty="0" err="1" smtClean="0"/>
              <a:t>parametrlari</a:t>
            </a:r>
            <a:r>
              <a:rPr lang="en-US" sz="3200" dirty="0" smtClean="0"/>
              <a:t> </a:t>
            </a:r>
            <a:r>
              <a:rPr lang="en-US" sz="3200" dirty="0" err="1" smtClean="0"/>
              <a:t>va</a:t>
            </a:r>
            <a:r>
              <a:rPr lang="en-US" sz="3200" dirty="0" smtClean="0"/>
              <a:t> </a:t>
            </a:r>
            <a:r>
              <a:rPr lang="en-US" sz="3200" dirty="0" err="1" smtClean="0"/>
              <a:t>tasniflari</a:t>
            </a:r>
            <a:r>
              <a:rPr lang="en-US" sz="3200" dirty="0" smtClean="0"/>
              <a:t>, </a:t>
            </a:r>
            <a:r>
              <a:rPr lang="en-US" sz="3200" dirty="0" err="1" smtClean="0"/>
              <a:t>qo`llanilish</a:t>
            </a:r>
            <a:r>
              <a:rPr lang="en-US" sz="3200" dirty="0" smtClean="0"/>
              <a:t> </a:t>
            </a:r>
            <a:r>
              <a:rPr lang="en-US" sz="3200" dirty="0" err="1" smtClean="0"/>
              <a:t>sohalari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035144" y="0"/>
            <a:ext cx="46492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/>
              <a:t>11</a:t>
            </a:r>
            <a:r>
              <a:rPr lang="en-US" sz="6600" dirty="0" smtClean="0"/>
              <a:t>-MA`RUZA</a:t>
            </a:r>
            <a:endParaRPr lang="ru-RU" sz="6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034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4285" y="0"/>
            <a:ext cx="111034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" marR="21590" indent="448310" algn="just">
              <a:spcAft>
                <a:spcPts val="0"/>
              </a:spcAft>
            </a:pPr>
            <a:r>
              <a:rPr lang="ru-RU" sz="2800" b="1" i="1" dirty="0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Оптоэлектроника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электрониканинг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бир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бўлими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бўлиб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қабул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қилиш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8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узатиш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ахборотни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қайта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ишлаш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жараѐнлари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сигналларини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электр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сигналларга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айлантириш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аксинчага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асосланган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қурилмаларни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назарияси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8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амалиѐтини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ўрганади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Оптоэлектроника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элементлари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бўлиб</a:t>
            </a:r>
            <a:r>
              <a:rPr lang="ru-RU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фоторезистор,</a:t>
            </a:r>
            <a:r>
              <a:rPr lang="ru-RU" sz="2800" b="1" spc="5" dirty="0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фотодиод,</a:t>
            </a:r>
            <a:r>
              <a:rPr lang="ru-RU" sz="2800" b="1" spc="10" dirty="0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фототранзистор</a:t>
            </a:r>
            <a:r>
              <a:rPr lang="ru-RU" sz="2800" b="1" spc="10" dirty="0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8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800" b="1" i="1" spc="-15" dirty="0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диоди</a:t>
            </a:r>
            <a:r>
              <a:rPr lang="ru-RU" sz="2800" b="1" i="1" spc="35" dirty="0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ҳисобланадилар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31" y="2677656"/>
            <a:ext cx="8581936" cy="360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00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8072" y="163286"/>
            <a:ext cx="10662557" cy="250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0400" algn="just">
              <a:lnSpc>
                <a:spcPts val="1500"/>
              </a:lnSpc>
              <a:spcAft>
                <a:spcPts val="0"/>
              </a:spcAft>
            </a:pP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Оптоэлектрон</a:t>
            </a:r>
            <a:r>
              <a:rPr lang="ru-RU" sz="2400" spc="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жуфтлик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400" spc="3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ѐки</a:t>
            </a:r>
            <a:r>
              <a:rPr lang="ru-RU" sz="2400" spc="3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оптопара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400" spc="39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конструктив</a:t>
            </a:r>
            <a:r>
              <a:rPr lang="ru-RU" sz="2400" spc="3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жиҳатдан</a:t>
            </a:r>
            <a:r>
              <a:rPr lang="ru-RU" sz="2400" spc="3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оптик</a:t>
            </a:r>
          </a:p>
          <a:p>
            <a:pPr marL="202565" marR="144780" algn="just">
              <a:spcAft>
                <a:spcPts val="0"/>
              </a:spcAft>
            </a:pP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муҳитда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боғланган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нурлатувчи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фото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қабул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қилгичдан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ташкил</a:t>
            </a:r>
            <a:r>
              <a:rPr lang="ru-RU" sz="24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топган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Ёруғлик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нурлатувчи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фото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қабул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қилгич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орасидаги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тўғри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оптик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алоқа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барча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турдаги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электр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алоқаларни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бартараф</a:t>
            </a:r>
            <a:r>
              <a:rPr lang="ru-RU" sz="24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этади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02565" marR="153670" indent="457200" algn="just">
              <a:spcAft>
                <a:spcPts val="0"/>
              </a:spcAft>
            </a:pP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Кириш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электр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сигнали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таъсирида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диоди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нурлатади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фото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қабул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қилгич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(фотодиод, фоторезистор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х.з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.)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эса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таъсирида</a:t>
            </a:r>
            <a:r>
              <a:rPr lang="ru-RU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ток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генерациялайди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33" y="2383972"/>
            <a:ext cx="3236033" cy="351027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876800" y="6060014"/>
            <a:ext cx="7516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565" marR="4067175"/>
            <a:r>
              <a:rPr lang="ru-RU" b="1" i="1" kern="0" dirty="0" smtClean="0">
                <a:solidFill>
                  <a:srgbClr val="4F81B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7-расм.</a:t>
            </a:r>
            <a:r>
              <a:rPr lang="en-US" b="1" i="1" kern="0" spc="5" dirty="0" smtClean="0">
                <a:solidFill>
                  <a:srgbClr val="4F81B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i="1" kern="0" dirty="0" err="1" smtClean="0">
                <a:solidFill>
                  <a:srgbClr val="4F81B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Оптронлар</a:t>
            </a:r>
            <a:r>
              <a:rPr lang="ru-RU" b="1" i="1" kern="0" dirty="0" smtClean="0">
                <a:solidFill>
                  <a:srgbClr val="4F81B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b="1" i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52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8215" y="315409"/>
            <a:ext cx="115443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565" marR="147955" indent="457200" algn="just">
              <a:spcBef>
                <a:spcPts val="335"/>
              </a:spcBef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7-расмда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диоди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фотодиод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(а),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фототранзистор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(б),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фототиристор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(в),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фоторезистор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(г)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ташкил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топган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оптопаралар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келтирилган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Оптопаралар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рақамли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импульс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қурилмалар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аналог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сигналларни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узатиш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қурилмалари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юқори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вольтли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манбаларни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контактсиз</a:t>
            </a:r>
            <a:r>
              <a:rPr lang="ru-RU" sz="32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бошқариш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автоматик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тизимлари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бошқаларда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ажратувчи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элемент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сифатида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қўлланилади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970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05" y="1364776"/>
            <a:ext cx="8922327" cy="54932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9461" y="533779"/>
            <a:ext cx="8568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E`TIBORINGIZ UCHUN RAHMAT!!!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050041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Пин содержит это изображение: Line Board, Line, Circuit Board, Line Vector PNG Transparent Clipart Image and PSD File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28239" y="-2428241"/>
            <a:ext cx="7335519" cy="1219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Library by Joakim Agervald on Dribbbl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47751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679065" y="621437"/>
            <a:ext cx="6096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Sinov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savollari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3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87"/>
            <a:ext cx="12191999" cy="68636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48166" y="1637732"/>
            <a:ext cx="78493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i="1" dirty="0"/>
              <a:t>Режа:</a:t>
            </a:r>
          </a:p>
          <a:p>
            <a:r>
              <a:rPr lang="ru-RU" sz="3600" dirty="0" err="1"/>
              <a:t>Ташқи</a:t>
            </a:r>
            <a:r>
              <a:rPr lang="ru-RU" sz="3600" dirty="0"/>
              <a:t> </a:t>
            </a:r>
            <a:r>
              <a:rPr lang="ru-RU" sz="3600" dirty="0" err="1"/>
              <a:t>ва</a:t>
            </a:r>
            <a:r>
              <a:rPr lang="ru-RU" sz="3600" dirty="0"/>
              <a:t> </a:t>
            </a:r>
            <a:r>
              <a:rPr lang="ru-RU" sz="3600" dirty="0" err="1"/>
              <a:t>ички</a:t>
            </a:r>
            <a:r>
              <a:rPr lang="ru-RU" sz="3600" dirty="0"/>
              <a:t> фотоэффект </a:t>
            </a:r>
            <a:r>
              <a:rPr lang="ru-RU" sz="3600" dirty="0" err="1"/>
              <a:t>ҳодисаси</a:t>
            </a:r>
            <a:r>
              <a:rPr lang="ru-RU" sz="3600" dirty="0"/>
              <a:t> Фоторезистор</a:t>
            </a:r>
          </a:p>
          <a:p>
            <a:r>
              <a:rPr lang="ru-RU" sz="3600" dirty="0"/>
              <a:t>Фотодиод Фототранзистор</a:t>
            </a:r>
          </a:p>
          <a:p>
            <a:r>
              <a:rPr lang="ru-RU" sz="3600" dirty="0" err="1"/>
              <a:t>Ёруғлик</a:t>
            </a:r>
            <a:r>
              <a:rPr lang="ru-RU" sz="3600" dirty="0"/>
              <a:t> </a:t>
            </a:r>
            <a:r>
              <a:rPr lang="ru-RU" sz="3600" dirty="0" err="1"/>
              <a:t>тарқатувчи</a:t>
            </a:r>
            <a:r>
              <a:rPr lang="ru-RU" sz="3600" dirty="0"/>
              <a:t> диод Оптоэлектроника </a:t>
            </a:r>
            <a:r>
              <a:rPr lang="ru-RU" sz="3600" dirty="0" err="1"/>
              <a:t>ҳақида</a:t>
            </a:r>
            <a:r>
              <a:rPr lang="ru-RU" sz="3600" dirty="0"/>
              <a:t> </a:t>
            </a:r>
            <a:r>
              <a:rPr lang="ru-RU" sz="3600" dirty="0" err="1"/>
              <a:t>тушунча</a:t>
            </a:r>
            <a:r>
              <a:rPr lang="ru-RU" sz="3600" dirty="0"/>
              <a:t> </a:t>
            </a:r>
            <a:r>
              <a:rPr lang="ru-RU" sz="3600" dirty="0" err="1"/>
              <a:t>Оптронлар</a:t>
            </a:r>
            <a:endParaRPr lang="ru-RU" sz="3600" dirty="0"/>
          </a:p>
          <a:p>
            <a:r>
              <a:rPr lang="ru-RU" sz="3600" dirty="0"/>
              <a:t> 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6959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45829" cy="685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609114" y="1113750"/>
            <a:ext cx="45828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" indent="448310">
              <a:spcAft>
                <a:spcPts val="0"/>
              </a:spcAft>
            </a:pPr>
            <a:r>
              <a:rPr lang="ru-RU" sz="3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Ёруғлик</a:t>
            </a:r>
            <a:r>
              <a:rPr lang="ru-RU" sz="3600" spc="3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энергияси</a:t>
            </a:r>
            <a:r>
              <a:rPr lang="ru-RU" sz="3600" spc="3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таъсирида</a:t>
            </a:r>
            <a:r>
              <a:rPr lang="ru-RU" sz="3600" spc="3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ўз</a:t>
            </a:r>
            <a:r>
              <a:rPr lang="ru-RU" sz="3600" spc="3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электр</a:t>
            </a:r>
            <a:r>
              <a:rPr lang="ru-RU" sz="3600" spc="3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хоссаларини</a:t>
            </a:r>
            <a:r>
              <a:rPr lang="ru-RU" sz="3600" spc="3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ўзгартирадиган</a:t>
            </a:r>
            <a:r>
              <a:rPr lang="ru-RU" sz="36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асбобларга</a:t>
            </a:r>
            <a:r>
              <a:rPr lang="ru-RU" sz="3600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i="1" dirty="0" err="1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фотоэлементлар</a:t>
            </a:r>
            <a:r>
              <a:rPr lang="ru-RU" sz="3600" b="1" i="1" dirty="0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дейилади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81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668916"/>
            <a:ext cx="10587499" cy="2952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5554" y="224135"/>
            <a:ext cx="3772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4800" dirty="0" smtClean="0"/>
              <a:t>ФОТОЕФФЕКТ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30067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599" y="65314"/>
            <a:ext cx="1152797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75" algn="just">
              <a:lnSpc>
                <a:spcPts val="1465"/>
              </a:lnSpc>
              <a:spcAft>
                <a:spcPts val="0"/>
              </a:spcAft>
            </a:pP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Асосан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3200" spc="1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ташқи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3200" spc="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3200" spc="1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ички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3200" spc="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фотоэффект   </a:t>
            </a:r>
            <a:r>
              <a:rPr lang="ru-RU" sz="3200" spc="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фарқ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3200" spc="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қилинади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  </a:t>
            </a:r>
            <a:r>
              <a:rPr lang="ru-RU" sz="3200" spc="1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200" spc="145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0875" algn="just">
              <a:lnSpc>
                <a:spcPts val="1465"/>
              </a:lnSpc>
              <a:spcAft>
                <a:spcPts val="0"/>
              </a:spcAft>
            </a:pPr>
            <a:endParaRPr lang="en-US" sz="3200" b="1" i="1" spc="145" dirty="0">
              <a:solidFill>
                <a:srgbClr val="1F487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0875" algn="just">
              <a:lnSpc>
                <a:spcPts val="1465"/>
              </a:lnSpc>
              <a:spcAft>
                <a:spcPts val="0"/>
              </a:spcAft>
            </a:pPr>
            <a:endParaRPr lang="en-US" sz="3200" b="1" i="1" spc="145" dirty="0" smtClean="0">
              <a:solidFill>
                <a:srgbClr val="1F487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0875" algn="just">
              <a:lnSpc>
                <a:spcPts val="1465"/>
              </a:lnSpc>
              <a:spcAft>
                <a:spcPts val="0"/>
              </a:spcAft>
            </a:pPr>
            <a:r>
              <a:rPr lang="ru-RU" sz="3200" b="1" i="1" dirty="0" err="1" smtClean="0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Ташқи</a:t>
            </a:r>
            <a:endParaRPr lang="ru-RU" sz="3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2565" marR="144145" algn="just">
              <a:spcAft>
                <a:spcPts val="0"/>
              </a:spcAft>
            </a:pPr>
            <a:r>
              <a:rPr lang="ru-RU" sz="3200" b="1" i="1" dirty="0" smtClean="0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фотоэффект</a:t>
            </a:r>
            <a:r>
              <a:rPr lang="ru-RU" sz="3200" b="1" i="1" spc="5" dirty="0" smtClean="0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i="1" spc="5" dirty="0" smtClean="0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шундан</a:t>
            </a:r>
            <a:r>
              <a:rPr lang="ru-RU" sz="3200" spc="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иборатки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3200" spc="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3200" spc="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оқими</a:t>
            </a:r>
            <a:r>
              <a:rPr lang="ru-RU" sz="3200" spc="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фотокатодга</a:t>
            </a:r>
            <a:r>
              <a:rPr lang="ru-RU" sz="3200" spc="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кириб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3200" spc="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унга</a:t>
            </a:r>
            <a:r>
              <a:rPr lang="ru-RU" sz="3200" spc="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ўзининг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энергиясини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беради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натижада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фотоэлектрон эмиссия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рўй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беради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3200" spc="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Ташқи</a:t>
            </a:r>
            <a:r>
              <a:rPr lang="ru-RU" sz="3200" spc="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фотоэффектдан</a:t>
            </a:r>
            <a:r>
              <a:rPr lang="ru-RU" sz="3200" spc="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вакуумли</a:t>
            </a:r>
            <a:r>
              <a:rPr lang="ru-RU" sz="3200" spc="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3200" spc="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газ</a:t>
            </a:r>
            <a:r>
              <a:rPr lang="ru-RU" sz="3200" spc="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тўлдирилган</a:t>
            </a:r>
            <a:r>
              <a:rPr lang="ru-RU" sz="3200" spc="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фотоэлементларда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3200" spc="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шунингдек</a:t>
            </a:r>
            <a:r>
              <a:rPr lang="ru-RU" sz="3200" spc="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фотоэлектрон</a:t>
            </a:r>
            <a:r>
              <a:rPr lang="ru-RU" sz="3200" spc="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кучайтиргичларда</a:t>
            </a:r>
            <a:r>
              <a:rPr lang="ru-RU" sz="3200" spc="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фойдаланилади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3200" spc="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200" spc="5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2565" marR="144145" algn="just">
              <a:spcAft>
                <a:spcPts val="0"/>
              </a:spcAft>
            </a:pPr>
            <a:endParaRPr lang="en-US" sz="3200" b="1" i="1" spc="5" dirty="0">
              <a:solidFill>
                <a:srgbClr val="1F487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359" y="2841172"/>
            <a:ext cx="3837214" cy="383721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374" y="3766457"/>
            <a:ext cx="3913210" cy="277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4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512" y="3210274"/>
            <a:ext cx="5703434" cy="330479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42901" y="310243"/>
            <a:ext cx="114626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565" marR="144145" algn="just">
              <a:spcAft>
                <a:spcPts val="0"/>
              </a:spcAft>
            </a:pPr>
            <a:r>
              <a:rPr lang="ru-RU" sz="3200" b="1" i="1" dirty="0" err="1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Ички</a:t>
            </a:r>
            <a:r>
              <a:rPr lang="ru-RU" sz="3200" b="1" i="1" spc="5" dirty="0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i="1" dirty="0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фотоэффект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шундан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иборатки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энергияси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таъсирида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баъзи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ярим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ўтказгичларнинг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атомлари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ионлашади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Натижада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янги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заряд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ташувчилар</a:t>
            </a:r>
            <a:r>
              <a:rPr lang="ru-RU" sz="32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эркин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электронлар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коваклар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ҳосил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бўлиб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ярим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ўтказгичнинг</a:t>
            </a:r>
            <a:r>
              <a:rPr lang="ru-RU" sz="32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ўтказувчанлигини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орттиради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Ички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фотоэффект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беркитувчи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қатламли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фотоэлементларда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фоторезисторларда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фойдаланилади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557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672" y="1282890"/>
            <a:ext cx="5542713" cy="557510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53143" y="0"/>
            <a:ext cx="113973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" marR="20955" indent="448310" algn="just">
              <a:spcAft>
                <a:spcPts val="0"/>
              </a:spcAft>
            </a:pPr>
            <a:r>
              <a:rPr lang="ru-RU" sz="3200" b="1" i="1" dirty="0">
                <a:solidFill>
                  <a:srgbClr val="1F487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Фоторезистор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деб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ѐруғлик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таъсирида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ўз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қаршилигини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ўзгартирадиган</a:t>
            </a:r>
            <a:r>
              <a:rPr lang="ru-RU" sz="3200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қаршиликка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айтилади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(1-расм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Шиша,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сопол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ѐки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слюдадан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тайѐрланган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юпқа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тахтачага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ярим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ўтказгич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қатлами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суртилади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Занжирга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улаш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ярим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ўтказгич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қатламга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контактлар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ѐпиштирилади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Ярим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ўтказгични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намликдан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сақлаш</a:t>
            </a:r>
            <a:r>
              <a:rPr lang="ru-RU" sz="32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шаффоф</a:t>
            </a:r>
            <a:r>
              <a:rPr lang="ru-RU" sz="32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лок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қопланади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9" y="3063980"/>
            <a:ext cx="5058693" cy="37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893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1167</Words>
  <Application>Microsoft Office PowerPoint</Application>
  <PresentationFormat>Широкоэкранный</PresentationFormat>
  <Paragraphs>61</Paragraphs>
  <Slides>34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Symbol</vt:lpstr>
      <vt:lpstr>Times New Roman</vt:lpstr>
      <vt:lpstr>Wingdings 2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Rudy</dc:creator>
  <cp:lastModifiedBy>Rudy</cp:lastModifiedBy>
  <cp:revision>47</cp:revision>
  <dcterms:created xsi:type="dcterms:W3CDTF">2022-09-22T04:36:57Z</dcterms:created>
  <dcterms:modified xsi:type="dcterms:W3CDTF">2023-01-03T15:09:25Z</dcterms:modified>
</cp:coreProperties>
</file>