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9"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277" r:id="rId35"/>
    <p:sldId id="263" r:id="rId3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9" autoAdjust="0"/>
    <p:restoredTop sz="94660"/>
  </p:normalViewPr>
  <p:slideViewPr>
    <p:cSldViewPr snapToGrid="0">
      <p:cViewPr varScale="1">
        <p:scale>
          <a:sx n="70" d="100"/>
          <a:sy n="70" d="100"/>
        </p:scale>
        <p:origin x="4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DF3CE-A8F3-45F0-B58F-ABC9E05C3634}" type="datetimeFigureOut">
              <a:rPr lang="ru-RU" smtClean="0"/>
              <a:t>03-01-2023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07094-F1FC-4C71-B339-0E32698D51AD}" type="slidenum">
              <a:rPr lang="ru-RU" smtClean="0"/>
              <a:t>‹#›</a:t>
            </a:fld>
            <a:endParaRPr lang="ru-RU"/>
          </a:p>
        </p:txBody>
      </p:sp>
    </p:spTree>
    <p:extLst>
      <p:ext uri="{BB962C8B-B14F-4D97-AF65-F5344CB8AC3E}">
        <p14:creationId xmlns:p14="http://schemas.microsoft.com/office/powerpoint/2010/main" val="2937714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Образ слайда 1"/>
          <p:cNvSpPr>
            <a:spLocks noGrp="1" noRot="1" noChangeAspect="1" noChangeArrowheads="1" noTextEdit="1"/>
          </p:cNvSpPr>
          <p:nvPr>
            <p:ph type="sldImg"/>
          </p:nvPr>
        </p:nvSpPr>
        <p:spPr bwMode="auto">
          <a:xfrm>
            <a:off x="409575" y="1233488"/>
            <a:ext cx="5916613" cy="33289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Заметки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latin typeface="Arial" panose="020B0604020202020204" pitchFamily="34" charset="0"/>
            </a:endParaRPr>
          </a:p>
        </p:txBody>
      </p:sp>
      <p:sp>
        <p:nvSpPr>
          <p:cNvPr id="10244" name="Номер слайда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BF3171-2214-43DE-8F5C-5FCF559FFEBF}" type="slidenum">
              <a:rPr lang="ru-RU" altLang="ru-RU" smtClean="0">
                <a:solidFill>
                  <a:srgbClr val="000000"/>
                </a:solidFill>
                <a:latin typeface="Calibri" panose="020F0502020204030204" pitchFamily="34" charset="0"/>
              </a:rPr>
              <a:pPr/>
              <a:t>1</a:t>
            </a:fld>
            <a:endParaRPr lang="ru-RU" altLang="ru-RU"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4241520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47568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4472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35098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47977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00566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90445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1B4EFA5-9CBA-4E5E-A319-D6F6F5CD0292}" type="datetimeFigureOut">
              <a:rPr lang="ru-RU" smtClean="0"/>
              <a:t>03-01-2023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0429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1B4EFA5-9CBA-4E5E-A319-D6F6F5CD0292}" type="datetimeFigureOut">
              <a:rPr lang="ru-RU" smtClean="0"/>
              <a:t>03-01-2023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11184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1B4EFA5-9CBA-4E5E-A319-D6F6F5CD0292}" type="datetimeFigureOut">
              <a:rPr lang="ru-RU" smtClean="0"/>
              <a:t>03-01-2023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0717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43216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6669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95071-929D-4322-83A4-B2FB4C834624}" type="slidenum">
              <a:rPr lang="ru-RU" smtClean="0"/>
              <a:t>‹#›</a:t>
            </a:fld>
            <a:endParaRPr lang="ru-RU"/>
          </a:p>
        </p:txBody>
      </p:sp>
    </p:spTree>
    <p:extLst>
      <p:ext uri="{BB962C8B-B14F-4D97-AF65-F5344CB8AC3E}">
        <p14:creationId xmlns:p14="http://schemas.microsoft.com/office/powerpoint/2010/main" val="1935194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oleObject" Target="../embeddings/oleObject2.bin"/><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pinimg.com/564x/fc/59/81/fc59819bd1f57cbe49d9d9d2e932444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1"/>
            <a:ext cx="12192000" cy="6851650"/>
          </a:xfrm>
          <a:prstGeom prst="rect">
            <a:avLst/>
          </a:prstGeom>
          <a:noFill/>
          <a:extLst>
            <a:ext uri="{909E8E84-426E-40DD-AFC4-6F175D3DCCD1}">
              <a14:hiddenFill xmlns:a14="http://schemas.microsoft.com/office/drawing/2010/main">
                <a:solidFill>
                  <a:srgbClr val="FFFFFF"/>
                </a:solidFill>
              </a14:hiddenFill>
            </a:ext>
          </a:extLst>
        </p:spPr>
      </p:pic>
      <p:sp>
        <p:nvSpPr>
          <p:cNvPr id="29" name="Прямоугольник 28">
            <a:extLst>
              <a:ext uri="{FF2B5EF4-FFF2-40B4-BE49-F238E27FC236}">
                <a16:creationId xmlns:a16="http://schemas.microsoft.com/office/drawing/2014/main" id="{549F1FD5-D809-436C-9F2A-F9C6CE7FBF18}"/>
              </a:ext>
            </a:extLst>
          </p:cNvPr>
          <p:cNvSpPr>
            <a:spLocks noChangeAspect="1"/>
          </p:cNvSpPr>
          <p:nvPr/>
        </p:nvSpPr>
        <p:spPr>
          <a:xfrm>
            <a:off x="3287713" y="1479550"/>
            <a:ext cx="5503862" cy="1143000"/>
          </a:xfrm>
          <a:prstGeom prst="rect">
            <a:avLst/>
          </a:prstGeom>
          <a:solidFill>
            <a:srgbClr val="002060"/>
          </a:solidFill>
          <a:ln w="12700">
            <a:miter lim="400000"/>
          </a:ln>
        </p:spPr>
        <p:txBody>
          <a:bodyPr lIns="28575" tIns="28575" rIns="28575" bIns="28575" anchor="ctr"/>
          <a:lstStyle/>
          <a:p>
            <a:pPr>
              <a:defRPr/>
            </a:pPr>
            <a:endParaRPr lang="en-US" sz="2100" dirty="0">
              <a:solidFill>
                <a:srgbClr val="FFFFFF"/>
              </a:solidFill>
              <a:effectLst>
                <a:outerShdw blurRad="38100" dist="12700" dir="5400000" rotWithShape="0">
                  <a:srgbClr val="000000">
                    <a:alpha val="50000"/>
                  </a:srgbClr>
                </a:outerShdw>
              </a:effectLst>
              <a:latin typeface="Times New Roman"/>
              <a:cs typeface="Arial" panose="020B0604020202020204" pitchFamily="34" charset="0"/>
            </a:endParaRPr>
          </a:p>
        </p:txBody>
      </p:sp>
      <p:sp>
        <p:nvSpPr>
          <p:cNvPr id="9219" name="POWERPOINT TEMPLATE"/>
          <p:cNvSpPr>
            <a:spLocks noChangeArrowheads="1"/>
          </p:cNvSpPr>
          <p:nvPr/>
        </p:nvSpPr>
        <p:spPr bwMode="auto">
          <a:xfrm>
            <a:off x="4297364" y="1691385"/>
            <a:ext cx="4543425" cy="72250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spAutoFit/>
          </a:bodyPr>
          <a:lstStyle>
            <a:lvl1pPr>
              <a:spcBef>
                <a:spcPct val="20000"/>
              </a:spcBef>
              <a:buClr>
                <a:schemeClr val="accent1"/>
              </a:buClr>
              <a:buSzPct val="70000"/>
              <a:buFont typeface="Wingdings 2" panose="05020102010507070707" pitchFamily="18" charset="2"/>
              <a:buChar char=""/>
              <a:tabLst>
                <a:tab pos="1066800" algn="l"/>
              </a:tabLst>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tabLst>
                <a:tab pos="1066800" algn="l"/>
              </a:tabLst>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tabLst>
                <a:tab pos="1066800" algn="l"/>
              </a:tabLst>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9pPr>
          </a:lstStyle>
          <a:p>
            <a:pPr algn="ctr">
              <a:lnSpc>
                <a:spcPct val="90000"/>
              </a:lnSpc>
              <a:spcBef>
                <a:spcPts val="1000"/>
              </a:spcBef>
              <a:buClrTx/>
              <a:buSzTx/>
              <a:buNone/>
            </a:pPr>
            <a:r>
              <a:rPr lang="en-US" altLang="ru-RU" sz="2400" b="1" dirty="0" err="1" smtClean="0">
                <a:solidFill>
                  <a:schemeClr val="bg1"/>
                </a:solidFill>
                <a:latin typeface="Times New Roman" panose="02020603050405020304" pitchFamily="18" charset="0"/>
                <a:cs typeface="Times New Roman" panose="02020603050405020304" pitchFamily="18" charset="0"/>
              </a:rPr>
              <a:t>Elektronika</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va</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mikroprotsessor</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texnikasi</a:t>
            </a:r>
            <a:endParaRPr lang="ru-RU" altLang="ru-RU" sz="2400" dirty="0">
              <a:solidFill>
                <a:srgbClr val="FFFFFF"/>
              </a:solidFill>
              <a:latin typeface="Arial" panose="020B0604020202020204" pitchFamily="34" charset="0"/>
            </a:endParaRPr>
          </a:p>
        </p:txBody>
      </p:sp>
      <p:sp>
        <p:nvSpPr>
          <p:cNvPr id="9220" name="POWERPOINT TEMPLATE"/>
          <p:cNvSpPr>
            <a:spLocks noChangeArrowheads="1"/>
          </p:cNvSpPr>
          <p:nvPr/>
        </p:nvSpPr>
        <p:spPr bwMode="auto">
          <a:xfrm>
            <a:off x="1593058" y="1587501"/>
            <a:ext cx="2120900" cy="979488"/>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spAutoFit/>
          </a:bodyPr>
          <a:lstStyle>
            <a:lvl1pPr>
              <a:spcBef>
                <a:spcPct val="20000"/>
              </a:spcBef>
              <a:buClr>
                <a:schemeClr val="accent1"/>
              </a:buClr>
              <a:buSzPct val="70000"/>
              <a:buFont typeface="Wingdings 2" panose="05020102010507070707" pitchFamily="18" charset="2"/>
              <a:buChar char=""/>
              <a:tabLst>
                <a:tab pos="1066800" algn="l"/>
              </a:tabLst>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tabLst>
                <a:tab pos="1066800" algn="l"/>
              </a:tabLst>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tabLst>
                <a:tab pos="1066800" algn="l"/>
              </a:tabLst>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9pPr>
          </a:lstStyle>
          <a:p>
            <a:pPr algn="ctr" eaLnBrk="1" hangingPunct="1">
              <a:spcBef>
                <a:spcPct val="0"/>
              </a:spcBef>
              <a:buClrTx/>
              <a:buSzTx/>
              <a:buFont typeface="Arial" panose="020B0604020202020204" pitchFamily="34" charset="0"/>
              <a:buNone/>
            </a:pPr>
            <a:r>
              <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FAN</a:t>
            </a:r>
            <a:r>
              <a:rPr lang="ru-RU"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a:t>
            </a:r>
            <a:endPar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endParaRPr>
          </a:p>
          <a:p>
            <a:pPr algn="ctr" eaLnBrk="1" hangingPunct="1">
              <a:spcBef>
                <a:spcPct val="0"/>
              </a:spcBef>
              <a:buClrTx/>
              <a:buSzTx/>
              <a:buFont typeface="Arial" panose="020B0604020202020204" pitchFamily="34" charset="0"/>
              <a:buNone/>
            </a:pPr>
            <a:r>
              <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(Subject)</a:t>
            </a:r>
            <a:endParaRPr lang="en-US" altLang="ru-RU" sz="6000" b="1" dirty="0">
              <a:solidFill>
                <a:srgbClr val="FFFFFF"/>
              </a:solidFill>
              <a:latin typeface="Arial" panose="020B0604020202020204" pitchFamily="34" charset="0"/>
              <a:cs typeface="Arial" panose="020B0604020202020204" pitchFamily="34" charset="0"/>
              <a:sym typeface="Arial" panose="020B0604020202020204" pitchFamily="34" charset="0"/>
            </a:endParaRPr>
          </a:p>
        </p:txBody>
      </p:sp>
      <p:cxnSp>
        <p:nvCxnSpPr>
          <p:cNvPr id="32" name="Прямая соединительная линия 31">
            <a:extLst>
              <a:ext uri="{FF2B5EF4-FFF2-40B4-BE49-F238E27FC236}">
                <a16:creationId xmlns:a16="http://schemas.microsoft.com/office/drawing/2014/main" id="{60413CE3-4565-409D-ACC5-A407EB4D26B8}"/>
              </a:ext>
            </a:extLst>
          </p:cNvPr>
          <p:cNvCxnSpPr>
            <a:cxnSpLocks/>
          </p:cNvCxnSpPr>
          <p:nvPr/>
        </p:nvCxnSpPr>
        <p:spPr>
          <a:xfrm>
            <a:off x="3644900" y="1655991"/>
            <a:ext cx="0" cy="1017985"/>
          </a:xfrm>
          <a:prstGeom prst="line">
            <a:avLst/>
          </a:prstGeom>
          <a:ln w="38100">
            <a:solidFill>
              <a:schemeClr val="bg1"/>
            </a:solidFill>
          </a:ln>
        </p:spPr>
        <p:style>
          <a:lnRef idx="3">
            <a:schemeClr val="accent6"/>
          </a:lnRef>
          <a:fillRef idx="0">
            <a:schemeClr val="accent6"/>
          </a:fillRef>
          <a:effectRef idx="2">
            <a:schemeClr val="accent6"/>
          </a:effectRef>
          <a:fontRef idx="minor">
            <a:schemeClr val="tx1"/>
          </a:fontRef>
        </p:style>
      </p:cxnSp>
      <p:sp>
        <p:nvSpPr>
          <p:cNvPr id="9222" name="TextBox 20"/>
          <p:cNvSpPr txBox="1">
            <a:spLocks noChangeArrowheads="1"/>
          </p:cNvSpPr>
          <p:nvPr/>
        </p:nvSpPr>
        <p:spPr bwMode="auto">
          <a:xfrm>
            <a:off x="2243139" y="66676"/>
            <a:ext cx="7138987" cy="923925"/>
          </a:xfrm>
          <a:prstGeom prst="rect">
            <a:avLst/>
          </a:prstGeom>
          <a:ln/>
        </p:spPr>
        <p:style>
          <a:lnRef idx="1">
            <a:schemeClr val="accent3"/>
          </a:lnRef>
          <a:fillRef idx="3">
            <a:schemeClr val="accent3"/>
          </a:fillRef>
          <a:effectRef idx="2">
            <a:schemeClr val="accent3"/>
          </a:effectRef>
          <a:fontRef idx="minor">
            <a:schemeClr val="lt1"/>
          </a:fontRef>
        </p:style>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ctr">
              <a:spcBef>
                <a:spcPct val="0"/>
              </a:spcBef>
              <a:buClrTx/>
              <a:buSzTx/>
              <a:buFontTx/>
              <a:buNone/>
            </a:pPr>
            <a:r>
              <a:rPr lang="en-US"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“TIQXMMI” MILLIY TADQIQOT UNIVERSITETINING </a:t>
            </a:r>
          </a:p>
          <a:p>
            <a:pPr algn="ctr">
              <a:spcBef>
                <a:spcPct val="0"/>
              </a:spcBef>
              <a:buClrTx/>
              <a:buSzTx/>
              <a:buFontTx/>
              <a:buNone/>
            </a:pPr>
            <a:r>
              <a:rPr lang="en-US"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QARSHI IRRIGATSIYA VA AGROTEXNOLOGIYALAR INSTUTUTI</a:t>
            </a:r>
            <a:endParaRPr lang="ru-RU"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223" name="Рисунок 18"/>
          <p:cNvPicPr>
            <a:picLocks noChangeAspect="1" noChangeArrowheads="1"/>
          </p:cNvPicPr>
          <p:nvPr/>
        </p:nvPicPr>
        <p:blipFill>
          <a:blip r:embed="rId4">
            <a:extLst>
              <a:ext uri="{28A0092B-C50C-407E-A947-70E740481C1C}">
                <a14:useLocalDpi xmlns:a14="http://schemas.microsoft.com/office/drawing/2010/main" val="0"/>
              </a:ext>
            </a:extLst>
          </a:blip>
          <a:srcRect l="3922" t="62387" r="74477" b="14247"/>
          <a:stretch>
            <a:fillRect/>
          </a:stretch>
        </p:blipFill>
        <p:spPr bwMode="auto">
          <a:xfrm>
            <a:off x="8999539" y="0"/>
            <a:ext cx="1740348"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Рисунок 17"/>
          <p:cNvPicPr>
            <a:picLocks noChangeAspect="1" noChangeArrowheads="1"/>
          </p:cNvPicPr>
          <p:nvPr/>
        </p:nvPicPr>
        <p:blipFill>
          <a:blip r:embed="rId4">
            <a:extLst>
              <a:ext uri="{28A0092B-C50C-407E-A947-70E740481C1C}">
                <a14:useLocalDpi xmlns:a14="http://schemas.microsoft.com/office/drawing/2010/main" val="0"/>
              </a:ext>
            </a:extLst>
          </a:blip>
          <a:srcRect l="4697" t="12810" r="87434" b="62875"/>
          <a:stretch>
            <a:fillRect/>
          </a:stretch>
        </p:blipFill>
        <p:spPr bwMode="auto">
          <a:xfrm>
            <a:off x="1528764" y="6350"/>
            <a:ext cx="9810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Рисунок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43138" y="3440113"/>
            <a:ext cx="75247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896530" y="2663335"/>
            <a:ext cx="3832203" cy="707886"/>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defRPr/>
            </a:pPr>
            <a:r>
              <a:rPr lang="en-US" sz="2000" dirty="0"/>
              <a:t>Fan </a:t>
            </a:r>
            <a:r>
              <a:rPr lang="en-US" sz="2000" dirty="0" err="1"/>
              <a:t>o’qituvchisi</a:t>
            </a:r>
            <a:r>
              <a:rPr lang="en-US" sz="2000" dirty="0"/>
              <a:t> </a:t>
            </a:r>
            <a:r>
              <a:rPr lang="en-US" sz="2000" dirty="0" err="1"/>
              <a:t>haqida</a:t>
            </a:r>
            <a:r>
              <a:rPr lang="en-US" sz="2000" dirty="0"/>
              <a:t> </a:t>
            </a:r>
            <a:r>
              <a:rPr lang="en-US" sz="2000" dirty="0" err="1"/>
              <a:t>ma’lumot</a:t>
            </a:r>
            <a:r>
              <a:rPr lang="en-US" sz="2000" dirty="0"/>
              <a:t>:</a:t>
            </a:r>
          </a:p>
          <a:p>
            <a:pPr algn="ctr">
              <a:defRPr/>
            </a:pPr>
            <a:r>
              <a:rPr lang="en-US" sz="2000" dirty="0"/>
              <a:t>(About subject teacher)</a:t>
            </a:r>
            <a:endParaRPr lang="ru-RU" sz="2000" dirty="0"/>
          </a:p>
        </p:txBody>
      </p:sp>
      <p:pic>
        <p:nvPicPr>
          <p:cNvPr id="9229" name="Рисунок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824789" y="3163889"/>
            <a:ext cx="2592387"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899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eaLnBrk="1" hangingPunct="1"/>
            <a:r>
              <a:rPr lang="uz-Cyrl-UZ" altLang="ru-RU" b="1" smtClean="0">
                <a:latin typeface="Times New Roman" panose="02020603050405020304" pitchFamily="18" charset="0"/>
              </a:rPr>
              <a:t>ИМСларнинг белгиланиш тизими</a:t>
            </a:r>
            <a:endParaRPr lang="ru-RU" altLang="ru-RU" b="1" smtClean="0">
              <a:latin typeface="Times New Roman" panose="02020603050405020304" pitchFamily="18" charset="0"/>
            </a:endParaRPr>
          </a:p>
        </p:txBody>
      </p:sp>
      <p:sp>
        <p:nvSpPr>
          <p:cNvPr id="12291" name="Rectangle 3"/>
          <p:cNvSpPr>
            <a:spLocks noGrp="1" noChangeArrowheads="1"/>
          </p:cNvSpPr>
          <p:nvPr>
            <p:ph type="body" idx="1"/>
          </p:nvPr>
        </p:nvSpPr>
        <p:spPr/>
        <p:txBody>
          <a:bodyPr/>
          <a:lstStyle/>
          <a:p>
            <a:pPr algn="just" eaLnBrk="1" hangingPunct="1"/>
            <a:r>
              <a:rPr lang="uz-Cyrl-UZ" altLang="ru-RU" sz="2400">
                <a:latin typeface="Times New Roman" panose="02020603050405020304" pitchFamily="18" charset="0"/>
              </a:rPr>
              <a:t>Учинчи элемент (битта сон) – ИМСнинг конструктив-технологик турини билдиради (</a:t>
            </a:r>
            <a:r>
              <a:rPr lang="uz-Cyrl-UZ" altLang="ru-RU" sz="2400" b="1" i="1">
                <a:solidFill>
                  <a:srgbClr val="FF0000"/>
                </a:solidFill>
                <a:latin typeface="Times New Roman" panose="02020603050405020304" pitchFamily="18" charset="0"/>
              </a:rPr>
              <a:t>1,5,6,7</a:t>
            </a:r>
            <a:r>
              <a:rPr lang="uz-Cyrl-UZ" altLang="ru-RU" sz="2400">
                <a:latin typeface="Times New Roman" panose="02020603050405020304" pitchFamily="18" charset="0"/>
              </a:rPr>
              <a:t>-яримўтказгичли, </a:t>
            </a:r>
            <a:r>
              <a:rPr lang="uz-Cyrl-UZ" altLang="ru-RU" sz="2400" b="1" i="1">
                <a:solidFill>
                  <a:srgbClr val="FF0000"/>
                </a:solidFill>
                <a:latin typeface="Times New Roman" panose="02020603050405020304" pitchFamily="18" charset="0"/>
              </a:rPr>
              <a:t>2,4,8</a:t>
            </a:r>
            <a:r>
              <a:rPr lang="uz-Cyrl-UZ" altLang="ru-RU" sz="2400">
                <a:latin typeface="Times New Roman" panose="02020603050405020304" pitchFamily="18" charset="0"/>
              </a:rPr>
              <a:t>-гибрид, </a:t>
            </a:r>
            <a:r>
              <a:rPr lang="uz-Cyrl-UZ" altLang="ru-RU" sz="2400" b="1" i="1">
                <a:solidFill>
                  <a:srgbClr val="FF0000"/>
                </a:solidFill>
                <a:latin typeface="Times New Roman" panose="02020603050405020304" pitchFamily="18" charset="0"/>
              </a:rPr>
              <a:t>3</a:t>
            </a:r>
            <a:r>
              <a:rPr lang="uz-Cyrl-UZ" altLang="ru-RU" sz="2400">
                <a:latin typeface="Times New Roman" panose="02020603050405020304" pitchFamily="18" charset="0"/>
              </a:rPr>
              <a:t>-бошқа: пардали, керамик, вакуумли).</a:t>
            </a:r>
          </a:p>
          <a:p>
            <a:pPr algn="just" eaLnBrk="1" hangingPunct="1"/>
            <a:r>
              <a:rPr lang="uz-Cyrl-UZ" altLang="ru-RU" sz="2400">
                <a:latin typeface="Times New Roman" panose="02020603050405020304" pitchFamily="18" charset="0"/>
              </a:rPr>
              <a:t>Тўртинчи элемент (иккита ёки учта сон) – ИМС сериясининг тартиб рақамини билдиради. Иккита сон бирлаликда-аниқ серия рақамини билдиради.</a:t>
            </a:r>
          </a:p>
          <a:p>
            <a:pPr algn="just" eaLnBrk="1" hangingPunct="1"/>
            <a:r>
              <a:rPr lang="uz-Cyrl-UZ" altLang="ru-RU" sz="2400">
                <a:latin typeface="Times New Roman" panose="02020603050405020304" pitchFamily="18" charset="0"/>
              </a:rPr>
              <a:t>Бешинчи элемент (иккита ҳарф) – ИМСнинг функционал вазифасини билдиради.</a:t>
            </a:r>
          </a:p>
          <a:p>
            <a:pPr algn="just" eaLnBrk="1" hangingPunct="1"/>
            <a:r>
              <a:rPr lang="uz-Cyrl-UZ" altLang="ru-RU" sz="2400">
                <a:latin typeface="Times New Roman" panose="02020603050405020304" pitchFamily="18" charset="0"/>
              </a:rPr>
              <a:t>Олтинчи элемент бир турдаги ИМС сериялари ичидаги ишланма тартиб рақамини билдиради.</a:t>
            </a:r>
            <a:endParaRPr lang="ru-RU" altLang="ru-RU" sz="2400">
              <a:latin typeface="Times New Roman" panose="02020603050405020304" pitchFamily="18" charset="0"/>
            </a:endParaRPr>
          </a:p>
        </p:txBody>
      </p:sp>
    </p:spTree>
    <p:extLst>
      <p:ext uri="{BB962C8B-B14F-4D97-AF65-F5344CB8AC3E}">
        <p14:creationId xmlns:p14="http://schemas.microsoft.com/office/powerpoint/2010/main" val="22108381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ctr" eaLnBrk="1" hangingPunct="1"/>
            <a:r>
              <a:rPr lang="uz-Cyrl-UZ" altLang="ru-RU" sz="2800" b="1">
                <a:latin typeface="Times New Roman" panose="02020603050405020304" pitchFamily="18" charset="0"/>
              </a:rPr>
              <a:t>Яримўтказгич ИМСлар яратишда </a:t>
            </a:r>
            <a:br>
              <a:rPr lang="uz-Cyrl-UZ" altLang="ru-RU" sz="2800" b="1">
                <a:latin typeface="Times New Roman" panose="02020603050405020304" pitchFamily="18" charset="0"/>
              </a:rPr>
            </a:br>
            <a:r>
              <a:rPr lang="uz-Cyrl-UZ" altLang="ru-RU" sz="2800" b="1">
                <a:latin typeface="Times New Roman" panose="02020603050405020304" pitchFamily="18" charset="0"/>
              </a:rPr>
              <a:t>технологик жараён ва операциялар</a:t>
            </a:r>
            <a:endParaRPr lang="ru-RU" altLang="ru-RU" sz="2800" b="1">
              <a:latin typeface="Times New Roman" panose="02020603050405020304" pitchFamily="18" charset="0"/>
            </a:endParaRPr>
          </a:p>
        </p:txBody>
      </p:sp>
      <p:sp>
        <p:nvSpPr>
          <p:cNvPr id="13315" name="Rectangle 3"/>
          <p:cNvSpPr>
            <a:spLocks noGrp="1" noChangeArrowheads="1"/>
          </p:cNvSpPr>
          <p:nvPr>
            <p:ph type="body" idx="1"/>
          </p:nvPr>
        </p:nvSpPr>
        <p:spPr/>
        <p:txBody>
          <a:bodyPr/>
          <a:lstStyle/>
          <a:p>
            <a:pPr algn="just" eaLnBrk="1" hangingPunct="1"/>
            <a:r>
              <a:rPr lang="uz-Cyrl-UZ" altLang="ru-RU" sz="2400">
                <a:latin typeface="Times New Roman" panose="02020603050405020304" pitchFamily="18" charset="0"/>
              </a:rPr>
              <a:t>Яримўтказгич ИМСлар тайёрлаш учун асосий материал бўлган  - </a:t>
            </a:r>
            <a:r>
              <a:rPr lang="uz-Cyrl-UZ" altLang="ru-RU" sz="2400" b="1" i="1">
                <a:solidFill>
                  <a:srgbClr val="0070C0"/>
                </a:solidFill>
                <a:latin typeface="Times New Roman" panose="02020603050405020304" pitchFamily="18" charset="0"/>
              </a:rPr>
              <a:t>кремний монокристал қуймалари олиш</a:t>
            </a:r>
            <a:r>
              <a:rPr lang="uz-Cyrl-UZ" altLang="ru-RU" sz="2400" i="1">
                <a:latin typeface="Times New Roman" panose="02020603050405020304" pitchFamily="18" charset="0"/>
              </a:rPr>
              <a:t>дан</a:t>
            </a:r>
            <a:r>
              <a:rPr lang="uz-Cyrl-UZ" altLang="ru-RU" sz="2400">
                <a:latin typeface="Times New Roman" panose="02020603050405020304" pitchFamily="18" charset="0"/>
              </a:rPr>
              <a:t> бошланади. (</a:t>
            </a:r>
            <a:r>
              <a:rPr lang="uz-Cyrl-UZ" altLang="ru-RU" sz="2400" b="1" i="1">
                <a:latin typeface="Times New Roman" panose="02020603050405020304" pitchFamily="18" charset="0"/>
              </a:rPr>
              <a:t>Чохральский усули)</a:t>
            </a:r>
          </a:p>
          <a:p>
            <a:pPr algn="just" eaLnBrk="1" hangingPunct="1"/>
            <a:r>
              <a:rPr lang="uz-Cyrl-UZ" altLang="ru-RU" sz="2400">
                <a:latin typeface="Times New Roman" panose="02020603050405020304" pitchFamily="18" charset="0"/>
              </a:rPr>
              <a:t>Ҳосил бўлган кремний қуймаси n– ёки р–турли электр ўтказувчанликка эга бўлади. </a:t>
            </a:r>
          </a:p>
          <a:p>
            <a:pPr algn="just" eaLnBrk="1" hangingPunct="1"/>
            <a:r>
              <a:rPr lang="uz-Cyrl-UZ" altLang="ru-RU" sz="2400">
                <a:latin typeface="Times New Roman" panose="02020603050405020304" pitchFamily="18" charset="0"/>
              </a:rPr>
              <a:t>Қуйма узунлиги 150 см, диаметри эса 150 мм ва ундан катта бўлиши мумкин. </a:t>
            </a:r>
          </a:p>
          <a:p>
            <a:pPr algn="just" eaLnBrk="1" hangingPunct="1"/>
            <a:r>
              <a:rPr lang="uz-Cyrl-UZ" altLang="ru-RU" sz="2400" b="1" i="1">
                <a:solidFill>
                  <a:srgbClr val="0070C0"/>
                </a:solidFill>
                <a:latin typeface="Times New Roman" panose="02020603050405020304" pitchFamily="18" charset="0"/>
              </a:rPr>
              <a:t>Зонали эритиш усулида</a:t>
            </a:r>
            <a:r>
              <a:rPr lang="uz-Cyrl-UZ" altLang="ru-RU" sz="2400">
                <a:solidFill>
                  <a:srgbClr val="0070C0"/>
                </a:solidFill>
                <a:latin typeface="Times New Roman" panose="02020603050405020304" pitchFamily="18" charset="0"/>
              </a:rPr>
              <a:t> </a:t>
            </a:r>
            <a:r>
              <a:rPr lang="uz-Cyrl-UZ" altLang="ru-RU" sz="2400">
                <a:latin typeface="Times New Roman" panose="02020603050405020304" pitchFamily="18" charset="0"/>
              </a:rPr>
              <a:t>монокристал ифлосланти-рувчи киритмалардан қўшимча тозаланади.</a:t>
            </a:r>
            <a:r>
              <a:rPr lang="uz-Cyrl-UZ" altLang="ru-RU" smtClean="0"/>
              <a:t> </a:t>
            </a:r>
            <a:endParaRPr lang="ru-RU" altLang="ru-RU" smtClean="0"/>
          </a:p>
        </p:txBody>
      </p:sp>
    </p:spTree>
    <p:extLst>
      <p:ext uri="{BB962C8B-B14F-4D97-AF65-F5344CB8AC3E}">
        <p14:creationId xmlns:p14="http://schemas.microsoft.com/office/powerpoint/2010/main" val="42017347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eaLnBrk="1" hangingPunct="1"/>
            <a:r>
              <a:rPr lang="uz-Cyrl-UZ" altLang="ru-RU" sz="3200" b="1">
                <a:latin typeface="Times New Roman" panose="02020603050405020304" pitchFamily="18" charset="0"/>
              </a:rPr>
              <a:t>Яримўтказгич ИМСлар яратишда </a:t>
            </a:r>
            <a:br>
              <a:rPr lang="uz-Cyrl-UZ" altLang="ru-RU" sz="3200" b="1">
                <a:latin typeface="Times New Roman" panose="02020603050405020304" pitchFamily="18" charset="0"/>
              </a:rPr>
            </a:br>
            <a:r>
              <a:rPr lang="uz-Cyrl-UZ" altLang="ru-RU" sz="3200" b="1">
                <a:latin typeface="Times New Roman" panose="02020603050405020304" pitchFamily="18" charset="0"/>
              </a:rPr>
              <a:t>технологик жараён ва операциялар</a:t>
            </a:r>
            <a:endParaRPr lang="ru-RU" altLang="ru-RU" sz="3200" b="1">
              <a:latin typeface="Times New Roman" panose="02020603050405020304" pitchFamily="18" charset="0"/>
            </a:endParaRPr>
          </a:p>
        </p:txBody>
      </p:sp>
      <p:sp>
        <p:nvSpPr>
          <p:cNvPr id="14339" name="Rectangle 3"/>
          <p:cNvSpPr>
            <a:spLocks noGrp="1" noChangeArrowheads="1"/>
          </p:cNvSpPr>
          <p:nvPr>
            <p:ph type="body" idx="1"/>
          </p:nvPr>
        </p:nvSpPr>
        <p:spPr/>
        <p:txBody>
          <a:bodyPr/>
          <a:lstStyle/>
          <a:p>
            <a:pPr algn="just" eaLnBrk="1" hangingPunct="1">
              <a:lnSpc>
                <a:spcPct val="80000"/>
              </a:lnSpc>
            </a:pPr>
            <a:r>
              <a:rPr lang="uz-Cyrl-UZ" altLang="ru-RU" sz="2400" b="1" i="1">
                <a:solidFill>
                  <a:srgbClr val="0070C0"/>
                </a:solidFill>
                <a:latin typeface="Times New Roman" panose="02020603050405020304" pitchFamily="18" charset="0"/>
              </a:rPr>
              <a:t>Эпитаксия.</a:t>
            </a:r>
            <a:r>
              <a:rPr lang="uz-Cyrl-UZ" altLang="ru-RU" sz="2400">
                <a:latin typeface="Times New Roman" panose="02020603050405020304" pitchFamily="18" charset="0"/>
              </a:rPr>
              <a:t> Эпитаксия жараёни асос сиртида унинг кристалл тузилишини такрорловчи юпқа монокристал ишчи қатламлар ҳосил қилиш учун ишлатилади. </a:t>
            </a:r>
          </a:p>
          <a:p>
            <a:pPr algn="just" eaLnBrk="1" hangingPunct="1">
              <a:lnSpc>
                <a:spcPct val="80000"/>
              </a:lnSpc>
            </a:pPr>
            <a:r>
              <a:rPr lang="uz-Cyrl-UZ" altLang="ru-RU" sz="2400">
                <a:latin typeface="Times New Roman" panose="02020603050405020304" pitchFamily="18" charset="0"/>
              </a:rPr>
              <a:t>Газ фазали ва суюқ фазали эпитаксия усуллари кенг тарқалган бўлиб, улар монокристал асос сиртида </a:t>
            </a:r>
            <a:r>
              <a:rPr lang="uz-Cyrl-UZ" altLang="ru-RU" sz="2400" i="1">
                <a:latin typeface="Times New Roman" panose="02020603050405020304" pitchFamily="18" charset="0"/>
              </a:rPr>
              <a:t>n</a:t>
            </a:r>
            <a:r>
              <a:rPr lang="uz-Cyrl-UZ" altLang="ru-RU" sz="2400">
                <a:latin typeface="Times New Roman" panose="02020603050405020304" pitchFamily="18" charset="0"/>
              </a:rPr>
              <a:t>– ёки </a:t>
            </a:r>
            <a:r>
              <a:rPr lang="uz-Cyrl-UZ" altLang="ru-RU" sz="2400" i="1">
                <a:latin typeface="Times New Roman" panose="02020603050405020304" pitchFamily="18" charset="0"/>
              </a:rPr>
              <a:t>р</a:t>
            </a:r>
            <a:r>
              <a:rPr lang="uz-Cyrl-UZ" altLang="ru-RU" sz="2400">
                <a:latin typeface="Times New Roman" panose="02020603050405020304" pitchFamily="18" charset="0"/>
              </a:rPr>
              <a:t>–турли ўтказувчанликка эга бўлган эпитаксиал қатламлар ҳосил  қилиш имконини беради.</a:t>
            </a:r>
            <a:endParaRPr lang="ru-RU" altLang="ru-RU" sz="2400" b="1" i="1">
              <a:latin typeface="Times New Roman" panose="02020603050405020304" pitchFamily="18" charset="0"/>
            </a:endParaRPr>
          </a:p>
          <a:p>
            <a:pPr algn="just" eaLnBrk="1" hangingPunct="1">
              <a:lnSpc>
                <a:spcPct val="80000"/>
              </a:lnSpc>
            </a:pPr>
            <a:r>
              <a:rPr lang="ru-RU" altLang="ru-RU" sz="2400" b="1" i="1">
                <a:solidFill>
                  <a:srgbClr val="0070C0"/>
                </a:solidFill>
                <a:latin typeface="Times New Roman" panose="02020603050405020304" pitchFamily="18" charset="0"/>
              </a:rPr>
              <a:t>Терми</a:t>
            </a:r>
            <a:r>
              <a:rPr lang="uz-Cyrl-UZ" altLang="ru-RU" sz="2400" b="1" i="1">
                <a:solidFill>
                  <a:srgbClr val="0070C0"/>
                </a:solidFill>
                <a:latin typeface="Times New Roman" panose="02020603050405020304" pitchFamily="18" charset="0"/>
              </a:rPr>
              <a:t>к оксидлаш. </a:t>
            </a:r>
            <a:r>
              <a:rPr lang="uz-Cyrl-UZ" altLang="ru-RU" sz="2400">
                <a:latin typeface="Times New Roman" panose="02020603050405020304" pitchFamily="18" charset="0"/>
              </a:rPr>
              <a:t>Термик оксидлаш – кремний сиртида оксид (SiO</a:t>
            </a:r>
            <a:r>
              <a:rPr lang="uz-Cyrl-UZ" altLang="ru-RU" sz="1400">
                <a:latin typeface="Times New Roman" panose="02020603050405020304" pitchFamily="18" charset="0"/>
              </a:rPr>
              <a:t>2</a:t>
            </a:r>
            <a:r>
              <a:rPr lang="uz-Cyrl-UZ" altLang="ru-RU" sz="2400">
                <a:latin typeface="Times New Roman" panose="02020603050405020304" pitchFamily="18" charset="0"/>
              </a:rPr>
              <a:t>) қатлам (парда) ҳосил қилиш мақсадида сунъий йўл билан оксидлашдан иборат жараён. У юқори (1000÷1200) 0С  температураларда кечади.</a:t>
            </a:r>
          </a:p>
        </p:txBody>
      </p:sp>
    </p:spTree>
    <p:extLst>
      <p:ext uri="{BB962C8B-B14F-4D97-AF65-F5344CB8AC3E}">
        <p14:creationId xmlns:p14="http://schemas.microsoft.com/office/powerpoint/2010/main" val="37787388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endParaRPr lang="ru-RU" altLang="ru-RU" smtClean="0"/>
          </a:p>
        </p:txBody>
      </p:sp>
      <p:sp>
        <p:nvSpPr>
          <p:cNvPr id="15363" name="Rectangle 3"/>
          <p:cNvSpPr>
            <a:spLocks noGrp="1" noChangeArrowheads="1"/>
          </p:cNvSpPr>
          <p:nvPr>
            <p:ph type="body" idx="1"/>
          </p:nvPr>
        </p:nvSpPr>
        <p:spPr/>
        <p:txBody>
          <a:bodyPr/>
          <a:lstStyle/>
          <a:p>
            <a:pPr eaLnBrk="1" hangingPunct="1"/>
            <a:endParaRPr lang="ru-RU" altLang="ru-RU" smtClean="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83248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16407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eaLnBrk="1" hangingPunct="1"/>
            <a:r>
              <a:rPr lang="uz-Cyrl-UZ" altLang="ru-RU" sz="3200" b="1">
                <a:latin typeface="Times New Roman" panose="02020603050405020304" pitchFamily="18" charset="0"/>
              </a:rPr>
              <a:t>Яримўтказгич ИМСлар яратишда </a:t>
            </a:r>
            <a:br>
              <a:rPr lang="uz-Cyrl-UZ" altLang="ru-RU" sz="3200" b="1">
                <a:latin typeface="Times New Roman" panose="02020603050405020304" pitchFamily="18" charset="0"/>
              </a:rPr>
            </a:br>
            <a:r>
              <a:rPr lang="uz-Cyrl-UZ" altLang="ru-RU" sz="3200" b="1">
                <a:latin typeface="Times New Roman" panose="02020603050405020304" pitchFamily="18" charset="0"/>
              </a:rPr>
              <a:t>технологик жараён ва операциялар</a:t>
            </a:r>
            <a:endParaRPr lang="ru-RU" altLang="ru-RU" sz="3200" b="1">
              <a:latin typeface="Times New Roman" panose="02020603050405020304" pitchFamily="18" charset="0"/>
            </a:endParaRPr>
          </a:p>
        </p:txBody>
      </p:sp>
      <p:sp>
        <p:nvSpPr>
          <p:cNvPr id="16387" name="Rectangle 3"/>
          <p:cNvSpPr>
            <a:spLocks noGrp="1" noChangeArrowheads="1"/>
          </p:cNvSpPr>
          <p:nvPr>
            <p:ph type="body" idx="1"/>
          </p:nvPr>
        </p:nvSpPr>
        <p:spPr/>
        <p:txBody>
          <a:bodyPr/>
          <a:lstStyle/>
          <a:p>
            <a:pPr algn="just" eaLnBrk="1" hangingPunct="1">
              <a:lnSpc>
                <a:spcPct val="80000"/>
              </a:lnSpc>
            </a:pPr>
            <a:r>
              <a:rPr lang="uz-Cyrl-UZ" altLang="ru-RU" sz="2400" b="1" i="1">
                <a:solidFill>
                  <a:srgbClr val="0070C0"/>
                </a:solidFill>
                <a:latin typeface="Times New Roman" panose="02020603050405020304" pitchFamily="18" charset="0"/>
              </a:rPr>
              <a:t>Фотолитография</a:t>
            </a:r>
            <a:r>
              <a:rPr lang="uz-Cyrl-UZ" altLang="ru-RU" sz="2400" b="1" i="1">
                <a:latin typeface="Times New Roman" panose="02020603050405020304" pitchFamily="18" charset="0"/>
              </a:rPr>
              <a:t> - </a:t>
            </a:r>
            <a:r>
              <a:rPr lang="uz-Cyrl-UZ" altLang="ru-RU" sz="2400">
                <a:latin typeface="Times New Roman" panose="02020603050405020304" pitchFamily="18" charset="0"/>
              </a:rPr>
              <a:t>яримўтказгич пластинадаги металл ёки диэлектрик пардалар сиртида маълум шаклдаги локал соҳаларни ҳосил қилиш жараёни. Ушбу соҳалар кимёвий емиришдан ҳимояланган бўлиши шарт. </a:t>
            </a:r>
          </a:p>
          <a:p>
            <a:pPr algn="just" eaLnBrk="1" hangingPunct="1">
              <a:lnSpc>
                <a:spcPct val="80000"/>
              </a:lnSpc>
            </a:pPr>
            <a:r>
              <a:rPr lang="uz-Cyrl-UZ" altLang="ru-RU" sz="2400">
                <a:latin typeface="Times New Roman" panose="02020603050405020304" pitchFamily="18" charset="0"/>
              </a:rPr>
              <a:t>Фотолитография жараёнида ультрабинафша нур  таъсирида ўз хусусиятларини ўзгартирувчи, </a:t>
            </a:r>
            <a:r>
              <a:rPr lang="uz-Cyrl-UZ" altLang="ru-RU" sz="2400" b="1" i="1">
                <a:solidFill>
                  <a:srgbClr val="0070C0"/>
                </a:solidFill>
                <a:latin typeface="Times New Roman" panose="02020603050405020304" pitchFamily="18" charset="0"/>
              </a:rPr>
              <a:t>фоторезист</a:t>
            </a:r>
            <a:r>
              <a:rPr lang="uz-Cyrl-UZ" altLang="ru-RU" sz="2400">
                <a:latin typeface="Times New Roman" panose="02020603050405020304" pitchFamily="18" charset="0"/>
              </a:rPr>
              <a:t> деб аталувчи, махсус моддалар ишлатилади. </a:t>
            </a:r>
            <a:endParaRPr lang="ru-RU" altLang="ru-RU" sz="2400">
              <a:latin typeface="Times New Roman" panose="02020603050405020304" pitchFamily="18" charset="0"/>
            </a:endParaRPr>
          </a:p>
        </p:txBody>
      </p:sp>
    </p:spTree>
    <p:extLst>
      <p:ext uri="{BB962C8B-B14F-4D97-AF65-F5344CB8AC3E}">
        <p14:creationId xmlns:p14="http://schemas.microsoft.com/office/powerpoint/2010/main" val="42134063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ru-RU" altLang="ru-RU" smtClean="0"/>
          </a:p>
        </p:txBody>
      </p:sp>
      <p:sp>
        <p:nvSpPr>
          <p:cNvPr id="17411" name="Rectangle 3"/>
          <p:cNvSpPr>
            <a:spLocks noGrp="1" noChangeArrowheads="1"/>
          </p:cNvSpPr>
          <p:nvPr>
            <p:ph type="body" idx="1"/>
          </p:nvPr>
        </p:nvSpPr>
        <p:spPr/>
        <p:txBody>
          <a:bodyPr/>
          <a:lstStyle/>
          <a:p>
            <a:pPr eaLnBrk="1" hangingPunct="1"/>
            <a:endParaRPr lang="ru-RU" altLang="ru-RU" smtClean="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2667001"/>
            <a:ext cx="8310563"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30858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eaLnBrk="1" hangingPunct="1"/>
            <a:r>
              <a:rPr lang="uz-Cyrl-UZ" altLang="ru-RU" sz="3200" b="1">
                <a:latin typeface="Times New Roman" panose="02020603050405020304" pitchFamily="18" charset="0"/>
              </a:rPr>
              <a:t>Яримўтказгич ИМСлар яратишда </a:t>
            </a:r>
            <a:br>
              <a:rPr lang="uz-Cyrl-UZ" altLang="ru-RU" sz="3200" b="1">
                <a:latin typeface="Times New Roman" panose="02020603050405020304" pitchFamily="18" charset="0"/>
              </a:rPr>
            </a:br>
            <a:r>
              <a:rPr lang="uz-Cyrl-UZ" altLang="ru-RU" sz="3200" b="1">
                <a:latin typeface="Times New Roman" panose="02020603050405020304" pitchFamily="18" charset="0"/>
              </a:rPr>
              <a:t>технологик жараён ва операциялар</a:t>
            </a:r>
            <a:endParaRPr lang="ru-RU" altLang="ru-RU" sz="3200" b="1">
              <a:latin typeface="Times New Roman" panose="02020603050405020304" pitchFamily="18" charset="0"/>
            </a:endParaRPr>
          </a:p>
        </p:txBody>
      </p:sp>
      <p:sp>
        <p:nvSpPr>
          <p:cNvPr id="18435" name="Rectangle 3"/>
          <p:cNvSpPr>
            <a:spLocks noGrp="1" noChangeArrowheads="1"/>
          </p:cNvSpPr>
          <p:nvPr>
            <p:ph type="body" idx="1"/>
          </p:nvPr>
        </p:nvSpPr>
        <p:spPr/>
        <p:txBody>
          <a:bodyPr/>
          <a:lstStyle/>
          <a:p>
            <a:pPr algn="just" eaLnBrk="1" hangingPunct="1">
              <a:lnSpc>
                <a:spcPct val="80000"/>
              </a:lnSpc>
            </a:pPr>
            <a:r>
              <a:rPr lang="uz-Cyrl-UZ" altLang="ru-RU" sz="2400">
                <a:latin typeface="Times New Roman" panose="02020603050405020304" pitchFamily="18" charset="0"/>
              </a:rPr>
              <a:t>Фоторезист оксидланган кремний пластинаси сиртига суртилади ва кварц шиша ниқоб орқали ёритилади. Ниқоблар шаффоф ва шаффоф эмас соҳаларга эга бўлгани учун фоторезистнинг маълум соҳаларига ёруғлик (ультрабинафша нур) таъсир этиб, унинг хусусияти ўзгартирилади. Бундай ниқоблар </a:t>
            </a:r>
            <a:r>
              <a:rPr lang="uz-Cyrl-UZ" altLang="ru-RU" sz="2400" b="1" i="1">
                <a:solidFill>
                  <a:srgbClr val="0070C0"/>
                </a:solidFill>
                <a:latin typeface="Times New Roman" panose="02020603050405020304" pitchFamily="18" charset="0"/>
              </a:rPr>
              <a:t>фотошаблонлар</a:t>
            </a:r>
            <a:r>
              <a:rPr lang="uz-Cyrl-UZ" altLang="ru-RU" sz="2400">
                <a:latin typeface="Times New Roman" panose="02020603050405020304" pitchFamily="18" charset="0"/>
              </a:rPr>
              <a:t> деб аталади. </a:t>
            </a:r>
            <a:endParaRPr lang="ru-RU" altLang="ru-RU" sz="2400">
              <a:latin typeface="Times New Roman" panose="02020603050405020304" pitchFamily="18" charset="0"/>
            </a:endParaRPr>
          </a:p>
          <a:p>
            <a:pPr eaLnBrk="1" hangingPunct="1">
              <a:lnSpc>
                <a:spcPct val="80000"/>
              </a:lnSpc>
            </a:pPr>
            <a:endParaRPr lang="ru-RU" altLang="ru-RU" sz="2400"/>
          </a:p>
        </p:txBody>
      </p:sp>
    </p:spTree>
    <p:extLst>
      <p:ext uri="{BB962C8B-B14F-4D97-AF65-F5344CB8AC3E}">
        <p14:creationId xmlns:p14="http://schemas.microsoft.com/office/powerpoint/2010/main" val="31211615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endParaRPr lang="ru-RU" altLang="ru-RU" smtClean="0"/>
          </a:p>
        </p:txBody>
      </p:sp>
      <p:sp>
        <p:nvSpPr>
          <p:cNvPr id="19459" name="Rectangle 3"/>
          <p:cNvSpPr>
            <a:spLocks noGrp="1" noChangeArrowheads="1"/>
          </p:cNvSpPr>
          <p:nvPr>
            <p:ph type="body" idx="1"/>
          </p:nvPr>
        </p:nvSpPr>
        <p:spPr/>
        <p:txBody>
          <a:bodyPr/>
          <a:lstStyle/>
          <a:p>
            <a:pPr eaLnBrk="1" hangingPunct="1"/>
            <a:endParaRPr lang="ru-RU" altLang="ru-RU" smtClean="0"/>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438400"/>
            <a:ext cx="80772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12967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endParaRPr lang="ru-RU" altLang="ru-RU" smtClean="0"/>
          </a:p>
        </p:txBody>
      </p:sp>
      <p:sp>
        <p:nvSpPr>
          <p:cNvPr id="20483" name="Rectangle 3"/>
          <p:cNvSpPr>
            <a:spLocks noGrp="1" noChangeArrowheads="1"/>
          </p:cNvSpPr>
          <p:nvPr>
            <p:ph type="body" idx="1"/>
          </p:nvPr>
        </p:nvSpPr>
        <p:spPr/>
        <p:txBody>
          <a:bodyPr/>
          <a:lstStyle/>
          <a:p>
            <a:pPr eaLnBrk="1" hangingPunct="1"/>
            <a:endParaRPr lang="ru-RU" altLang="ru-RU" smtClean="0"/>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362200"/>
            <a:ext cx="7924800"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24179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endParaRPr lang="ru-RU" altLang="ru-RU" smtClean="0"/>
          </a:p>
        </p:txBody>
      </p:sp>
      <p:sp>
        <p:nvSpPr>
          <p:cNvPr id="21507" name="Rectangle 3"/>
          <p:cNvSpPr>
            <a:spLocks noGrp="1" noChangeArrowheads="1"/>
          </p:cNvSpPr>
          <p:nvPr>
            <p:ph type="body" idx="1"/>
          </p:nvPr>
        </p:nvSpPr>
        <p:spPr/>
        <p:txBody>
          <a:bodyPr/>
          <a:lstStyle/>
          <a:p>
            <a:pPr eaLnBrk="1" hangingPunct="1"/>
            <a:endParaRPr lang="ru-RU" altLang="ru-RU" smtClean="0"/>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28889"/>
            <a:ext cx="7848600" cy="230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24971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564x/7e/b9/ae/7eb9aeb9f67f9e7ed45b4836c19897e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12192001" cy="6829264"/>
          </a:xfrm>
          <a:prstGeom prst="rect">
            <a:avLst/>
          </a:prstGeom>
          <a:noFill/>
          <a:extLst>
            <a:ext uri="{909E8E84-426E-40DD-AFC4-6F175D3DCCD1}">
              <a14:hiddenFill xmlns:a14="http://schemas.microsoft.com/office/drawing/2010/main">
                <a:solidFill>
                  <a:srgbClr val="FFFFFF"/>
                </a:solidFill>
              </a14:hiddenFill>
            </a:ext>
          </a:extLst>
        </p:spPr>
      </p:pic>
      <p:sp>
        <p:nvSpPr>
          <p:cNvPr id="13315" name="Номер слайда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spcBef>
                <a:spcPct val="0"/>
              </a:spcBef>
              <a:buClrTx/>
              <a:buSzTx/>
              <a:buFontTx/>
              <a:buNone/>
            </a:pPr>
            <a:fld id="{00151A2B-7129-47D1-8118-A8D64C34A662}" type="slidenum">
              <a:rPr lang="ru-RU" altLang="ru-RU" sz="1200">
                <a:solidFill>
                  <a:srgbClr val="D38E27"/>
                </a:solidFill>
              </a:rPr>
              <a:pPr>
                <a:spcBef>
                  <a:spcPct val="0"/>
                </a:spcBef>
                <a:buClrTx/>
                <a:buSzTx/>
                <a:buFontTx/>
                <a:buNone/>
              </a:pPr>
              <a:t>2</a:t>
            </a:fld>
            <a:endParaRPr lang="ru-RU" altLang="ru-RU" sz="1200">
              <a:solidFill>
                <a:srgbClr val="D38E27"/>
              </a:solidFill>
            </a:endParaRPr>
          </a:p>
        </p:txBody>
      </p:sp>
      <p:sp>
        <p:nvSpPr>
          <p:cNvPr id="13316" name="Прямоугольник 5"/>
          <p:cNvSpPr>
            <a:spLocks noChangeArrowheads="1"/>
          </p:cNvSpPr>
          <p:nvPr/>
        </p:nvSpPr>
        <p:spPr bwMode="auto">
          <a:xfrm>
            <a:off x="384048" y="284527"/>
            <a:ext cx="11317223"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ctr">
              <a:spcBef>
                <a:spcPct val="0"/>
              </a:spcBef>
              <a:buClrTx/>
              <a:buSzTx/>
              <a:buFontTx/>
              <a:buNone/>
            </a:pPr>
            <a:r>
              <a:rPr lang="en-US" b="1" dirty="0"/>
              <a:t>Integral </a:t>
            </a:r>
            <a:r>
              <a:rPr lang="en-US" b="1" dirty="0" err="1"/>
              <a:t>mikrosxemalar</a:t>
            </a:r>
            <a:r>
              <a:rPr lang="en-US" b="1" dirty="0"/>
              <a:t> </a:t>
            </a:r>
            <a:r>
              <a:rPr lang="en-US" b="1" dirty="0" err="1"/>
              <a:t>va</a:t>
            </a:r>
            <a:r>
              <a:rPr lang="en-US" b="1" dirty="0"/>
              <a:t> </a:t>
            </a:r>
            <a:r>
              <a:rPr lang="en-US" b="1" dirty="0" err="1"/>
              <a:t>ularning</a:t>
            </a:r>
            <a:r>
              <a:rPr lang="en-US" b="1" dirty="0"/>
              <a:t> </a:t>
            </a:r>
            <a:r>
              <a:rPr lang="en-US" b="1" dirty="0" err="1"/>
              <a:t>sinflanishi</a:t>
            </a:r>
            <a:r>
              <a:rPr lang="en-US" b="1" dirty="0"/>
              <a:t>. </a:t>
            </a:r>
            <a:endParaRPr lang="en-US" dirty="0">
              <a:solidFill>
                <a:schemeClr val="tx1"/>
              </a:solidFill>
            </a:endParaRPr>
          </a:p>
        </p:txBody>
      </p:sp>
      <p:pic>
        <p:nvPicPr>
          <p:cNvPr id="1030" name="Picture 6" descr="30 Great Book Gifs | Book gif, Animated book, Animated love ..."/>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962869" y="1377271"/>
            <a:ext cx="3229131" cy="25106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0"/>
          <p:cNvSpPr>
            <a:spLocks noChangeArrowheads="1"/>
          </p:cNvSpPr>
          <p:nvPr/>
        </p:nvSpPr>
        <p:spPr bwMode="auto">
          <a:xfrm>
            <a:off x="-1996440" y="-1145723"/>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8511503"/>
      </p:ext>
    </p:extLst>
  </p:cSld>
  <p:clrMapOvr>
    <a:masterClrMapping/>
  </p:clrMapOvr>
  <p:transition spd="slow"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endParaRPr lang="ru-RU" altLang="ru-RU" smtClean="0"/>
          </a:p>
        </p:txBody>
      </p:sp>
      <p:sp>
        <p:nvSpPr>
          <p:cNvPr id="22531" name="Rectangle 3"/>
          <p:cNvSpPr>
            <a:spLocks noGrp="1" noChangeArrowheads="1"/>
          </p:cNvSpPr>
          <p:nvPr>
            <p:ph type="body" idx="1"/>
          </p:nvPr>
        </p:nvSpPr>
        <p:spPr/>
        <p:txBody>
          <a:bodyPr/>
          <a:lstStyle/>
          <a:p>
            <a:pPr eaLnBrk="1" hangingPunct="1"/>
            <a:endParaRPr lang="ru-RU" altLang="ru-RU" smtClean="0"/>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514600"/>
            <a:ext cx="81534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64043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eaLnBrk="1" hangingPunct="1"/>
            <a:r>
              <a:rPr lang="uz-Cyrl-UZ" altLang="ru-RU" sz="3200" b="1">
                <a:latin typeface="Times New Roman" panose="02020603050405020304" pitchFamily="18" charset="0"/>
              </a:rPr>
              <a:t>Яримўтказгич ИМСлар яратишда </a:t>
            </a:r>
            <a:br>
              <a:rPr lang="uz-Cyrl-UZ" altLang="ru-RU" sz="3200" b="1">
                <a:latin typeface="Times New Roman" panose="02020603050405020304" pitchFamily="18" charset="0"/>
              </a:rPr>
            </a:br>
            <a:r>
              <a:rPr lang="uz-Cyrl-UZ" altLang="ru-RU" sz="3200" b="1">
                <a:latin typeface="Times New Roman" panose="02020603050405020304" pitchFamily="18" charset="0"/>
              </a:rPr>
              <a:t>технологик жараён ва операциялар</a:t>
            </a:r>
            <a:endParaRPr lang="ru-RU" altLang="ru-RU" sz="3200" b="1">
              <a:latin typeface="Times New Roman" panose="02020603050405020304" pitchFamily="18" charset="0"/>
            </a:endParaRPr>
          </a:p>
        </p:txBody>
      </p:sp>
      <p:sp>
        <p:nvSpPr>
          <p:cNvPr id="23555" name="Rectangle 3"/>
          <p:cNvSpPr>
            <a:spLocks noGrp="1" noChangeArrowheads="1"/>
          </p:cNvSpPr>
          <p:nvPr>
            <p:ph type="body" idx="1"/>
          </p:nvPr>
        </p:nvSpPr>
        <p:spPr/>
        <p:txBody>
          <a:bodyPr/>
          <a:lstStyle/>
          <a:p>
            <a:pPr algn="just" eaLnBrk="1" hangingPunct="1"/>
            <a:r>
              <a:rPr lang="uz-Cyrl-UZ" altLang="ru-RU" sz="2400">
                <a:latin typeface="Times New Roman" panose="02020603050405020304" pitchFamily="18" charset="0"/>
              </a:rPr>
              <a:t>ИМС тайёрлашда фотолитография жараёнидан бир неча марта  (5÷7 марта) фойдаланилади (негиз қатламлар, эмиттерлар, омик контактлар ҳосил қилишда ва х.з.). Бунда ҳар гал ўзига хос “расм”ли фотошаблонлар ишлатилади. </a:t>
            </a:r>
            <a:endParaRPr lang="ru-RU" altLang="ru-RU" sz="2400">
              <a:latin typeface="Times New Roman" panose="02020603050405020304" pitchFamily="18" charset="0"/>
            </a:endParaRPr>
          </a:p>
        </p:txBody>
      </p:sp>
    </p:spTree>
    <p:extLst>
      <p:ext uri="{BB962C8B-B14F-4D97-AF65-F5344CB8AC3E}">
        <p14:creationId xmlns:p14="http://schemas.microsoft.com/office/powerpoint/2010/main" val="40503890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eaLnBrk="1" hangingPunct="1"/>
            <a:r>
              <a:rPr lang="uz-Cyrl-UZ" altLang="ru-RU" sz="3200" b="1">
                <a:latin typeface="Times New Roman" panose="02020603050405020304" pitchFamily="18" charset="0"/>
              </a:rPr>
              <a:t>Яримўтказгич ИМСлар яратишда </a:t>
            </a:r>
            <a:br>
              <a:rPr lang="uz-Cyrl-UZ" altLang="ru-RU" sz="3200" b="1">
                <a:latin typeface="Times New Roman" panose="02020603050405020304" pitchFamily="18" charset="0"/>
              </a:rPr>
            </a:br>
            <a:r>
              <a:rPr lang="uz-Cyrl-UZ" altLang="ru-RU" sz="3200" b="1">
                <a:latin typeface="Times New Roman" panose="02020603050405020304" pitchFamily="18" charset="0"/>
              </a:rPr>
              <a:t>технологик жараён ва операциялар</a:t>
            </a:r>
            <a:endParaRPr lang="ru-RU" altLang="ru-RU" sz="3200" b="1">
              <a:latin typeface="Times New Roman" panose="02020603050405020304" pitchFamily="18" charset="0"/>
            </a:endParaRPr>
          </a:p>
        </p:txBody>
      </p:sp>
      <p:sp>
        <p:nvSpPr>
          <p:cNvPr id="24579" name="Rectangle 3"/>
          <p:cNvSpPr>
            <a:spLocks noGrp="1" noChangeArrowheads="1"/>
          </p:cNvSpPr>
          <p:nvPr>
            <p:ph type="body" idx="1"/>
          </p:nvPr>
        </p:nvSpPr>
        <p:spPr/>
        <p:txBody>
          <a:bodyPr/>
          <a:lstStyle/>
          <a:p>
            <a:pPr algn="just" eaLnBrk="1" hangingPunct="1">
              <a:lnSpc>
                <a:spcPct val="80000"/>
              </a:lnSpc>
            </a:pPr>
            <a:r>
              <a:rPr lang="ru-RU" altLang="ru-RU" sz="2400" b="1" i="1">
                <a:solidFill>
                  <a:srgbClr val="0070C0"/>
                </a:solidFill>
                <a:latin typeface="Times New Roman" panose="02020603050405020304" pitchFamily="18" charset="0"/>
              </a:rPr>
              <a:t>Легир</a:t>
            </a:r>
            <a:r>
              <a:rPr lang="uz-Cyrl-UZ" altLang="ru-RU" sz="2400" b="1" i="1">
                <a:solidFill>
                  <a:srgbClr val="0070C0"/>
                </a:solidFill>
                <a:latin typeface="Times New Roman" panose="02020603050405020304" pitchFamily="18" charset="0"/>
              </a:rPr>
              <a:t>лаш </a:t>
            </a:r>
            <a:r>
              <a:rPr lang="uz-Cyrl-UZ" altLang="ru-RU" sz="2400">
                <a:latin typeface="Times New Roman" panose="02020603050405020304" pitchFamily="18" charset="0"/>
              </a:rPr>
              <a:t>- яримўтказгич ҳажмига киритмаларни киритиш жараёни. ИМСлар тайёрлашда легирлаш схеманинг актив ва пассив элементларини ҳосил қилиш ҳамда зарур ўтказувчанликни таъминлаш учун керак. </a:t>
            </a:r>
          </a:p>
          <a:p>
            <a:pPr algn="just" eaLnBrk="1" hangingPunct="1">
              <a:lnSpc>
                <a:spcPct val="80000"/>
              </a:lnSpc>
            </a:pPr>
            <a:r>
              <a:rPr lang="uz-Cyrl-UZ" altLang="ru-RU" sz="2400" b="1" i="1">
                <a:solidFill>
                  <a:srgbClr val="7030A0"/>
                </a:solidFill>
                <a:latin typeface="Times New Roman" panose="02020603050405020304" pitchFamily="18" charset="0"/>
              </a:rPr>
              <a:t>Диффузия ёрдамида легирлаш</a:t>
            </a:r>
            <a:r>
              <a:rPr lang="uz-Cyrl-UZ" altLang="ru-RU" sz="2400">
                <a:solidFill>
                  <a:srgbClr val="7030A0"/>
                </a:solidFill>
                <a:latin typeface="Times New Roman" panose="02020603050405020304" pitchFamily="18" charset="0"/>
              </a:rPr>
              <a:t> </a:t>
            </a:r>
            <a:r>
              <a:rPr lang="uz-Cyrl-UZ" altLang="ru-RU" sz="2400">
                <a:latin typeface="Times New Roman" panose="02020603050405020304" pitchFamily="18" charset="0"/>
              </a:rPr>
              <a:t>бутун кристалл юзаси бўйлаб ёки ниқобдаги тирқишлар орқали маълум соҳаларда (локал) амалга оширилади.</a:t>
            </a:r>
            <a:endParaRPr lang="uz-Cyrl-UZ" altLang="ru-RU" sz="2400" b="1" i="1">
              <a:latin typeface="Times New Roman" panose="02020603050405020304" pitchFamily="18" charset="0"/>
            </a:endParaRPr>
          </a:p>
          <a:p>
            <a:pPr algn="just" eaLnBrk="1" hangingPunct="1">
              <a:lnSpc>
                <a:spcPct val="80000"/>
              </a:lnSpc>
            </a:pPr>
            <a:r>
              <a:rPr lang="uz-Cyrl-UZ" altLang="ru-RU" sz="2400" b="1" i="1">
                <a:solidFill>
                  <a:srgbClr val="7030A0"/>
                </a:solidFill>
                <a:latin typeface="Times New Roman" panose="02020603050405020304" pitchFamily="18" charset="0"/>
              </a:rPr>
              <a:t>Ион легирлаш</a:t>
            </a:r>
            <a:r>
              <a:rPr lang="uz-Cyrl-UZ" altLang="ru-RU" sz="2400">
                <a:solidFill>
                  <a:srgbClr val="7030A0"/>
                </a:solidFill>
                <a:latin typeface="Times New Roman" panose="02020603050405020304" pitchFamily="18" charset="0"/>
              </a:rPr>
              <a:t> </a:t>
            </a:r>
            <a:r>
              <a:rPr lang="uz-Cyrl-UZ" altLang="ru-RU" sz="2400">
                <a:latin typeface="Times New Roman" panose="02020603050405020304" pitchFamily="18" charset="0"/>
              </a:rPr>
              <a:t>етарли энергиягача тезлатилган киритма ионларини ниқобдаги тирқишлар орқали кристалга киритиш билан амалга оширилади. </a:t>
            </a:r>
          </a:p>
          <a:p>
            <a:pPr algn="just" eaLnBrk="1" hangingPunct="1">
              <a:lnSpc>
                <a:spcPct val="80000"/>
              </a:lnSpc>
            </a:pPr>
            <a:r>
              <a:rPr lang="uz-Cyrl-UZ" altLang="ru-RU" sz="2400">
                <a:latin typeface="Times New Roman" panose="02020603050405020304" pitchFamily="18" charset="0"/>
              </a:rPr>
              <a:t>Ион легирлаш универсаллиги ва осон амалга оширилиши билан характерланади. Ионлар токини ўзгартириб легирловчи киритмалар концентрациясини, энергиясини ўзгартириб эса – легирлаш чуқурлигини бошқариш мумкин.</a:t>
            </a:r>
            <a:endParaRPr lang="ru-RU" altLang="ru-RU" sz="2400">
              <a:latin typeface="Times New Roman" panose="02020603050405020304" pitchFamily="18" charset="0"/>
            </a:endParaRPr>
          </a:p>
        </p:txBody>
      </p:sp>
    </p:spTree>
    <p:extLst>
      <p:ext uri="{BB962C8B-B14F-4D97-AF65-F5344CB8AC3E}">
        <p14:creationId xmlns:p14="http://schemas.microsoft.com/office/powerpoint/2010/main" val="40403746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eaLnBrk="1" hangingPunct="1"/>
            <a:r>
              <a:rPr lang="uz-Cyrl-UZ" altLang="ru-RU" sz="3200" b="1">
                <a:latin typeface="Times New Roman" panose="02020603050405020304" pitchFamily="18" charset="0"/>
              </a:rPr>
              <a:t>Яримўтказгич ИМСлар яратишда </a:t>
            </a:r>
            <a:br>
              <a:rPr lang="uz-Cyrl-UZ" altLang="ru-RU" sz="3200" b="1">
                <a:latin typeface="Times New Roman" panose="02020603050405020304" pitchFamily="18" charset="0"/>
              </a:rPr>
            </a:br>
            <a:r>
              <a:rPr lang="uz-Cyrl-UZ" altLang="ru-RU" sz="3200" b="1">
                <a:latin typeface="Times New Roman" panose="02020603050405020304" pitchFamily="18" charset="0"/>
              </a:rPr>
              <a:t>технологик жараён ва операциялар</a:t>
            </a:r>
            <a:endParaRPr lang="ru-RU" altLang="ru-RU" sz="3200" b="1">
              <a:latin typeface="Times New Roman" panose="02020603050405020304" pitchFamily="18" charset="0"/>
            </a:endParaRPr>
          </a:p>
        </p:txBody>
      </p:sp>
      <p:sp>
        <p:nvSpPr>
          <p:cNvPr id="25603" name="Rectangle 3"/>
          <p:cNvSpPr>
            <a:spLocks noGrp="1" noChangeArrowheads="1"/>
          </p:cNvSpPr>
          <p:nvPr>
            <p:ph type="body" idx="1"/>
          </p:nvPr>
        </p:nvSpPr>
        <p:spPr/>
        <p:txBody>
          <a:bodyPr/>
          <a:lstStyle/>
          <a:p>
            <a:pPr algn="just" eaLnBrk="1" hangingPunct="1">
              <a:lnSpc>
                <a:spcPct val="80000"/>
              </a:lnSpc>
            </a:pPr>
            <a:r>
              <a:rPr lang="uz-Cyrl-UZ" altLang="ru-RU" sz="2400" b="1" i="1">
                <a:solidFill>
                  <a:srgbClr val="0070C0"/>
                </a:solidFill>
                <a:latin typeface="Times New Roman" panose="02020603050405020304" pitchFamily="18" charset="0"/>
              </a:rPr>
              <a:t>Емириш</a:t>
            </a:r>
            <a:r>
              <a:rPr lang="uz-Cyrl-UZ" altLang="ru-RU" sz="2400" b="1" i="1">
                <a:latin typeface="Times New Roman" panose="02020603050405020304" pitchFamily="18" charset="0"/>
              </a:rPr>
              <a:t> - </a:t>
            </a:r>
            <a:r>
              <a:rPr lang="uz-Cyrl-UZ" altLang="ru-RU" sz="2400">
                <a:latin typeface="Times New Roman" panose="02020603050405020304" pitchFamily="18" charset="0"/>
              </a:rPr>
              <a:t>яримўтказгич, унинг сиртидаги оксидлар ва бошқа бирикмаларни кимёвий моддалар ҳамда уларнинг аралашмалари ёрдамида эритиб тозалаш жараёни. </a:t>
            </a:r>
          </a:p>
          <a:p>
            <a:pPr algn="just" eaLnBrk="1" hangingPunct="1">
              <a:lnSpc>
                <a:spcPct val="80000"/>
              </a:lnSpc>
            </a:pPr>
            <a:r>
              <a:rPr lang="uz-Cyrl-UZ" altLang="ru-RU" sz="2400">
                <a:latin typeface="Times New Roman" panose="02020603050405020304" pitchFamily="18" charset="0"/>
              </a:rPr>
              <a:t>Емириш яримўтказгич сиртини тозалаш, оксид қатламда “дарча”лар очиш ва турли кўринишга эга бўлган “чуқурчалар” ҳосил қилиш учун қўлланилади.</a:t>
            </a:r>
          </a:p>
          <a:p>
            <a:pPr algn="just" eaLnBrk="1" hangingPunct="1">
              <a:lnSpc>
                <a:spcPct val="80000"/>
              </a:lnSpc>
            </a:pPr>
            <a:r>
              <a:rPr lang="uz-Cyrl-UZ" altLang="ru-RU" sz="2400">
                <a:latin typeface="Times New Roman" panose="02020603050405020304" pitchFamily="18" charset="0"/>
              </a:rPr>
              <a:t>Яримўтказгич сиртини тозалаш ва “дарча”лар ҳосил қилиш учун </a:t>
            </a:r>
            <a:r>
              <a:rPr lang="uz-Cyrl-UZ" altLang="ru-RU" sz="2400" b="1" i="1">
                <a:solidFill>
                  <a:srgbClr val="7030A0"/>
                </a:solidFill>
                <a:latin typeface="Times New Roman" panose="02020603050405020304" pitchFamily="18" charset="0"/>
              </a:rPr>
              <a:t>изотроп емириш</a:t>
            </a:r>
            <a:r>
              <a:rPr lang="uz-Cyrl-UZ" altLang="ru-RU" sz="2400">
                <a:latin typeface="Times New Roman" panose="02020603050405020304" pitchFamily="18" charset="0"/>
              </a:rPr>
              <a:t>дан фойдаланилади, бунда яримўтказгич барча кристаллографик йўналишлар бўйлаб бир хил тезликда эритилади. </a:t>
            </a:r>
            <a:endParaRPr lang="ru-RU" altLang="ru-RU" sz="2400">
              <a:latin typeface="Times New Roman" panose="02020603050405020304" pitchFamily="18" charset="0"/>
            </a:endParaRPr>
          </a:p>
        </p:txBody>
      </p:sp>
    </p:spTree>
    <p:extLst>
      <p:ext uri="{BB962C8B-B14F-4D97-AF65-F5344CB8AC3E}">
        <p14:creationId xmlns:p14="http://schemas.microsoft.com/office/powerpoint/2010/main" val="36531217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eaLnBrk="1" hangingPunct="1"/>
            <a:r>
              <a:rPr lang="uz-Cyrl-UZ" altLang="ru-RU" sz="3200" b="1">
                <a:latin typeface="Times New Roman" panose="02020603050405020304" pitchFamily="18" charset="0"/>
              </a:rPr>
              <a:t>Яримўтказгич ИМСлар яратишда </a:t>
            </a:r>
            <a:br>
              <a:rPr lang="uz-Cyrl-UZ" altLang="ru-RU" sz="3200" b="1">
                <a:latin typeface="Times New Roman" panose="02020603050405020304" pitchFamily="18" charset="0"/>
              </a:rPr>
            </a:br>
            <a:r>
              <a:rPr lang="uz-Cyrl-UZ" altLang="ru-RU" sz="3200" b="1">
                <a:latin typeface="Times New Roman" panose="02020603050405020304" pitchFamily="18" charset="0"/>
              </a:rPr>
              <a:t>технологик жараён ва операциялар</a:t>
            </a:r>
            <a:endParaRPr lang="ru-RU" altLang="ru-RU" sz="3200" b="1">
              <a:latin typeface="Times New Roman" panose="02020603050405020304" pitchFamily="18" charset="0"/>
            </a:endParaRPr>
          </a:p>
        </p:txBody>
      </p:sp>
      <p:sp>
        <p:nvSpPr>
          <p:cNvPr id="26627" name="Rectangle 3"/>
          <p:cNvSpPr>
            <a:spLocks noGrp="1" noChangeArrowheads="1"/>
          </p:cNvSpPr>
          <p:nvPr>
            <p:ph type="body" idx="1"/>
          </p:nvPr>
        </p:nvSpPr>
        <p:spPr/>
        <p:txBody>
          <a:bodyPr/>
          <a:lstStyle/>
          <a:p>
            <a:pPr algn="just" eaLnBrk="1" hangingPunct="1">
              <a:lnSpc>
                <a:spcPct val="80000"/>
              </a:lnSpc>
            </a:pPr>
            <a:r>
              <a:rPr lang="uz-Cyrl-UZ" altLang="ru-RU" sz="2400" b="1" i="1">
                <a:solidFill>
                  <a:srgbClr val="0070C0"/>
                </a:solidFill>
                <a:latin typeface="Times New Roman" panose="02020603050405020304" pitchFamily="18" charset="0"/>
              </a:rPr>
              <a:t>Пардалар ҳосил қилиш. </a:t>
            </a:r>
            <a:r>
              <a:rPr lang="uz-Cyrl-UZ" altLang="ru-RU" sz="2400">
                <a:latin typeface="Times New Roman" panose="02020603050405020304" pitchFamily="18" charset="0"/>
              </a:rPr>
              <a:t>Пардалар ИС элементларини электр жиҳатдан улаш ҳамда резисторлар, конденсаторлар ва гибрид ИСларда элементлар орасидаги изоляцияни амалга ошириш учун қўлланилади.</a:t>
            </a:r>
          </a:p>
          <a:p>
            <a:pPr algn="just" eaLnBrk="1" hangingPunct="1">
              <a:lnSpc>
                <a:spcPct val="80000"/>
              </a:lnSpc>
            </a:pPr>
            <a:r>
              <a:rPr lang="uz-Cyrl-UZ" altLang="ru-RU" sz="2400">
                <a:latin typeface="Times New Roman" panose="02020603050405020304" pitchFamily="18" charset="0"/>
              </a:rPr>
              <a:t>Мисол тариқасида </a:t>
            </a:r>
            <a:r>
              <a:rPr lang="uz-Cyrl-UZ" altLang="ru-RU" sz="2400" b="1" i="1">
                <a:solidFill>
                  <a:srgbClr val="0070C0"/>
                </a:solidFill>
                <a:latin typeface="Times New Roman" panose="02020603050405020304" pitchFamily="18" charset="0"/>
              </a:rPr>
              <a:t>металлаш</a:t>
            </a:r>
            <a:r>
              <a:rPr lang="uz-Cyrl-UZ" altLang="ru-RU" sz="2400">
                <a:latin typeface="Times New Roman" panose="02020603050405020304" pitchFamily="18" charset="0"/>
              </a:rPr>
              <a:t>ни – кристалл ёки асос сиртида металл пардалар ҳосил қилиш жараёнини кўриб чиқамиз. Металлаш учун олтин, никель, кумуш, алюминий ва Cr-Au, Ti-Au ва бошқалар ишлатилади.</a:t>
            </a:r>
          </a:p>
          <a:p>
            <a:pPr algn="just" eaLnBrk="1" hangingPunct="1">
              <a:lnSpc>
                <a:spcPct val="80000"/>
              </a:lnSpc>
            </a:pPr>
            <a:r>
              <a:rPr lang="uz-Cyrl-UZ" altLang="ru-RU" sz="2400">
                <a:latin typeface="Times New Roman" panose="02020603050405020304" pitchFamily="18" charset="0"/>
              </a:rPr>
              <a:t>Кремний асосидаги ИМСларда металлашни амалга ошириш учун асосан алюминийдан фойдаланилади. Металлаш жараёни яримўтказгич пластина ҳажмида схема элементлари ҳосил қилингандан сўнг амалга оширилади.</a:t>
            </a:r>
            <a:r>
              <a:rPr lang="ru-RU" altLang="ru-RU" sz="2400"/>
              <a:t> </a:t>
            </a:r>
          </a:p>
        </p:txBody>
      </p:sp>
    </p:spTree>
    <p:extLst>
      <p:ext uri="{BB962C8B-B14F-4D97-AF65-F5344CB8AC3E}">
        <p14:creationId xmlns:p14="http://schemas.microsoft.com/office/powerpoint/2010/main" val="17828233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eaLnBrk="1" hangingPunct="1"/>
            <a:r>
              <a:rPr lang="uz-Cyrl-UZ" altLang="ru-RU" sz="3200" b="1">
                <a:latin typeface="Times New Roman" panose="02020603050405020304" pitchFamily="18" charset="0"/>
              </a:rPr>
              <a:t>Яримўтказгич ИМСлар яратишда </a:t>
            </a:r>
            <a:br>
              <a:rPr lang="uz-Cyrl-UZ" altLang="ru-RU" sz="3200" b="1">
                <a:latin typeface="Times New Roman" panose="02020603050405020304" pitchFamily="18" charset="0"/>
              </a:rPr>
            </a:br>
            <a:r>
              <a:rPr lang="uz-Cyrl-UZ" altLang="ru-RU" sz="3200" b="1">
                <a:latin typeface="Times New Roman" panose="02020603050405020304" pitchFamily="18" charset="0"/>
              </a:rPr>
              <a:t>технологик жараён ва операциялар</a:t>
            </a:r>
            <a:endParaRPr lang="ru-RU" altLang="ru-RU" sz="3200" b="1">
              <a:latin typeface="Times New Roman" panose="02020603050405020304" pitchFamily="18" charset="0"/>
            </a:endParaRPr>
          </a:p>
        </p:txBody>
      </p:sp>
      <p:sp>
        <p:nvSpPr>
          <p:cNvPr id="27651" name="Rectangle 3"/>
          <p:cNvSpPr>
            <a:spLocks noGrp="1" noChangeArrowheads="1"/>
          </p:cNvSpPr>
          <p:nvPr>
            <p:ph type="body" idx="1"/>
          </p:nvPr>
        </p:nvSpPr>
        <p:spPr/>
        <p:txBody>
          <a:bodyPr/>
          <a:lstStyle/>
          <a:p>
            <a:pPr algn="just" eaLnBrk="1" hangingPunct="1">
              <a:lnSpc>
                <a:spcPct val="80000"/>
              </a:lnSpc>
            </a:pPr>
            <a:r>
              <a:rPr lang="uz-Cyrl-UZ" altLang="ru-RU" sz="2400" b="1" i="1">
                <a:solidFill>
                  <a:srgbClr val="0070C0"/>
                </a:solidFill>
                <a:latin typeface="Times New Roman" panose="02020603050405020304" pitchFamily="18" charset="0"/>
              </a:rPr>
              <a:t>Пластиналарни кристалларга ажратиш ва йиғиш операциялари</a:t>
            </a:r>
            <a:r>
              <a:rPr lang="uz-Cyrl-UZ" altLang="ru-RU" sz="2400" b="1" i="1">
                <a:latin typeface="Times New Roman" panose="02020603050405020304" pitchFamily="18" charset="0"/>
              </a:rPr>
              <a:t>. </a:t>
            </a:r>
            <a:r>
              <a:rPr lang="uz-Cyrl-UZ" altLang="ru-RU" sz="2400">
                <a:latin typeface="Times New Roman" panose="02020603050405020304" pitchFamily="18" charset="0"/>
              </a:rPr>
              <a:t>Барча асосий технологик операциялар бажариб бўлингандан сўнг, юзларча ва ундан кўп ИСларга эга пластина алоҳида кристалларга бўлинади.</a:t>
            </a:r>
          </a:p>
          <a:p>
            <a:pPr algn="just" eaLnBrk="1" hangingPunct="1">
              <a:lnSpc>
                <a:spcPct val="80000"/>
              </a:lnSpc>
            </a:pPr>
            <a:r>
              <a:rPr lang="uz-Cyrl-UZ" altLang="ru-RU" sz="2400">
                <a:latin typeface="Times New Roman" panose="02020603050405020304" pitchFamily="18" charset="0"/>
              </a:rPr>
              <a:t>Пластиналар лазер скрайбер ёрдамида, яъни тайёрланган ИСлар орасидан лазер нурини юргизиб кристалларга ажратилади. Ишлатишга яроқли кристаллар қобиқларга ўрнатилади, бунда кристал аввал қобиққа елимланади ёки кавшарланади. Сўнг кристал сиртидаги контакт юзачалар қобиқ электродларига ингичка (ø 20÷30 мкм) симлар ёрдамида уланади. </a:t>
            </a:r>
            <a:endParaRPr lang="ru-RU" altLang="ru-RU" sz="2400">
              <a:latin typeface="Times New Roman" panose="02020603050405020304" pitchFamily="18" charset="0"/>
            </a:endParaRPr>
          </a:p>
        </p:txBody>
      </p:sp>
    </p:spTree>
    <p:extLst>
      <p:ext uri="{BB962C8B-B14F-4D97-AF65-F5344CB8AC3E}">
        <p14:creationId xmlns:p14="http://schemas.microsoft.com/office/powerpoint/2010/main" val="40727178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eaLnBrk="1" hangingPunct="1"/>
            <a:r>
              <a:rPr lang="uz-Cyrl-UZ" altLang="ru-RU" sz="3200" b="1">
                <a:latin typeface="Times New Roman" panose="02020603050405020304" pitchFamily="18" charset="0"/>
              </a:rPr>
              <a:t>Яримўтказгич ИМСлар яратишда </a:t>
            </a:r>
            <a:br>
              <a:rPr lang="uz-Cyrl-UZ" altLang="ru-RU" sz="3200" b="1">
                <a:latin typeface="Times New Roman" panose="02020603050405020304" pitchFamily="18" charset="0"/>
              </a:rPr>
            </a:br>
            <a:r>
              <a:rPr lang="uz-Cyrl-UZ" altLang="ru-RU" sz="3200" b="1">
                <a:latin typeface="Times New Roman" panose="02020603050405020304" pitchFamily="18" charset="0"/>
              </a:rPr>
              <a:t>технологик жараён ва операциялар</a:t>
            </a:r>
            <a:endParaRPr lang="ru-RU" altLang="ru-RU" sz="3200" b="1">
              <a:latin typeface="Times New Roman" panose="02020603050405020304" pitchFamily="18" charset="0"/>
            </a:endParaRPr>
          </a:p>
        </p:txBody>
      </p:sp>
      <p:sp>
        <p:nvSpPr>
          <p:cNvPr id="28675" name="Rectangle 3"/>
          <p:cNvSpPr>
            <a:spLocks noGrp="1" noChangeArrowheads="1"/>
          </p:cNvSpPr>
          <p:nvPr>
            <p:ph type="body" idx="1"/>
          </p:nvPr>
        </p:nvSpPr>
        <p:spPr/>
        <p:txBody>
          <a:bodyPr/>
          <a:lstStyle/>
          <a:p>
            <a:pPr algn="just" eaLnBrk="1" hangingPunct="1">
              <a:lnSpc>
                <a:spcPct val="80000"/>
              </a:lnSpc>
            </a:pPr>
            <a:r>
              <a:rPr lang="uz-Cyrl-UZ" altLang="ru-RU" sz="2400">
                <a:latin typeface="Times New Roman" panose="02020603050405020304" pitchFamily="18" charset="0"/>
              </a:rPr>
              <a:t>Симлар уланаётганда термокомпрессиядан фойдаланилади, яъни уланаётган сим билан контакт юзачаси ёки микросхема электроди 200÷300 0С температурада ва юқори босимда бир – бирига босиб бириктирилади. Монтаж операциялари тугагандан сўнг кристалл юзаси атроф муҳит атмосфераси таъсиридан ҳимоялаш учун қобиқланади. </a:t>
            </a:r>
          </a:p>
          <a:p>
            <a:pPr algn="just" eaLnBrk="1" hangingPunct="1">
              <a:lnSpc>
                <a:spcPct val="80000"/>
              </a:lnSpc>
            </a:pPr>
            <a:r>
              <a:rPr lang="uz-Cyrl-UZ" altLang="ru-RU" sz="2400">
                <a:latin typeface="Times New Roman" panose="02020603050405020304" pitchFamily="18" charset="0"/>
              </a:rPr>
              <a:t>Одиий интеграл схемаларда чиқиш электродлари сони 8-14 та, КИСларда эса 64 тагача ва ундан кўпроқ бўлиши мумкин. </a:t>
            </a:r>
          </a:p>
          <a:p>
            <a:pPr algn="just" eaLnBrk="1" hangingPunct="1">
              <a:lnSpc>
                <a:spcPct val="80000"/>
              </a:lnSpc>
            </a:pPr>
            <a:r>
              <a:rPr lang="uz-Cyrl-UZ" altLang="ru-RU" sz="2400">
                <a:latin typeface="Times New Roman" panose="02020603050405020304" pitchFamily="18" charset="0"/>
              </a:rPr>
              <a:t>ИСлар қобиқлари металл ёки пластмассадан тайёрланади. ИСларнинг қобиқсиз турлари ҳам мавжуд.</a:t>
            </a:r>
            <a:endParaRPr lang="ru-RU" altLang="ru-RU" sz="2400">
              <a:latin typeface="Times New Roman" panose="02020603050405020304" pitchFamily="18" charset="0"/>
            </a:endParaRPr>
          </a:p>
          <a:p>
            <a:pPr eaLnBrk="1" hangingPunct="1">
              <a:lnSpc>
                <a:spcPct val="80000"/>
              </a:lnSpc>
            </a:pPr>
            <a:endParaRPr lang="ru-RU" altLang="ru-RU" sz="1700"/>
          </a:p>
        </p:txBody>
      </p:sp>
    </p:spTree>
    <p:extLst>
      <p:ext uri="{BB962C8B-B14F-4D97-AF65-F5344CB8AC3E}">
        <p14:creationId xmlns:p14="http://schemas.microsoft.com/office/powerpoint/2010/main" val="34961029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endParaRPr lang="ru-RU" altLang="ru-RU" smtClean="0"/>
          </a:p>
        </p:txBody>
      </p:sp>
      <p:pic>
        <p:nvPicPr>
          <p:cNvPr id="29699"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362200" y="2133601"/>
            <a:ext cx="7418388" cy="3438525"/>
          </a:xfrm>
          <a:noFill/>
        </p:spPr>
      </p:pic>
    </p:spTree>
    <p:extLst>
      <p:ext uri="{BB962C8B-B14F-4D97-AF65-F5344CB8AC3E}">
        <p14:creationId xmlns:p14="http://schemas.microsoft.com/office/powerpoint/2010/main" val="30701886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Заголовок 1"/>
          <p:cNvSpPr>
            <a:spLocks noGrp="1"/>
          </p:cNvSpPr>
          <p:nvPr>
            <p:ph type="title"/>
          </p:nvPr>
        </p:nvSpPr>
        <p:spPr/>
        <p:txBody>
          <a:bodyPr/>
          <a:lstStyle/>
          <a:p>
            <a:pPr algn="ctr"/>
            <a:r>
              <a:rPr lang="uz-Cyrl-UZ" altLang="ru-RU" sz="3600" b="1">
                <a:latin typeface="Times New Roman" panose="02020603050405020304" pitchFamily="18" charset="0"/>
                <a:cs typeface="Times New Roman" panose="02020603050405020304" pitchFamily="18" charset="0"/>
              </a:rPr>
              <a:t>Интеграл биполяр транзистор </a:t>
            </a:r>
            <a:r>
              <a:rPr lang="ru-RU" altLang="ru-RU" sz="3600">
                <a:latin typeface="Times New Roman" panose="02020603050405020304" pitchFamily="18" charset="0"/>
                <a:cs typeface="Times New Roman" panose="02020603050405020304" pitchFamily="18" charset="0"/>
              </a:rPr>
              <a:t/>
            </a:r>
            <a:br>
              <a:rPr lang="ru-RU" altLang="ru-RU" sz="3600">
                <a:latin typeface="Times New Roman" panose="02020603050405020304" pitchFamily="18" charset="0"/>
                <a:cs typeface="Times New Roman" panose="02020603050405020304" pitchFamily="18" charset="0"/>
              </a:rPr>
            </a:br>
            <a:r>
              <a:rPr lang="uz-Cyrl-UZ" altLang="ru-RU" sz="3600" b="1">
                <a:latin typeface="Times New Roman" panose="02020603050405020304" pitchFamily="18" charset="0"/>
                <a:cs typeface="Times New Roman" panose="02020603050405020304" pitchFamily="18" charset="0"/>
              </a:rPr>
              <a:t>топологияси ва кўндаланг кесими </a:t>
            </a:r>
            <a:endParaRPr lang="ru-RU" altLang="ru-RU" sz="3600">
              <a:latin typeface="Times New Roman" panose="02020603050405020304" pitchFamily="18" charset="0"/>
              <a:cs typeface="Times New Roman" panose="02020603050405020304" pitchFamily="18" charset="0"/>
            </a:endParaRPr>
          </a:p>
        </p:txBody>
      </p:sp>
      <p:sp>
        <p:nvSpPr>
          <p:cNvPr id="1029" name="Объект 2"/>
          <p:cNvSpPr>
            <a:spLocks noGrp="1"/>
          </p:cNvSpPr>
          <p:nvPr>
            <p:ph idx="1"/>
          </p:nvPr>
        </p:nvSpPr>
        <p:spPr/>
        <p:txBody>
          <a:bodyPr/>
          <a:lstStyle/>
          <a:p>
            <a:endParaRPr lang="ru-RU" altLang="ru-RU" smtClean="0"/>
          </a:p>
        </p:txBody>
      </p:sp>
      <p:sp>
        <p:nvSpPr>
          <p:cNvPr id="1030"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graphicFrame>
        <p:nvGraphicFramePr>
          <p:cNvPr id="1026" name="Объект 4"/>
          <p:cNvGraphicFramePr>
            <a:graphicFrameLocks noChangeAspect="1"/>
          </p:cNvGraphicFramePr>
          <p:nvPr/>
        </p:nvGraphicFramePr>
        <p:xfrm>
          <a:off x="3733800" y="1905000"/>
          <a:ext cx="4394200" cy="1981200"/>
        </p:xfrm>
        <a:graphic>
          <a:graphicData uri="http://schemas.openxmlformats.org/presentationml/2006/ole">
            <mc:AlternateContent xmlns:mc="http://schemas.openxmlformats.org/markup-compatibility/2006">
              <mc:Choice xmlns:v="urn:schemas-microsoft-com:vml" Requires="v">
                <p:oleObj spid="_x0000_s1026" name="Точечный рисунок" r:id="rId3" imgW="3457143" imgH="1561905" progId="Paint.Picture">
                  <p:embed/>
                </p:oleObj>
              </mc:Choice>
              <mc:Fallback>
                <p:oleObj name="Точечный рисунок" r:id="rId3" imgW="3457143" imgH="1561905" progId="Paint.Picture">
                  <p:embed/>
                  <p:pic>
                    <p:nvPicPr>
                      <p:cNvPr id="1026" name="Объект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905000"/>
                        <a:ext cx="4394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1"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ru-RU" altLang="ru-RU"/>
          </a:p>
        </p:txBody>
      </p:sp>
      <p:graphicFrame>
        <p:nvGraphicFramePr>
          <p:cNvPr id="1027" name="Объект 6"/>
          <p:cNvGraphicFramePr>
            <a:graphicFrameLocks noChangeAspect="1"/>
          </p:cNvGraphicFramePr>
          <p:nvPr/>
        </p:nvGraphicFramePr>
        <p:xfrm>
          <a:off x="3810001" y="4191000"/>
          <a:ext cx="4530725" cy="1016000"/>
        </p:xfrm>
        <a:graphic>
          <a:graphicData uri="http://schemas.openxmlformats.org/presentationml/2006/ole">
            <mc:AlternateContent xmlns:mc="http://schemas.openxmlformats.org/markup-compatibility/2006">
              <mc:Choice xmlns:v="urn:schemas-microsoft-com:vml" Requires="v">
                <p:oleObj spid="_x0000_s1027" name="Точечный рисунок" r:id="rId5" imgW="3552381" imgH="809738" progId="Paint.Picture">
                  <p:embed/>
                </p:oleObj>
              </mc:Choice>
              <mc:Fallback>
                <p:oleObj name="Точечный рисунок" r:id="rId5" imgW="3552381" imgH="809738" progId="Paint.Picture">
                  <p:embed/>
                  <p:pic>
                    <p:nvPicPr>
                      <p:cNvPr id="1027" name="Объект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1" y="4191000"/>
                        <a:ext cx="4530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117478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Заголовок 1"/>
          <p:cNvSpPr>
            <a:spLocks noGrp="1"/>
          </p:cNvSpPr>
          <p:nvPr>
            <p:ph type="title"/>
          </p:nvPr>
        </p:nvSpPr>
        <p:spPr/>
        <p:txBody>
          <a:bodyPr/>
          <a:lstStyle/>
          <a:p>
            <a:pPr algn="ctr"/>
            <a:r>
              <a:rPr lang="uz-Cyrl-UZ" altLang="ru-RU" sz="3600" b="1">
                <a:latin typeface="Times New Roman" panose="02020603050405020304" pitchFamily="18" charset="0"/>
                <a:cs typeface="Times New Roman" panose="02020603050405020304" pitchFamily="18" charset="0"/>
              </a:rPr>
              <a:t>ИМСнинг монтажи: </a:t>
            </a:r>
            <a:r>
              <a:rPr lang="ru-RU" altLang="ru-RU" sz="3600">
                <a:latin typeface="Times New Roman" panose="02020603050405020304" pitchFamily="18" charset="0"/>
                <a:cs typeface="Times New Roman" panose="02020603050405020304" pitchFamily="18" charset="0"/>
              </a:rPr>
              <a:t/>
            </a:r>
            <a:br>
              <a:rPr lang="ru-RU" altLang="ru-RU" sz="3600">
                <a:latin typeface="Times New Roman" panose="02020603050405020304" pitchFamily="18" charset="0"/>
                <a:cs typeface="Times New Roman" panose="02020603050405020304" pitchFamily="18" charset="0"/>
              </a:rPr>
            </a:br>
            <a:r>
              <a:rPr lang="uz-Cyrl-UZ" altLang="ru-RU" sz="3600" b="1">
                <a:latin typeface="Times New Roman" panose="02020603050405020304" pitchFamily="18" charset="0"/>
                <a:cs typeface="Times New Roman" panose="02020603050405020304" pitchFamily="18" charset="0"/>
              </a:rPr>
              <a:t>думалоқ қобиқда ва ясси қобиқда</a:t>
            </a:r>
            <a:endParaRPr lang="ru-RU" altLang="ru-RU" sz="3600">
              <a:latin typeface="Times New Roman" panose="02020603050405020304" pitchFamily="18" charset="0"/>
              <a:cs typeface="Times New Roman" panose="02020603050405020304" pitchFamily="18" charset="0"/>
            </a:endParaRPr>
          </a:p>
        </p:txBody>
      </p:sp>
      <p:sp>
        <p:nvSpPr>
          <p:cNvPr id="30723" name="Объект 2"/>
          <p:cNvSpPr>
            <a:spLocks noGrp="1"/>
          </p:cNvSpPr>
          <p:nvPr>
            <p:ph idx="1"/>
          </p:nvPr>
        </p:nvSpPr>
        <p:spPr/>
        <p:txBody>
          <a:bodyPr/>
          <a:lstStyle/>
          <a:p>
            <a:endParaRPr lang="ru-RU" altLang="ru-RU" smtClean="0"/>
          </a:p>
        </p:txBody>
      </p:sp>
      <p:pic>
        <p:nvPicPr>
          <p:cNvPr id="307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1" y="2590801"/>
            <a:ext cx="2112963"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4938" y="2551114"/>
            <a:ext cx="2582862"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5971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eaLnBrk="1" hangingPunct="1"/>
            <a:r>
              <a:rPr lang="ru-RU" altLang="ru-RU" b="1" smtClean="0">
                <a:latin typeface="Times New Roman" panose="02020603050405020304" pitchFamily="18" charset="0"/>
              </a:rPr>
              <a:t>Режа</a:t>
            </a:r>
            <a:r>
              <a:rPr lang="ru-RU" altLang="ru-RU" smtClean="0">
                <a:latin typeface="Times New Roman" panose="02020603050405020304" pitchFamily="18" charset="0"/>
              </a:rPr>
              <a:t> </a:t>
            </a:r>
          </a:p>
        </p:txBody>
      </p:sp>
      <p:sp>
        <p:nvSpPr>
          <p:cNvPr id="5123" name="Rectangle 3"/>
          <p:cNvSpPr>
            <a:spLocks noGrp="1" noChangeArrowheads="1"/>
          </p:cNvSpPr>
          <p:nvPr>
            <p:ph type="body" idx="1"/>
          </p:nvPr>
        </p:nvSpPr>
        <p:spPr/>
        <p:txBody>
          <a:bodyPr/>
          <a:lstStyle/>
          <a:p>
            <a:pPr eaLnBrk="1" hangingPunct="1"/>
            <a:r>
              <a:rPr lang="ru-RU" altLang="ru-RU" b="1" i="1">
                <a:latin typeface="Times New Roman" panose="02020603050405020304" pitchFamily="18" charset="0"/>
              </a:rPr>
              <a:t>Интеграл микросхемалар (ИМС) таърифи</a:t>
            </a:r>
          </a:p>
          <a:p>
            <a:pPr eaLnBrk="1" hangingPunct="1"/>
            <a:r>
              <a:rPr lang="ru-RU" altLang="ru-RU" b="1" i="1">
                <a:latin typeface="Times New Roman" panose="02020603050405020304" pitchFamily="18" charset="0"/>
              </a:rPr>
              <a:t>ИМСлар классификацияси</a:t>
            </a:r>
          </a:p>
          <a:p>
            <a:pPr eaLnBrk="1" hangingPunct="1"/>
            <a:r>
              <a:rPr lang="ru-RU" altLang="ru-RU" b="1" i="1">
                <a:latin typeface="Times New Roman" panose="02020603050405020304" pitchFamily="18" charset="0"/>
              </a:rPr>
              <a:t>ИМС пассив элементлари</a:t>
            </a:r>
          </a:p>
          <a:p>
            <a:pPr eaLnBrk="1" hangingPunct="1"/>
            <a:r>
              <a:rPr lang="ru-RU" altLang="ru-RU" b="1" i="1">
                <a:latin typeface="Times New Roman" panose="02020603050405020304" pitchFamily="18" charset="0"/>
              </a:rPr>
              <a:t>ИМС актив элементлари</a:t>
            </a:r>
          </a:p>
          <a:p>
            <a:pPr eaLnBrk="1" hangingPunct="1"/>
            <a:r>
              <a:rPr lang="uz-Cyrl-UZ" altLang="ru-RU" b="1" i="1">
                <a:latin typeface="Times New Roman" panose="02020603050405020304" pitchFamily="18" charset="0"/>
              </a:rPr>
              <a:t>ИМС тайёрлаш технологияси</a:t>
            </a:r>
            <a:endParaRPr lang="ru-RU" altLang="ru-RU" b="1" i="1">
              <a:latin typeface="Times New Roman" panose="02020603050405020304" pitchFamily="18" charset="0"/>
            </a:endParaRPr>
          </a:p>
        </p:txBody>
      </p:sp>
    </p:spTree>
    <p:extLst>
      <p:ext uri="{BB962C8B-B14F-4D97-AF65-F5344CB8AC3E}">
        <p14:creationId xmlns:p14="http://schemas.microsoft.com/office/powerpoint/2010/main" val="29666664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Заголовок 1"/>
          <p:cNvSpPr>
            <a:spLocks noGrp="1"/>
          </p:cNvSpPr>
          <p:nvPr>
            <p:ph type="title"/>
          </p:nvPr>
        </p:nvSpPr>
        <p:spPr>
          <a:xfrm>
            <a:off x="2098675" y="304800"/>
            <a:ext cx="8001000" cy="1371600"/>
          </a:xfrm>
        </p:spPr>
        <p:txBody>
          <a:bodyPr>
            <a:normAutofit fontScale="90000"/>
          </a:bodyPr>
          <a:lstStyle/>
          <a:p>
            <a:pPr algn="ctr"/>
            <a:r>
              <a:rPr lang="uz-Cyrl-UZ" altLang="ru-RU" sz="3600" b="1">
                <a:latin typeface="Times New Roman" panose="02020603050405020304" pitchFamily="18" charset="0"/>
                <a:cs typeface="Times New Roman" panose="02020603050405020304" pitchFamily="18" charset="0"/>
              </a:rPr>
              <a:t>Қатламли резисторлар, қалин қатламли конденсатор ва юпқа қатламли индуктивлик</a:t>
            </a:r>
            <a:endParaRPr lang="ru-RU" altLang="ru-RU" sz="3600">
              <a:latin typeface="Times New Roman" panose="02020603050405020304" pitchFamily="18" charset="0"/>
              <a:cs typeface="Times New Roman" panose="02020603050405020304" pitchFamily="18" charset="0"/>
            </a:endParaRPr>
          </a:p>
        </p:txBody>
      </p:sp>
      <p:sp>
        <p:nvSpPr>
          <p:cNvPr id="31747" name="Объект 2"/>
          <p:cNvSpPr>
            <a:spLocks noGrp="1"/>
          </p:cNvSpPr>
          <p:nvPr>
            <p:ph idx="1"/>
          </p:nvPr>
        </p:nvSpPr>
        <p:spPr/>
        <p:txBody>
          <a:bodyPr/>
          <a:lstStyle/>
          <a:p>
            <a:endParaRPr lang="ru-RU" altLang="ru-RU" smtClean="0"/>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962150"/>
            <a:ext cx="213518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1188" y="2784476"/>
            <a:ext cx="2324100"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4800" y="4446588"/>
            <a:ext cx="3346450" cy="172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5151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Заголовок 1"/>
          <p:cNvSpPr>
            <a:spLocks noGrp="1"/>
          </p:cNvSpPr>
          <p:nvPr>
            <p:ph type="title"/>
          </p:nvPr>
        </p:nvSpPr>
        <p:spPr/>
        <p:txBody>
          <a:bodyPr/>
          <a:lstStyle/>
          <a:p>
            <a:pPr algn="ctr"/>
            <a:r>
              <a:rPr lang="uz-Cyrl-UZ" altLang="ru-RU" sz="3600" b="1">
                <a:latin typeface="Times New Roman" panose="02020603050405020304" pitchFamily="18" charset="0"/>
                <a:cs typeface="Times New Roman" panose="02020603050405020304" pitchFamily="18" charset="0"/>
              </a:rPr>
              <a:t>Гибрид микросхема</a:t>
            </a:r>
            <a:endParaRPr lang="ru-RU" altLang="ru-RU" sz="3600">
              <a:latin typeface="Times New Roman" panose="02020603050405020304" pitchFamily="18" charset="0"/>
              <a:cs typeface="Times New Roman" panose="02020603050405020304" pitchFamily="18" charset="0"/>
            </a:endParaRPr>
          </a:p>
        </p:txBody>
      </p:sp>
      <p:sp>
        <p:nvSpPr>
          <p:cNvPr id="32771" name="Объект 2"/>
          <p:cNvSpPr>
            <a:spLocks noGrp="1"/>
          </p:cNvSpPr>
          <p:nvPr>
            <p:ph idx="1"/>
          </p:nvPr>
        </p:nvSpPr>
        <p:spPr/>
        <p:txBody>
          <a:bodyPr/>
          <a:lstStyle/>
          <a:p>
            <a:endParaRPr lang="ru-RU" altLang="ru-RU" smtClean="0"/>
          </a:p>
        </p:txBody>
      </p:sp>
      <p:pic>
        <p:nvPicPr>
          <p:cNvPr id="327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286000"/>
            <a:ext cx="4171950" cy="277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31732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098675" y="304800"/>
            <a:ext cx="8001000" cy="1143000"/>
          </a:xfrm>
        </p:spPr>
        <p:txBody>
          <a:bodyPr/>
          <a:lstStyle/>
          <a:p>
            <a:pPr algn="ctr" eaLnBrk="1" hangingPunct="1"/>
            <a:r>
              <a:rPr lang="uz-Cyrl-UZ" altLang="ru-RU" sz="3200" b="1">
                <a:latin typeface="Times New Roman" panose="02020603050405020304" pitchFamily="18" charset="0"/>
              </a:rPr>
              <a:t>ИМС  принципиал схемаси</a:t>
            </a:r>
            <a:r>
              <a:rPr lang="ru-RU" altLang="ru-RU" smtClean="0"/>
              <a:t> </a:t>
            </a:r>
          </a:p>
        </p:txBody>
      </p:sp>
      <p:pic>
        <p:nvPicPr>
          <p:cNvPr id="33795"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243263" y="1924050"/>
            <a:ext cx="5695950" cy="3924300"/>
          </a:xfrm>
          <a:noFill/>
        </p:spPr>
      </p:pic>
    </p:spTree>
    <p:extLst>
      <p:ext uri="{BB962C8B-B14F-4D97-AF65-F5344CB8AC3E}">
        <p14:creationId xmlns:p14="http://schemas.microsoft.com/office/powerpoint/2010/main" val="2093175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eaLnBrk="1" hangingPunct="1"/>
            <a:r>
              <a:rPr lang="ru-RU" altLang="ru-RU" sz="2800" b="1">
                <a:latin typeface="Times New Roman" panose="02020603050405020304" pitchFamily="18" charset="0"/>
              </a:rPr>
              <a:t>ИМС</a:t>
            </a:r>
            <a:r>
              <a:rPr lang="uz-Cyrl-UZ" altLang="ru-RU" sz="2800" b="1">
                <a:latin typeface="Times New Roman" panose="02020603050405020304" pitchFamily="18" charset="0"/>
              </a:rPr>
              <a:t> тузилиши</a:t>
            </a:r>
            <a:r>
              <a:rPr lang="ru-RU" altLang="ru-RU" smtClean="0"/>
              <a:t> </a:t>
            </a:r>
          </a:p>
        </p:txBody>
      </p:sp>
      <p:pic>
        <p:nvPicPr>
          <p:cNvPr id="34819" name="Picture 3" descr="Безымянный"/>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090738" y="2546350"/>
            <a:ext cx="8001000" cy="2679700"/>
          </a:xfrm>
          <a:noFill/>
        </p:spPr>
      </p:pic>
    </p:spTree>
    <p:extLst>
      <p:ext uri="{BB962C8B-B14F-4D97-AF65-F5344CB8AC3E}">
        <p14:creationId xmlns:p14="http://schemas.microsoft.com/office/powerpoint/2010/main" val="12690473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Пин содержит это изображение: Line Board, Line, Circuit Board, Line Vector PNG Transparent Clipart Image and PSD File for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428239" y="-2428241"/>
            <a:ext cx="7335519" cy="12192001"/>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Library by Joakim Agervald on Dribbbl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477519"/>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2679065" y="621437"/>
            <a:ext cx="6096000" cy="92333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r>
              <a:rPr lang="ru-RU" b="1" dirty="0" smtClean="0">
                <a:solidFill>
                  <a:srgbClr val="000000"/>
                </a:solidFill>
                <a:latin typeface="Times New Roman" panose="02020603050405020304" pitchFamily="18" charset="0"/>
              </a:rPr>
              <a:t>                                   </a:t>
            </a:r>
            <a:r>
              <a:rPr lang="en-US" b="1" dirty="0" err="1" smtClean="0">
                <a:solidFill>
                  <a:srgbClr val="000000"/>
                </a:solidFill>
                <a:latin typeface="Times New Roman" panose="02020603050405020304" pitchFamily="18" charset="0"/>
              </a:rPr>
              <a:t>Sinov</a:t>
            </a:r>
            <a:r>
              <a:rPr lang="en-US" b="1" dirty="0" smtClean="0">
                <a:solidFill>
                  <a:srgbClr val="000000"/>
                </a:solidFill>
                <a:latin typeface="Times New Roman" panose="02020603050405020304" pitchFamily="18" charset="0"/>
              </a:rPr>
              <a:t> </a:t>
            </a:r>
            <a:r>
              <a:rPr lang="en-US" b="1" dirty="0" err="1">
                <a:solidFill>
                  <a:srgbClr val="000000"/>
                </a:solidFill>
                <a:latin typeface="Times New Roman" panose="02020603050405020304" pitchFamily="18" charset="0"/>
              </a:rPr>
              <a:t>savollari</a:t>
            </a:r>
            <a:r>
              <a:rPr lang="en-US" b="1" dirty="0">
                <a:solidFill>
                  <a:srgbClr val="000000"/>
                </a:solidFill>
                <a:latin typeface="Times New Roman" panose="02020603050405020304" pitchFamily="18" charset="0"/>
              </a:rPr>
              <a:t/>
            </a:r>
            <a:br>
              <a:rPr lang="en-US" b="1" dirty="0">
                <a:solidFill>
                  <a:srgbClr val="000000"/>
                </a:solidFill>
                <a:latin typeface="Times New Roman" panose="02020603050405020304" pitchFamily="18" charset="0"/>
              </a:rPr>
            </a:br>
            <a:r>
              <a:rPr lang="en-US" dirty="0" smtClean="0"/>
              <a:t/>
            </a:r>
            <a:br>
              <a:rPr lang="en-US" dirty="0" smtClean="0"/>
            </a:br>
            <a:endParaRPr lang="ru-RU" dirty="0"/>
          </a:p>
        </p:txBody>
      </p:sp>
    </p:spTree>
    <p:extLst>
      <p:ext uri="{BB962C8B-B14F-4D97-AF65-F5344CB8AC3E}">
        <p14:creationId xmlns:p14="http://schemas.microsoft.com/office/powerpoint/2010/main" val="4523912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s://i.pinimg.com/564x/5e/28/c3/5e28c30265a86e55b6f2efdd9726d41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Нижний колонтитул 1"/>
          <p:cNvSpPr>
            <a:spLocks noGrp="1"/>
          </p:cNvSpPr>
          <p:nvPr>
            <p:ph type="ftr" sz="quarter" idx="11"/>
          </p:nvPr>
        </p:nvSpPr>
        <p:spPr/>
        <p:txBody>
          <a:bodyPr/>
          <a:lstStyle/>
          <a:p>
            <a:pPr>
              <a:defRPr/>
            </a:pPr>
            <a:r>
              <a:rPr lang="en-US" dirty="0" smtClean="0"/>
              <a:t>.</a:t>
            </a:r>
            <a:endParaRPr lang="ru-RU" dirty="0"/>
          </a:p>
        </p:txBody>
      </p:sp>
      <p:sp>
        <p:nvSpPr>
          <p:cNvPr id="27651" name="Номер слайда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spcBef>
                <a:spcPct val="0"/>
              </a:spcBef>
              <a:buClrTx/>
              <a:buSzTx/>
              <a:buFontTx/>
              <a:buNone/>
            </a:pPr>
            <a:fld id="{09AC3AAB-7273-4FA7-91DA-1F7DB98D2071}" type="slidenum">
              <a:rPr lang="ru-RU" altLang="ru-RU" sz="1200">
                <a:solidFill>
                  <a:srgbClr val="D38E27"/>
                </a:solidFill>
              </a:rPr>
              <a:pPr>
                <a:spcBef>
                  <a:spcPct val="0"/>
                </a:spcBef>
                <a:buClrTx/>
                <a:buSzTx/>
                <a:buFontTx/>
                <a:buNone/>
              </a:pPr>
              <a:t>35</a:t>
            </a:fld>
            <a:endParaRPr lang="ru-RU" altLang="ru-RU" sz="1200">
              <a:solidFill>
                <a:srgbClr val="D38E27"/>
              </a:solidFill>
            </a:endParaRPr>
          </a:p>
        </p:txBody>
      </p:sp>
    </p:spTree>
    <p:extLst>
      <p:ext uri="{BB962C8B-B14F-4D97-AF65-F5344CB8AC3E}">
        <p14:creationId xmlns:p14="http://schemas.microsoft.com/office/powerpoint/2010/main" val="2141628679"/>
      </p:ext>
    </p:extLst>
  </p:cSld>
  <p:clrMapOvr>
    <a:masterClrMapping/>
  </p:clrMapOvr>
  <p:transition spd="slow"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ctr" eaLnBrk="1" hangingPunct="1"/>
            <a:r>
              <a:rPr lang="uz-Cyrl-UZ" altLang="ru-RU" sz="3600" b="1">
                <a:latin typeface="Times New Roman" panose="02020603050405020304" pitchFamily="18" charset="0"/>
              </a:rPr>
              <a:t>ИМС таърифи</a:t>
            </a:r>
            <a:endParaRPr lang="ru-RU" altLang="ru-RU" sz="3600" b="1">
              <a:latin typeface="Times New Roman" panose="02020603050405020304" pitchFamily="18" charset="0"/>
            </a:endParaRPr>
          </a:p>
        </p:txBody>
      </p:sp>
      <p:sp>
        <p:nvSpPr>
          <p:cNvPr id="6147" name="Rectangle 3"/>
          <p:cNvSpPr>
            <a:spLocks noGrp="1" noChangeArrowheads="1"/>
          </p:cNvSpPr>
          <p:nvPr>
            <p:ph type="body" idx="1"/>
          </p:nvPr>
        </p:nvSpPr>
        <p:spPr/>
        <p:txBody>
          <a:bodyPr/>
          <a:lstStyle/>
          <a:p>
            <a:pPr algn="just" eaLnBrk="1" hangingPunct="1">
              <a:lnSpc>
                <a:spcPct val="90000"/>
              </a:lnSpc>
            </a:pPr>
            <a:r>
              <a:rPr lang="uz-Cyrl-UZ" altLang="ru-RU" sz="2000" b="1" i="1">
                <a:solidFill>
                  <a:srgbClr val="0070C0"/>
                </a:solidFill>
                <a:latin typeface="Times New Roman" panose="02020603050405020304" pitchFamily="18" charset="0"/>
              </a:rPr>
              <a:t>Интеграл микросхема</a:t>
            </a:r>
            <a:r>
              <a:rPr lang="uz-Cyrl-UZ" altLang="ru-RU" sz="2000">
                <a:solidFill>
                  <a:srgbClr val="0070C0"/>
                </a:solidFill>
                <a:latin typeface="Times New Roman" panose="02020603050405020304" pitchFamily="18" charset="0"/>
              </a:rPr>
              <a:t> (</a:t>
            </a:r>
            <a:r>
              <a:rPr lang="uz-Cyrl-UZ" altLang="ru-RU" sz="2000" b="1" i="1">
                <a:solidFill>
                  <a:srgbClr val="0070C0"/>
                </a:solidFill>
                <a:latin typeface="Times New Roman" panose="02020603050405020304" pitchFamily="18" charset="0"/>
              </a:rPr>
              <a:t>ИМС</a:t>
            </a:r>
            <a:r>
              <a:rPr lang="uz-Cyrl-UZ" altLang="ru-RU" sz="2000">
                <a:latin typeface="Times New Roman" panose="02020603050405020304" pitchFamily="18" charset="0"/>
              </a:rPr>
              <a:t>) ўта ихчам, ўта пишиқ, кичик таннархга эга бўлган ва кам қувват истеъмол қиладиган радиоэлемент ясаш йўлидаги уринишлар маҳсулидир. </a:t>
            </a:r>
          </a:p>
          <a:p>
            <a:pPr algn="just" eaLnBrk="1" hangingPunct="1"/>
            <a:r>
              <a:rPr lang="uz-Cyrl-UZ" altLang="ru-RU" sz="2000" b="1" i="1">
                <a:solidFill>
                  <a:srgbClr val="0070C0"/>
                </a:solidFill>
                <a:latin typeface="Times New Roman" panose="02020603050405020304" pitchFamily="18" charset="0"/>
              </a:rPr>
              <a:t>ИМС элементи</a:t>
            </a:r>
            <a:r>
              <a:rPr lang="uz-Cyrl-UZ" altLang="ru-RU" sz="2000">
                <a:solidFill>
                  <a:srgbClr val="0070C0"/>
                </a:solidFill>
                <a:latin typeface="Times New Roman" panose="02020603050405020304" pitchFamily="18" charset="0"/>
              </a:rPr>
              <a:t> </a:t>
            </a:r>
            <a:r>
              <a:rPr lang="uz-Cyrl-UZ" altLang="ru-RU" sz="2000">
                <a:latin typeface="Times New Roman" panose="02020603050405020304" pitchFamily="18" charset="0"/>
              </a:rPr>
              <a:t>деб, конструкцияси бўйича кристалл ёки асосдан ажралмайдиган, ЭРЭ функциясини бажарувчи ИМСнинг қисмига айтилади.</a:t>
            </a:r>
          </a:p>
          <a:p>
            <a:pPr algn="just" eaLnBrk="1" hangingPunct="1"/>
            <a:r>
              <a:rPr lang="uz-Cyrl-UZ" altLang="ru-RU" sz="2000" b="1" i="1">
                <a:solidFill>
                  <a:srgbClr val="0070C0"/>
                </a:solidFill>
                <a:latin typeface="Times New Roman" panose="02020603050405020304" pitchFamily="18" charset="0"/>
              </a:rPr>
              <a:t>ИМС компоненти </a:t>
            </a:r>
            <a:r>
              <a:rPr lang="uz-Cyrl-UZ" altLang="ru-RU" sz="2000">
                <a:latin typeface="Times New Roman" panose="02020603050405020304" pitchFamily="18" charset="0"/>
              </a:rPr>
              <a:t>деб, дискрет элемент функциясини бажарувчи, лекин монтаждан аввал мустақил маҳсулот бўлган ИМСнинг бўлагига айтилади.</a:t>
            </a:r>
          </a:p>
          <a:p>
            <a:pPr algn="just" eaLnBrk="1" hangingPunct="1"/>
            <a:r>
              <a:rPr lang="uz-Cyrl-UZ" altLang="ru-RU" sz="2000">
                <a:latin typeface="Times New Roman" panose="02020603050405020304" pitchFamily="18" charset="0"/>
              </a:rPr>
              <a:t>Йиғиш, монтаж қилиш операцияларини бажаришда компонентлар микросхема асосига ўрнатилади. Қобиқсиз диод ва транзисторлар, конденсаторларнинг махсус турлари, кичик ўлчамли индуктивлик ғалтаклари ва бошқалар содда компонентларга, мураккаб компонентларга эса – бир нечта элементдан ташкил топган, масалан, диод ёки транзисторлар йиғмалари киради.</a:t>
            </a:r>
            <a:endParaRPr lang="ru-RU" altLang="ru-RU" sz="2000">
              <a:latin typeface="Times New Roman" panose="02020603050405020304" pitchFamily="18" charset="0"/>
            </a:endParaRPr>
          </a:p>
        </p:txBody>
      </p:sp>
    </p:spTree>
    <p:extLst>
      <p:ext uri="{BB962C8B-B14F-4D97-AF65-F5344CB8AC3E}">
        <p14:creationId xmlns:p14="http://schemas.microsoft.com/office/powerpoint/2010/main" val="2850873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endParaRPr lang="ru-RU" altLang="ru-RU" smtClean="0"/>
          </a:p>
        </p:txBody>
      </p:sp>
      <p:sp>
        <p:nvSpPr>
          <p:cNvPr id="7171" name="Rectangle 3"/>
          <p:cNvSpPr>
            <a:spLocks noGrp="1" noChangeArrowheads="1"/>
          </p:cNvSpPr>
          <p:nvPr>
            <p:ph type="body" idx="1"/>
          </p:nvPr>
        </p:nvSpPr>
        <p:spPr/>
        <p:txBody>
          <a:bodyPr/>
          <a:lstStyle/>
          <a:p>
            <a:pPr algn="just">
              <a:lnSpc>
                <a:spcPct val="90000"/>
              </a:lnSpc>
            </a:pPr>
            <a:r>
              <a:rPr lang="uz-Cyrl-UZ" altLang="ru-RU" sz="2100">
                <a:latin typeface="Times New Roman" panose="02020603050405020304" pitchFamily="18" charset="0"/>
                <a:cs typeface="Times New Roman" panose="02020603050405020304" pitchFamily="18" charset="0"/>
              </a:rPr>
              <a:t>Элементлари яримўтказгич асоснинг сиртига яқин қатламда ҳосил қилинган микросхемалар </a:t>
            </a:r>
            <a:r>
              <a:rPr lang="uz-Cyrl-UZ" altLang="ru-RU" sz="2100" b="1" i="1">
                <a:solidFill>
                  <a:srgbClr val="0070C0"/>
                </a:solidFill>
                <a:latin typeface="Times New Roman" panose="02020603050405020304" pitchFamily="18" charset="0"/>
                <a:cs typeface="Times New Roman" panose="02020603050405020304" pitchFamily="18" charset="0"/>
              </a:rPr>
              <a:t>яримўтказгич ИМС</a:t>
            </a:r>
            <a:r>
              <a:rPr lang="uz-Cyrl-UZ" altLang="ru-RU" sz="2100">
                <a:solidFill>
                  <a:srgbClr val="0070C0"/>
                </a:solidFill>
                <a:latin typeface="Times New Roman" panose="02020603050405020304" pitchFamily="18" charset="0"/>
                <a:cs typeface="Times New Roman" panose="02020603050405020304" pitchFamily="18" charset="0"/>
              </a:rPr>
              <a:t> </a:t>
            </a:r>
            <a:r>
              <a:rPr lang="uz-Cyrl-UZ" altLang="ru-RU" sz="2100">
                <a:latin typeface="Times New Roman" panose="02020603050405020304" pitchFamily="18" charset="0"/>
                <a:cs typeface="Times New Roman" panose="02020603050405020304" pitchFamily="18" charset="0"/>
              </a:rPr>
              <a:t>деб аталади.</a:t>
            </a:r>
          </a:p>
          <a:p>
            <a:pPr algn="just">
              <a:lnSpc>
                <a:spcPct val="90000"/>
              </a:lnSpc>
            </a:pPr>
            <a:r>
              <a:rPr lang="uz-Cyrl-UZ" altLang="ru-RU" sz="2100">
                <a:latin typeface="Times New Roman" panose="02020603050405020304" pitchFamily="18" charset="0"/>
                <a:cs typeface="Times New Roman" panose="02020603050405020304" pitchFamily="18" charset="0"/>
              </a:rPr>
              <a:t>Элементлари диэлектрик асос сиртида парда кўринишида ҳосил қилинган микросхемалар </a:t>
            </a:r>
            <a:r>
              <a:rPr lang="uz-Cyrl-UZ" altLang="ru-RU" sz="2100" b="1" i="1">
                <a:solidFill>
                  <a:srgbClr val="0070C0"/>
                </a:solidFill>
                <a:latin typeface="Times New Roman" panose="02020603050405020304" pitchFamily="18" charset="0"/>
                <a:cs typeface="Times New Roman" panose="02020603050405020304" pitchFamily="18" charset="0"/>
              </a:rPr>
              <a:t>пардали ИМС</a:t>
            </a:r>
            <a:r>
              <a:rPr lang="uz-Cyrl-UZ" altLang="ru-RU" sz="2100">
                <a:solidFill>
                  <a:srgbClr val="0070C0"/>
                </a:solidFill>
                <a:latin typeface="Times New Roman" panose="02020603050405020304" pitchFamily="18" charset="0"/>
                <a:cs typeface="Times New Roman" panose="02020603050405020304" pitchFamily="18" charset="0"/>
              </a:rPr>
              <a:t> </a:t>
            </a:r>
            <a:r>
              <a:rPr lang="uz-Cyrl-UZ" altLang="ru-RU" sz="2100">
                <a:latin typeface="Times New Roman" panose="02020603050405020304" pitchFamily="18" charset="0"/>
                <a:cs typeface="Times New Roman" panose="02020603050405020304" pitchFamily="18" charset="0"/>
              </a:rPr>
              <a:t>деб аталади. Пардалар турли материалларни паст босимда юпқа қатлам сифатида ўтказиш йўли билан ҳосил қилинади. Парда ҳосил қилиш усули ва у билан боғлиқ парда қалинлигига мувофиқ ИМСларни </a:t>
            </a:r>
            <a:r>
              <a:rPr lang="uz-Cyrl-UZ" altLang="ru-RU" sz="2100" b="1" i="1">
                <a:solidFill>
                  <a:srgbClr val="7030A0"/>
                </a:solidFill>
                <a:latin typeface="Times New Roman" panose="02020603050405020304" pitchFamily="18" charset="0"/>
                <a:cs typeface="Times New Roman" panose="02020603050405020304" pitchFamily="18" charset="0"/>
              </a:rPr>
              <a:t>юпқа пардали</a:t>
            </a:r>
            <a:r>
              <a:rPr lang="uz-Cyrl-UZ" altLang="ru-RU" sz="2100">
                <a:solidFill>
                  <a:srgbClr val="7030A0"/>
                </a:solidFill>
                <a:latin typeface="Times New Roman" panose="02020603050405020304" pitchFamily="18" charset="0"/>
                <a:cs typeface="Times New Roman" panose="02020603050405020304" pitchFamily="18" charset="0"/>
              </a:rPr>
              <a:t> </a:t>
            </a:r>
            <a:r>
              <a:rPr lang="uz-Cyrl-UZ" altLang="ru-RU" sz="2100">
                <a:latin typeface="Times New Roman" panose="02020603050405020304" pitchFamily="18" charset="0"/>
                <a:cs typeface="Times New Roman" panose="02020603050405020304" pitchFamily="18" charset="0"/>
              </a:rPr>
              <a:t>(қалинлиги 1-2 мкм) ва </a:t>
            </a:r>
            <a:r>
              <a:rPr lang="uz-Cyrl-UZ" altLang="ru-RU" sz="2100" b="1" i="1">
                <a:solidFill>
                  <a:srgbClr val="7030A0"/>
                </a:solidFill>
                <a:latin typeface="Times New Roman" panose="02020603050405020304" pitchFamily="18" charset="0"/>
                <a:cs typeface="Times New Roman" panose="02020603050405020304" pitchFamily="18" charset="0"/>
              </a:rPr>
              <a:t>қалин пардали</a:t>
            </a:r>
            <a:r>
              <a:rPr lang="uz-Cyrl-UZ" altLang="ru-RU" sz="2100">
                <a:solidFill>
                  <a:srgbClr val="7030A0"/>
                </a:solidFill>
                <a:latin typeface="Times New Roman" panose="02020603050405020304" pitchFamily="18" charset="0"/>
                <a:cs typeface="Times New Roman" panose="02020603050405020304" pitchFamily="18" charset="0"/>
              </a:rPr>
              <a:t> </a:t>
            </a:r>
            <a:r>
              <a:rPr lang="uz-Cyrl-UZ" altLang="ru-RU" sz="2100">
                <a:latin typeface="Times New Roman" panose="02020603050405020304" pitchFamily="18" charset="0"/>
                <a:cs typeface="Times New Roman" panose="02020603050405020304" pitchFamily="18" charset="0"/>
              </a:rPr>
              <a:t>(қалинлиги 10 мкмдан юқори) ларга ажратилади. </a:t>
            </a:r>
          </a:p>
          <a:p>
            <a:pPr algn="just">
              <a:lnSpc>
                <a:spcPct val="90000"/>
              </a:lnSpc>
            </a:pPr>
            <a:r>
              <a:rPr lang="uz-Cyrl-UZ" altLang="ru-RU" sz="2100">
                <a:latin typeface="Times New Roman" panose="02020603050405020304" pitchFamily="18" charset="0"/>
                <a:cs typeface="Times New Roman" panose="02020603050405020304" pitchFamily="18" charset="0"/>
              </a:rPr>
              <a:t>Ҳозирги кунда пардали диод ва транзисторларнинг параметрлари барқарор бўлмагани сабабли, пардали ИМСлар фақат пассив элементларга (резисторлар, конденсаторлар ва бошқалар) эга.</a:t>
            </a:r>
            <a:endParaRPr lang="ru-RU" altLang="ru-RU" sz="21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6519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endParaRPr lang="ru-RU" altLang="ru-RU" smtClean="0"/>
          </a:p>
        </p:txBody>
      </p:sp>
      <p:sp>
        <p:nvSpPr>
          <p:cNvPr id="8195" name="Rectangle 3"/>
          <p:cNvSpPr>
            <a:spLocks noGrp="1" noChangeArrowheads="1"/>
          </p:cNvSpPr>
          <p:nvPr>
            <p:ph type="body" idx="1"/>
          </p:nvPr>
        </p:nvSpPr>
        <p:spPr/>
        <p:txBody>
          <a:bodyPr/>
          <a:lstStyle/>
          <a:p>
            <a:pPr algn="just"/>
            <a:r>
              <a:rPr lang="uz-Cyrl-UZ" altLang="ru-RU" sz="2400" b="1" i="1">
                <a:solidFill>
                  <a:srgbClr val="0070C0"/>
                </a:solidFill>
                <a:latin typeface="Times New Roman" panose="02020603050405020304" pitchFamily="18" charset="0"/>
                <a:cs typeface="Times New Roman" panose="02020603050405020304" pitchFamily="18" charset="0"/>
              </a:rPr>
              <a:t>Гибрид ИМС (ёки ГИС)</a:t>
            </a:r>
            <a:r>
              <a:rPr lang="uz-Cyrl-UZ" altLang="ru-RU" sz="2400" b="1" i="1">
                <a:latin typeface="Times New Roman" panose="02020603050405020304" pitchFamily="18" charset="0"/>
                <a:cs typeface="Times New Roman" panose="02020603050405020304" pitchFamily="18" charset="0"/>
              </a:rPr>
              <a:t> </a:t>
            </a:r>
            <a:r>
              <a:rPr lang="uz-Cyrl-UZ" altLang="ru-RU" sz="2400">
                <a:latin typeface="Times New Roman" panose="02020603050405020304" pitchFamily="18" charset="0"/>
                <a:cs typeface="Times New Roman" panose="02020603050405020304" pitchFamily="18" charset="0"/>
              </a:rPr>
              <a:t>деб умумий диэлектрик асосда жойлашган пардали пассив ва дискрет актив элементлар комбинациясидан иборат микросхемага айтилади. Дискрет компонентлар </a:t>
            </a:r>
            <a:r>
              <a:rPr lang="uz-Cyrl-UZ" altLang="ru-RU" sz="2400" b="1" i="1">
                <a:solidFill>
                  <a:srgbClr val="0070C0"/>
                </a:solidFill>
                <a:latin typeface="Times New Roman" panose="02020603050405020304" pitchFamily="18" charset="0"/>
                <a:cs typeface="Times New Roman" panose="02020603050405020304" pitchFamily="18" charset="0"/>
              </a:rPr>
              <a:t>осма</a:t>
            </a:r>
            <a:r>
              <a:rPr lang="uz-Cyrl-UZ" altLang="ru-RU" sz="2400">
                <a:latin typeface="Times New Roman" panose="02020603050405020304" pitchFamily="18" charset="0"/>
                <a:cs typeface="Times New Roman" panose="02020603050405020304" pitchFamily="18" charset="0"/>
              </a:rPr>
              <a:t> дейилади. Гибрид ИМСлар учун актив элементлар қобиқсиз ёки жажжи металл қобиқларда тайёрланади.</a:t>
            </a:r>
            <a:endParaRPr lang="ru-RU" altLang="ru-RU"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09302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eaLnBrk="1" hangingPunct="1"/>
            <a:r>
              <a:rPr lang="uz-Cyrl-UZ" altLang="ru-RU" sz="3600" b="1">
                <a:latin typeface="Times New Roman" panose="02020603050405020304" pitchFamily="18" charset="0"/>
              </a:rPr>
              <a:t>ИМСлар классификацияси</a:t>
            </a:r>
            <a:endParaRPr lang="ru-RU" altLang="ru-RU" sz="3600" b="1">
              <a:latin typeface="Times New Roman" panose="02020603050405020304" pitchFamily="18" charset="0"/>
            </a:endParaRPr>
          </a:p>
        </p:txBody>
      </p:sp>
      <p:sp>
        <p:nvSpPr>
          <p:cNvPr id="9219" name="Rectangle 3"/>
          <p:cNvSpPr>
            <a:spLocks noGrp="1" noChangeArrowheads="1"/>
          </p:cNvSpPr>
          <p:nvPr>
            <p:ph type="body" idx="1"/>
          </p:nvPr>
        </p:nvSpPr>
        <p:spPr/>
        <p:txBody>
          <a:bodyPr/>
          <a:lstStyle/>
          <a:p>
            <a:pPr algn="just" eaLnBrk="1" hangingPunct="1">
              <a:lnSpc>
                <a:spcPct val="90000"/>
              </a:lnSpc>
            </a:pPr>
            <a:r>
              <a:rPr lang="uz-Cyrl-UZ" altLang="ru-RU" sz="2000">
                <a:latin typeface="Times New Roman" panose="02020603050405020304" pitchFamily="18" charset="0"/>
              </a:rPr>
              <a:t>Интеграция даражасига кўра: </a:t>
            </a:r>
            <a:r>
              <a:rPr lang="uz-Cyrl-UZ" altLang="ru-RU" sz="2000" b="1" i="1">
                <a:solidFill>
                  <a:srgbClr val="0070C0"/>
                </a:solidFill>
                <a:latin typeface="Times New Roman" panose="02020603050405020304" pitchFamily="18" charset="0"/>
              </a:rPr>
              <a:t>кичик, ўрта, катта, ўта катта, ультра катта ва гига катта ИМСлар</a:t>
            </a:r>
            <a:r>
              <a:rPr lang="uz-Cyrl-UZ" altLang="ru-RU" sz="2000">
                <a:solidFill>
                  <a:srgbClr val="0070C0"/>
                </a:solidFill>
                <a:latin typeface="Times New Roman" panose="02020603050405020304" pitchFamily="18" charset="0"/>
              </a:rPr>
              <a:t>;</a:t>
            </a:r>
          </a:p>
          <a:p>
            <a:pPr algn="just" eaLnBrk="1" hangingPunct="1">
              <a:lnSpc>
                <a:spcPct val="90000"/>
              </a:lnSpc>
            </a:pPr>
            <a:r>
              <a:rPr lang="uz-Cyrl-UZ" altLang="ru-RU" sz="2000">
                <a:latin typeface="Times New Roman" panose="02020603050405020304" pitchFamily="18" charset="0"/>
              </a:rPr>
              <a:t>Қабул қилинаётган, сақланаётган ва ишлов берилаётган сигнал турига кўра: </a:t>
            </a:r>
            <a:r>
              <a:rPr lang="uz-Cyrl-UZ" altLang="ru-RU" sz="2000" b="1" i="1">
                <a:solidFill>
                  <a:srgbClr val="0070C0"/>
                </a:solidFill>
                <a:latin typeface="Times New Roman" panose="02020603050405020304" pitchFamily="18" charset="0"/>
              </a:rPr>
              <a:t>аналог ва рақамли ИМСлар</a:t>
            </a:r>
            <a:r>
              <a:rPr lang="uz-Cyrl-UZ" altLang="ru-RU" sz="2000">
                <a:solidFill>
                  <a:srgbClr val="0070C0"/>
                </a:solidFill>
                <a:latin typeface="Times New Roman" panose="02020603050405020304" pitchFamily="18" charset="0"/>
              </a:rPr>
              <a:t>;</a:t>
            </a:r>
          </a:p>
          <a:p>
            <a:pPr algn="just" eaLnBrk="1" hangingPunct="1">
              <a:lnSpc>
                <a:spcPct val="90000"/>
              </a:lnSpc>
            </a:pPr>
            <a:r>
              <a:rPr lang="uz-Cyrl-UZ" altLang="ru-RU" sz="2000">
                <a:latin typeface="Times New Roman" panose="02020603050405020304" pitchFamily="18" charset="0"/>
              </a:rPr>
              <a:t>Тайёрланиш конструктив-технологик турига кўра: </a:t>
            </a:r>
            <a:r>
              <a:rPr lang="uz-Cyrl-UZ" altLang="ru-RU" sz="2000" b="1" i="1">
                <a:solidFill>
                  <a:srgbClr val="0070C0"/>
                </a:solidFill>
                <a:latin typeface="Times New Roman" panose="02020603050405020304" pitchFamily="18" charset="0"/>
              </a:rPr>
              <a:t>яримўтказгичли, пардали ва гибрид ИМСлар</a:t>
            </a:r>
            <a:r>
              <a:rPr lang="uz-Cyrl-UZ" altLang="ru-RU" sz="2000">
                <a:solidFill>
                  <a:srgbClr val="0070C0"/>
                </a:solidFill>
                <a:latin typeface="Times New Roman" panose="02020603050405020304" pitchFamily="18" charset="0"/>
              </a:rPr>
              <a:t>;</a:t>
            </a:r>
          </a:p>
          <a:p>
            <a:pPr algn="just" eaLnBrk="1" hangingPunct="1">
              <a:lnSpc>
                <a:spcPct val="90000"/>
              </a:lnSpc>
            </a:pPr>
            <a:r>
              <a:rPr lang="uz-Cyrl-UZ" altLang="ru-RU" sz="2000">
                <a:latin typeface="Times New Roman" panose="02020603050405020304" pitchFamily="18" charset="0"/>
              </a:rPr>
              <a:t>Актив элемент турига кўра: </a:t>
            </a:r>
            <a:r>
              <a:rPr lang="uz-Cyrl-UZ" altLang="ru-RU" sz="2000" b="1" i="1">
                <a:solidFill>
                  <a:srgbClr val="0070C0"/>
                </a:solidFill>
                <a:latin typeface="Times New Roman" panose="02020603050405020304" pitchFamily="18" charset="0"/>
              </a:rPr>
              <a:t>биполяр транзисторли ва МДЯ-транзисторли ИМСлар</a:t>
            </a:r>
            <a:r>
              <a:rPr lang="uz-Cyrl-UZ" altLang="ru-RU" sz="2000">
                <a:solidFill>
                  <a:srgbClr val="0070C0"/>
                </a:solidFill>
                <a:latin typeface="Times New Roman" panose="02020603050405020304" pitchFamily="18" charset="0"/>
              </a:rPr>
              <a:t>;</a:t>
            </a:r>
          </a:p>
          <a:p>
            <a:pPr algn="just" eaLnBrk="1" hangingPunct="1">
              <a:lnSpc>
                <a:spcPct val="90000"/>
              </a:lnSpc>
            </a:pPr>
            <a:r>
              <a:rPr lang="uz-Cyrl-UZ" altLang="ru-RU" sz="2000">
                <a:latin typeface="Times New Roman" panose="02020603050405020304" pitchFamily="18" charset="0"/>
              </a:rPr>
              <a:t>Истеъмол қувватига кўра: </a:t>
            </a:r>
            <a:r>
              <a:rPr lang="uz-Cyrl-UZ" altLang="ru-RU" sz="2000" b="1" i="1">
                <a:solidFill>
                  <a:srgbClr val="0070C0"/>
                </a:solidFill>
                <a:latin typeface="Times New Roman" panose="02020603050405020304" pitchFamily="18" charset="0"/>
              </a:rPr>
              <a:t>кам қувватли, ўрта қувватли, катта қувватли ИМСлар</a:t>
            </a:r>
            <a:r>
              <a:rPr lang="uz-Cyrl-UZ" altLang="ru-RU" sz="2000">
                <a:solidFill>
                  <a:srgbClr val="0070C0"/>
                </a:solidFill>
                <a:latin typeface="Times New Roman" panose="02020603050405020304" pitchFamily="18" charset="0"/>
              </a:rPr>
              <a:t>;</a:t>
            </a:r>
          </a:p>
          <a:p>
            <a:pPr algn="just" eaLnBrk="1" hangingPunct="1">
              <a:lnSpc>
                <a:spcPct val="90000"/>
              </a:lnSpc>
            </a:pPr>
            <a:r>
              <a:rPr lang="uz-Cyrl-UZ" altLang="ru-RU" sz="2000">
                <a:latin typeface="Times New Roman" panose="02020603050405020304" pitchFamily="18" charset="0"/>
              </a:rPr>
              <a:t>Ишчи частотасига кўра: </a:t>
            </a:r>
            <a:r>
              <a:rPr lang="uz-Cyrl-UZ" altLang="ru-RU" sz="2000" b="1" i="1">
                <a:solidFill>
                  <a:srgbClr val="0070C0"/>
                </a:solidFill>
                <a:latin typeface="Times New Roman" panose="02020603050405020304" pitchFamily="18" charset="0"/>
              </a:rPr>
              <a:t>паст частота, ўрта частота ва юқори частота ИМСлари</a:t>
            </a:r>
            <a:r>
              <a:rPr lang="uz-Cyrl-UZ" altLang="ru-RU" sz="2000">
                <a:solidFill>
                  <a:srgbClr val="0070C0"/>
                </a:solidFill>
                <a:latin typeface="Times New Roman" panose="02020603050405020304" pitchFamily="18" charset="0"/>
              </a:rPr>
              <a:t>;</a:t>
            </a:r>
          </a:p>
          <a:p>
            <a:pPr algn="just" eaLnBrk="1" hangingPunct="1">
              <a:lnSpc>
                <a:spcPct val="90000"/>
              </a:lnSpc>
            </a:pPr>
            <a:r>
              <a:rPr lang="uz-Cyrl-UZ" altLang="ru-RU" sz="2000">
                <a:latin typeface="Times New Roman" panose="02020603050405020304" pitchFamily="18" charset="0"/>
              </a:rPr>
              <a:t>Элементларни бир-биридан изоляцияланиш усулига кўра ва х.з.</a:t>
            </a:r>
          </a:p>
          <a:p>
            <a:pPr algn="just" eaLnBrk="1" hangingPunct="1">
              <a:lnSpc>
                <a:spcPct val="90000"/>
              </a:lnSpc>
            </a:pPr>
            <a:endParaRPr lang="uz-Cyrl-UZ" altLang="ru-RU" sz="2000">
              <a:latin typeface="Times New Roman" panose="02020603050405020304" pitchFamily="18" charset="0"/>
            </a:endParaRPr>
          </a:p>
          <a:p>
            <a:pPr algn="just" eaLnBrk="1" hangingPunct="1">
              <a:lnSpc>
                <a:spcPct val="90000"/>
              </a:lnSpc>
            </a:pPr>
            <a:endParaRPr lang="uz-Cyrl-UZ" altLang="ru-RU" sz="2000" b="1" i="1">
              <a:latin typeface="Times New Roman" panose="02020603050405020304" pitchFamily="18" charset="0"/>
            </a:endParaRPr>
          </a:p>
          <a:p>
            <a:pPr algn="just" eaLnBrk="1" hangingPunct="1">
              <a:lnSpc>
                <a:spcPct val="90000"/>
              </a:lnSpc>
            </a:pPr>
            <a:endParaRPr lang="uz-Cyrl-UZ" altLang="ru-RU" sz="2000">
              <a:latin typeface="Times New Roman" panose="02020603050405020304" pitchFamily="18" charset="0"/>
            </a:endParaRPr>
          </a:p>
          <a:p>
            <a:pPr algn="just" eaLnBrk="1" hangingPunct="1">
              <a:lnSpc>
                <a:spcPct val="90000"/>
              </a:lnSpc>
            </a:pPr>
            <a:endParaRPr lang="uz-Cyrl-UZ" altLang="ru-RU" sz="2000">
              <a:latin typeface="Times New Roman" panose="02020603050405020304" pitchFamily="18" charset="0"/>
            </a:endParaRPr>
          </a:p>
          <a:p>
            <a:pPr algn="just" eaLnBrk="1" hangingPunct="1">
              <a:lnSpc>
                <a:spcPct val="90000"/>
              </a:lnSpc>
            </a:pPr>
            <a:endParaRPr lang="uz-Cyrl-UZ" altLang="ru-RU" sz="2000">
              <a:latin typeface="Times New Roman" panose="02020603050405020304" pitchFamily="18" charset="0"/>
            </a:endParaRPr>
          </a:p>
          <a:p>
            <a:pPr algn="just" eaLnBrk="1" hangingPunct="1">
              <a:lnSpc>
                <a:spcPct val="90000"/>
              </a:lnSpc>
            </a:pPr>
            <a:endParaRPr lang="uz-Cyrl-UZ" altLang="ru-RU" sz="2000">
              <a:latin typeface="Times New Roman" panose="02020603050405020304" pitchFamily="18" charset="0"/>
            </a:endParaRPr>
          </a:p>
          <a:p>
            <a:pPr algn="just" eaLnBrk="1" hangingPunct="1">
              <a:lnSpc>
                <a:spcPct val="90000"/>
              </a:lnSpc>
            </a:pPr>
            <a:endParaRPr lang="ru-RU" altLang="ru-RU" sz="2000">
              <a:latin typeface="Times New Roman" panose="02020603050405020304" pitchFamily="18" charset="0"/>
            </a:endParaRPr>
          </a:p>
        </p:txBody>
      </p:sp>
    </p:spTree>
    <p:extLst>
      <p:ext uri="{BB962C8B-B14F-4D97-AF65-F5344CB8AC3E}">
        <p14:creationId xmlns:p14="http://schemas.microsoft.com/office/powerpoint/2010/main" val="4299539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p:cNvSpPr>
          <p:nvPr>
            <p:ph type="title"/>
          </p:nvPr>
        </p:nvSpPr>
        <p:spPr/>
        <p:txBody>
          <a:bodyPr/>
          <a:lstStyle/>
          <a:p>
            <a:pPr algn="ctr"/>
            <a:r>
              <a:rPr lang="uz-Cyrl-UZ" altLang="ru-RU" sz="3600" b="1">
                <a:latin typeface="Times New Roman" panose="02020603050405020304" pitchFamily="18" charset="0"/>
                <a:cs typeface="Times New Roman" panose="02020603050405020304" pitchFamily="18" charset="0"/>
              </a:rPr>
              <a:t>ИМС ва унинг белгиланиш тизими</a:t>
            </a:r>
            <a:endParaRPr lang="ru-RU" altLang="ru-RU" sz="3600">
              <a:latin typeface="Times New Roman" panose="02020603050405020304" pitchFamily="18" charset="0"/>
              <a:cs typeface="Times New Roman" panose="02020603050405020304" pitchFamily="18" charset="0"/>
            </a:endParaRPr>
          </a:p>
        </p:txBody>
      </p:sp>
      <p:pic>
        <p:nvPicPr>
          <p:cNvPr id="10243" name="Объект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057401" y="2667001"/>
            <a:ext cx="4200525" cy="2505075"/>
          </a:xfrm>
        </p:spPr>
      </p:pic>
      <p:pic>
        <p:nvPicPr>
          <p:cNvPr id="102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752601"/>
            <a:ext cx="30099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0046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uz-Cyrl-UZ" altLang="ru-RU" b="1" smtClean="0">
                <a:latin typeface="Times New Roman" panose="02020603050405020304" pitchFamily="18" charset="0"/>
              </a:rPr>
              <a:t>ИМСларнинг белгиланиш тизими</a:t>
            </a:r>
            <a:endParaRPr lang="ru-RU" altLang="ru-RU" b="1" smtClean="0">
              <a:latin typeface="Times New Roman" panose="02020603050405020304" pitchFamily="18" charset="0"/>
            </a:endParaRPr>
          </a:p>
        </p:txBody>
      </p:sp>
      <p:sp>
        <p:nvSpPr>
          <p:cNvPr id="11267" name="Rectangle 3"/>
          <p:cNvSpPr>
            <a:spLocks noGrp="1" noChangeArrowheads="1"/>
          </p:cNvSpPr>
          <p:nvPr>
            <p:ph type="body" idx="1"/>
          </p:nvPr>
        </p:nvSpPr>
        <p:spPr/>
        <p:txBody>
          <a:bodyPr/>
          <a:lstStyle/>
          <a:p>
            <a:pPr algn="just" eaLnBrk="1" hangingPunct="1"/>
            <a:r>
              <a:rPr lang="uz-Cyrl-UZ" altLang="ru-RU" sz="2400">
                <a:latin typeface="Times New Roman" panose="02020603050405020304" pitchFamily="18" charset="0"/>
              </a:rPr>
              <a:t>ИМСлар 6та элементдан иборат бўлган белгиланиш тизими ёрдамида классификацияланади:</a:t>
            </a:r>
          </a:p>
          <a:p>
            <a:pPr algn="just" eaLnBrk="1" hangingPunct="1"/>
            <a:r>
              <a:rPr lang="uz-Cyrl-UZ" altLang="ru-RU" sz="2400">
                <a:latin typeface="Times New Roman" panose="02020603050405020304" pitchFamily="18" charset="0"/>
              </a:rPr>
              <a:t>Биринчи элемент (</a:t>
            </a:r>
            <a:r>
              <a:rPr lang="uz-Cyrl-UZ" altLang="ru-RU" sz="2400" b="1" i="1">
                <a:solidFill>
                  <a:srgbClr val="FF0000"/>
                </a:solidFill>
                <a:latin typeface="Times New Roman" panose="02020603050405020304" pitchFamily="18" charset="0"/>
              </a:rPr>
              <a:t>К</a:t>
            </a:r>
            <a:r>
              <a:rPr lang="uz-Cyrl-UZ" altLang="ru-RU" sz="2400">
                <a:solidFill>
                  <a:srgbClr val="FF0000"/>
                </a:solidFill>
                <a:latin typeface="Times New Roman" panose="02020603050405020304" pitchFamily="18" charset="0"/>
              </a:rPr>
              <a:t> </a:t>
            </a:r>
            <a:r>
              <a:rPr lang="uz-Cyrl-UZ" altLang="ru-RU" sz="2400">
                <a:latin typeface="Times New Roman" panose="02020603050405020304" pitchFamily="18" charset="0"/>
              </a:rPr>
              <a:t>– ҳарфи) – ИМС кенг кўламда қўлланилиш учун мўлжалланганлигини билдиради.</a:t>
            </a:r>
          </a:p>
          <a:p>
            <a:pPr algn="just" eaLnBrk="1" hangingPunct="1">
              <a:buFont typeface="Wingdings" panose="05000000000000000000" pitchFamily="2" charset="2"/>
              <a:buNone/>
            </a:pPr>
            <a:r>
              <a:rPr lang="uz-Cyrl-UZ" altLang="ru-RU" sz="2400">
                <a:latin typeface="Times New Roman" panose="02020603050405020304" pitchFamily="18" charset="0"/>
              </a:rPr>
              <a:t>      Экспорт учун мўлжалланганлари </a:t>
            </a:r>
            <a:r>
              <a:rPr lang="uz-Cyrl-UZ" altLang="ru-RU" sz="2400" b="1" i="1">
                <a:solidFill>
                  <a:srgbClr val="FF0000"/>
                </a:solidFill>
                <a:latin typeface="Times New Roman" panose="02020603050405020304" pitchFamily="18" charset="0"/>
              </a:rPr>
              <a:t>ЭК</a:t>
            </a:r>
            <a:r>
              <a:rPr lang="uz-Cyrl-UZ" altLang="ru-RU" sz="2400">
                <a:latin typeface="Times New Roman" panose="02020603050405020304" pitchFamily="18" charset="0"/>
              </a:rPr>
              <a:t> ҳарфлари билан бьелгиланади.</a:t>
            </a:r>
          </a:p>
          <a:p>
            <a:pPr algn="just" eaLnBrk="1" hangingPunct="1"/>
            <a:r>
              <a:rPr lang="uz-Cyrl-UZ" altLang="ru-RU" sz="2400">
                <a:latin typeface="Times New Roman" panose="02020603050405020304" pitchFamily="18" charset="0"/>
              </a:rPr>
              <a:t>Иккинчи элемент (ҳарф) материал ва кобиқ турини билдиради (</a:t>
            </a:r>
            <a:r>
              <a:rPr lang="uz-Cyrl-UZ" altLang="ru-RU" sz="2400" b="1" i="1">
                <a:solidFill>
                  <a:srgbClr val="FF0000"/>
                </a:solidFill>
                <a:latin typeface="Times New Roman" panose="02020603050405020304" pitchFamily="18" charset="0"/>
              </a:rPr>
              <a:t>А</a:t>
            </a:r>
            <a:r>
              <a:rPr lang="uz-Cyrl-UZ" altLang="ru-RU" sz="2400">
                <a:latin typeface="Times New Roman" panose="02020603050405020304" pitchFamily="18" charset="0"/>
              </a:rPr>
              <a:t>- пластмассали планар, </a:t>
            </a:r>
            <a:r>
              <a:rPr lang="uz-Cyrl-UZ" altLang="ru-RU" sz="2400" b="1" i="1">
                <a:solidFill>
                  <a:srgbClr val="FF0000"/>
                </a:solidFill>
                <a:latin typeface="Times New Roman" panose="02020603050405020304" pitchFamily="18" charset="0"/>
              </a:rPr>
              <a:t>Е</a:t>
            </a:r>
            <a:r>
              <a:rPr lang="uz-Cyrl-UZ" altLang="ru-RU" sz="2400">
                <a:latin typeface="Times New Roman" panose="02020603050405020304" pitchFamily="18" charset="0"/>
              </a:rPr>
              <a:t>-металл-полимерли, чиқишлари 2 қатор қилиб ясалган, </a:t>
            </a:r>
          </a:p>
          <a:p>
            <a:pPr algn="just" eaLnBrk="1" hangingPunct="1">
              <a:buFont typeface="Wingdings" panose="05000000000000000000" pitchFamily="2" charset="2"/>
              <a:buNone/>
            </a:pPr>
            <a:r>
              <a:rPr lang="uz-Cyrl-UZ" altLang="ru-RU" sz="2400">
                <a:latin typeface="Times New Roman" panose="02020603050405020304" pitchFamily="18" charset="0"/>
              </a:rPr>
              <a:t>      </a:t>
            </a:r>
            <a:r>
              <a:rPr lang="uz-Cyrl-UZ" altLang="ru-RU" sz="2400" b="1" i="1">
                <a:solidFill>
                  <a:srgbClr val="FF0000"/>
                </a:solidFill>
                <a:latin typeface="Times New Roman" panose="02020603050405020304" pitchFamily="18" charset="0"/>
              </a:rPr>
              <a:t>И</a:t>
            </a:r>
            <a:r>
              <a:rPr lang="uz-Cyrl-UZ" altLang="ru-RU" sz="2400">
                <a:latin typeface="Times New Roman" panose="02020603050405020304" pitchFamily="18" charset="0"/>
              </a:rPr>
              <a:t>-шишакерамикли планар, </a:t>
            </a:r>
            <a:r>
              <a:rPr lang="uz-Cyrl-UZ" altLang="ru-RU" sz="2400" b="1" i="1">
                <a:solidFill>
                  <a:srgbClr val="FF0000"/>
                </a:solidFill>
                <a:latin typeface="Times New Roman" panose="02020603050405020304" pitchFamily="18" charset="0"/>
              </a:rPr>
              <a:t>Б</a:t>
            </a:r>
            <a:r>
              <a:rPr lang="uz-Cyrl-UZ" altLang="ru-RU" sz="2400">
                <a:latin typeface="Times New Roman" panose="02020603050405020304" pitchFamily="18" charset="0"/>
              </a:rPr>
              <a:t>-қобиқсиз ва х.з.). </a:t>
            </a:r>
            <a:endParaRPr lang="ru-RU" altLang="ru-RU" sz="2400">
              <a:latin typeface="Times New Roman" panose="02020603050405020304" pitchFamily="18" charset="0"/>
            </a:endParaRPr>
          </a:p>
        </p:txBody>
      </p:sp>
    </p:spTree>
    <p:extLst>
      <p:ext uri="{BB962C8B-B14F-4D97-AF65-F5344CB8AC3E}">
        <p14:creationId xmlns:p14="http://schemas.microsoft.com/office/powerpoint/2010/main" val="36438380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1246</Words>
  <Application>Microsoft Office PowerPoint</Application>
  <PresentationFormat>Широкоэкранный</PresentationFormat>
  <Paragraphs>95</Paragraphs>
  <Slides>35</Slides>
  <Notes>1</Notes>
  <HiddenSlides>0</HiddenSlides>
  <MMClips>0</MMClips>
  <ScaleCrop>false</ScaleCrop>
  <HeadingPairs>
    <vt:vector size="8" baseType="variant">
      <vt:variant>
        <vt:lpstr>Использованные шрифты</vt:lpstr>
      </vt:variant>
      <vt:variant>
        <vt:i4>8</vt:i4>
      </vt:variant>
      <vt:variant>
        <vt:lpstr>Тема</vt:lpstr>
      </vt:variant>
      <vt:variant>
        <vt:i4>1</vt:i4>
      </vt:variant>
      <vt:variant>
        <vt:lpstr>Внедренные серверы OLE</vt:lpstr>
      </vt:variant>
      <vt:variant>
        <vt:i4>1</vt:i4>
      </vt:variant>
      <vt:variant>
        <vt:lpstr>Заголовки слайдов</vt:lpstr>
      </vt:variant>
      <vt:variant>
        <vt:i4>35</vt:i4>
      </vt:variant>
    </vt:vector>
  </HeadingPairs>
  <TitlesOfParts>
    <vt:vector size="45" baseType="lpstr">
      <vt:lpstr>Arial</vt:lpstr>
      <vt:lpstr>Calibri</vt:lpstr>
      <vt:lpstr>Calibri Light</vt:lpstr>
      <vt:lpstr>Franklin Gothic Book</vt:lpstr>
      <vt:lpstr>Times New Roman</vt:lpstr>
      <vt:lpstr>Verdana</vt:lpstr>
      <vt:lpstr>Wingdings</vt:lpstr>
      <vt:lpstr>Wingdings 2</vt:lpstr>
      <vt:lpstr>Тема Office</vt:lpstr>
      <vt:lpstr>Изображение Paintbrush</vt:lpstr>
      <vt:lpstr>Презентация PowerPoint</vt:lpstr>
      <vt:lpstr>Презентация PowerPoint</vt:lpstr>
      <vt:lpstr>Режа </vt:lpstr>
      <vt:lpstr>ИМС таърифи</vt:lpstr>
      <vt:lpstr>Презентация PowerPoint</vt:lpstr>
      <vt:lpstr>Презентация PowerPoint</vt:lpstr>
      <vt:lpstr>ИМСлар классификацияси</vt:lpstr>
      <vt:lpstr>ИМС ва унинг белгиланиш тизими</vt:lpstr>
      <vt:lpstr>ИМСларнинг белгиланиш тизими</vt:lpstr>
      <vt:lpstr>ИМСларнинг белгиланиш тизими</vt:lpstr>
      <vt:lpstr>Яримўтказгич ИМСлар яратишда  технологик жараён ва операциялар</vt:lpstr>
      <vt:lpstr>Яримўтказгич ИМСлар яратишда  технологик жараён ва операциялар</vt:lpstr>
      <vt:lpstr>Презентация PowerPoint</vt:lpstr>
      <vt:lpstr>Яримўтказгич ИМСлар яратишда  технологик жараён ва операциялар</vt:lpstr>
      <vt:lpstr>Презентация PowerPoint</vt:lpstr>
      <vt:lpstr>Яримўтказгич ИМСлар яратишда  технологик жараён ва операциялар</vt:lpstr>
      <vt:lpstr>Презентация PowerPoint</vt:lpstr>
      <vt:lpstr>Презентация PowerPoint</vt:lpstr>
      <vt:lpstr>Презентация PowerPoint</vt:lpstr>
      <vt:lpstr>Презентация PowerPoint</vt:lpstr>
      <vt:lpstr>Яримўтказгич ИМСлар яратишда  технологик жараён ва операциялар</vt:lpstr>
      <vt:lpstr>Яримўтказгич ИМСлар яратишда  технологик жараён ва операциялар</vt:lpstr>
      <vt:lpstr>Яримўтказгич ИМСлар яратишда  технологик жараён ва операциялар</vt:lpstr>
      <vt:lpstr>Яримўтказгич ИМСлар яратишда  технологик жараён ва операциялар</vt:lpstr>
      <vt:lpstr>Яримўтказгич ИМСлар яратишда  технологик жараён ва операциялар</vt:lpstr>
      <vt:lpstr>Яримўтказгич ИМСлар яратишда  технологик жараён ва операциялар</vt:lpstr>
      <vt:lpstr>Презентация PowerPoint</vt:lpstr>
      <vt:lpstr>Интеграл биполяр транзистор  топологияси ва кўндаланг кесими </vt:lpstr>
      <vt:lpstr>ИМСнинг монтажи:  думалоқ қобиқда ва ясси қобиқда</vt:lpstr>
      <vt:lpstr>Қатламли резисторлар, қалин қатламли конденсатор ва юпқа қатламли индуктивлик</vt:lpstr>
      <vt:lpstr>Гибрид микросхема</vt:lpstr>
      <vt:lpstr>ИМС  принципиал схемаси </vt:lpstr>
      <vt:lpstr>ИМС тузилиши </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Rudy</dc:creator>
  <cp:lastModifiedBy>Rudy</cp:lastModifiedBy>
  <cp:revision>46</cp:revision>
  <dcterms:created xsi:type="dcterms:W3CDTF">2022-09-22T04:36:57Z</dcterms:created>
  <dcterms:modified xsi:type="dcterms:W3CDTF">2023-01-03T15:10:37Z</dcterms:modified>
</cp:coreProperties>
</file>