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78" r:id="rId18"/>
    <p:sldId id="277" r:id="rId19"/>
    <p:sldId id="263"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0" d="100"/>
          <a:sy n="7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03-01-2023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03-01-2023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03-01-2023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03-01-2023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ru-RU" altLang="ru-RU" smtClean="0"/>
          </a:p>
        </p:txBody>
      </p:sp>
      <p:sp>
        <p:nvSpPr>
          <p:cNvPr id="14339" name="Rectangle 3"/>
          <p:cNvSpPr>
            <a:spLocks noGrp="1" noChangeArrowheads="1"/>
          </p:cNvSpPr>
          <p:nvPr>
            <p:ph type="body" idx="1"/>
          </p:nvPr>
        </p:nvSpPr>
        <p:spPr/>
        <p:txBody>
          <a:bodyPr/>
          <a:lstStyle/>
          <a:p>
            <a:pPr eaLnBrk="1" hangingPunct="1"/>
            <a:endParaRPr lang="ru-RU" altLang="ru-RU" smtClean="0"/>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381000"/>
            <a:ext cx="51022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638580"/>
      </p:ext>
    </p:extLst>
  </p:cSld>
  <p:clrMapOvr>
    <a:masterClrMapping/>
  </p:clrMapOvr>
  <p:timing>
    <p:tnLst>
      <p:par>
        <p:cTn id="1" dur="indefinite" restart="never" nodeType="tmRoot"/>
      </p:par>
    </p:tnLst>
    <p:bldLst>
      <p:bldP spid="14338" grpId="0"/>
      <p:bldP spid="14339" grpId="0" build="p">
        <p:tmplLst>
          <p:tmpl lvl="1">
            <p:tnLst>
              <p:par>
                <p:cTn presetID="10" presetClass="entr" presetSubtype="0" fill="hold" nodeType="click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ru-RU" altLang="ru-RU" smtClean="0"/>
          </a:p>
        </p:txBody>
      </p:sp>
      <p:sp>
        <p:nvSpPr>
          <p:cNvPr id="15363" name="Rectangle 3"/>
          <p:cNvSpPr>
            <a:spLocks noGrp="1" noChangeArrowheads="1"/>
          </p:cNvSpPr>
          <p:nvPr>
            <p:ph type="body" idx="1"/>
          </p:nvPr>
        </p:nvSpPr>
        <p:spPr/>
        <p:txBody>
          <a:bodyPr/>
          <a:lstStyle/>
          <a:p>
            <a:pPr eaLnBrk="1" hangingPunct="1"/>
            <a:endParaRPr lang="ru-RU" altLang="ru-RU"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381000"/>
            <a:ext cx="5173663" cy="567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369891"/>
      </p:ext>
    </p:extLst>
  </p:cSld>
  <p:clrMapOvr>
    <a:masterClrMapping/>
  </p:clrMapOvr>
  <p:timing>
    <p:tnLst>
      <p:par>
        <p:cTn id="1" dur="indefinite" restart="never" nodeType="tmRoot"/>
      </p:par>
    </p:tnLst>
    <p:bldLst>
      <p:bldP spid="15362" grpId="0"/>
      <p:bldP spid="15363" grpId="0" build="p">
        <p:tmplLst>
          <p:tmpl lvl="1">
            <p:tnLst>
              <p:par>
                <p:cTn presetID="10" presetClass="entr" presetSubtype="0" fill="hold" nodeType="click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ru-RU" altLang="ru-RU" smtClean="0"/>
          </a:p>
        </p:txBody>
      </p:sp>
      <p:sp>
        <p:nvSpPr>
          <p:cNvPr id="16387" name="Rectangle 3"/>
          <p:cNvSpPr>
            <a:spLocks noGrp="1" noChangeArrowheads="1"/>
          </p:cNvSpPr>
          <p:nvPr>
            <p:ph type="body" idx="1"/>
          </p:nvPr>
        </p:nvSpPr>
        <p:spPr/>
        <p:txBody>
          <a:bodyPr/>
          <a:lstStyle/>
          <a:p>
            <a:pPr eaLnBrk="1" hangingPunct="1"/>
            <a:endParaRPr lang="ru-RU" altLang="ru-RU" smtClean="0"/>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381000"/>
            <a:ext cx="53197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236725"/>
      </p:ext>
    </p:extLst>
  </p:cSld>
  <p:clrMapOvr>
    <a:masterClrMapping/>
  </p:clrMapOvr>
  <p:timing>
    <p:tnLst>
      <p:par>
        <p:cTn id="1" dur="indefinite" restart="never" nodeType="tmRoot"/>
      </p:par>
    </p:tnLst>
    <p:bldLst>
      <p:bldP spid="16386" grpId="0"/>
      <p:bldP spid="16387" grpId="0" build="p">
        <p:tmplLst>
          <p:tmpl lvl="1">
            <p:tnLst>
              <p:par>
                <p:cTn presetID="10" presetClass="entr" presetSubtype="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altLang="ru-RU" smtClean="0"/>
          </a:p>
        </p:txBody>
      </p:sp>
      <p:sp>
        <p:nvSpPr>
          <p:cNvPr id="18435" name="Rectangle 3"/>
          <p:cNvSpPr>
            <a:spLocks noGrp="1" noChangeArrowheads="1"/>
          </p:cNvSpPr>
          <p:nvPr>
            <p:ph type="body" idx="1"/>
          </p:nvPr>
        </p:nvSpPr>
        <p:spPr/>
        <p:txBody>
          <a:bodyPr/>
          <a:lstStyle/>
          <a:p>
            <a:pPr eaLnBrk="1" hangingPunct="1"/>
            <a:endParaRPr lang="ru-RU" altLang="ru-RU"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381000"/>
            <a:ext cx="52816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5052180"/>
      </p:ext>
    </p:extLst>
  </p:cSld>
  <p:clrMapOvr>
    <a:masterClrMapping/>
  </p:clrMapOvr>
  <p:timing>
    <p:tnLst>
      <p:par>
        <p:cTn id="1" dur="indefinite" restart="never" nodeType="tmRoot"/>
      </p:par>
    </p:tnLst>
    <p:bldLst>
      <p:bldP spid="18434" grpId="0"/>
      <p:bldP spid="18435" grpId="0" build="p">
        <p:tmplLst>
          <p:tmpl lvl="1">
            <p:tnLst>
              <p:par>
                <p:cTn presetID="10" presetClass="entr" presetSubtype="0" fill="hold" nodeType="click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304801"/>
            <a:ext cx="8915400" cy="1216025"/>
          </a:xfrm>
        </p:spPr>
        <p:txBody>
          <a:bodyPr/>
          <a:lstStyle/>
          <a:p>
            <a:pPr algn="ctr" eaLnBrk="1" hangingPunct="1"/>
            <a:r>
              <a:rPr lang="uz-Cyrl-UZ" altLang="ru-RU" sz="3600" b="1" i="1">
                <a:solidFill>
                  <a:srgbClr val="7030A0"/>
                </a:solidFill>
                <a:latin typeface="Times New Roman" panose="02020603050405020304" pitchFamily="18" charset="0"/>
                <a:cs typeface="Times New Roman" panose="02020603050405020304" pitchFamily="18" charset="0"/>
              </a:rPr>
              <a:t>УИ уланиш схемасидаги МТда  ясалган кучайтиргич босқичи схемаси</a:t>
            </a:r>
            <a:endParaRPr lang="ru-RU" altLang="ru-RU" sz="3600" i="1">
              <a:solidFill>
                <a:srgbClr val="7030A0"/>
              </a:solidFill>
            </a:endParaRPr>
          </a:p>
        </p:txBody>
      </p:sp>
      <p:pic>
        <p:nvPicPr>
          <p:cNvPr id="15363"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76601" y="1676400"/>
            <a:ext cx="5548313" cy="4876800"/>
          </a:xfrm>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951" y="1752600"/>
            <a:ext cx="48545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4107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cs typeface="Times New Roman" panose="02020603050405020304" pitchFamily="18" charset="0"/>
              </a:rPr>
              <a:t>Кўп босқичли кучайтиргичлар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pic>
        <p:nvPicPr>
          <p:cNvPr id="1638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971801" y="1524000"/>
            <a:ext cx="6170613" cy="5029200"/>
          </a:xfrm>
        </p:spPr>
      </p:pic>
    </p:spTree>
    <p:extLst>
      <p:ext uri="{BB962C8B-B14F-4D97-AF65-F5344CB8AC3E}">
        <p14:creationId xmlns:p14="http://schemas.microsoft.com/office/powerpoint/2010/main" val="320583452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cs typeface="Times New Roman" panose="02020603050405020304" pitchFamily="18" charset="0"/>
              </a:rPr>
              <a:t>Қувват кучайтиргичлари</a:t>
            </a:r>
            <a:endParaRPr lang="ru-RU" altLang="ru-RU" sz="4000" b="1" i="1">
              <a:solidFill>
                <a:srgbClr val="7030A0"/>
              </a:solidFill>
            </a:endParaRPr>
          </a:p>
        </p:txBody>
      </p:sp>
      <p:sp>
        <p:nvSpPr>
          <p:cNvPr id="17411" name="Объект 2"/>
          <p:cNvSpPr>
            <a:spLocks noGrp="1"/>
          </p:cNvSpPr>
          <p:nvPr>
            <p:ph idx="1"/>
          </p:nvPr>
        </p:nvSpPr>
        <p:spPr/>
        <p:txBody>
          <a:bodyPr/>
          <a:lstStyle/>
          <a:p>
            <a:pPr algn="just" eaLnBrk="1" hangingPunct="1"/>
            <a:r>
              <a:rPr lang="uz-Cyrl-UZ" altLang="ru-RU" sz="2400">
                <a:latin typeface="Times New Roman" panose="02020603050405020304" pitchFamily="18" charset="0"/>
                <a:cs typeface="Times New Roman" panose="02020603050405020304" pitchFamily="18" charset="0"/>
              </a:rPr>
              <a:t>Қувват кучайтиргичларда чиқиш транзисторлари сифатида таркибий транзисторлардан фойдаланилади. Ушбу принциплар МТлар асосидаги  ЧКларни лойиҳалашда ҳам ишлатилади. БТлар асосидаги қурилмаларга қараганда бундай схемалар ночизиқли бузилишларнинг кичиклиги ва температурага бардошлиги билан фарқ қиладилар.</a:t>
            </a:r>
            <a:endParaRPr lang="ru-RU" altLang="ru-RU" sz="2400">
              <a:latin typeface="Times New Roman" panose="02020603050405020304" pitchFamily="18" charset="0"/>
              <a:cs typeface="Times New Roman" panose="02020603050405020304" pitchFamily="18" charset="0"/>
            </a:endParaRPr>
          </a:p>
          <a:p>
            <a:pPr algn="just" eaLnBrk="1" hangingPunct="1"/>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21757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walk cycle | Walking animation, Walking cartoon, Motion design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96087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7841" y="1143000"/>
            <a:ext cx="5653392" cy="523220"/>
          </a:xfrm>
          <a:prstGeom prst="rect">
            <a:avLst/>
          </a:prstGeom>
          <a:noFill/>
        </p:spPr>
        <p:txBody>
          <a:bodyPr wrap="square" rtlCol="0">
            <a:spAutoFit/>
          </a:bodyPr>
          <a:lstStyle/>
          <a:p>
            <a:r>
              <a:rPr lang="en-US" sz="2800" b="1" dirty="0" err="1"/>
              <a:t>Tayanch</a:t>
            </a:r>
            <a:r>
              <a:rPr lang="en-US" sz="2800" b="1" dirty="0"/>
              <a:t> </a:t>
            </a:r>
            <a:r>
              <a:rPr lang="en-US" sz="2800" b="1" dirty="0" err="1"/>
              <a:t>so’zlar</a:t>
            </a:r>
            <a:r>
              <a:rPr lang="en-US" sz="2800" dirty="0" smtClean="0"/>
              <a:t>:</a:t>
            </a:r>
            <a:endParaRPr lang="ru-RU" sz="2800" dirty="0"/>
          </a:p>
        </p:txBody>
      </p:sp>
    </p:spTree>
    <p:extLst>
      <p:ext uri="{BB962C8B-B14F-4D97-AF65-F5344CB8AC3E}">
        <p14:creationId xmlns:p14="http://schemas.microsoft.com/office/powerpoint/2010/main" val="3616249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19</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84048" y="284527"/>
            <a:ext cx="11317223" cy="1077218"/>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r>
              <a:rPr lang="en-US" b="1" dirty="0" err="1"/>
              <a:t>Bipolyar</a:t>
            </a:r>
            <a:r>
              <a:rPr lang="en-US" b="1" dirty="0"/>
              <a:t> </a:t>
            </a:r>
            <a:r>
              <a:rPr lang="en-US" b="1" dirty="0" err="1"/>
              <a:t>tranzistorda</a:t>
            </a:r>
            <a:r>
              <a:rPr lang="en-US" b="1" dirty="0"/>
              <a:t> </a:t>
            </a:r>
            <a:r>
              <a:rPr lang="en-US" b="1" dirty="0" err="1"/>
              <a:t>bajarilgan</a:t>
            </a:r>
            <a:r>
              <a:rPr lang="en-US" b="1" dirty="0"/>
              <a:t> </a:t>
            </a:r>
            <a:r>
              <a:rPr lang="en-US" b="1" dirty="0" err="1"/>
              <a:t>kuchaytirish</a:t>
            </a:r>
            <a:r>
              <a:rPr lang="en-US" b="1" dirty="0"/>
              <a:t> </a:t>
            </a:r>
            <a:r>
              <a:rPr lang="en-US" b="1" dirty="0" err="1"/>
              <a:t>kaskadlari</a:t>
            </a:r>
            <a:r>
              <a:rPr lang="en-US" b="1" dirty="0"/>
              <a:t> </a:t>
            </a:r>
            <a:r>
              <a:rPr lang="en-US" b="1" dirty="0" err="1"/>
              <a:t>sxemalari</a:t>
            </a:r>
            <a:r>
              <a:rPr lang="en-US" b="1" dirty="0"/>
              <a:t>, </a:t>
            </a:r>
            <a:r>
              <a:rPr lang="en-US" b="1" dirty="0" err="1"/>
              <a:t>ishlash</a:t>
            </a:r>
            <a:r>
              <a:rPr lang="en-US" b="1" dirty="0"/>
              <a:t> </a:t>
            </a:r>
            <a:r>
              <a:rPr lang="en-US" b="1" dirty="0" err="1"/>
              <a:t>tamoillari</a:t>
            </a:r>
            <a:r>
              <a:rPr lang="en-US" b="1" dirty="0"/>
              <a:t> </a:t>
            </a:r>
            <a:r>
              <a:rPr lang="en-US" b="1" dirty="0" err="1"/>
              <a:t>va</a:t>
            </a:r>
            <a:r>
              <a:rPr lang="en-US" b="1" dirty="0"/>
              <a:t> </a:t>
            </a:r>
            <a:r>
              <a:rPr lang="en-US" b="1" dirty="0" err="1"/>
              <a:t>asosiy</a:t>
            </a:r>
            <a:r>
              <a:rPr lang="en-US" b="1" dirty="0"/>
              <a:t> </a:t>
            </a:r>
            <a:r>
              <a:rPr lang="en-US" b="1" dirty="0" err="1"/>
              <a:t>parametrlari</a:t>
            </a:r>
            <a:r>
              <a:rPr lang="en-US" b="1" dirty="0"/>
              <a:t>.</a:t>
            </a:r>
            <a:endParaRPr lang="ru-RU" dirty="0"/>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ru-RU" altLang="ru-RU" smtClean="0"/>
          </a:p>
        </p:txBody>
      </p:sp>
      <p:sp>
        <p:nvSpPr>
          <p:cNvPr id="5123" name="Rectangle 3"/>
          <p:cNvSpPr>
            <a:spLocks noGrp="1" noChangeArrowheads="1"/>
          </p:cNvSpPr>
          <p:nvPr>
            <p:ph type="body" idx="1"/>
          </p:nvPr>
        </p:nvSpPr>
        <p:spPr/>
        <p:txBody>
          <a:bodyPr/>
          <a:lstStyle/>
          <a:p>
            <a:pPr algn="just" eaLnBrk="1" hangingPunct="1">
              <a:lnSpc>
                <a:spcPct val="80000"/>
              </a:lnSpc>
            </a:pPr>
            <a:r>
              <a:rPr lang="uz-Cyrl-UZ" altLang="ru-RU" sz="2400">
                <a:latin typeface="Times New Roman" panose="02020603050405020304" pitchFamily="18" charset="0"/>
                <a:cs typeface="Times New Roman" panose="02020603050405020304" pitchFamily="18" charset="0"/>
              </a:rPr>
              <a:t>Кучайтиргич каскадларининг ишлатиладиган схема турлари ҳар хил бўлиши мумкин. </a:t>
            </a:r>
            <a:endParaRPr lang="en-US" altLang="ru-RU" sz="2400">
              <a:latin typeface="Times New Roman" panose="02020603050405020304" pitchFamily="18" charset="0"/>
              <a:cs typeface="Times New Roman" panose="02020603050405020304" pitchFamily="18" charset="0"/>
            </a:endParaRPr>
          </a:p>
          <a:p>
            <a:pPr algn="just" eaLnBrk="1" hangingPunct="1">
              <a:lnSpc>
                <a:spcPct val="80000"/>
              </a:lnSpc>
            </a:pPr>
            <a:r>
              <a:rPr lang="uz-Cyrl-UZ" altLang="ru-RU" sz="2400">
                <a:latin typeface="Times New Roman" panose="02020603050405020304" pitchFamily="18" charset="0"/>
                <a:cs typeface="Times New Roman" panose="02020603050405020304" pitchFamily="18" charset="0"/>
              </a:rPr>
              <a:t>Бунда транзистор  УЭ, УК ёки УБ схемада уланган бўлиши мумкин. УЭ схемада уланган каскадлар кенг тарқалган. УК схемада уланган каскадлар кўп каскадли кучайтиргичларда асосан чиқиш каскади сифатида ишлатилади. УБ уланган каскадлар ультрақисқа тўлқинли (УҚТ) ва ўта юқори частота (ЎЮЧ) тўлқин диапазонида ишловчи генератор ва кучайтиргичларда кенг қўлланилади.</a:t>
            </a:r>
            <a:r>
              <a:rPr lang="uz-Cyrl-UZ" altLang="ru-RU" sz="2400"/>
              <a:t> </a:t>
            </a:r>
            <a:endParaRPr lang="ru-RU" altLang="ru-RU" sz="2400"/>
          </a:p>
        </p:txBody>
      </p:sp>
    </p:spTree>
    <p:extLst>
      <p:ext uri="{BB962C8B-B14F-4D97-AF65-F5344CB8AC3E}">
        <p14:creationId xmlns:p14="http://schemas.microsoft.com/office/powerpoint/2010/main" val="1795354482"/>
      </p:ext>
    </p:extLst>
  </p:cSld>
  <p:clrMapOvr>
    <a:masterClrMapping/>
  </p:clrMapOvr>
  <p:transition/>
  <p:timing>
    <p:tnLst>
      <p:par>
        <p:cTn id="1" dur="indefinite" restart="never" nodeType="tmRoot"/>
      </p:par>
    </p:tnLst>
    <p:bldLst>
      <p:bldP spid="5122" grpId="0"/>
      <p:bldP spid="5123" grpId="0" build="p">
        <p:tmplLst>
          <p:tmpl lvl="1">
            <p:tnLst>
              <p:par>
                <p:cTn presetID="10" presetClass="entr" presetSubtype="0"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Lst>
      </p:b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304801"/>
            <a:ext cx="8915400" cy="1216025"/>
          </a:xfrm>
        </p:spPr>
        <p:txBody>
          <a:bodyPr/>
          <a:lstStyle/>
          <a:p>
            <a:pPr algn="ctr" eaLnBrk="1" hangingPunct="1"/>
            <a:r>
              <a:rPr lang="uz-Cyrl-UZ" altLang="ru-RU" sz="3600" b="1" i="1">
                <a:solidFill>
                  <a:srgbClr val="7030A0"/>
                </a:solidFill>
                <a:latin typeface="Times New Roman" panose="02020603050405020304" pitchFamily="18" charset="0"/>
                <a:cs typeface="Times New Roman" panose="02020603050405020304" pitchFamily="18" charset="0"/>
              </a:rPr>
              <a:t>УЭ уланиш схемасидаги БТда  ясалган кучайтиргич босқичи схемаси</a:t>
            </a:r>
            <a:endParaRPr lang="ru-RU" altLang="ru-RU" sz="3600" i="1">
              <a:solidFill>
                <a:srgbClr val="7030A0"/>
              </a:solidFill>
            </a:endParaRPr>
          </a:p>
        </p:txBody>
      </p:sp>
      <p:sp>
        <p:nvSpPr>
          <p:cNvPr id="10243" name="Rectangle 3"/>
          <p:cNvSpPr>
            <a:spLocks noGrp="1" noChangeArrowheads="1"/>
          </p:cNvSpPr>
          <p:nvPr>
            <p:ph type="body" idx="1"/>
          </p:nvPr>
        </p:nvSpPr>
        <p:spPr/>
        <p:txBody>
          <a:bodyPr/>
          <a:lstStyle/>
          <a:p>
            <a:pPr eaLnBrk="1" hangingPunct="1"/>
            <a:endParaRPr lang="ru-RU" altLang="ru-RU" smtClean="0"/>
          </a:p>
        </p:txBody>
      </p:sp>
      <p:pic>
        <p:nvPicPr>
          <p:cNvPr id="5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4196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0714"/>
      </p:ext>
    </p:extLst>
  </p:cSld>
  <p:clrMapOvr>
    <a:masterClrMapping/>
  </p:clrMapOvr>
  <p:timing>
    <p:tnLst>
      <p:par>
        <p:cTn id="1" dur="indefinite" restart="never" nodeType="tmRoot"/>
      </p:par>
    </p:tnLst>
    <p:bldLst>
      <p:bldP spid="10242" grpId="0"/>
      <p:bldP spid="10243" grpId="0" build="p">
        <p:tmplLst>
          <p:tmpl lvl="1">
            <p:tnLst>
              <p:par>
                <p:cTn presetID="10" presetClass="entr" presetSubtype="0" fill="hold" nodeType="click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uz-Cyrl-UZ" altLang="ru-RU" smtClean="0"/>
              <a:t>Бу ерда:</a:t>
            </a:r>
            <a:endParaRPr lang="ru-RU" altLang="ru-RU" smtClean="0"/>
          </a:p>
        </p:txBody>
      </p:sp>
      <p:sp>
        <p:nvSpPr>
          <p:cNvPr id="20483"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cs typeface="Times New Roman" panose="02020603050405020304" pitchFamily="18" charset="0"/>
              </a:rPr>
              <a:t>Ем – кучланиш манбаи;</a:t>
            </a:r>
          </a:p>
          <a:p>
            <a:pPr eaLnBrk="1" hangingPunct="1"/>
            <a:r>
              <a:rPr lang="en-US" altLang="ru-RU" sz="2400">
                <a:latin typeface="Times New Roman" panose="02020603050405020304" pitchFamily="18" charset="0"/>
                <a:cs typeface="Times New Roman" panose="02020603050405020304" pitchFamily="18" charset="0"/>
              </a:rPr>
              <a:t>R1 </a:t>
            </a:r>
            <a:r>
              <a:rPr lang="uz-Cyrl-UZ" altLang="ru-RU" sz="2400">
                <a:latin typeface="Times New Roman" panose="02020603050405020304" pitchFamily="18" charset="0"/>
                <a:cs typeface="Times New Roman" panose="02020603050405020304" pitchFamily="18" charset="0"/>
              </a:rPr>
              <a:t>ва</a:t>
            </a:r>
            <a:r>
              <a:rPr lang="en-US" altLang="ru-RU" sz="2400">
                <a:latin typeface="Times New Roman" panose="02020603050405020304" pitchFamily="18" charset="0"/>
                <a:cs typeface="Times New Roman" panose="02020603050405020304" pitchFamily="18" charset="0"/>
              </a:rPr>
              <a:t>  R2</a:t>
            </a:r>
            <a:r>
              <a:rPr lang="uz-Cyrl-UZ" altLang="ru-RU" sz="2400">
                <a:latin typeface="Times New Roman" panose="02020603050405020304" pitchFamily="18" charset="0"/>
                <a:cs typeface="Times New Roman" panose="02020603050405020304" pitchFamily="18" charset="0"/>
              </a:rPr>
              <a:t> – бўлувчи қаршиликлар;</a:t>
            </a:r>
            <a:endParaRPr lang="en-US" altLang="ru-RU" sz="2400">
              <a:latin typeface="Times New Roman" panose="02020603050405020304" pitchFamily="18" charset="0"/>
              <a:cs typeface="Times New Roman" panose="02020603050405020304" pitchFamily="18" charset="0"/>
            </a:endParaRP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б ва</a:t>
            </a:r>
            <a:r>
              <a:rPr lang="en-US" altLang="ru-RU" sz="2400">
                <a:latin typeface="Times New Roman" panose="02020603050405020304" pitchFamily="18" charset="0"/>
                <a:cs typeface="Times New Roman" panose="02020603050405020304" pitchFamily="18" charset="0"/>
              </a:rPr>
              <a:t> R</a:t>
            </a:r>
            <a:r>
              <a:rPr lang="uz-Cyrl-UZ" altLang="ru-RU" sz="2400">
                <a:latin typeface="Times New Roman" panose="02020603050405020304" pitchFamily="18" charset="0"/>
                <a:cs typeface="Times New Roman" panose="02020603050405020304" pitchFamily="18" charset="0"/>
              </a:rPr>
              <a:t>к– мос равишда база  ва коллектор қаршиликлари;</a:t>
            </a: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э – эмиттер қаршилиги бўлиб, у манфий тескари алоқани амалга оширади;</a:t>
            </a:r>
          </a:p>
          <a:p>
            <a:pPr eaLnBrk="1" hangingPunct="1"/>
            <a:r>
              <a:rPr lang="uz-Cyrl-UZ" altLang="ru-RU" sz="2400">
                <a:latin typeface="Times New Roman" panose="02020603050405020304" pitchFamily="18" charset="0"/>
                <a:cs typeface="Times New Roman" panose="02020603050405020304" pitchFamily="18" charset="0"/>
              </a:rPr>
              <a:t>С1 ва С2 – ажратувчи конденсаторлар;</a:t>
            </a:r>
          </a:p>
          <a:p>
            <a:pPr eaLnBrk="1" hangingPunct="1"/>
            <a:r>
              <a:rPr lang="uz-Cyrl-UZ" altLang="ru-RU" sz="2400">
                <a:latin typeface="Times New Roman" panose="02020603050405020304" pitchFamily="18" charset="0"/>
                <a:cs typeface="Times New Roman" panose="02020603050405020304" pitchFamily="18" charset="0"/>
              </a:rPr>
              <a:t>Сэ – эмиттердаги сиғим;</a:t>
            </a:r>
          </a:p>
          <a:p>
            <a:pPr eaLnBrk="1" hangingPunct="1"/>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 кучланиш генератори;</a:t>
            </a:r>
            <a:endParaRPr lang="en-US" altLang="ru-RU" sz="2400">
              <a:latin typeface="Times New Roman" panose="02020603050405020304" pitchFamily="18" charset="0"/>
              <a:cs typeface="Times New Roman" panose="02020603050405020304" pitchFamily="18" charset="0"/>
            </a:endParaRP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г – кучланиш генераторининг ички қаршилиги;</a:t>
            </a: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ю – юклама.</a:t>
            </a: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556277"/>
      </p:ext>
    </p:extLst>
  </p:cSld>
  <p:clrMapOvr>
    <a:masterClrMapping/>
  </p:clrMapOvr>
  <p:timing>
    <p:tnLst>
      <p:par>
        <p:cTn id="1" dur="indefinite" restart="never" nodeType="tmRoot"/>
      </p:par>
    </p:tnLst>
    <p:bldLst>
      <p:bldP spid="20482" grpId="0"/>
      <p:bldP spid="20483" grpId="0" build="p">
        <p:tmplLst>
          <p:tmpl lvl="1">
            <p:tnLst>
              <p:par>
                <p:cTn presetID="10" presetClass="entr" presetSubtype="0" fill="hold" nodeType="click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ru-RU" altLang="ru-RU" smtClean="0"/>
          </a:p>
        </p:txBody>
      </p:sp>
      <p:sp>
        <p:nvSpPr>
          <p:cNvPr id="17411"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cs typeface="Times New Roman" panose="02020603050405020304" pitchFamily="18" charset="0"/>
              </a:rPr>
              <a:t>УЭ уланиш схемасидаги кучайтиргич босқичи таҳлил қилинганда икки турдаги ток занжирлари кўриб чиқилади:</a:t>
            </a:r>
          </a:p>
          <a:p>
            <a:pPr eaLnBrk="1" hangingPunct="1"/>
            <a:r>
              <a:rPr lang="uz-Cyrl-UZ" altLang="ru-RU" sz="2400">
                <a:latin typeface="Times New Roman" panose="02020603050405020304" pitchFamily="18" charset="0"/>
                <a:cs typeface="Times New Roman" panose="02020603050405020304" pitchFamily="18" charset="0"/>
              </a:rPr>
              <a:t>1 – ўзгармас ток занжирлари (доим +Ем дан –Ем гача);</a:t>
            </a:r>
          </a:p>
          <a:p>
            <a:pPr eaLnBrk="1" hangingPunct="1"/>
            <a:r>
              <a:rPr lang="uz-Cyrl-UZ" altLang="ru-RU" sz="2400">
                <a:latin typeface="Times New Roman" panose="02020603050405020304" pitchFamily="18" charset="0"/>
                <a:cs typeface="Times New Roman" panose="02020603050405020304" pitchFamily="18" charset="0"/>
              </a:rPr>
              <a:t>2 – ўзгарувчан ток занжирлари:</a:t>
            </a:r>
          </a:p>
          <a:p>
            <a:pPr eaLnBrk="1" hangingPunct="1"/>
            <a:r>
              <a:rPr lang="uz-Cyrl-UZ" altLang="ru-RU" sz="2400">
                <a:latin typeface="Times New Roman" panose="02020603050405020304" pitchFamily="18" charset="0"/>
                <a:cs typeface="Times New Roman" panose="02020603050405020304" pitchFamily="18" charset="0"/>
              </a:rPr>
              <a:t>Кириш занжири (+ </a:t>
            </a:r>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дан - </a:t>
            </a:r>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гача)</a:t>
            </a:r>
          </a:p>
          <a:p>
            <a:pPr eaLnBrk="1" hangingPunct="1"/>
            <a:r>
              <a:rPr lang="uz-Cyrl-UZ" altLang="ru-RU" sz="2400">
                <a:latin typeface="Times New Roman" panose="02020603050405020304" pitchFamily="18" charset="0"/>
                <a:cs typeface="Times New Roman" panose="02020603050405020304" pitchFamily="18" charset="0"/>
              </a:rPr>
              <a:t>Чиқиш занжири (</a:t>
            </a:r>
            <a:r>
              <a:rPr lang="en-US" altLang="ru-RU" sz="2400">
                <a:latin typeface="Times New Roman" panose="02020603050405020304" pitchFamily="18" charset="0"/>
                <a:cs typeface="Times New Roman" panose="02020603050405020304" pitchFamily="18" charset="0"/>
              </a:rPr>
              <a:t>VT</a:t>
            </a:r>
            <a:r>
              <a:rPr lang="uz-Cyrl-UZ" altLang="ru-RU" sz="2400">
                <a:latin typeface="Times New Roman" panose="02020603050405020304" pitchFamily="18" charset="0"/>
                <a:cs typeface="Times New Roman" panose="02020603050405020304" pitchFamily="18" charset="0"/>
              </a:rPr>
              <a:t> нинг коллекторидан эмиттеригача).</a:t>
            </a:r>
          </a:p>
          <a:p>
            <a:pPr eaLnBrk="1" hangingPunct="1"/>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376182"/>
      </p:ext>
    </p:extLst>
  </p:cSld>
  <p:clrMapOvr>
    <a:masterClrMapping/>
  </p:clrMapOvr>
  <p:timing>
    <p:tnLst>
      <p:par>
        <p:cTn id="1" dur="indefinite" restart="never" nodeType="tmRoot"/>
      </p:par>
    </p:tnLst>
    <p:bldLst>
      <p:bldP spid="17410" grpId="0"/>
      <p:bldP spid="17411" grpId="0" build="p">
        <p:tmplLst>
          <p:tmpl lvl="1">
            <p:tnLst>
              <p:par>
                <p:cTn presetID="10" presetClass="entr" presetSubtype="0" fill="hold" nodeType="click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ru-RU" altLang="ru-RU" smtClean="0"/>
          </a:p>
        </p:txBody>
      </p:sp>
      <p:sp>
        <p:nvSpPr>
          <p:cNvPr id="11267" name="Rectangle 3"/>
          <p:cNvSpPr>
            <a:spLocks noGrp="1" noChangeArrowheads="1"/>
          </p:cNvSpPr>
          <p:nvPr>
            <p:ph type="body" idx="1"/>
          </p:nvPr>
        </p:nvSpPr>
        <p:spPr/>
        <p:txBody>
          <a:bodyPr/>
          <a:lstStyle/>
          <a:p>
            <a:pPr eaLnBrk="1" hangingPunct="1"/>
            <a:endParaRPr lang="ru-RU" altLang="ru-RU" smtClean="0"/>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7201"/>
            <a:ext cx="5151438"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91156"/>
      </p:ext>
    </p:extLst>
  </p:cSld>
  <p:clrMapOvr>
    <a:masterClrMapping/>
  </p:clrMapOvr>
  <p:timing>
    <p:tnLst>
      <p:par>
        <p:cTn id="1" dur="indefinite" restart="never" nodeType="tmRoot"/>
      </p:par>
    </p:tnLst>
    <p:bldLst>
      <p:bldP spid="11266" grpId="0"/>
      <p:bldP spid="11267" grpId="0" build="p">
        <p:tmplLst>
          <p:tmpl lvl="1">
            <p:tnLst>
              <p:par>
                <p:cTn presetID="10" presetClass="entr" presetSubtype="0" fill="hold" nodeType="click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ru-RU" altLang="ru-RU" smtClean="0"/>
          </a:p>
        </p:txBody>
      </p:sp>
      <p:sp>
        <p:nvSpPr>
          <p:cNvPr id="12291" name="Rectangle 3"/>
          <p:cNvSpPr>
            <a:spLocks noGrp="1" noChangeArrowheads="1"/>
          </p:cNvSpPr>
          <p:nvPr>
            <p:ph type="body" idx="1"/>
          </p:nvPr>
        </p:nvSpPr>
        <p:spPr/>
        <p:txBody>
          <a:bodyPr/>
          <a:lstStyle/>
          <a:p>
            <a:pPr eaLnBrk="1" hangingPunct="1"/>
            <a:endParaRPr lang="ru-RU" altLang="ru-RU" smtClean="0"/>
          </a:p>
        </p:txBody>
      </p:sp>
      <p:pic>
        <p:nvPicPr>
          <p:cNvPr id="92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57200"/>
            <a:ext cx="50609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353"/>
      </p:ext>
    </p:extLst>
  </p:cSld>
  <p:clrMapOvr>
    <a:masterClrMapping/>
  </p:clrMapOvr>
  <p:timing>
    <p:tnLst>
      <p:par>
        <p:cTn id="1" dur="indefinite" restart="never" nodeType="tmRoot"/>
      </p:par>
    </p:tnLst>
    <p:bldLst>
      <p:bldP spid="12290" grpId="0"/>
      <p:bldP spid="12291" grpId="0" build="p">
        <p:tmplLst>
          <p:tmpl lvl="1">
            <p:tnLst>
              <p:par>
                <p:cTn presetID="10" presetClass="entr" presetSubtype="0" fill="hold" nodeType="click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ru-RU" altLang="ru-RU" smtClean="0"/>
          </a:p>
        </p:txBody>
      </p:sp>
      <p:sp>
        <p:nvSpPr>
          <p:cNvPr id="13315" name="Rectangle 3"/>
          <p:cNvSpPr>
            <a:spLocks noGrp="1" noChangeArrowheads="1"/>
          </p:cNvSpPr>
          <p:nvPr>
            <p:ph type="body" idx="1"/>
          </p:nvPr>
        </p:nvSpPr>
        <p:spPr/>
        <p:txBody>
          <a:bodyPr/>
          <a:lstStyle/>
          <a:p>
            <a:pPr eaLnBrk="1" hangingPunct="1"/>
            <a:endParaRPr lang="ru-RU" altLang="ru-RU" smtClean="0"/>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457200"/>
            <a:ext cx="510857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3084281"/>
      </p:ext>
    </p:extLst>
  </p:cSld>
  <p:clrMapOvr>
    <a:masterClrMapping/>
  </p:clrMapOvr>
  <p:timing>
    <p:tnLst>
      <p:par>
        <p:cTn id="1" dur="indefinite" restart="never" nodeType="tmRoot"/>
      </p:par>
    </p:tnLst>
    <p:bldLst>
      <p:bldP spid="13314" grpId="0"/>
      <p:bldP spid="13315" grpId="0" build="p">
        <p:tmplLst>
          <p:tmpl lvl="1">
            <p:tnLst>
              <p:par>
                <p:cTn presetID="10" presetClass="entr" presetSubtype="0" fill="hold" nodeType="click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Lst>
      </p:b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300</Words>
  <Application>Microsoft Office PowerPoint</Application>
  <PresentationFormat>Широкоэкранный</PresentationFormat>
  <Paragraphs>36</Paragraphs>
  <Slides>19</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Arial</vt:lpstr>
      <vt:lpstr>Calibri</vt:lpstr>
      <vt:lpstr>Calibri Light</vt:lpstr>
      <vt:lpstr>Franklin Gothic Book</vt:lpstr>
      <vt:lpstr>Times New Roman</vt:lpstr>
      <vt:lpstr>Wingdings 2</vt:lpstr>
      <vt:lpstr>Тема Office</vt:lpstr>
      <vt:lpstr>Презентация PowerPoint</vt:lpstr>
      <vt:lpstr>Презентация PowerPoint</vt:lpstr>
      <vt:lpstr>Презентация PowerPoint</vt:lpstr>
      <vt:lpstr>УЭ уланиш схемасидаги БТда  ясалган кучайтиргич босқичи схемаси</vt:lpstr>
      <vt:lpstr>Бу ерда: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УИ уланиш схемасидаги МТда  ясалган кучайтиргич босқичи схемаси</vt:lpstr>
      <vt:lpstr>Кўп босқичли кучайтиргичлар</vt:lpstr>
      <vt:lpstr>Қувват кучайтиргичлари</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46</cp:revision>
  <dcterms:created xsi:type="dcterms:W3CDTF">2022-09-22T04:36:57Z</dcterms:created>
  <dcterms:modified xsi:type="dcterms:W3CDTF">2023-01-03T15:17:26Z</dcterms:modified>
</cp:coreProperties>
</file>