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9"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77" r:id="rId19"/>
    <p:sldId id="263"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9" autoAdjust="0"/>
    <p:restoredTop sz="94660"/>
  </p:normalViewPr>
  <p:slideViewPr>
    <p:cSldViewPr snapToGrid="0">
      <p:cViewPr varScale="1">
        <p:scale>
          <a:sx n="70" d="100"/>
          <a:sy n="70"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DF3CE-A8F3-45F0-B58F-ABC9E05C3634}" type="datetimeFigureOut">
              <a:rPr lang="ru-RU" smtClean="0"/>
              <a:t>03-01-2023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07094-F1FC-4C71-B339-0E32698D51AD}" type="slidenum">
              <a:rPr lang="ru-RU" smtClean="0"/>
              <a:t>‹#›</a:t>
            </a:fld>
            <a:endParaRPr lang="ru-RU"/>
          </a:p>
        </p:txBody>
      </p:sp>
    </p:spTree>
    <p:extLst>
      <p:ext uri="{BB962C8B-B14F-4D97-AF65-F5344CB8AC3E}">
        <p14:creationId xmlns:p14="http://schemas.microsoft.com/office/powerpoint/2010/main" val="293771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Образ слайда 1"/>
          <p:cNvSpPr>
            <a:spLocks noGrp="1" noRot="1" noChangeAspect="1" noChangeArrowheads="1" noTextEdit="1"/>
          </p:cNvSpPr>
          <p:nvPr>
            <p:ph type="sldImg"/>
          </p:nvPr>
        </p:nvSpPr>
        <p:spPr bwMode="auto">
          <a:xfrm>
            <a:off x="409575" y="1233488"/>
            <a:ext cx="5916613" cy="33289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Заметки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smtClean="0">
              <a:latin typeface="Arial" panose="020B0604020202020204" pitchFamily="34" charset="0"/>
            </a:endParaRPr>
          </a:p>
        </p:txBody>
      </p:sp>
      <p:sp>
        <p:nvSpPr>
          <p:cNvPr id="10244" name="Номер слайда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BF3171-2214-43DE-8F5C-5FCF559FFEBF}" type="slidenum">
              <a:rPr lang="ru-RU" altLang="ru-RU" smtClean="0">
                <a:solidFill>
                  <a:srgbClr val="000000"/>
                </a:solidFill>
                <a:latin typeface="Calibri" panose="020F0502020204030204" pitchFamily="34" charset="0"/>
              </a:rPr>
              <a:pPr/>
              <a:t>1</a:t>
            </a:fld>
            <a:endParaRPr lang="ru-RU" altLang="ru-RU" smtClean="0">
              <a:solidFill>
                <a:srgbClr val="000000"/>
              </a:solidFill>
              <a:latin typeface="Calibri" panose="020F0502020204030204" pitchFamily="34" charset="0"/>
            </a:endParaRPr>
          </a:p>
        </p:txBody>
      </p:sp>
    </p:spTree>
    <p:extLst>
      <p:ext uri="{BB962C8B-B14F-4D97-AF65-F5344CB8AC3E}">
        <p14:creationId xmlns:p14="http://schemas.microsoft.com/office/powerpoint/2010/main" val="4241520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47568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4472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35098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7977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00566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90445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1B4EFA5-9CBA-4E5E-A319-D6F6F5CD0292}" type="datetimeFigureOut">
              <a:rPr lang="ru-RU" smtClean="0"/>
              <a:t>03-01-2023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429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1B4EFA5-9CBA-4E5E-A319-D6F6F5CD0292}" type="datetimeFigureOut">
              <a:rPr lang="ru-RU" smtClean="0"/>
              <a:t>03-01-2023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11184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1B4EFA5-9CBA-4E5E-A319-D6F6F5CD0292}" type="datetimeFigureOut">
              <a:rPr lang="ru-RU" smtClean="0"/>
              <a:t>03-01-2023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0717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243216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1B4EFA5-9CBA-4E5E-A319-D6F6F5CD0292}" type="datetimeFigureOut">
              <a:rPr lang="ru-RU" smtClean="0"/>
              <a:t>03-01-2023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4C95071-929D-4322-83A4-B2FB4C834624}" type="slidenum">
              <a:rPr lang="ru-RU" smtClean="0"/>
              <a:t>‹#›</a:t>
            </a:fld>
            <a:endParaRPr lang="ru-RU"/>
          </a:p>
        </p:txBody>
      </p:sp>
    </p:spTree>
    <p:extLst>
      <p:ext uri="{BB962C8B-B14F-4D97-AF65-F5344CB8AC3E}">
        <p14:creationId xmlns:p14="http://schemas.microsoft.com/office/powerpoint/2010/main" val="3866694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4EFA5-9CBA-4E5E-A319-D6F6F5CD0292}" type="datetimeFigureOut">
              <a:rPr lang="ru-RU" smtClean="0"/>
              <a:t>03-01-2023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C95071-929D-4322-83A4-B2FB4C834624}" type="slidenum">
              <a:rPr lang="ru-RU" smtClean="0"/>
              <a:t>‹#›</a:t>
            </a:fld>
            <a:endParaRPr lang="ru-RU"/>
          </a:p>
        </p:txBody>
      </p:sp>
    </p:spTree>
    <p:extLst>
      <p:ext uri="{BB962C8B-B14F-4D97-AF65-F5344CB8AC3E}">
        <p14:creationId xmlns:p14="http://schemas.microsoft.com/office/powerpoint/2010/main" val="193519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i.pinimg.com/564x/fc/59/81/fc59819bd1f57cbe49d9d9d2e932444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51"/>
            <a:ext cx="12192000" cy="6851650"/>
          </a:xfrm>
          <a:prstGeom prst="rect">
            <a:avLst/>
          </a:prstGeom>
          <a:noFill/>
          <a:extLst>
            <a:ext uri="{909E8E84-426E-40DD-AFC4-6F175D3DCCD1}">
              <a14:hiddenFill xmlns:a14="http://schemas.microsoft.com/office/drawing/2010/main">
                <a:solidFill>
                  <a:srgbClr val="FFFFFF"/>
                </a:solidFill>
              </a14:hiddenFill>
            </a:ext>
          </a:extLst>
        </p:spPr>
      </p:pic>
      <p:sp>
        <p:nvSpPr>
          <p:cNvPr id="29" name="Прямоугольник 28">
            <a:extLst>
              <a:ext uri="{FF2B5EF4-FFF2-40B4-BE49-F238E27FC236}">
                <a16:creationId xmlns:a16="http://schemas.microsoft.com/office/drawing/2014/main" id="{549F1FD5-D809-436C-9F2A-F9C6CE7FBF18}"/>
              </a:ext>
            </a:extLst>
          </p:cNvPr>
          <p:cNvSpPr>
            <a:spLocks noChangeAspect="1"/>
          </p:cNvSpPr>
          <p:nvPr/>
        </p:nvSpPr>
        <p:spPr>
          <a:xfrm>
            <a:off x="3287713" y="1479550"/>
            <a:ext cx="5503862" cy="1143000"/>
          </a:xfrm>
          <a:prstGeom prst="rect">
            <a:avLst/>
          </a:prstGeom>
          <a:solidFill>
            <a:srgbClr val="002060"/>
          </a:solidFill>
          <a:ln w="12700">
            <a:miter lim="400000"/>
          </a:ln>
        </p:spPr>
        <p:txBody>
          <a:bodyPr lIns="28575" tIns="28575" rIns="28575" bIns="28575" anchor="ctr"/>
          <a:lstStyle/>
          <a:p>
            <a:pPr>
              <a:defRPr/>
            </a:pPr>
            <a:endParaRPr lang="en-US" sz="2100" dirty="0">
              <a:solidFill>
                <a:srgbClr val="FFFFFF"/>
              </a:solidFill>
              <a:effectLst>
                <a:outerShdw blurRad="38100" dist="12700" dir="5400000" rotWithShape="0">
                  <a:srgbClr val="000000">
                    <a:alpha val="50000"/>
                  </a:srgbClr>
                </a:outerShdw>
              </a:effectLst>
              <a:latin typeface="Times New Roman"/>
              <a:cs typeface="Arial" panose="020B0604020202020204" pitchFamily="34" charset="0"/>
            </a:endParaRPr>
          </a:p>
        </p:txBody>
      </p:sp>
      <p:sp>
        <p:nvSpPr>
          <p:cNvPr id="9219" name="POWERPOINT TEMPLATE"/>
          <p:cNvSpPr>
            <a:spLocks noChangeArrowheads="1"/>
          </p:cNvSpPr>
          <p:nvPr/>
        </p:nvSpPr>
        <p:spPr bwMode="auto">
          <a:xfrm>
            <a:off x="4297364" y="1691385"/>
            <a:ext cx="4543425" cy="72250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a:lnSpc>
                <a:spcPct val="90000"/>
              </a:lnSpc>
              <a:spcBef>
                <a:spcPts val="1000"/>
              </a:spcBef>
              <a:buClrTx/>
              <a:buSzTx/>
              <a:buNone/>
            </a:pPr>
            <a:r>
              <a:rPr lang="en-US" altLang="ru-RU" sz="2400" b="1" dirty="0" err="1" smtClean="0">
                <a:solidFill>
                  <a:schemeClr val="bg1"/>
                </a:solidFill>
                <a:latin typeface="Times New Roman" panose="02020603050405020304" pitchFamily="18" charset="0"/>
                <a:cs typeface="Times New Roman" panose="02020603050405020304" pitchFamily="18" charset="0"/>
              </a:rPr>
              <a:t>Elektronika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va</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mikroprotsessor</a:t>
            </a:r>
            <a:r>
              <a:rPr lang="en-US" altLang="ru-RU" sz="2400" b="1" dirty="0" smtClean="0">
                <a:solidFill>
                  <a:schemeClr val="bg1"/>
                </a:solidFill>
                <a:latin typeface="Times New Roman" panose="02020603050405020304" pitchFamily="18" charset="0"/>
                <a:cs typeface="Times New Roman" panose="02020603050405020304" pitchFamily="18" charset="0"/>
              </a:rPr>
              <a:t> </a:t>
            </a:r>
            <a:r>
              <a:rPr lang="en-US" altLang="ru-RU" sz="2400" b="1" dirty="0" err="1" smtClean="0">
                <a:solidFill>
                  <a:schemeClr val="bg1"/>
                </a:solidFill>
                <a:latin typeface="Times New Roman" panose="02020603050405020304" pitchFamily="18" charset="0"/>
                <a:cs typeface="Times New Roman" panose="02020603050405020304" pitchFamily="18" charset="0"/>
              </a:rPr>
              <a:t>texnikasi</a:t>
            </a:r>
            <a:endParaRPr lang="ru-RU" altLang="ru-RU" sz="2400" dirty="0">
              <a:solidFill>
                <a:srgbClr val="FFFFFF"/>
              </a:solidFill>
              <a:latin typeface="Arial" panose="020B0604020202020204" pitchFamily="34" charset="0"/>
            </a:endParaRPr>
          </a:p>
        </p:txBody>
      </p:sp>
      <p:sp>
        <p:nvSpPr>
          <p:cNvPr id="9220" name="POWERPOINT TEMPLATE"/>
          <p:cNvSpPr>
            <a:spLocks noChangeArrowheads="1"/>
          </p:cNvSpPr>
          <p:nvPr/>
        </p:nvSpPr>
        <p:spPr bwMode="auto">
          <a:xfrm>
            <a:off x="1593058" y="1587501"/>
            <a:ext cx="2120900" cy="979488"/>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spAutoFit/>
          </a:bodyPr>
          <a:lstStyle>
            <a:lvl1pPr>
              <a:spcBef>
                <a:spcPct val="20000"/>
              </a:spcBef>
              <a:buClr>
                <a:schemeClr val="accent1"/>
              </a:buClr>
              <a:buSzPct val="70000"/>
              <a:buFont typeface="Wingdings 2" panose="05020102010507070707" pitchFamily="18" charset="2"/>
              <a:buChar char=""/>
              <a:tabLst>
                <a:tab pos="1066800" algn="l"/>
              </a:tabLst>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tabLst>
                <a:tab pos="1066800" algn="l"/>
              </a:tabLst>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tabLst>
                <a:tab pos="1066800" algn="l"/>
              </a:tabLst>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tabLst>
                <a:tab pos="1066800" algn="l"/>
              </a:tabLst>
              <a:defRPr sz="2000">
                <a:solidFill>
                  <a:schemeClr val="tx2"/>
                </a:solidFill>
                <a:latin typeface="Franklin Gothic Book" panose="020B0503020102020204" pitchFamily="34" charset="0"/>
              </a:defRPr>
            </a:lvl9pPr>
          </a:lstStyle>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FAN</a:t>
            </a:r>
            <a:r>
              <a:rPr lang="ru-RU"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a:t>
            </a:r>
            <a:endPar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endParaRPr>
          </a:p>
          <a:p>
            <a:pPr algn="ctr" eaLnBrk="1" hangingPunct="1">
              <a:spcBef>
                <a:spcPct val="0"/>
              </a:spcBef>
              <a:buClrTx/>
              <a:buSzTx/>
              <a:buFont typeface="Arial" panose="020B0604020202020204" pitchFamily="34" charset="0"/>
              <a:buNone/>
            </a:pPr>
            <a:r>
              <a:rPr lang="en-US" altLang="ru-RU" sz="3000" b="1" dirty="0">
                <a:solidFill>
                  <a:srgbClr val="FFFFFF"/>
                </a:solidFill>
                <a:latin typeface="Arial" panose="020B0604020202020204" pitchFamily="34" charset="0"/>
                <a:cs typeface="Arial" panose="020B0604020202020204" pitchFamily="34" charset="0"/>
                <a:sym typeface="Arial" panose="020B0604020202020204" pitchFamily="34" charset="0"/>
              </a:rPr>
              <a:t>(Subject)</a:t>
            </a:r>
            <a:endParaRPr lang="en-US" altLang="ru-RU" sz="6000" b="1"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cxnSp>
        <p:nvCxnSpPr>
          <p:cNvPr id="32" name="Прямая соединительная линия 31">
            <a:extLst>
              <a:ext uri="{FF2B5EF4-FFF2-40B4-BE49-F238E27FC236}">
                <a16:creationId xmlns:a16="http://schemas.microsoft.com/office/drawing/2014/main" id="{60413CE3-4565-409D-ACC5-A407EB4D26B8}"/>
              </a:ext>
            </a:extLst>
          </p:cNvPr>
          <p:cNvCxnSpPr>
            <a:cxnSpLocks/>
          </p:cNvCxnSpPr>
          <p:nvPr/>
        </p:nvCxnSpPr>
        <p:spPr>
          <a:xfrm>
            <a:off x="3644900" y="1655991"/>
            <a:ext cx="0" cy="1017985"/>
          </a:xfrm>
          <a:prstGeom prst="line">
            <a:avLst/>
          </a:prstGeom>
          <a:ln w="38100">
            <a:solidFill>
              <a:schemeClr val="bg1"/>
            </a:solidFill>
          </a:ln>
        </p:spPr>
        <p:style>
          <a:lnRef idx="3">
            <a:schemeClr val="accent6"/>
          </a:lnRef>
          <a:fillRef idx="0">
            <a:schemeClr val="accent6"/>
          </a:fillRef>
          <a:effectRef idx="2">
            <a:schemeClr val="accent6"/>
          </a:effectRef>
          <a:fontRef idx="minor">
            <a:schemeClr val="tx1"/>
          </a:fontRef>
        </p:style>
      </p:cxnSp>
      <p:sp>
        <p:nvSpPr>
          <p:cNvPr id="9222" name="TextBox 20"/>
          <p:cNvSpPr txBox="1">
            <a:spLocks noChangeArrowheads="1"/>
          </p:cNvSpPr>
          <p:nvPr/>
        </p:nvSpPr>
        <p:spPr bwMode="auto">
          <a:xfrm>
            <a:off x="2243139" y="66676"/>
            <a:ext cx="7138987" cy="923925"/>
          </a:xfrm>
          <a:prstGeom prst="rect">
            <a:avLst/>
          </a:prstGeom>
          <a:ln/>
        </p:spPr>
        <p:style>
          <a:lnRef idx="1">
            <a:schemeClr val="accent3"/>
          </a:lnRef>
          <a:fillRef idx="3">
            <a:schemeClr val="accent3"/>
          </a:fillRef>
          <a:effectRef idx="2">
            <a:schemeClr val="accent3"/>
          </a:effectRef>
          <a:fontRef idx="minor">
            <a:schemeClr val="lt1"/>
          </a:fontRef>
        </p:style>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“TIQXMMI” MILLIY TADQIQOT UNIVERSITETINING </a:t>
            </a:r>
          </a:p>
          <a:p>
            <a:pPr algn="ctr">
              <a:spcBef>
                <a:spcPct val="0"/>
              </a:spcBef>
              <a:buClrTx/>
              <a:buSzTx/>
              <a:buFontTx/>
              <a:buNone/>
            </a:pPr>
            <a:r>
              <a:rPr lang="en-US"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QARSHI IRRIGATSIYA VA AGROTEXNOLOGIYALAR INSTUTUTI</a:t>
            </a:r>
            <a:endParaRPr lang="ru-RU" altLang="ru-RU" sz="18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223" name="Рисунок 18"/>
          <p:cNvPicPr>
            <a:picLocks noChangeAspect="1" noChangeArrowheads="1"/>
          </p:cNvPicPr>
          <p:nvPr/>
        </p:nvPicPr>
        <p:blipFill>
          <a:blip r:embed="rId4">
            <a:extLst>
              <a:ext uri="{28A0092B-C50C-407E-A947-70E740481C1C}">
                <a14:useLocalDpi xmlns:a14="http://schemas.microsoft.com/office/drawing/2010/main" val="0"/>
              </a:ext>
            </a:extLst>
          </a:blip>
          <a:srcRect l="3922" t="62387" r="74477" b="14247"/>
          <a:stretch>
            <a:fillRect/>
          </a:stretch>
        </p:blipFill>
        <p:spPr bwMode="auto">
          <a:xfrm>
            <a:off x="8999539" y="0"/>
            <a:ext cx="174034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Рисунок 17"/>
          <p:cNvPicPr>
            <a:picLocks noChangeAspect="1" noChangeArrowheads="1"/>
          </p:cNvPicPr>
          <p:nvPr/>
        </p:nvPicPr>
        <p:blipFill>
          <a:blip r:embed="rId4">
            <a:extLst>
              <a:ext uri="{28A0092B-C50C-407E-A947-70E740481C1C}">
                <a14:useLocalDpi xmlns:a14="http://schemas.microsoft.com/office/drawing/2010/main" val="0"/>
              </a:ext>
            </a:extLst>
          </a:blip>
          <a:srcRect l="4697" t="12810" r="87434" b="62875"/>
          <a:stretch>
            <a:fillRect/>
          </a:stretch>
        </p:blipFill>
        <p:spPr bwMode="auto">
          <a:xfrm>
            <a:off x="1528764" y="6350"/>
            <a:ext cx="98107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Рисунок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43138" y="3440113"/>
            <a:ext cx="75247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896530" y="2663335"/>
            <a:ext cx="3832203" cy="707886"/>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defRPr/>
            </a:pPr>
            <a:r>
              <a:rPr lang="en-US" sz="2000" dirty="0"/>
              <a:t>Fan </a:t>
            </a:r>
            <a:r>
              <a:rPr lang="en-US" sz="2000" dirty="0" err="1"/>
              <a:t>o’qituvchisi</a:t>
            </a:r>
            <a:r>
              <a:rPr lang="en-US" sz="2000" dirty="0"/>
              <a:t> </a:t>
            </a:r>
            <a:r>
              <a:rPr lang="en-US" sz="2000" dirty="0" err="1"/>
              <a:t>haqida</a:t>
            </a:r>
            <a:r>
              <a:rPr lang="en-US" sz="2000" dirty="0"/>
              <a:t> </a:t>
            </a:r>
            <a:r>
              <a:rPr lang="en-US" sz="2000" dirty="0" err="1"/>
              <a:t>ma’lumot</a:t>
            </a:r>
            <a:r>
              <a:rPr lang="en-US" sz="2000" dirty="0"/>
              <a:t>:</a:t>
            </a:r>
          </a:p>
          <a:p>
            <a:pPr algn="ctr">
              <a:defRPr/>
            </a:pPr>
            <a:r>
              <a:rPr lang="en-US" sz="2000" dirty="0"/>
              <a:t>(About subject teacher)</a:t>
            </a:r>
            <a:endParaRPr lang="ru-RU" sz="2000" dirty="0"/>
          </a:p>
        </p:txBody>
      </p:sp>
      <p:pic>
        <p:nvPicPr>
          <p:cNvPr id="9229" name="Рисунок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24789" y="3163889"/>
            <a:ext cx="2592387"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899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ru-RU" altLang="ru-RU" smtClean="0"/>
          </a:p>
        </p:txBody>
      </p:sp>
      <p:sp>
        <p:nvSpPr>
          <p:cNvPr id="13315" name="Rectangle 3"/>
          <p:cNvSpPr>
            <a:spLocks noGrp="1" noChangeArrowheads="1"/>
          </p:cNvSpPr>
          <p:nvPr>
            <p:ph type="body" idx="1"/>
          </p:nvPr>
        </p:nvSpPr>
        <p:spPr/>
        <p:txBody>
          <a:bodyPr/>
          <a:lstStyle/>
          <a:p>
            <a:pPr eaLnBrk="1" hangingPunct="1"/>
            <a:endParaRPr lang="ru-RU" altLang="ru-RU" smtClean="0"/>
          </a:p>
        </p:txBody>
      </p:sp>
      <p:pic>
        <p:nvPicPr>
          <p:cNvPr id="102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457200"/>
            <a:ext cx="510857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012293"/>
      </p:ext>
    </p:extLst>
  </p:cSld>
  <p:clrMapOvr>
    <a:masterClrMapping/>
  </p:clrMapOvr>
  <p:timing>
    <p:tnLst>
      <p:par>
        <p:cTn id="1" dur="indefinite" restart="never" nodeType="tmRoot"/>
      </p:par>
    </p:tnLst>
    <p:bldLst>
      <p:bldP spid="13314" grpId="0"/>
      <p:bldP spid="13315" grpId="0" build="p">
        <p:tmplLst>
          <p:tmpl lvl="1">
            <p:tnLst>
              <p:par>
                <p:cTn presetID="10" presetClass="entr" presetSubtype="0" fill="hold" nodeType="click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3315"/>
                        </p:tgtEl>
                        <p:attrNameLst>
                          <p:attrName>style.visibility</p:attrName>
                        </p:attrNameLst>
                      </p:cBhvr>
                      <p:to>
                        <p:strVal val="visible"/>
                      </p:to>
                    </p:set>
                    <p:animEffect transition="in" filter="fade">
                      <p:cBhvr>
                        <p:cTn dur="1000">
                          <p:stCondLst>
                            <p:cond delay="0"/>
                          </p:stCondLst>
                        </p:cTn>
                        <p:tgtEl>
                          <p:spTgt spid="13315"/>
                        </p:tgtEl>
                      </p:cBhvr>
                    </p:animEffect>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ru-RU" altLang="ru-RU" smtClean="0"/>
          </a:p>
        </p:txBody>
      </p:sp>
      <p:sp>
        <p:nvSpPr>
          <p:cNvPr id="14339" name="Rectangle 3"/>
          <p:cNvSpPr>
            <a:spLocks noGrp="1" noChangeArrowheads="1"/>
          </p:cNvSpPr>
          <p:nvPr>
            <p:ph type="body" idx="1"/>
          </p:nvPr>
        </p:nvSpPr>
        <p:spPr/>
        <p:txBody>
          <a:bodyPr/>
          <a:lstStyle/>
          <a:p>
            <a:pPr eaLnBrk="1" hangingPunct="1"/>
            <a:endParaRPr lang="ru-RU" altLang="ru-RU" smtClean="0"/>
          </a:p>
        </p:txBody>
      </p:sp>
      <p:pic>
        <p:nvPicPr>
          <p:cNvPr id="1126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1" y="381000"/>
            <a:ext cx="510222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1904499"/>
      </p:ext>
    </p:extLst>
  </p:cSld>
  <p:clrMapOvr>
    <a:masterClrMapping/>
  </p:clrMapOvr>
  <p:timing>
    <p:tnLst>
      <p:par>
        <p:cTn id="1" dur="indefinite" restart="never" nodeType="tmRoot"/>
      </p:par>
    </p:tnLst>
    <p:bldLst>
      <p:bldP spid="14338" grpId="0"/>
      <p:bldP spid="14339" grpId="0" build="p">
        <p:tmplLst>
          <p:tmpl lvl="1">
            <p:tnLst>
              <p:par>
                <p:cTn presetID="10" presetClass="entr" presetSubtype="0" fill="hold" nodeType="click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4339"/>
                        </p:tgtEl>
                        <p:attrNameLst>
                          <p:attrName>style.visibility</p:attrName>
                        </p:attrNameLst>
                      </p:cBhvr>
                      <p:to>
                        <p:strVal val="visible"/>
                      </p:to>
                    </p:set>
                    <p:animEffect transition="in" filter="fade">
                      <p:cBhvr>
                        <p:cTn dur="1000">
                          <p:stCondLst>
                            <p:cond delay="0"/>
                          </p:stCondLst>
                        </p:cTn>
                        <p:tgtEl>
                          <p:spTgt spid="14339"/>
                        </p:tgtEl>
                      </p:cBhvr>
                    </p:animEffect>
                  </p:childTnLst>
                </p:cTn>
              </p:par>
            </p:tnLst>
          </p:tmpl>
        </p:tmplLst>
      </p:b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endParaRPr lang="ru-RU" altLang="ru-RU" smtClean="0"/>
          </a:p>
        </p:txBody>
      </p:sp>
      <p:sp>
        <p:nvSpPr>
          <p:cNvPr id="15363" name="Rectangle 3"/>
          <p:cNvSpPr>
            <a:spLocks noGrp="1" noChangeArrowheads="1"/>
          </p:cNvSpPr>
          <p:nvPr>
            <p:ph type="body" idx="1"/>
          </p:nvPr>
        </p:nvSpPr>
        <p:spPr/>
        <p:txBody>
          <a:bodyPr/>
          <a:lstStyle/>
          <a:p>
            <a:pPr eaLnBrk="1" hangingPunct="1"/>
            <a:endParaRPr lang="ru-RU" altLang="ru-RU" smtClean="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381000"/>
            <a:ext cx="5173663" cy="567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2851027"/>
      </p:ext>
    </p:extLst>
  </p:cSld>
  <p:clrMapOvr>
    <a:masterClrMapping/>
  </p:clrMapOvr>
  <p:timing>
    <p:tnLst>
      <p:par>
        <p:cTn id="1" dur="indefinite" restart="never" nodeType="tmRoot"/>
      </p:par>
    </p:tnLst>
    <p:bldLst>
      <p:bldP spid="15362" grpId="0"/>
      <p:bldP spid="15363" grpId="0" build="p">
        <p:tmplLst>
          <p:tmpl lvl="1">
            <p:tnLst>
              <p:par>
                <p:cTn presetID="10" presetClass="entr" presetSubtype="0" fill="hold" nodeType="click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5363"/>
                        </p:tgtEl>
                        <p:attrNameLst>
                          <p:attrName>style.visibility</p:attrName>
                        </p:attrNameLst>
                      </p:cBhvr>
                      <p:to>
                        <p:strVal val="visible"/>
                      </p:to>
                    </p:set>
                    <p:animEffect transition="in" filter="fade">
                      <p:cBhvr>
                        <p:cTn dur="1000">
                          <p:stCondLst>
                            <p:cond delay="0"/>
                          </p:stCondLst>
                        </p:cTn>
                        <p:tgtEl>
                          <p:spTgt spid="15363"/>
                        </p:tgtEl>
                      </p:cBhvr>
                    </p:animEffect>
                  </p:childTnLst>
                </p:cTn>
              </p:par>
            </p:tnLst>
          </p:tmpl>
        </p:tmplLst>
      </p:b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endParaRPr lang="ru-RU" altLang="ru-RU" smtClean="0"/>
          </a:p>
        </p:txBody>
      </p:sp>
      <p:sp>
        <p:nvSpPr>
          <p:cNvPr id="16387" name="Rectangle 3"/>
          <p:cNvSpPr>
            <a:spLocks noGrp="1" noChangeArrowheads="1"/>
          </p:cNvSpPr>
          <p:nvPr>
            <p:ph type="body" idx="1"/>
          </p:nvPr>
        </p:nvSpPr>
        <p:spPr/>
        <p:txBody>
          <a:bodyPr/>
          <a:lstStyle/>
          <a:p>
            <a:pPr eaLnBrk="1" hangingPunct="1"/>
            <a:endParaRPr lang="ru-RU" altLang="ru-RU" smtClean="0"/>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381000"/>
            <a:ext cx="531971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422155"/>
      </p:ext>
    </p:extLst>
  </p:cSld>
  <p:clrMapOvr>
    <a:masterClrMapping/>
  </p:clrMapOvr>
  <p:timing>
    <p:tnLst>
      <p:par>
        <p:cTn id="1" dur="indefinite" restart="never" nodeType="tmRoot"/>
      </p:par>
    </p:tnLst>
    <p:bldLst>
      <p:bldP spid="16386" grpId="0"/>
      <p:bldP spid="16387" grpId="0" build="p">
        <p:tmplLst>
          <p:tmpl lvl="1">
            <p:tnLst>
              <p:par>
                <p:cTn presetID="10" presetClass="entr" presetSubtype="0" fill="hold" nodeType="click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1000">
                          <p:stCondLst>
                            <p:cond delay="0"/>
                          </p:stCondLst>
                        </p:cTn>
                        <p:tgtEl>
                          <p:spTgt spid="16387"/>
                        </p:tgtEl>
                      </p:cBhvr>
                    </p:animEffect>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ru-RU" altLang="ru-RU" smtClean="0"/>
          </a:p>
        </p:txBody>
      </p:sp>
      <p:sp>
        <p:nvSpPr>
          <p:cNvPr id="18435" name="Rectangle 3"/>
          <p:cNvSpPr>
            <a:spLocks noGrp="1" noChangeArrowheads="1"/>
          </p:cNvSpPr>
          <p:nvPr>
            <p:ph type="body" idx="1"/>
          </p:nvPr>
        </p:nvSpPr>
        <p:spPr/>
        <p:txBody>
          <a:bodyPr/>
          <a:lstStyle/>
          <a:p>
            <a:pPr eaLnBrk="1" hangingPunct="1"/>
            <a:endParaRPr lang="ru-RU" altLang="ru-RU" smtClean="0"/>
          </a:p>
        </p:txBody>
      </p:sp>
      <p:pic>
        <p:nvPicPr>
          <p:cNvPr id="143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381000"/>
            <a:ext cx="5281613"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1245362"/>
      </p:ext>
    </p:extLst>
  </p:cSld>
  <p:clrMapOvr>
    <a:masterClrMapping/>
  </p:clrMapOvr>
  <p:timing>
    <p:tnLst>
      <p:par>
        <p:cTn id="1" dur="indefinite" restart="never" nodeType="tmRoot"/>
      </p:par>
    </p:tnLst>
    <p:bldLst>
      <p:bldP spid="18434" grpId="0"/>
      <p:bldP spid="18435" grpId="0" build="p">
        <p:tmplLst>
          <p:tmpl lvl="1">
            <p:tnLst>
              <p:par>
                <p:cTn presetID="10" presetClass="entr" presetSubtype="0" fill="hold" nodeType="click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8435"/>
                        </p:tgtEl>
                        <p:attrNameLst>
                          <p:attrName>style.visibility</p:attrName>
                        </p:attrNameLst>
                      </p:cBhvr>
                      <p:to>
                        <p:strVal val="visible"/>
                      </p:to>
                    </p:set>
                    <p:animEffect transition="in" filter="fade">
                      <p:cBhvr>
                        <p:cTn dur="1000">
                          <p:stCondLst>
                            <p:cond delay="0"/>
                          </p:stCondLst>
                        </p:cTn>
                        <p:tgtEl>
                          <p:spTgt spid="18435"/>
                        </p:tgtEl>
                      </p:cBhvr>
                    </p:animEffect>
                  </p:childTnLst>
                </p:cTn>
              </p:par>
            </p:tnLst>
          </p:tmpl>
        </p:tmplLst>
      </p:b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0" y="304801"/>
            <a:ext cx="8915400" cy="1216025"/>
          </a:xfrm>
        </p:spPr>
        <p:txBody>
          <a:bodyPr/>
          <a:lstStyle/>
          <a:p>
            <a:pPr algn="ctr" eaLnBrk="1" hangingPunct="1"/>
            <a:r>
              <a:rPr lang="uz-Cyrl-UZ" altLang="ru-RU" sz="3600" b="1" i="1">
                <a:solidFill>
                  <a:srgbClr val="7030A0"/>
                </a:solidFill>
                <a:latin typeface="Times New Roman" panose="02020603050405020304" pitchFamily="18" charset="0"/>
                <a:cs typeface="Times New Roman" panose="02020603050405020304" pitchFamily="18" charset="0"/>
              </a:rPr>
              <a:t>УИ уланиш схемасидаги МТда  ясалган кучайтиргич босқичи схемаси</a:t>
            </a:r>
            <a:endParaRPr lang="ru-RU" altLang="ru-RU" sz="3600" i="1">
              <a:solidFill>
                <a:srgbClr val="7030A0"/>
              </a:solidFill>
            </a:endParaRPr>
          </a:p>
        </p:txBody>
      </p:sp>
      <p:pic>
        <p:nvPicPr>
          <p:cNvPr id="15363"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276601" y="1676400"/>
            <a:ext cx="5548313" cy="4876800"/>
          </a:xfrm>
        </p:spPr>
      </p:pic>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951" y="1752600"/>
            <a:ext cx="48545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3909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uz-Cyrl-UZ" altLang="ru-RU" sz="4000" b="1" i="1">
                <a:solidFill>
                  <a:srgbClr val="7030A0"/>
                </a:solidFill>
                <a:latin typeface="Times New Roman" panose="02020603050405020304" pitchFamily="18" charset="0"/>
                <a:cs typeface="Times New Roman" panose="02020603050405020304" pitchFamily="18" charset="0"/>
              </a:rPr>
              <a:t>Кўп босқичли кучайтиргичлар</a:t>
            </a:r>
            <a:endParaRPr lang="ru-RU" altLang="ru-RU" sz="4000" b="1" i="1">
              <a:solidFill>
                <a:srgbClr val="7030A0"/>
              </a:solidFill>
              <a:latin typeface="Times New Roman" panose="02020603050405020304" pitchFamily="18" charset="0"/>
              <a:cs typeface="Times New Roman" panose="02020603050405020304" pitchFamily="18" charset="0"/>
            </a:endParaRPr>
          </a:p>
        </p:txBody>
      </p:sp>
      <p:pic>
        <p:nvPicPr>
          <p:cNvPr id="16387"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971801" y="1524000"/>
            <a:ext cx="6170613" cy="5029200"/>
          </a:xfrm>
        </p:spPr>
      </p:pic>
    </p:spTree>
    <p:extLst>
      <p:ext uri="{BB962C8B-B14F-4D97-AF65-F5344CB8AC3E}">
        <p14:creationId xmlns:p14="http://schemas.microsoft.com/office/powerpoint/2010/main" val="57161127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Заголовок 1"/>
          <p:cNvSpPr>
            <a:spLocks noGrp="1"/>
          </p:cNvSpPr>
          <p:nvPr>
            <p:ph type="title"/>
          </p:nvPr>
        </p:nvSpPr>
        <p:spPr/>
        <p:txBody>
          <a:bodyPr/>
          <a:lstStyle/>
          <a:p>
            <a:pPr algn="ctr" eaLnBrk="1" hangingPunct="1"/>
            <a:r>
              <a:rPr lang="uz-Cyrl-UZ" altLang="ru-RU" sz="4000" b="1" i="1">
                <a:solidFill>
                  <a:srgbClr val="7030A0"/>
                </a:solidFill>
                <a:latin typeface="Times New Roman" panose="02020603050405020304" pitchFamily="18" charset="0"/>
                <a:cs typeface="Times New Roman" panose="02020603050405020304" pitchFamily="18" charset="0"/>
              </a:rPr>
              <a:t>Қувват кучайтиргичлари</a:t>
            </a:r>
            <a:endParaRPr lang="ru-RU" altLang="ru-RU" sz="4000" b="1" i="1">
              <a:solidFill>
                <a:srgbClr val="7030A0"/>
              </a:solidFill>
            </a:endParaRPr>
          </a:p>
        </p:txBody>
      </p:sp>
      <p:sp>
        <p:nvSpPr>
          <p:cNvPr id="17411" name="Объект 2"/>
          <p:cNvSpPr>
            <a:spLocks noGrp="1"/>
          </p:cNvSpPr>
          <p:nvPr>
            <p:ph idx="1"/>
          </p:nvPr>
        </p:nvSpPr>
        <p:spPr/>
        <p:txBody>
          <a:bodyPr/>
          <a:lstStyle/>
          <a:p>
            <a:pPr algn="just" eaLnBrk="1" hangingPunct="1"/>
            <a:r>
              <a:rPr lang="uz-Cyrl-UZ" altLang="ru-RU" sz="2400">
                <a:latin typeface="Times New Roman" panose="02020603050405020304" pitchFamily="18" charset="0"/>
                <a:cs typeface="Times New Roman" panose="02020603050405020304" pitchFamily="18" charset="0"/>
              </a:rPr>
              <a:t>Қувват кучайтиргичларда чиқиш транзисторлари сифатида таркибий транзисторлардан фойдаланилади. Ушбу принциплар МТлар асосидаги  ЧКларни лойиҳалашда ҳам ишлатилади. БТлар асосидаги қурилмаларга қараганда бундай схемалар ночизиқли бузилишларнинг кичиклиги ва температурага бардошлиги билан фарқ қиладилар.</a:t>
            </a:r>
            <a:endParaRPr lang="ru-RU" altLang="ru-RU" sz="2400">
              <a:latin typeface="Times New Roman" panose="02020603050405020304" pitchFamily="18" charset="0"/>
              <a:cs typeface="Times New Roman" panose="02020603050405020304" pitchFamily="18" charset="0"/>
            </a:endParaRPr>
          </a:p>
          <a:p>
            <a:pPr algn="just" eaLnBrk="1" hangingPunct="1"/>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29064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Пин содержит это изображение: Line Board, Line, Circuit Board, Line Vector PNG Transparent Clipart Image and PSD File for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428239" y="-2428241"/>
            <a:ext cx="7335519" cy="12192001"/>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Library by Joakim Agervald on Dribbbl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477519"/>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2679065" y="621437"/>
            <a:ext cx="6096000" cy="92333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ru-RU" b="1" dirty="0" smtClean="0">
                <a:solidFill>
                  <a:srgbClr val="000000"/>
                </a:solidFill>
                <a:latin typeface="Times New Roman" panose="02020603050405020304" pitchFamily="18" charset="0"/>
              </a:rPr>
              <a:t>                                   </a:t>
            </a:r>
            <a:r>
              <a:rPr lang="en-US" b="1" dirty="0" err="1" smtClean="0">
                <a:solidFill>
                  <a:srgbClr val="000000"/>
                </a:solidFill>
                <a:latin typeface="Times New Roman" panose="02020603050405020304" pitchFamily="18" charset="0"/>
              </a:rPr>
              <a:t>Sinov</a:t>
            </a:r>
            <a:r>
              <a:rPr lang="en-US" b="1" dirty="0" smtClean="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savollari</a:t>
            </a:r>
            <a:r>
              <a:rPr lang="en-US" b="1" dirty="0">
                <a:solidFill>
                  <a:srgbClr val="000000"/>
                </a:solidFill>
                <a:latin typeface="Times New Roman" panose="02020603050405020304" pitchFamily="18" charset="0"/>
              </a:rPr>
              <a:t/>
            </a:r>
            <a:br>
              <a:rPr lang="en-US" b="1" dirty="0">
                <a:solidFill>
                  <a:srgbClr val="000000"/>
                </a:solidFill>
                <a:latin typeface="Times New Roman" panose="02020603050405020304" pitchFamily="18" charset="0"/>
              </a:rPr>
            </a:br>
            <a:r>
              <a:rPr lang="en-US" dirty="0" smtClean="0"/>
              <a:t/>
            </a:r>
            <a:br>
              <a:rPr lang="en-US" dirty="0" smtClean="0"/>
            </a:br>
            <a:endParaRPr lang="ru-RU" dirty="0"/>
          </a:p>
        </p:txBody>
      </p:sp>
    </p:spTree>
    <p:extLst>
      <p:ext uri="{BB962C8B-B14F-4D97-AF65-F5344CB8AC3E}">
        <p14:creationId xmlns:p14="http://schemas.microsoft.com/office/powerpoint/2010/main" val="452391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https://i.pinimg.com/564x/5e/28/c3/5e28c30265a86e55b6f2efdd9726d41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Нижний колонтитул 1"/>
          <p:cNvSpPr>
            <a:spLocks noGrp="1"/>
          </p:cNvSpPr>
          <p:nvPr>
            <p:ph type="ftr" sz="quarter" idx="11"/>
          </p:nvPr>
        </p:nvSpPr>
        <p:spPr/>
        <p:txBody>
          <a:bodyPr/>
          <a:lstStyle/>
          <a:p>
            <a:pPr>
              <a:defRPr/>
            </a:pPr>
            <a:r>
              <a:rPr lang="en-US" dirty="0" smtClean="0"/>
              <a:t>.</a:t>
            </a:r>
            <a:endParaRPr lang="ru-RU" dirty="0"/>
          </a:p>
        </p:txBody>
      </p:sp>
      <p:sp>
        <p:nvSpPr>
          <p:cNvPr id="27651" name="Номер слайда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9AC3AAB-7273-4FA7-91DA-1F7DB98D2071}" type="slidenum">
              <a:rPr lang="ru-RU" altLang="ru-RU" sz="1200">
                <a:solidFill>
                  <a:srgbClr val="D38E27"/>
                </a:solidFill>
              </a:rPr>
              <a:pPr>
                <a:spcBef>
                  <a:spcPct val="0"/>
                </a:spcBef>
                <a:buClrTx/>
                <a:buSzTx/>
                <a:buFontTx/>
                <a:buNone/>
              </a:pPr>
              <a:t>19</a:t>
            </a:fld>
            <a:endParaRPr lang="ru-RU" altLang="ru-RU" sz="1200">
              <a:solidFill>
                <a:srgbClr val="D38E27"/>
              </a:solidFill>
            </a:endParaRPr>
          </a:p>
        </p:txBody>
      </p:sp>
    </p:spTree>
    <p:extLst>
      <p:ext uri="{BB962C8B-B14F-4D97-AF65-F5344CB8AC3E}">
        <p14:creationId xmlns:p14="http://schemas.microsoft.com/office/powerpoint/2010/main" val="2141628679"/>
      </p:ext>
    </p:extLst>
  </p:cSld>
  <p:clrMapOvr>
    <a:masterClrMapping/>
  </p:clrMapOvr>
  <p:transition spd="slow"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7e/b9/ae/7eb9aeb9f67f9e7ed45b4836c19897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
            <a:ext cx="12192001" cy="6829264"/>
          </a:xfrm>
          <a:prstGeom prst="rect">
            <a:avLst/>
          </a:prstGeom>
          <a:noFill/>
          <a:extLst>
            <a:ext uri="{909E8E84-426E-40DD-AFC4-6F175D3DCCD1}">
              <a14:hiddenFill xmlns:a14="http://schemas.microsoft.com/office/drawing/2010/main">
                <a:solidFill>
                  <a:srgbClr val="FFFFFF"/>
                </a:solidFill>
              </a14:hiddenFill>
            </a:ext>
          </a:extLst>
        </p:spPr>
      </p:pic>
      <p:sp>
        <p:nvSpPr>
          <p:cNvPr id="13315" name="Номер слайда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spcBef>
                <a:spcPct val="0"/>
              </a:spcBef>
              <a:buClrTx/>
              <a:buSzTx/>
              <a:buFontTx/>
              <a:buNone/>
            </a:pPr>
            <a:fld id="{00151A2B-7129-47D1-8118-A8D64C34A662}" type="slidenum">
              <a:rPr lang="ru-RU" altLang="ru-RU" sz="1200">
                <a:solidFill>
                  <a:srgbClr val="D38E27"/>
                </a:solidFill>
              </a:rPr>
              <a:pPr>
                <a:spcBef>
                  <a:spcPct val="0"/>
                </a:spcBef>
                <a:buClrTx/>
                <a:buSzTx/>
                <a:buFontTx/>
                <a:buNone/>
              </a:pPr>
              <a:t>2</a:t>
            </a:fld>
            <a:endParaRPr lang="ru-RU" altLang="ru-RU" sz="1200">
              <a:solidFill>
                <a:srgbClr val="D38E27"/>
              </a:solidFill>
            </a:endParaRPr>
          </a:p>
        </p:txBody>
      </p:sp>
      <p:sp>
        <p:nvSpPr>
          <p:cNvPr id="13316" name="Прямоугольник 5"/>
          <p:cNvSpPr>
            <a:spLocks noChangeArrowheads="1"/>
          </p:cNvSpPr>
          <p:nvPr/>
        </p:nvSpPr>
        <p:spPr bwMode="auto">
          <a:xfrm>
            <a:off x="384048" y="284527"/>
            <a:ext cx="11317223" cy="1077218"/>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ctr">
              <a:spcBef>
                <a:spcPct val="0"/>
              </a:spcBef>
              <a:buClrTx/>
              <a:buSzTx/>
              <a:buFontTx/>
              <a:buNone/>
            </a:pPr>
            <a:r>
              <a:rPr lang="en-US" b="1" dirty="0" err="1"/>
              <a:t>Maydon</a:t>
            </a:r>
            <a:r>
              <a:rPr lang="en-US" b="1" dirty="0"/>
              <a:t> </a:t>
            </a:r>
            <a:r>
              <a:rPr lang="en-US" b="1" dirty="0" err="1"/>
              <a:t>tranzistorda</a:t>
            </a:r>
            <a:r>
              <a:rPr lang="en-US" b="1" dirty="0"/>
              <a:t> </a:t>
            </a:r>
            <a:r>
              <a:rPr lang="en-US" b="1" dirty="0" err="1"/>
              <a:t>bajarilgan</a:t>
            </a:r>
            <a:r>
              <a:rPr lang="en-US" b="1" dirty="0"/>
              <a:t> </a:t>
            </a:r>
            <a:r>
              <a:rPr lang="en-US" b="1" dirty="0" err="1"/>
              <a:t>kuchaytirish</a:t>
            </a:r>
            <a:r>
              <a:rPr lang="en-US" b="1" dirty="0"/>
              <a:t> </a:t>
            </a:r>
            <a:r>
              <a:rPr lang="en-US" b="1" dirty="0" err="1"/>
              <a:t>kaskadlari</a:t>
            </a:r>
            <a:r>
              <a:rPr lang="en-US" b="1" dirty="0"/>
              <a:t> </a:t>
            </a:r>
            <a:r>
              <a:rPr lang="en-US" b="1" dirty="0" err="1"/>
              <a:t>sxemalari</a:t>
            </a:r>
            <a:r>
              <a:rPr lang="en-US" b="1" dirty="0"/>
              <a:t>, </a:t>
            </a:r>
            <a:r>
              <a:rPr lang="en-US" b="1" dirty="0" err="1"/>
              <a:t>ishlash</a:t>
            </a:r>
            <a:r>
              <a:rPr lang="en-US" b="1" dirty="0"/>
              <a:t> </a:t>
            </a:r>
            <a:r>
              <a:rPr lang="en-US" b="1" dirty="0" err="1"/>
              <a:t>tamoillari</a:t>
            </a:r>
            <a:r>
              <a:rPr lang="en-US" b="1" dirty="0"/>
              <a:t> </a:t>
            </a:r>
            <a:r>
              <a:rPr lang="en-US" b="1" dirty="0" err="1"/>
              <a:t>va</a:t>
            </a:r>
            <a:r>
              <a:rPr lang="en-US" b="1" dirty="0"/>
              <a:t> </a:t>
            </a:r>
            <a:r>
              <a:rPr lang="en-US" b="1" dirty="0" err="1"/>
              <a:t>asosiy</a:t>
            </a:r>
            <a:r>
              <a:rPr lang="en-US" b="1" dirty="0"/>
              <a:t> </a:t>
            </a:r>
            <a:r>
              <a:rPr lang="en-US" b="1" dirty="0" err="1"/>
              <a:t>parametrlari</a:t>
            </a:r>
            <a:r>
              <a:rPr lang="en-US" b="1" dirty="0"/>
              <a:t>. </a:t>
            </a:r>
            <a:endParaRPr lang="en-US" dirty="0">
              <a:solidFill>
                <a:schemeClr val="tx1"/>
              </a:solidFill>
            </a:endParaRPr>
          </a:p>
        </p:txBody>
      </p:sp>
      <p:pic>
        <p:nvPicPr>
          <p:cNvPr id="1030" name="Picture 6" descr="30 Great Book Gifs | Book gif, Animated book, Animated love ..."/>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62869" y="1377271"/>
            <a:ext cx="3229131" cy="2510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0"/>
          <p:cNvSpPr>
            <a:spLocks noChangeArrowheads="1"/>
          </p:cNvSpPr>
          <p:nvPr/>
        </p:nvSpPr>
        <p:spPr bwMode="auto">
          <a:xfrm>
            <a:off x="-1996440" y="-1145723"/>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511503"/>
      </p:ext>
    </p:extLst>
  </p:cSld>
  <p:clrMapOvr>
    <a:masterClrMapping/>
  </p:clrMapOvr>
  <p:transition spd="slow"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uman walk cycle | Walking animation, Walking cartoon, Motion design  anima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960870"/>
            <a:ext cx="76200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577841" y="1143000"/>
            <a:ext cx="5653392" cy="523220"/>
          </a:xfrm>
          <a:prstGeom prst="rect">
            <a:avLst/>
          </a:prstGeom>
          <a:noFill/>
        </p:spPr>
        <p:txBody>
          <a:bodyPr wrap="square" rtlCol="0">
            <a:spAutoFit/>
          </a:bodyPr>
          <a:lstStyle/>
          <a:p>
            <a:r>
              <a:rPr lang="en-US" sz="2800" b="1" dirty="0" err="1"/>
              <a:t>Tayanch</a:t>
            </a:r>
            <a:r>
              <a:rPr lang="en-US" sz="2800" b="1" dirty="0"/>
              <a:t> </a:t>
            </a:r>
            <a:r>
              <a:rPr lang="en-US" sz="2800" b="1" dirty="0" err="1"/>
              <a:t>so’zlar</a:t>
            </a:r>
            <a:r>
              <a:rPr lang="en-US" sz="2800" dirty="0" smtClean="0"/>
              <a:t>:</a:t>
            </a:r>
            <a:endParaRPr lang="ru-RU" sz="2800" dirty="0"/>
          </a:p>
        </p:txBody>
      </p:sp>
    </p:spTree>
    <p:extLst>
      <p:ext uri="{BB962C8B-B14F-4D97-AF65-F5344CB8AC3E}">
        <p14:creationId xmlns:p14="http://schemas.microsoft.com/office/powerpoint/2010/main" val="3616249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endParaRPr lang="ru-RU" altLang="ru-RU" smtClean="0"/>
          </a:p>
        </p:txBody>
      </p:sp>
      <p:sp>
        <p:nvSpPr>
          <p:cNvPr id="5123" name="Rectangle 3"/>
          <p:cNvSpPr>
            <a:spLocks noGrp="1" noChangeArrowheads="1"/>
          </p:cNvSpPr>
          <p:nvPr>
            <p:ph type="body" idx="1"/>
          </p:nvPr>
        </p:nvSpPr>
        <p:spPr/>
        <p:txBody>
          <a:bodyPr/>
          <a:lstStyle/>
          <a:p>
            <a:pPr algn="just" eaLnBrk="1" hangingPunct="1">
              <a:lnSpc>
                <a:spcPct val="80000"/>
              </a:lnSpc>
            </a:pPr>
            <a:r>
              <a:rPr lang="uz-Cyrl-UZ" altLang="ru-RU" sz="2400">
                <a:latin typeface="Times New Roman" panose="02020603050405020304" pitchFamily="18" charset="0"/>
                <a:cs typeface="Times New Roman" panose="02020603050405020304" pitchFamily="18" charset="0"/>
              </a:rPr>
              <a:t>Кучайтиргич каскадларининг ишлатиладиган схема турлари ҳар хил бўлиши мумкин. </a:t>
            </a:r>
            <a:endParaRPr lang="en-US" altLang="ru-RU" sz="2400">
              <a:latin typeface="Times New Roman" panose="02020603050405020304" pitchFamily="18" charset="0"/>
              <a:cs typeface="Times New Roman" panose="02020603050405020304" pitchFamily="18" charset="0"/>
            </a:endParaRPr>
          </a:p>
          <a:p>
            <a:pPr algn="just" eaLnBrk="1" hangingPunct="1">
              <a:lnSpc>
                <a:spcPct val="80000"/>
              </a:lnSpc>
            </a:pPr>
            <a:r>
              <a:rPr lang="uz-Cyrl-UZ" altLang="ru-RU" sz="2400">
                <a:latin typeface="Times New Roman" panose="02020603050405020304" pitchFamily="18" charset="0"/>
                <a:cs typeface="Times New Roman" panose="02020603050405020304" pitchFamily="18" charset="0"/>
              </a:rPr>
              <a:t>Бунда транзистор  УЭ, УК ёки УБ схемада уланган бўлиши мумкин. УЭ схемада уланган каскадлар кенг тарқалган. УК схемада уланган каскадлар кўп каскадли кучайтиргичларда асосан чиқиш каскади сифатида ишлатилади. УБ уланган каскадлар ультрақисқа тўлқинли (УҚТ) ва ўта юқори частота (ЎЮЧ) тўлқин диапазонида ишловчи генератор ва кучайтиргичларда кенг қўлланилади.</a:t>
            </a:r>
            <a:r>
              <a:rPr lang="uz-Cyrl-UZ" altLang="ru-RU" sz="2400"/>
              <a:t> </a:t>
            </a:r>
            <a:endParaRPr lang="ru-RU" altLang="ru-RU" sz="2400"/>
          </a:p>
        </p:txBody>
      </p:sp>
    </p:spTree>
    <p:extLst>
      <p:ext uri="{BB962C8B-B14F-4D97-AF65-F5344CB8AC3E}">
        <p14:creationId xmlns:p14="http://schemas.microsoft.com/office/powerpoint/2010/main" val="2888487871"/>
      </p:ext>
    </p:extLst>
  </p:cSld>
  <p:clrMapOvr>
    <a:masterClrMapping/>
  </p:clrMapOvr>
  <p:transition/>
  <p:timing>
    <p:tnLst>
      <p:par>
        <p:cTn id="1" dur="indefinite" restart="never" nodeType="tmRoot"/>
      </p:par>
    </p:tnLst>
    <p:bldLst>
      <p:bldP spid="5122" grpId="0"/>
      <p:bldP spid="5123" grpId="0" build="p">
        <p:tmplLst>
          <p:tmpl lvl="1">
            <p:tnLst>
              <p:par>
                <p:cTn presetID="10" presetClass="entr" presetSubtype="0"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fade">
                      <p:cBhvr>
                        <p:cTn dur="1000">
                          <p:stCondLst>
                            <p:cond delay="0"/>
                          </p:stCondLst>
                        </p:cTn>
                        <p:tgtEl>
                          <p:spTgt spid="5123"/>
                        </p:tgtEl>
                      </p:cBhvr>
                    </p:animEffect>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0" y="304801"/>
            <a:ext cx="8915400" cy="1216025"/>
          </a:xfrm>
        </p:spPr>
        <p:txBody>
          <a:bodyPr/>
          <a:lstStyle/>
          <a:p>
            <a:pPr algn="ctr" eaLnBrk="1" hangingPunct="1"/>
            <a:r>
              <a:rPr lang="uz-Cyrl-UZ" altLang="ru-RU" sz="3600" b="1" i="1">
                <a:solidFill>
                  <a:srgbClr val="7030A0"/>
                </a:solidFill>
                <a:latin typeface="Times New Roman" panose="02020603050405020304" pitchFamily="18" charset="0"/>
                <a:cs typeface="Times New Roman" panose="02020603050405020304" pitchFamily="18" charset="0"/>
              </a:rPr>
              <a:t>УЭ уланиш схемасидаги БТда  ясалган кучайтиргич босқичи схемаси</a:t>
            </a:r>
            <a:endParaRPr lang="ru-RU" altLang="ru-RU" sz="3600" i="1">
              <a:solidFill>
                <a:srgbClr val="7030A0"/>
              </a:solidFill>
            </a:endParaRPr>
          </a:p>
        </p:txBody>
      </p:sp>
      <p:sp>
        <p:nvSpPr>
          <p:cNvPr id="10243" name="Rectangle 3"/>
          <p:cNvSpPr>
            <a:spLocks noGrp="1" noChangeArrowheads="1"/>
          </p:cNvSpPr>
          <p:nvPr>
            <p:ph type="body" idx="1"/>
          </p:nvPr>
        </p:nvSpPr>
        <p:spPr/>
        <p:txBody>
          <a:bodyPr/>
          <a:lstStyle/>
          <a:p>
            <a:pPr eaLnBrk="1" hangingPunct="1"/>
            <a:endParaRPr lang="ru-RU" altLang="ru-RU" smtClean="0"/>
          </a:p>
        </p:txBody>
      </p:sp>
      <p:pic>
        <p:nvPicPr>
          <p:cNvPr id="51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419600"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2309478"/>
      </p:ext>
    </p:extLst>
  </p:cSld>
  <p:clrMapOvr>
    <a:masterClrMapping/>
  </p:clrMapOvr>
  <p:timing>
    <p:tnLst>
      <p:par>
        <p:cTn id="1" dur="indefinite" restart="never" nodeType="tmRoot"/>
      </p:par>
    </p:tnLst>
    <p:bldLst>
      <p:bldP spid="10242" grpId="0"/>
      <p:bldP spid="10243" grpId="0" build="p">
        <p:tmplLst>
          <p:tmpl lvl="1">
            <p:tnLst>
              <p:par>
                <p:cTn presetID="10" presetClass="entr" presetSubtype="0" fill="hold" nodeType="click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0243"/>
                        </p:tgtEl>
                        <p:attrNameLst>
                          <p:attrName>style.visibility</p:attrName>
                        </p:attrNameLst>
                      </p:cBhvr>
                      <p:to>
                        <p:strVal val="visible"/>
                      </p:to>
                    </p:set>
                    <p:animEffect transition="in" filter="fade">
                      <p:cBhvr>
                        <p:cTn dur="1000">
                          <p:stCondLst>
                            <p:cond delay="0"/>
                          </p:stCondLst>
                        </p:cTn>
                        <p:tgtEl>
                          <p:spTgt spid="10243"/>
                        </p:tgtEl>
                      </p:cBhvr>
                    </p:animEffect>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uz-Cyrl-UZ" altLang="ru-RU" smtClean="0"/>
              <a:t>Бу ерда:</a:t>
            </a:r>
            <a:endParaRPr lang="ru-RU" altLang="ru-RU" smtClean="0"/>
          </a:p>
        </p:txBody>
      </p:sp>
      <p:sp>
        <p:nvSpPr>
          <p:cNvPr id="20483" name="Rectangle 3"/>
          <p:cNvSpPr>
            <a:spLocks noGrp="1" noChangeArrowheads="1"/>
          </p:cNvSpPr>
          <p:nvPr>
            <p:ph type="body" idx="1"/>
          </p:nvPr>
        </p:nvSpPr>
        <p:spPr/>
        <p:txBody>
          <a:bodyPr/>
          <a:lstStyle/>
          <a:p>
            <a:pPr eaLnBrk="1" hangingPunct="1"/>
            <a:r>
              <a:rPr lang="uz-Cyrl-UZ" altLang="ru-RU" sz="2400">
                <a:latin typeface="Times New Roman" panose="02020603050405020304" pitchFamily="18" charset="0"/>
                <a:cs typeface="Times New Roman" panose="02020603050405020304" pitchFamily="18" charset="0"/>
              </a:rPr>
              <a:t>Ем – кучланиш манбаи;</a:t>
            </a:r>
          </a:p>
          <a:p>
            <a:pPr eaLnBrk="1" hangingPunct="1"/>
            <a:r>
              <a:rPr lang="en-US" altLang="ru-RU" sz="2400">
                <a:latin typeface="Times New Roman" panose="02020603050405020304" pitchFamily="18" charset="0"/>
                <a:cs typeface="Times New Roman" panose="02020603050405020304" pitchFamily="18" charset="0"/>
              </a:rPr>
              <a:t>R1 </a:t>
            </a:r>
            <a:r>
              <a:rPr lang="uz-Cyrl-UZ" altLang="ru-RU" sz="2400">
                <a:latin typeface="Times New Roman" panose="02020603050405020304" pitchFamily="18" charset="0"/>
                <a:cs typeface="Times New Roman" panose="02020603050405020304" pitchFamily="18" charset="0"/>
              </a:rPr>
              <a:t>ва</a:t>
            </a:r>
            <a:r>
              <a:rPr lang="en-US" altLang="ru-RU" sz="2400">
                <a:latin typeface="Times New Roman" panose="02020603050405020304" pitchFamily="18" charset="0"/>
                <a:cs typeface="Times New Roman" panose="02020603050405020304" pitchFamily="18" charset="0"/>
              </a:rPr>
              <a:t>  R2</a:t>
            </a:r>
            <a:r>
              <a:rPr lang="uz-Cyrl-UZ" altLang="ru-RU" sz="2400">
                <a:latin typeface="Times New Roman" panose="02020603050405020304" pitchFamily="18" charset="0"/>
                <a:cs typeface="Times New Roman" panose="02020603050405020304" pitchFamily="18" charset="0"/>
              </a:rPr>
              <a:t> – бўлувчи қаршиликлар;</a:t>
            </a:r>
            <a:endParaRPr lang="en-US" altLang="ru-RU" sz="2400">
              <a:latin typeface="Times New Roman" panose="02020603050405020304" pitchFamily="18" charset="0"/>
              <a:cs typeface="Times New Roman" panose="02020603050405020304" pitchFamily="18" charset="0"/>
            </a:endParaRP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б ва</a:t>
            </a:r>
            <a:r>
              <a:rPr lang="en-US" altLang="ru-RU" sz="2400">
                <a:latin typeface="Times New Roman" panose="02020603050405020304" pitchFamily="18" charset="0"/>
                <a:cs typeface="Times New Roman" panose="02020603050405020304" pitchFamily="18" charset="0"/>
              </a:rPr>
              <a:t> R</a:t>
            </a:r>
            <a:r>
              <a:rPr lang="uz-Cyrl-UZ" altLang="ru-RU" sz="2400">
                <a:latin typeface="Times New Roman" panose="02020603050405020304" pitchFamily="18" charset="0"/>
                <a:cs typeface="Times New Roman" panose="02020603050405020304" pitchFamily="18" charset="0"/>
              </a:rPr>
              <a:t>к– мос равишда база  ва коллектор қаршиликлари;</a:t>
            </a: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э – эмиттер қаршилиги бўлиб, у манфий тескари алоқани амалга оширади;</a:t>
            </a:r>
          </a:p>
          <a:p>
            <a:pPr eaLnBrk="1" hangingPunct="1"/>
            <a:r>
              <a:rPr lang="uz-Cyrl-UZ" altLang="ru-RU" sz="2400">
                <a:latin typeface="Times New Roman" panose="02020603050405020304" pitchFamily="18" charset="0"/>
                <a:cs typeface="Times New Roman" panose="02020603050405020304" pitchFamily="18" charset="0"/>
              </a:rPr>
              <a:t>С1 ва С2 – ажратувчи конденсаторлар;</a:t>
            </a:r>
          </a:p>
          <a:p>
            <a:pPr eaLnBrk="1" hangingPunct="1"/>
            <a:r>
              <a:rPr lang="uz-Cyrl-UZ" altLang="ru-RU" sz="2400">
                <a:latin typeface="Times New Roman" panose="02020603050405020304" pitchFamily="18" charset="0"/>
                <a:cs typeface="Times New Roman" panose="02020603050405020304" pitchFamily="18" charset="0"/>
              </a:rPr>
              <a:t>Сэ – эмиттердаги сиғим;</a:t>
            </a:r>
          </a:p>
          <a:p>
            <a:pPr eaLnBrk="1" hangingPunct="1"/>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 кучланиш генератори;</a:t>
            </a:r>
            <a:endParaRPr lang="en-US" altLang="ru-RU" sz="2400">
              <a:latin typeface="Times New Roman" panose="02020603050405020304" pitchFamily="18" charset="0"/>
              <a:cs typeface="Times New Roman" panose="02020603050405020304" pitchFamily="18" charset="0"/>
            </a:endParaRP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г – кучланиш генераторининг ички қаршилиги;</a:t>
            </a:r>
          </a:p>
          <a:p>
            <a:pPr eaLnBrk="1" hangingPunct="1"/>
            <a:r>
              <a:rPr lang="en-US" altLang="ru-RU" sz="2400">
                <a:latin typeface="Times New Roman" panose="02020603050405020304" pitchFamily="18" charset="0"/>
                <a:cs typeface="Times New Roman" panose="02020603050405020304" pitchFamily="18" charset="0"/>
              </a:rPr>
              <a:t>R</a:t>
            </a:r>
            <a:r>
              <a:rPr lang="uz-Cyrl-UZ" altLang="ru-RU" sz="2400">
                <a:latin typeface="Times New Roman" panose="02020603050405020304" pitchFamily="18" charset="0"/>
                <a:cs typeface="Times New Roman" panose="02020603050405020304" pitchFamily="18" charset="0"/>
              </a:rPr>
              <a:t>ю – юклама.</a:t>
            </a:r>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207697"/>
      </p:ext>
    </p:extLst>
  </p:cSld>
  <p:clrMapOvr>
    <a:masterClrMapping/>
  </p:clrMapOvr>
  <p:timing>
    <p:tnLst>
      <p:par>
        <p:cTn id="1" dur="indefinite" restart="never" nodeType="tmRoot"/>
      </p:par>
    </p:tnLst>
    <p:bldLst>
      <p:bldP spid="20482" grpId="0"/>
      <p:bldP spid="20483" grpId="0" build="p">
        <p:tmplLst>
          <p:tmpl lvl="1">
            <p:tnLst>
              <p:par>
                <p:cTn presetID="10" presetClass="entr" presetSubtype="0" fill="hold" nodeType="click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20483"/>
                        </p:tgtEl>
                        <p:attrNameLst>
                          <p:attrName>style.visibility</p:attrName>
                        </p:attrNameLst>
                      </p:cBhvr>
                      <p:to>
                        <p:strVal val="visible"/>
                      </p:to>
                    </p:set>
                    <p:animEffect transition="in" filter="fade">
                      <p:cBhvr>
                        <p:cTn dur="1000">
                          <p:stCondLst>
                            <p:cond delay="0"/>
                          </p:stCondLst>
                        </p:cTn>
                        <p:tgtEl>
                          <p:spTgt spid="20483"/>
                        </p:tgtEl>
                      </p:cBhvr>
                    </p:animEffect>
                  </p:childTnLst>
                </p:cTn>
              </p:par>
            </p:tnLst>
          </p:tmpl>
        </p:tmplLst>
      </p:b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ru-RU" altLang="ru-RU" smtClean="0"/>
          </a:p>
        </p:txBody>
      </p:sp>
      <p:sp>
        <p:nvSpPr>
          <p:cNvPr id="17411" name="Rectangle 3"/>
          <p:cNvSpPr>
            <a:spLocks noGrp="1" noChangeArrowheads="1"/>
          </p:cNvSpPr>
          <p:nvPr>
            <p:ph type="body" idx="1"/>
          </p:nvPr>
        </p:nvSpPr>
        <p:spPr/>
        <p:txBody>
          <a:bodyPr/>
          <a:lstStyle/>
          <a:p>
            <a:pPr eaLnBrk="1" hangingPunct="1"/>
            <a:r>
              <a:rPr lang="uz-Cyrl-UZ" altLang="ru-RU" sz="2400">
                <a:latin typeface="Times New Roman" panose="02020603050405020304" pitchFamily="18" charset="0"/>
                <a:cs typeface="Times New Roman" panose="02020603050405020304" pitchFamily="18" charset="0"/>
              </a:rPr>
              <a:t>УЭ уланиш схемасидаги кучайтиргич босқичи таҳлил қилинганда икки турдаги ток занжирлари кўриб чиқилади:</a:t>
            </a:r>
          </a:p>
          <a:p>
            <a:pPr eaLnBrk="1" hangingPunct="1"/>
            <a:r>
              <a:rPr lang="uz-Cyrl-UZ" altLang="ru-RU" sz="2400">
                <a:latin typeface="Times New Roman" panose="02020603050405020304" pitchFamily="18" charset="0"/>
                <a:cs typeface="Times New Roman" panose="02020603050405020304" pitchFamily="18" charset="0"/>
              </a:rPr>
              <a:t>1 – ўзгармас ток занжирлари (доим +Ем дан –Ем гача);</a:t>
            </a:r>
          </a:p>
          <a:p>
            <a:pPr eaLnBrk="1" hangingPunct="1"/>
            <a:r>
              <a:rPr lang="uz-Cyrl-UZ" altLang="ru-RU" sz="2400">
                <a:latin typeface="Times New Roman" panose="02020603050405020304" pitchFamily="18" charset="0"/>
                <a:cs typeface="Times New Roman" panose="02020603050405020304" pitchFamily="18" charset="0"/>
              </a:rPr>
              <a:t>2 – ўзгарувчан ток занжирлари:</a:t>
            </a:r>
          </a:p>
          <a:p>
            <a:pPr eaLnBrk="1" hangingPunct="1"/>
            <a:r>
              <a:rPr lang="uz-Cyrl-UZ" altLang="ru-RU" sz="2400">
                <a:latin typeface="Times New Roman" panose="02020603050405020304" pitchFamily="18" charset="0"/>
                <a:cs typeface="Times New Roman" panose="02020603050405020304" pitchFamily="18" charset="0"/>
              </a:rPr>
              <a:t>Кириш занжири (+ </a:t>
            </a:r>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дан - </a:t>
            </a:r>
            <a:r>
              <a:rPr lang="en-US" altLang="ru-RU" sz="2400">
                <a:latin typeface="Times New Roman" panose="02020603050405020304" pitchFamily="18" charset="0"/>
                <a:cs typeface="Times New Roman" panose="02020603050405020304" pitchFamily="18" charset="0"/>
              </a:rPr>
              <a:t>U</a:t>
            </a:r>
            <a:r>
              <a:rPr lang="uz-Cyrl-UZ" altLang="ru-RU" sz="2400">
                <a:latin typeface="Times New Roman" panose="02020603050405020304" pitchFamily="18" charset="0"/>
                <a:cs typeface="Times New Roman" panose="02020603050405020304" pitchFamily="18" charset="0"/>
              </a:rPr>
              <a:t>г гача)</a:t>
            </a:r>
          </a:p>
          <a:p>
            <a:pPr eaLnBrk="1" hangingPunct="1"/>
            <a:r>
              <a:rPr lang="uz-Cyrl-UZ" altLang="ru-RU" sz="2400">
                <a:latin typeface="Times New Roman" panose="02020603050405020304" pitchFamily="18" charset="0"/>
                <a:cs typeface="Times New Roman" panose="02020603050405020304" pitchFamily="18" charset="0"/>
              </a:rPr>
              <a:t>Чиқиш занжири (</a:t>
            </a:r>
            <a:r>
              <a:rPr lang="en-US" altLang="ru-RU" sz="2400">
                <a:latin typeface="Times New Roman" panose="02020603050405020304" pitchFamily="18" charset="0"/>
                <a:cs typeface="Times New Roman" panose="02020603050405020304" pitchFamily="18" charset="0"/>
              </a:rPr>
              <a:t>VT</a:t>
            </a:r>
            <a:r>
              <a:rPr lang="uz-Cyrl-UZ" altLang="ru-RU" sz="2400">
                <a:latin typeface="Times New Roman" panose="02020603050405020304" pitchFamily="18" charset="0"/>
                <a:cs typeface="Times New Roman" panose="02020603050405020304" pitchFamily="18" charset="0"/>
              </a:rPr>
              <a:t> нинг коллекторидан эмиттеригача).</a:t>
            </a:r>
          </a:p>
          <a:p>
            <a:pPr eaLnBrk="1" hangingPunct="1"/>
            <a:endParaRPr lang="ru-RU" alt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919918"/>
      </p:ext>
    </p:extLst>
  </p:cSld>
  <p:clrMapOvr>
    <a:masterClrMapping/>
  </p:clrMapOvr>
  <p:timing>
    <p:tnLst>
      <p:par>
        <p:cTn id="1" dur="indefinite" restart="never" nodeType="tmRoot"/>
      </p:par>
    </p:tnLst>
    <p:bldLst>
      <p:bldP spid="17410" grpId="0"/>
      <p:bldP spid="17411" grpId="0" build="p">
        <p:tmplLst>
          <p:tmpl lvl="1">
            <p:tnLst>
              <p:par>
                <p:cTn presetID="10" presetClass="entr" presetSubtype="0" fill="hold" nodeType="click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7411"/>
                        </p:tgtEl>
                        <p:attrNameLst>
                          <p:attrName>style.visibility</p:attrName>
                        </p:attrNameLst>
                      </p:cBhvr>
                      <p:to>
                        <p:strVal val="visible"/>
                      </p:to>
                    </p:set>
                    <p:animEffect transition="in" filter="fade">
                      <p:cBhvr>
                        <p:cTn dur="1000">
                          <p:stCondLst>
                            <p:cond delay="0"/>
                          </p:stCondLst>
                        </p:cTn>
                        <p:tgtEl>
                          <p:spTgt spid="17411"/>
                        </p:tgtEl>
                      </p:cBhvr>
                    </p:animEffect>
                  </p:childTnLst>
                </p:cTn>
              </p:par>
            </p:tnLst>
          </p:tmpl>
        </p:tmplLst>
      </p:b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ru-RU" altLang="ru-RU" smtClean="0"/>
          </a:p>
        </p:txBody>
      </p:sp>
      <p:sp>
        <p:nvSpPr>
          <p:cNvPr id="11267" name="Rectangle 3"/>
          <p:cNvSpPr>
            <a:spLocks noGrp="1" noChangeArrowheads="1"/>
          </p:cNvSpPr>
          <p:nvPr>
            <p:ph type="body" idx="1"/>
          </p:nvPr>
        </p:nvSpPr>
        <p:spPr/>
        <p:txBody>
          <a:bodyPr/>
          <a:lstStyle/>
          <a:p>
            <a:pPr eaLnBrk="1" hangingPunct="1"/>
            <a:endParaRPr lang="ru-RU" altLang="ru-RU" smtClean="0"/>
          </a:p>
        </p:txBody>
      </p:sp>
      <p:pic>
        <p:nvPicPr>
          <p:cNvPr id="81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57201"/>
            <a:ext cx="5151438" cy="566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6357953"/>
      </p:ext>
    </p:extLst>
  </p:cSld>
  <p:clrMapOvr>
    <a:masterClrMapping/>
  </p:clrMapOvr>
  <p:timing>
    <p:tnLst>
      <p:par>
        <p:cTn id="1" dur="indefinite" restart="never" nodeType="tmRoot"/>
      </p:par>
    </p:tnLst>
    <p:bldLst>
      <p:bldP spid="11266" grpId="0"/>
      <p:bldP spid="11267" grpId="0" build="p">
        <p:tmplLst>
          <p:tmpl lvl="1">
            <p:tnLst>
              <p:par>
                <p:cTn presetID="10" presetClass="entr" presetSubtype="0" fill="hold" nodeType="click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1267"/>
                        </p:tgtEl>
                        <p:attrNameLst>
                          <p:attrName>style.visibility</p:attrName>
                        </p:attrNameLst>
                      </p:cBhvr>
                      <p:to>
                        <p:strVal val="visible"/>
                      </p:to>
                    </p:set>
                    <p:animEffect transition="in" filter="fade">
                      <p:cBhvr>
                        <p:cTn dur="1000">
                          <p:stCondLst>
                            <p:cond delay="0"/>
                          </p:stCondLst>
                        </p:cTn>
                        <p:tgtEl>
                          <p:spTgt spid="11267"/>
                        </p:tgtEl>
                      </p:cBhvr>
                    </p:animEffect>
                  </p:childTnLst>
                </p:cTn>
              </p:par>
            </p:tnLst>
          </p:tmpl>
        </p:tmplLst>
      </p:b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endParaRPr lang="ru-RU" altLang="ru-RU" smtClean="0"/>
          </a:p>
        </p:txBody>
      </p:sp>
      <p:sp>
        <p:nvSpPr>
          <p:cNvPr id="12291" name="Rectangle 3"/>
          <p:cNvSpPr>
            <a:spLocks noGrp="1" noChangeArrowheads="1"/>
          </p:cNvSpPr>
          <p:nvPr>
            <p:ph type="body" idx="1"/>
          </p:nvPr>
        </p:nvSpPr>
        <p:spPr/>
        <p:txBody>
          <a:bodyPr/>
          <a:lstStyle/>
          <a:p>
            <a:pPr eaLnBrk="1" hangingPunct="1"/>
            <a:endParaRPr lang="ru-RU" altLang="ru-RU" smtClean="0"/>
          </a:p>
        </p:txBody>
      </p:sp>
      <p:pic>
        <p:nvPicPr>
          <p:cNvPr id="92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57200"/>
            <a:ext cx="506095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262862"/>
      </p:ext>
    </p:extLst>
  </p:cSld>
  <p:clrMapOvr>
    <a:masterClrMapping/>
  </p:clrMapOvr>
  <p:timing>
    <p:tnLst>
      <p:par>
        <p:cTn id="1" dur="indefinite" restart="never" nodeType="tmRoot"/>
      </p:par>
    </p:tnLst>
    <p:bldLst>
      <p:bldP spid="12290" grpId="0"/>
      <p:bldP spid="12291" grpId="0" build="p">
        <p:tmplLst>
          <p:tmpl lvl="1">
            <p:tnLst>
              <p:par>
                <p:cTn presetID="10" presetClass="entr" presetSubtype="0" fill="hold" nodeType="click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291"/>
                        </p:tgtEl>
                        <p:attrNameLst>
                          <p:attrName>style.visibility</p:attrName>
                        </p:attrNameLst>
                      </p:cBhvr>
                      <p:to>
                        <p:strVal val="visible"/>
                      </p:to>
                    </p:set>
                    <p:animEffect transition="in" filter="fade">
                      <p:cBhvr>
                        <p:cTn dur="1000">
                          <p:stCondLst>
                            <p:cond delay="0"/>
                          </p:stCondLst>
                        </p:cTn>
                        <p:tgtEl>
                          <p:spTgt spid="12291"/>
                        </p:tgtEl>
                      </p:cBhvr>
                    </p:animEffect>
                  </p:childTnLst>
                </p:cTn>
              </p:par>
            </p:tnLst>
          </p:tmpl>
        </p:tmplLst>
      </p:b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300</Words>
  <Application>Microsoft Office PowerPoint</Application>
  <PresentationFormat>Широкоэкранный</PresentationFormat>
  <Paragraphs>36</Paragraphs>
  <Slides>19</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19</vt:i4>
      </vt:variant>
    </vt:vector>
  </HeadingPairs>
  <TitlesOfParts>
    <vt:vector size="26" baseType="lpstr">
      <vt:lpstr>Arial</vt:lpstr>
      <vt:lpstr>Calibri</vt:lpstr>
      <vt:lpstr>Calibri Light</vt:lpstr>
      <vt:lpstr>Franklin Gothic Book</vt:lpstr>
      <vt:lpstr>Times New Roman</vt:lpstr>
      <vt:lpstr>Wingdings 2</vt:lpstr>
      <vt:lpstr>Тема Office</vt:lpstr>
      <vt:lpstr>Презентация PowerPoint</vt:lpstr>
      <vt:lpstr>Презентация PowerPoint</vt:lpstr>
      <vt:lpstr>Презентация PowerPoint</vt:lpstr>
      <vt:lpstr>Презентация PowerPoint</vt:lpstr>
      <vt:lpstr>УЭ уланиш схемасидаги БТда  ясалган кучайтиргич босқичи схемаси</vt:lpstr>
      <vt:lpstr>Бу ерда: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УИ уланиш схемасидаги МТда  ясалган кучайтиргич босқичи схемаси</vt:lpstr>
      <vt:lpstr>Кўп босқичли кучайтиргичлар</vt:lpstr>
      <vt:lpstr>Қувват кучайтиргичлари</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Rudy</dc:creator>
  <cp:lastModifiedBy>Rudy</cp:lastModifiedBy>
  <cp:revision>46</cp:revision>
  <dcterms:created xsi:type="dcterms:W3CDTF">2022-09-22T04:36:57Z</dcterms:created>
  <dcterms:modified xsi:type="dcterms:W3CDTF">2023-01-03T15:17:54Z</dcterms:modified>
</cp:coreProperties>
</file>