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257" r:id="rId2"/>
    <p:sldId id="259" r:id="rId3"/>
    <p:sldId id="278" r:id="rId4"/>
    <p:sldId id="279" r:id="rId5"/>
    <p:sldId id="280" r:id="rId6"/>
    <p:sldId id="281" r:id="rId7"/>
    <p:sldId id="282" r:id="rId8"/>
    <p:sldId id="283" r:id="rId9"/>
    <p:sldId id="284" r:id="rId10"/>
    <p:sldId id="285" r:id="rId11"/>
    <p:sldId id="286" r:id="rId12"/>
    <p:sldId id="287" r:id="rId13"/>
    <p:sldId id="288" r:id="rId14"/>
    <p:sldId id="289" r:id="rId15"/>
    <p:sldId id="290" r:id="rId16"/>
    <p:sldId id="291" r:id="rId17"/>
    <p:sldId id="292" r:id="rId18"/>
    <p:sldId id="293" r:id="rId19"/>
    <p:sldId id="294" r:id="rId20"/>
    <p:sldId id="295" r:id="rId21"/>
    <p:sldId id="296" r:id="rId22"/>
    <p:sldId id="297" r:id="rId23"/>
    <p:sldId id="298" r:id="rId24"/>
    <p:sldId id="299" r:id="rId25"/>
    <p:sldId id="300" r:id="rId26"/>
    <p:sldId id="301" r:id="rId27"/>
    <p:sldId id="302" r:id="rId28"/>
    <p:sldId id="303" r:id="rId29"/>
    <p:sldId id="304" r:id="rId30"/>
    <p:sldId id="305" r:id="rId31"/>
    <p:sldId id="306" r:id="rId32"/>
    <p:sldId id="307" r:id="rId33"/>
    <p:sldId id="308" r:id="rId34"/>
    <p:sldId id="277" r:id="rId35"/>
    <p:sldId id="263" r:id="rId36"/>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09" autoAdjust="0"/>
    <p:restoredTop sz="94660"/>
  </p:normalViewPr>
  <p:slideViewPr>
    <p:cSldViewPr snapToGrid="0">
      <p:cViewPr varScale="1">
        <p:scale>
          <a:sx n="70" d="100"/>
          <a:sy n="70" d="100"/>
        </p:scale>
        <p:origin x="420"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image" Target="../media/image12.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62.wmf"/><Relationship Id="rId1" Type="http://schemas.openxmlformats.org/officeDocument/2006/relationships/image" Target="../media/image61.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15.wmf"/><Relationship Id="rId1" Type="http://schemas.openxmlformats.org/officeDocument/2006/relationships/image" Target="../media/image14.wmf"/><Relationship Id="rId4" Type="http://schemas.openxmlformats.org/officeDocument/2006/relationships/image" Target="../media/image17.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image" Target="../media/image20.wmf"/><Relationship Id="rId1" Type="http://schemas.openxmlformats.org/officeDocument/2006/relationships/image" Target="../media/image19.wmf"/><Relationship Id="rId4" Type="http://schemas.openxmlformats.org/officeDocument/2006/relationships/image" Target="../media/image22.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image" Target="../media/image25.wmf"/><Relationship Id="rId1" Type="http://schemas.openxmlformats.org/officeDocument/2006/relationships/image" Target="../media/image24.wmf"/><Relationship Id="rId4" Type="http://schemas.openxmlformats.org/officeDocument/2006/relationships/image" Target="../media/image27.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image" Target="../media/image29.wmf"/><Relationship Id="rId1" Type="http://schemas.openxmlformats.org/officeDocument/2006/relationships/image" Target="../media/image24.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33.wmf"/><Relationship Id="rId2" Type="http://schemas.openxmlformats.org/officeDocument/2006/relationships/image" Target="../media/image32.wmf"/><Relationship Id="rId1" Type="http://schemas.openxmlformats.org/officeDocument/2006/relationships/image" Target="../media/image31.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38.wmf"/><Relationship Id="rId7" Type="http://schemas.openxmlformats.org/officeDocument/2006/relationships/image" Target="../media/image42.wmf"/><Relationship Id="rId2" Type="http://schemas.openxmlformats.org/officeDocument/2006/relationships/image" Target="../media/image37.wmf"/><Relationship Id="rId1" Type="http://schemas.openxmlformats.org/officeDocument/2006/relationships/image" Target="../media/image36.wmf"/><Relationship Id="rId6" Type="http://schemas.openxmlformats.org/officeDocument/2006/relationships/image" Target="../media/image41.wmf"/><Relationship Id="rId5" Type="http://schemas.openxmlformats.org/officeDocument/2006/relationships/image" Target="../media/image40.wmf"/><Relationship Id="rId4" Type="http://schemas.openxmlformats.org/officeDocument/2006/relationships/image" Target="../media/image39.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46.wmf"/><Relationship Id="rId7" Type="http://schemas.openxmlformats.org/officeDocument/2006/relationships/image" Target="../media/image50.wmf"/><Relationship Id="rId2" Type="http://schemas.openxmlformats.org/officeDocument/2006/relationships/image" Target="../media/image45.wmf"/><Relationship Id="rId1" Type="http://schemas.openxmlformats.org/officeDocument/2006/relationships/image" Target="../media/image37.wmf"/><Relationship Id="rId6" Type="http://schemas.openxmlformats.org/officeDocument/2006/relationships/image" Target="../media/image49.wmf"/><Relationship Id="rId5" Type="http://schemas.openxmlformats.org/officeDocument/2006/relationships/image" Target="../media/image48.wmf"/><Relationship Id="rId4" Type="http://schemas.openxmlformats.org/officeDocument/2006/relationships/image" Target="../media/image47.wmf"/></Relationships>
</file>

<file path=ppt/drawings/_rels/vmlDrawing9.vml.rels><?xml version="1.0" encoding="UTF-8" standalone="yes"?>
<Relationships xmlns="http://schemas.openxmlformats.org/package/2006/relationships"><Relationship Id="rId8" Type="http://schemas.openxmlformats.org/officeDocument/2006/relationships/image" Target="../media/image60.wmf"/><Relationship Id="rId3" Type="http://schemas.openxmlformats.org/officeDocument/2006/relationships/image" Target="../media/image55.wmf"/><Relationship Id="rId7" Type="http://schemas.openxmlformats.org/officeDocument/2006/relationships/image" Target="../media/image59.wmf"/><Relationship Id="rId2" Type="http://schemas.openxmlformats.org/officeDocument/2006/relationships/image" Target="../media/image54.wmf"/><Relationship Id="rId1" Type="http://schemas.openxmlformats.org/officeDocument/2006/relationships/image" Target="../media/image53.wmf"/><Relationship Id="rId6" Type="http://schemas.openxmlformats.org/officeDocument/2006/relationships/image" Target="../media/image58.wmf"/><Relationship Id="rId5" Type="http://schemas.openxmlformats.org/officeDocument/2006/relationships/image" Target="../media/image57.wmf"/><Relationship Id="rId4" Type="http://schemas.openxmlformats.org/officeDocument/2006/relationships/image" Target="../media/image5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A6DF3CE-A8F3-45F0-B58F-ABC9E05C3634}" type="datetimeFigureOut">
              <a:rPr lang="ru-RU" smtClean="0"/>
              <a:t>03-01-2023</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107094-F1FC-4C71-B339-0E32698D51AD}" type="slidenum">
              <a:rPr lang="ru-RU" smtClean="0"/>
              <a:t>‹#›</a:t>
            </a:fld>
            <a:endParaRPr lang="ru-RU"/>
          </a:p>
        </p:txBody>
      </p:sp>
    </p:spTree>
    <p:extLst>
      <p:ext uri="{BB962C8B-B14F-4D97-AF65-F5344CB8AC3E}">
        <p14:creationId xmlns:p14="http://schemas.microsoft.com/office/powerpoint/2010/main" val="29377144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Образ слайда 1"/>
          <p:cNvSpPr>
            <a:spLocks noGrp="1" noRot="1" noChangeAspect="1" noChangeArrowheads="1" noTextEdit="1"/>
          </p:cNvSpPr>
          <p:nvPr>
            <p:ph type="sldImg"/>
          </p:nvPr>
        </p:nvSpPr>
        <p:spPr bwMode="auto">
          <a:xfrm>
            <a:off x="409575" y="1233488"/>
            <a:ext cx="5916613" cy="3328987"/>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3" name="Заметки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ru-RU" altLang="ru-RU" smtClean="0">
              <a:latin typeface="Arial" panose="020B0604020202020204" pitchFamily="34" charset="0"/>
            </a:endParaRPr>
          </a:p>
        </p:txBody>
      </p:sp>
      <p:sp>
        <p:nvSpPr>
          <p:cNvPr id="10244" name="Номер слайда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A3BF3171-2214-43DE-8F5C-5FCF559FFEBF}" type="slidenum">
              <a:rPr lang="ru-RU" altLang="ru-RU" smtClean="0">
                <a:solidFill>
                  <a:srgbClr val="000000"/>
                </a:solidFill>
                <a:latin typeface="Calibri" panose="020F0502020204030204" pitchFamily="34" charset="0"/>
              </a:rPr>
              <a:pPr/>
              <a:t>1</a:t>
            </a:fld>
            <a:endParaRPr lang="ru-RU" altLang="ru-RU" smtClean="0">
              <a:solidFill>
                <a:srgbClr val="000000"/>
              </a:solidFill>
              <a:latin typeface="Calibri" panose="020F0502020204030204" pitchFamily="34" charset="0"/>
            </a:endParaRPr>
          </a:p>
        </p:txBody>
      </p:sp>
    </p:spTree>
    <p:extLst>
      <p:ext uri="{BB962C8B-B14F-4D97-AF65-F5344CB8AC3E}">
        <p14:creationId xmlns:p14="http://schemas.microsoft.com/office/powerpoint/2010/main" val="42415204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ru-RU" smtClean="0"/>
              <a:t>Образец заголовка</a:t>
            </a:r>
            <a:endParaRPr lang="ru-RU"/>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61B4EFA5-9CBA-4E5E-A319-D6F6F5CD0292}" type="datetimeFigureOut">
              <a:rPr lang="ru-RU" smtClean="0"/>
              <a:t>03-01-2023</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94C95071-929D-4322-83A4-B2FB4C834624}" type="slidenum">
              <a:rPr lang="ru-RU" smtClean="0"/>
              <a:t>‹#›</a:t>
            </a:fld>
            <a:endParaRPr lang="ru-RU"/>
          </a:p>
        </p:txBody>
      </p:sp>
    </p:spTree>
    <p:extLst>
      <p:ext uri="{BB962C8B-B14F-4D97-AF65-F5344CB8AC3E}">
        <p14:creationId xmlns:p14="http://schemas.microsoft.com/office/powerpoint/2010/main" val="4756893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61B4EFA5-9CBA-4E5E-A319-D6F6F5CD0292}" type="datetimeFigureOut">
              <a:rPr lang="ru-RU" smtClean="0"/>
              <a:t>03-01-2023</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94C95071-929D-4322-83A4-B2FB4C834624}" type="slidenum">
              <a:rPr lang="ru-RU" smtClean="0"/>
              <a:t>‹#›</a:t>
            </a:fld>
            <a:endParaRPr lang="ru-RU"/>
          </a:p>
        </p:txBody>
      </p:sp>
    </p:spTree>
    <p:extLst>
      <p:ext uri="{BB962C8B-B14F-4D97-AF65-F5344CB8AC3E}">
        <p14:creationId xmlns:p14="http://schemas.microsoft.com/office/powerpoint/2010/main" val="3447295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61B4EFA5-9CBA-4E5E-A319-D6F6F5CD0292}" type="datetimeFigureOut">
              <a:rPr lang="ru-RU" smtClean="0"/>
              <a:t>03-01-2023</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94C95071-929D-4322-83A4-B2FB4C834624}" type="slidenum">
              <a:rPr lang="ru-RU" smtClean="0"/>
              <a:t>‹#›</a:t>
            </a:fld>
            <a:endParaRPr lang="ru-RU"/>
          </a:p>
        </p:txBody>
      </p:sp>
    </p:spTree>
    <p:extLst>
      <p:ext uri="{BB962C8B-B14F-4D97-AF65-F5344CB8AC3E}">
        <p14:creationId xmlns:p14="http://schemas.microsoft.com/office/powerpoint/2010/main" val="33509879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61B4EFA5-9CBA-4E5E-A319-D6F6F5CD0292}" type="datetimeFigureOut">
              <a:rPr lang="ru-RU" smtClean="0"/>
              <a:t>03-01-2023</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94C95071-929D-4322-83A4-B2FB4C834624}" type="slidenum">
              <a:rPr lang="ru-RU" smtClean="0"/>
              <a:t>‹#›</a:t>
            </a:fld>
            <a:endParaRPr lang="ru-RU"/>
          </a:p>
        </p:txBody>
      </p:sp>
    </p:spTree>
    <p:extLst>
      <p:ext uri="{BB962C8B-B14F-4D97-AF65-F5344CB8AC3E}">
        <p14:creationId xmlns:p14="http://schemas.microsoft.com/office/powerpoint/2010/main" val="24797793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ru-RU" smtClean="0"/>
              <a:t>Образец заголовка</a:t>
            </a:r>
            <a:endParaRPr lang="ru-RU"/>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61B4EFA5-9CBA-4E5E-A319-D6F6F5CD0292}" type="datetimeFigureOut">
              <a:rPr lang="ru-RU" smtClean="0"/>
              <a:t>03-01-2023</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94C95071-929D-4322-83A4-B2FB4C834624}" type="slidenum">
              <a:rPr lang="ru-RU" smtClean="0"/>
              <a:t>‹#›</a:t>
            </a:fld>
            <a:endParaRPr lang="ru-RU"/>
          </a:p>
        </p:txBody>
      </p:sp>
    </p:spTree>
    <p:extLst>
      <p:ext uri="{BB962C8B-B14F-4D97-AF65-F5344CB8AC3E}">
        <p14:creationId xmlns:p14="http://schemas.microsoft.com/office/powerpoint/2010/main" val="30056696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sz="half" idx="1"/>
          </p:nvPr>
        </p:nvSpPr>
        <p:spPr>
          <a:xfrm>
            <a:off x="838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Объект 3"/>
          <p:cNvSpPr>
            <a:spLocks noGrp="1"/>
          </p:cNvSpPr>
          <p:nvPr>
            <p:ph sz="half" idx="2"/>
          </p:nvPr>
        </p:nvSpPr>
        <p:spPr>
          <a:xfrm>
            <a:off x="6172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61B4EFA5-9CBA-4E5E-A319-D6F6F5CD0292}" type="datetimeFigureOut">
              <a:rPr lang="ru-RU" smtClean="0"/>
              <a:t>03-01-2023</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94C95071-929D-4322-83A4-B2FB4C834624}" type="slidenum">
              <a:rPr lang="ru-RU" smtClean="0"/>
              <a:t>‹#›</a:t>
            </a:fld>
            <a:endParaRPr lang="ru-RU"/>
          </a:p>
        </p:txBody>
      </p:sp>
    </p:spTree>
    <p:extLst>
      <p:ext uri="{BB962C8B-B14F-4D97-AF65-F5344CB8AC3E}">
        <p14:creationId xmlns:p14="http://schemas.microsoft.com/office/powerpoint/2010/main" val="29044568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smtClean="0"/>
              <a:t>Образец заголовка</a:t>
            </a:r>
            <a:endParaRPr lang="ru-RU"/>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839788" y="2505075"/>
            <a:ext cx="5157787"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6172200" y="2505075"/>
            <a:ext cx="5183188"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61B4EFA5-9CBA-4E5E-A319-D6F6F5CD0292}" type="datetimeFigureOut">
              <a:rPr lang="ru-RU" smtClean="0"/>
              <a:t>03-01-2023</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94C95071-929D-4322-83A4-B2FB4C834624}" type="slidenum">
              <a:rPr lang="ru-RU" smtClean="0"/>
              <a:t>‹#›</a:t>
            </a:fld>
            <a:endParaRPr lang="ru-RU"/>
          </a:p>
        </p:txBody>
      </p:sp>
    </p:spTree>
    <p:extLst>
      <p:ext uri="{BB962C8B-B14F-4D97-AF65-F5344CB8AC3E}">
        <p14:creationId xmlns:p14="http://schemas.microsoft.com/office/powerpoint/2010/main" val="38042939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61B4EFA5-9CBA-4E5E-A319-D6F6F5CD0292}" type="datetimeFigureOut">
              <a:rPr lang="ru-RU" smtClean="0"/>
              <a:t>03-01-2023</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94C95071-929D-4322-83A4-B2FB4C834624}" type="slidenum">
              <a:rPr lang="ru-RU" smtClean="0"/>
              <a:t>‹#›</a:t>
            </a:fld>
            <a:endParaRPr lang="ru-RU"/>
          </a:p>
        </p:txBody>
      </p:sp>
    </p:spTree>
    <p:extLst>
      <p:ext uri="{BB962C8B-B14F-4D97-AF65-F5344CB8AC3E}">
        <p14:creationId xmlns:p14="http://schemas.microsoft.com/office/powerpoint/2010/main" val="21118419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61B4EFA5-9CBA-4E5E-A319-D6F6F5CD0292}" type="datetimeFigureOut">
              <a:rPr lang="ru-RU" smtClean="0"/>
              <a:t>03-01-2023</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94C95071-929D-4322-83A4-B2FB4C834624}" type="slidenum">
              <a:rPr lang="ru-RU" smtClean="0"/>
              <a:t>‹#›</a:t>
            </a:fld>
            <a:endParaRPr lang="ru-RU"/>
          </a:p>
        </p:txBody>
      </p:sp>
    </p:spTree>
    <p:extLst>
      <p:ext uri="{BB962C8B-B14F-4D97-AF65-F5344CB8AC3E}">
        <p14:creationId xmlns:p14="http://schemas.microsoft.com/office/powerpoint/2010/main" val="38071783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61B4EFA5-9CBA-4E5E-A319-D6F6F5CD0292}" type="datetimeFigureOut">
              <a:rPr lang="ru-RU" smtClean="0"/>
              <a:t>03-01-2023</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94C95071-929D-4322-83A4-B2FB4C834624}" type="slidenum">
              <a:rPr lang="ru-RU" smtClean="0"/>
              <a:t>‹#›</a:t>
            </a:fld>
            <a:endParaRPr lang="ru-RU"/>
          </a:p>
        </p:txBody>
      </p:sp>
    </p:spTree>
    <p:extLst>
      <p:ext uri="{BB962C8B-B14F-4D97-AF65-F5344CB8AC3E}">
        <p14:creationId xmlns:p14="http://schemas.microsoft.com/office/powerpoint/2010/main" val="24321610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Рисунок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61B4EFA5-9CBA-4E5E-A319-D6F6F5CD0292}" type="datetimeFigureOut">
              <a:rPr lang="ru-RU" smtClean="0"/>
              <a:t>03-01-2023</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94C95071-929D-4322-83A4-B2FB4C834624}" type="slidenum">
              <a:rPr lang="ru-RU" smtClean="0"/>
              <a:t>‹#›</a:t>
            </a:fld>
            <a:endParaRPr lang="ru-RU"/>
          </a:p>
        </p:txBody>
      </p:sp>
    </p:spTree>
    <p:extLst>
      <p:ext uri="{BB962C8B-B14F-4D97-AF65-F5344CB8AC3E}">
        <p14:creationId xmlns:p14="http://schemas.microsoft.com/office/powerpoint/2010/main" val="38666942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1B4EFA5-9CBA-4E5E-A319-D6F6F5CD0292}" type="datetimeFigureOut">
              <a:rPr lang="ru-RU" smtClean="0"/>
              <a:t>03-01-2023</a:t>
            </a:fld>
            <a:endParaRPr lang="ru-RU"/>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4C95071-929D-4322-83A4-B2FB4C834624}" type="slidenum">
              <a:rPr lang="ru-RU" smtClean="0"/>
              <a:t>‹#›</a:t>
            </a:fld>
            <a:endParaRPr lang="ru-RU"/>
          </a:p>
        </p:txBody>
      </p:sp>
    </p:spTree>
    <p:extLst>
      <p:ext uri="{BB962C8B-B14F-4D97-AF65-F5344CB8AC3E}">
        <p14:creationId xmlns:p14="http://schemas.microsoft.com/office/powerpoint/2010/main" val="19351947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13.wmf"/><Relationship Id="rId5" Type="http://schemas.openxmlformats.org/officeDocument/2006/relationships/oleObject" Target="../embeddings/oleObject2.bin"/><Relationship Id="rId4" Type="http://schemas.openxmlformats.org/officeDocument/2006/relationships/image" Target="../media/image12.wmf"/></Relationships>
</file>

<file path=ppt/slides/_rels/slide12.xml.rels><?xml version="1.0" encoding="UTF-8" standalone="yes"?>
<Relationships xmlns="http://schemas.openxmlformats.org/package/2006/relationships"><Relationship Id="rId8" Type="http://schemas.openxmlformats.org/officeDocument/2006/relationships/image" Target="../media/image16.wmf"/><Relationship Id="rId3" Type="http://schemas.openxmlformats.org/officeDocument/2006/relationships/oleObject" Target="../embeddings/oleObject3.bin"/><Relationship Id="rId7"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15.wmf"/><Relationship Id="rId5" Type="http://schemas.openxmlformats.org/officeDocument/2006/relationships/oleObject" Target="../embeddings/oleObject4.bin"/><Relationship Id="rId10" Type="http://schemas.openxmlformats.org/officeDocument/2006/relationships/image" Target="../media/image17.wmf"/><Relationship Id="rId4" Type="http://schemas.openxmlformats.org/officeDocument/2006/relationships/image" Target="../media/image14.wmf"/><Relationship Id="rId9" Type="http://schemas.openxmlformats.org/officeDocument/2006/relationships/oleObject" Target="../embeddings/oleObject6.bin"/></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21.wmf"/><Relationship Id="rId3" Type="http://schemas.openxmlformats.org/officeDocument/2006/relationships/oleObject" Target="../embeddings/oleObject7.bin"/><Relationship Id="rId7"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20.wmf"/><Relationship Id="rId5" Type="http://schemas.openxmlformats.org/officeDocument/2006/relationships/oleObject" Target="../embeddings/oleObject8.bin"/><Relationship Id="rId10" Type="http://schemas.openxmlformats.org/officeDocument/2006/relationships/image" Target="../media/image22.wmf"/><Relationship Id="rId4" Type="http://schemas.openxmlformats.org/officeDocument/2006/relationships/image" Target="../media/image19.wmf"/><Relationship Id="rId9" Type="http://schemas.openxmlformats.org/officeDocument/2006/relationships/oleObject" Target="../embeddings/oleObject10.bin"/></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image" Target="../media/image26.wmf"/><Relationship Id="rId3" Type="http://schemas.openxmlformats.org/officeDocument/2006/relationships/oleObject" Target="../embeddings/oleObject11.bin"/><Relationship Id="rId7"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25.wmf"/><Relationship Id="rId5" Type="http://schemas.openxmlformats.org/officeDocument/2006/relationships/oleObject" Target="../embeddings/oleObject12.bin"/><Relationship Id="rId10" Type="http://schemas.openxmlformats.org/officeDocument/2006/relationships/image" Target="../media/image27.wmf"/><Relationship Id="rId4" Type="http://schemas.openxmlformats.org/officeDocument/2006/relationships/image" Target="../media/image24.wmf"/><Relationship Id="rId9" Type="http://schemas.openxmlformats.org/officeDocument/2006/relationships/oleObject" Target="../embeddings/oleObject14.bin"/></Relationships>
</file>

<file path=ppt/slides/_rels/slide1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8" Type="http://schemas.openxmlformats.org/officeDocument/2006/relationships/image" Target="../media/image30.wmf"/><Relationship Id="rId3" Type="http://schemas.openxmlformats.org/officeDocument/2006/relationships/oleObject" Target="../embeddings/oleObject15.bin"/><Relationship Id="rId7"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29.wmf"/><Relationship Id="rId5" Type="http://schemas.openxmlformats.org/officeDocument/2006/relationships/oleObject" Target="../embeddings/oleObject16.bin"/><Relationship Id="rId4" Type="http://schemas.openxmlformats.org/officeDocument/2006/relationships/image" Target="../media/image24.wmf"/></Relationships>
</file>

<file path=ppt/slides/_rels/slide21.xml.rels><?xml version="1.0" encoding="UTF-8" standalone="yes"?>
<Relationships xmlns="http://schemas.openxmlformats.org/package/2006/relationships"><Relationship Id="rId8" Type="http://schemas.openxmlformats.org/officeDocument/2006/relationships/image" Target="../media/image33.wmf"/><Relationship Id="rId3" Type="http://schemas.openxmlformats.org/officeDocument/2006/relationships/oleObject" Target="../embeddings/oleObject18.bin"/><Relationship Id="rId7" Type="http://schemas.openxmlformats.org/officeDocument/2006/relationships/oleObject" Target="../embeddings/oleObject20.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32.wmf"/><Relationship Id="rId5" Type="http://schemas.openxmlformats.org/officeDocument/2006/relationships/oleObject" Target="../embeddings/oleObject19.bin"/><Relationship Id="rId4" Type="http://schemas.openxmlformats.org/officeDocument/2006/relationships/image" Target="../media/image31.wmf"/></Relationships>
</file>

<file path=ppt/slides/_rels/slide2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image" Target="../media/image38.wmf"/><Relationship Id="rId13" Type="http://schemas.openxmlformats.org/officeDocument/2006/relationships/oleObject" Target="../embeddings/oleObject26.bin"/><Relationship Id="rId3" Type="http://schemas.openxmlformats.org/officeDocument/2006/relationships/oleObject" Target="../embeddings/oleObject21.bin"/><Relationship Id="rId7" Type="http://schemas.openxmlformats.org/officeDocument/2006/relationships/oleObject" Target="../embeddings/oleObject23.bin"/><Relationship Id="rId12" Type="http://schemas.openxmlformats.org/officeDocument/2006/relationships/image" Target="../media/image40.wmf"/><Relationship Id="rId2" Type="http://schemas.openxmlformats.org/officeDocument/2006/relationships/slideLayout" Target="../slideLayouts/slideLayout2.xml"/><Relationship Id="rId16" Type="http://schemas.openxmlformats.org/officeDocument/2006/relationships/image" Target="../media/image42.wmf"/><Relationship Id="rId1" Type="http://schemas.openxmlformats.org/officeDocument/2006/relationships/vmlDrawing" Target="../drawings/vmlDrawing7.vml"/><Relationship Id="rId6" Type="http://schemas.openxmlformats.org/officeDocument/2006/relationships/image" Target="../media/image37.wmf"/><Relationship Id="rId11" Type="http://schemas.openxmlformats.org/officeDocument/2006/relationships/oleObject" Target="../embeddings/oleObject25.bin"/><Relationship Id="rId5" Type="http://schemas.openxmlformats.org/officeDocument/2006/relationships/oleObject" Target="../embeddings/oleObject22.bin"/><Relationship Id="rId15" Type="http://schemas.openxmlformats.org/officeDocument/2006/relationships/oleObject" Target="../embeddings/oleObject27.bin"/><Relationship Id="rId10" Type="http://schemas.openxmlformats.org/officeDocument/2006/relationships/image" Target="../media/image39.wmf"/><Relationship Id="rId4" Type="http://schemas.openxmlformats.org/officeDocument/2006/relationships/image" Target="../media/image36.wmf"/><Relationship Id="rId9" Type="http://schemas.openxmlformats.org/officeDocument/2006/relationships/oleObject" Target="../embeddings/oleObject24.bin"/><Relationship Id="rId14" Type="http://schemas.openxmlformats.org/officeDocument/2006/relationships/image" Target="../media/image41.w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image" Target="../media/image46.wmf"/><Relationship Id="rId13" Type="http://schemas.openxmlformats.org/officeDocument/2006/relationships/oleObject" Target="../embeddings/oleObject33.bin"/><Relationship Id="rId3" Type="http://schemas.openxmlformats.org/officeDocument/2006/relationships/oleObject" Target="../embeddings/oleObject28.bin"/><Relationship Id="rId7" Type="http://schemas.openxmlformats.org/officeDocument/2006/relationships/oleObject" Target="../embeddings/oleObject30.bin"/><Relationship Id="rId12" Type="http://schemas.openxmlformats.org/officeDocument/2006/relationships/image" Target="../media/image48.wmf"/><Relationship Id="rId2" Type="http://schemas.openxmlformats.org/officeDocument/2006/relationships/slideLayout" Target="../slideLayouts/slideLayout2.xml"/><Relationship Id="rId16" Type="http://schemas.openxmlformats.org/officeDocument/2006/relationships/image" Target="../media/image50.wmf"/><Relationship Id="rId1" Type="http://schemas.openxmlformats.org/officeDocument/2006/relationships/vmlDrawing" Target="../drawings/vmlDrawing8.vml"/><Relationship Id="rId6" Type="http://schemas.openxmlformats.org/officeDocument/2006/relationships/image" Target="../media/image45.wmf"/><Relationship Id="rId11" Type="http://schemas.openxmlformats.org/officeDocument/2006/relationships/oleObject" Target="../embeddings/oleObject32.bin"/><Relationship Id="rId5" Type="http://schemas.openxmlformats.org/officeDocument/2006/relationships/oleObject" Target="../embeddings/oleObject29.bin"/><Relationship Id="rId15" Type="http://schemas.openxmlformats.org/officeDocument/2006/relationships/oleObject" Target="../embeddings/oleObject34.bin"/><Relationship Id="rId10" Type="http://schemas.openxmlformats.org/officeDocument/2006/relationships/image" Target="../media/image47.wmf"/><Relationship Id="rId4" Type="http://schemas.openxmlformats.org/officeDocument/2006/relationships/image" Target="../media/image37.wmf"/><Relationship Id="rId9" Type="http://schemas.openxmlformats.org/officeDocument/2006/relationships/oleObject" Target="../embeddings/oleObject31.bin"/><Relationship Id="rId14" Type="http://schemas.openxmlformats.org/officeDocument/2006/relationships/image" Target="../media/image49.wm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image" Target="../media/image55.wmf"/><Relationship Id="rId13" Type="http://schemas.openxmlformats.org/officeDocument/2006/relationships/oleObject" Target="../embeddings/oleObject40.bin"/><Relationship Id="rId18" Type="http://schemas.openxmlformats.org/officeDocument/2006/relationships/image" Target="../media/image60.wmf"/><Relationship Id="rId3" Type="http://schemas.openxmlformats.org/officeDocument/2006/relationships/oleObject" Target="../embeddings/oleObject35.bin"/><Relationship Id="rId7" Type="http://schemas.openxmlformats.org/officeDocument/2006/relationships/oleObject" Target="../embeddings/oleObject37.bin"/><Relationship Id="rId12" Type="http://schemas.openxmlformats.org/officeDocument/2006/relationships/image" Target="../media/image57.wmf"/><Relationship Id="rId17" Type="http://schemas.openxmlformats.org/officeDocument/2006/relationships/oleObject" Target="../embeddings/oleObject42.bin"/><Relationship Id="rId2" Type="http://schemas.openxmlformats.org/officeDocument/2006/relationships/slideLayout" Target="../slideLayouts/slideLayout2.xml"/><Relationship Id="rId16" Type="http://schemas.openxmlformats.org/officeDocument/2006/relationships/image" Target="../media/image59.wmf"/><Relationship Id="rId1" Type="http://schemas.openxmlformats.org/officeDocument/2006/relationships/vmlDrawing" Target="../drawings/vmlDrawing9.vml"/><Relationship Id="rId6" Type="http://schemas.openxmlformats.org/officeDocument/2006/relationships/image" Target="../media/image54.wmf"/><Relationship Id="rId11" Type="http://schemas.openxmlformats.org/officeDocument/2006/relationships/oleObject" Target="../embeddings/oleObject39.bin"/><Relationship Id="rId5" Type="http://schemas.openxmlformats.org/officeDocument/2006/relationships/oleObject" Target="../embeddings/oleObject36.bin"/><Relationship Id="rId15" Type="http://schemas.openxmlformats.org/officeDocument/2006/relationships/oleObject" Target="../embeddings/oleObject41.bin"/><Relationship Id="rId10" Type="http://schemas.openxmlformats.org/officeDocument/2006/relationships/image" Target="../media/image56.wmf"/><Relationship Id="rId4" Type="http://schemas.openxmlformats.org/officeDocument/2006/relationships/image" Target="../media/image53.wmf"/><Relationship Id="rId9" Type="http://schemas.openxmlformats.org/officeDocument/2006/relationships/oleObject" Target="../embeddings/oleObject38.bin"/><Relationship Id="rId14" Type="http://schemas.openxmlformats.org/officeDocument/2006/relationships/image" Target="../media/image58.wmf"/></Relationships>
</file>

<file path=ppt/slides/_rels/slide3.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8" Type="http://schemas.openxmlformats.org/officeDocument/2006/relationships/image" Target="../media/image62.wmf"/><Relationship Id="rId3" Type="http://schemas.openxmlformats.org/officeDocument/2006/relationships/image" Target="../media/image63.png"/><Relationship Id="rId7" Type="http://schemas.openxmlformats.org/officeDocument/2006/relationships/oleObject" Target="../embeddings/oleObject44.bin"/><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image" Target="../media/image61.wmf"/><Relationship Id="rId5" Type="http://schemas.openxmlformats.org/officeDocument/2006/relationships/oleObject" Target="../embeddings/oleObject43.bin"/><Relationship Id="rId4" Type="http://schemas.openxmlformats.org/officeDocument/2006/relationships/image" Target="../media/image64.png"/></Relationships>
</file>

<file path=ppt/slides/_rels/slide32.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2.xml"/><Relationship Id="rId4" Type="http://schemas.openxmlformats.org/officeDocument/2006/relationships/image" Target="../media/image69.png"/></Relationships>
</file>

<file path=ppt/slides/_rels/slide34.xml.rels><?xml version="1.0" encoding="UTF-8" standalone="yes"?>
<Relationships xmlns="http://schemas.openxmlformats.org/package/2006/relationships"><Relationship Id="rId3" Type="http://schemas.openxmlformats.org/officeDocument/2006/relationships/image" Target="../media/image71.gif"/><Relationship Id="rId2" Type="http://schemas.openxmlformats.org/officeDocument/2006/relationships/image" Target="../media/image70.jpe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72.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https://i.pinimg.com/564x/fc/59/81/fc59819bd1f57cbe49d9d9d2e9324446.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351"/>
            <a:ext cx="12192000" cy="6851650"/>
          </a:xfrm>
          <a:prstGeom prst="rect">
            <a:avLst/>
          </a:prstGeom>
          <a:noFill/>
          <a:extLst>
            <a:ext uri="{909E8E84-426E-40DD-AFC4-6F175D3DCCD1}">
              <a14:hiddenFill xmlns:a14="http://schemas.microsoft.com/office/drawing/2010/main">
                <a:solidFill>
                  <a:srgbClr val="FFFFFF"/>
                </a:solidFill>
              </a14:hiddenFill>
            </a:ext>
          </a:extLst>
        </p:spPr>
      </p:pic>
      <p:sp>
        <p:nvSpPr>
          <p:cNvPr id="29" name="Прямоугольник 28">
            <a:extLst>
              <a:ext uri="{FF2B5EF4-FFF2-40B4-BE49-F238E27FC236}">
                <a16:creationId xmlns:a16="http://schemas.microsoft.com/office/drawing/2014/main" id="{549F1FD5-D809-436C-9F2A-F9C6CE7FBF18}"/>
              </a:ext>
            </a:extLst>
          </p:cNvPr>
          <p:cNvSpPr>
            <a:spLocks noChangeAspect="1"/>
          </p:cNvSpPr>
          <p:nvPr/>
        </p:nvSpPr>
        <p:spPr>
          <a:xfrm>
            <a:off x="3287713" y="1479550"/>
            <a:ext cx="5503862" cy="1143000"/>
          </a:xfrm>
          <a:prstGeom prst="rect">
            <a:avLst/>
          </a:prstGeom>
          <a:solidFill>
            <a:srgbClr val="002060"/>
          </a:solidFill>
          <a:ln w="12700">
            <a:miter lim="400000"/>
          </a:ln>
        </p:spPr>
        <p:txBody>
          <a:bodyPr lIns="28575" tIns="28575" rIns="28575" bIns="28575" anchor="ctr"/>
          <a:lstStyle/>
          <a:p>
            <a:pPr>
              <a:defRPr/>
            </a:pPr>
            <a:endParaRPr lang="en-US" sz="2100" dirty="0">
              <a:solidFill>
                <a:srgbClr val="FFFFFF"/>
              </a:solidFill>
              <a:effectLst>
                <a:outerShdw blurRad="38100" dist="12700" dir="5400000" rotWithShape="0">
                  <a:srgbClr val="000000">
                    <a:alpha val="50000"/>
                  </a:srgbClr>
                </a:outerShdw>
              </a:effectLst>
              <a:latin typeface="Times New Roman"/>
              <a:cs typeface="Arial" panose="020B0604020202020204" pitchFamily="34" charset="0"/>
            </a:endParaRPr>
          </a:p>
        </p:txBody>
      </p:sp>
      <p:sp>
        <p:nvSpPr>
          <p:cNvPr id="9219" name="POWERPOINT TEMPLATE"/>
          <p:cNvSpPr>
            <a:spLocks noChangeArrowheads="1"/>
          </p:cNvSpPr>
          <p:nvPr/>
        </p:nvSpPr>
        <p:spPr bwMode="auto">
          <a:xfrm>
            <a:off x="4297364" y="1691385"/>
            <a:ext cx="4543425" cy="722505"/>
          </a:xfrm>
          <a:prstGeom prst="rect">
            <a:avLst/>
          </a:prstGeom>
          <a:solidFill>
            <a:srgbClr val="00206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28575" tIns="28575" rIns="28575" bIns="28575" anchor="ctr">
            <a:spAutoFit/>
          </a:bodyPr>
          <a:lstStyle>
            <a:lvl1pPr>
              <a:spcBef>
                <a:spcPct val="20000"/>
              </a:spcBef>
              <a:buClr>
                <a:schemeClr val="accent1"/>
              </a:buClr>
              <a:buSzPct val="70000"/>
              <a:buFont typeface="Wingdings 2" panose="05020102010507070707" pitchFamily="18" charset="2"/>
              <a:buChar char=""/>
              <a:tabLst>
                <a:tab pos="1066800" algn="l"/>
              </a:tabLst>
              <a:defRPr sz="3200">
                <a:solidFill>
                  <a:schemeClr val="tx2"/>
                </a:solidFill>
                <a:latin typeface="Franklin Gothic Book" panose="020B0503020102020204" pitchFamily="34" charset="0"/>
              </a:defRPr>
            </a:lvl1pPr>
            <a:lvl2pPr marL="742950" indent="-285750">
              <a:spcBef>
                <a:spcPct val="20000"/>
              </a:spcBef>
              <a:buClr>
                <a:schemeClr val="accent1"/>
              </a:buClr>
              <a:buSzPct val="70000"/>
              <a:buFont typeface="Wingdings 2" panose="05020102010507070707" pitchFamily="18" charset="2"/>
              <a:buChar char=""/>
              <a:tabLst>
                <a:tab pos="1066800" algn="l"/>
              </a:tabLst>
              <a:defRPr sz="2800">
                <a:solidFill>
                  <a:schemeClr val="tx2"/>
                </a:solidFill>
                <a:latin typeface="Franklin Gothic Book" panose="020B0503020102020204" pitchFamily="34" charset="0"/>
              </a:defRPr>
            </a:lvl2pPr>
            <a:lvl3pPr marL="1143000" indent="-228600">
              <a:spcBef>
                <a:spcPct val="20000"/>
              </a:spcBef>
              <a:buClr>
                <a:schemeClr val="accent1"/>
              </a:buClr>
              <a:buSzPct val="70000"/>
              <a:buFont typeface="Wingdings 2" panose="05020102010507070707" pitchFamily="18" charset="2"/>
              <a:buChar char=""/>
              <a:tabLst>
                <a:tab pos="1066800" algn="l"/>
              </a:tabLst>
              <a:defRPr sz="2400">
                <a:solidFill>
                  <a:schemeClr val="tx2"/>
                </a:solidFill>
                <a:latin typeface="Franklin Gothic Book" panose="020B0503020102020204" pitchFamily="34" charset="0"/>
              </a:defRPr>
            </a:lvl3pPr>
            <a:lvl4pPr marL="1600200" indent="-228600">
              <a:spcBef>
                <a:spcPct val="20000"/>
              </a:spcBef>
              <a:buClr>
                <a:schemeClr val="accent1"/>
              </a:buClr>
              <a:buSzPct val="70000"/>
              <a:buFont typeface="Wingdings 2" panose="05020102010507070707" pitchFamily="18" charset="2"/>
              <a:buChar char=""/>
              <a:tabLst>
                <a:tab pos="1066800" algn="l"/>
              </a:tabLst>
              <a:defRPr sz="2000">
                <a:solidFill>
                  <a:schemeClr val="tx2"/>
                </a:solidFill>
                <a:latin typeface="Franklin Gothic Book" panose="020B0503020102020204" pitchFamily="34" charset="0"/>
              </a:defRPr>
            </a:lvl4pPr>
            <a:lvl5pPr marL="2057400" indent="-228600">
              <a:spcBef>
                <a:spcPct val="20000"/>
              </a:spcBef>
              <a:buClr>
                <a:schemeClr val="accent1"/>
              </a:buClr>
              <a:buSzPct val="60000"/>
              <a:buFont typeface="Wingdings 2" panose="05020102010507070707" pitchFamily="18" charset="2"/>
              <a:buChar char=""/>
              <a:tabLst>
                <a:tab pos="1066800" algn="l"/>
              </a:tabLst>
              <a:defRPr sz="2000">
                <a:solidFill>
                  <a:schemeClr val="tx2"/>
                </a:solidFill>
                <a:latin typeface="Franklin Gothic Book" panose="020B0503020102020204" pitchFamily="34" charset="0"/>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tabLst>
                <a:tab pos="1066800" algn="l"/>
              </a:tabLst>
              <a:defRPr sz="2000">
                <a:solidFill>
                  <a:schemeClr val="tx2"/>
                </a:solidFill>
                <a:latin typeface="Franklin Gothic Book" panose="020B0503020102020204" pitchFamily="34" charset="0"/>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tabLst>
                <a:tab pos="1066800" algn="l"/>
              </a:tabLst>
              <a:defRPr sz="2000">
                <a:solidFill>
                  <a:schemeClr val="tx2"/>
                </a:solidFill>
                <a:latin typeface="Franklin Gothic Book" panose="020B0503020102020204" pitchFamily="34" charset="0"/>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tabLst>
                <a:tab pos="1066800" algn="l"/>
              </a:tabLst>
              <a:defRPr sz="2000">
                <a:solidFill>
                  <a:schemeClr val="tx2"/>
                </a:solidFill>
                <a:latin typeface="Franklin Gothic Book" panose="020B0503020102020204" pitchFamily="34" charset="0"/>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tabLst>
                <a:tab pos="1066800" algn="l"/>
              </a:tabLst>
              <a:defRPr sz="2000">
                <a:solidFill>
                  <a:schemeClr val="tx2"/>
                </a:solidFill>
                <a:latin typeface="Franklin Gothic Book" panose="020B0503020102020204" pitchFamily="34" charset="0"/>
              </a:defRPr>
            </a:lvl9pPr>
          </a:lstStyle>
          <a:p>
            <a:pPr algn="ctr">
              <a:lnSpc>
                <a:spcPct val="90000"/>
              </a:lnSpc>
              <a:spcBef>
                <a:spcPts val="1000"/>
              </a:spcBef>
              <a:buClrTx/>
              <a:buSzTx/>
              <a:buNone/>
            </a:pPr>
            <a:r>
              <a:rPr lang="en-US" altLang="ru-RU" sz="2400" b="1" dirty="0" err="1" smtClean="0">
                <a:solidFill>
                  <a:schemeClr val="bg1"/>
                </a:solidFill>
                <a:latin typeface="Times New Roman" panose="02020603050405020304" pitchFamily="18" charset="0"/>
                <a:cs typeface="Times New Roman" panose="02020603050405020304" pitchFamily="18" charset="0"/>
              </a:rPr>
              <a:t>Elektronika</a:t>
            </a:r>
            <a:r>
              <a:rPr lang="en-US" altLang="ru-RU" sz="2400" b="1" dirty="0" smtClean="0">
                <a:solidFill>
                  <a:schemeClr val="bg1"/>
                </a:solidFill>
                <a:latin typeface="Times New Roman" panose="02020603050405020304" pitchFamily="18" charset="0"/>
                <a:cs typeface="Times New Roman" panose="02020603050405020304" pitchFamily="18" charset="0"/>
              </a:rPr>
              <a:t> </a:t>
            </a:r>
            <a:r>
              <a:rPr lang="en-US" altLang="ru-RU" sz="2400" b="1" dirty="0" err="1" smtClean="0">
                <a:solidFill>
                  <a:schemeClr val="bg1"/>
                </a:solidFill>
                <a:latin typeface="Times New Roman" panose="02020603050405020304" pitchFamily="18" charset="0"/>
                <a:cs typeface="Times New Roman" panose="02020603050405020304" pitchFamily="18" charset="0"/>
              </a:rPr>
              <a:t>va</a:t>
            </a:r>
            <a:r>
              <a:rPr lang="en-US" altLang="ru-RU" sz="2400" b="1" dirty="0" smtClean="0">
                <a:solidFill>
                  <a:schemeClr val="bg1"/>
                </a:solidFill>
                <a:latin typeface="Times New Roman" panose="02020603050405020304" pitchFamily="18" charset="0"/>
                <a:cs typeface="Times New Roman" panose="02020603050405020304" pitchFamily="18" charset="0"/>
              </a:rPr>
              <a:t> </a:t>
            </a:r>
            <a:r>
              <a:rPr lang="en-US" altLang="ru-RU" sz="2400" b="1" dirty="0" err="1" smtClean="0">
                <a:solidFill>
                  <a:schemeClr val="bg1"/>
                </a:solidFill>
                <a:latin typeface="Times New Roman" panose="02020603050405020304" pitchFamily="18" charset="0"/>
                <a:cs typeface="Times New Roman" panose="02020603050405020304" pitchFamily="18" charset="0"/>
              </a:rPr>
              <a:t>mikroprotsessor</a:t>
            </a:r>
            <a:r>
              <a:rPr lang="en-US" altLang="ru-RU" sz="2400" b="1" dirty="0" smtClean="0">
                <a:solidFill>
                  <a:schemeClr val="bg1"/>
                </a:solidFill>
                <a:latin typeface="Times New Roman" panose="02020603050405020304" pitchFamily="18" charset="0"/>
                <a:cs typeface="Times New Roman" panose="02020603050405020304" pitchFamily="18" charset="0"/>
              </a:rPr>
              <a:t> </a:t>
            </a:r>
            <a:r>
              <a:rPr lang="en-US" altLang="ru-RU" sz="2400" b="1" dirty="0" err="1" smtClean="0">
                <a:solidFill>
                  <a:schemeClr val="bg1"/>
                </a:solidFill>
                <a:latin typeface="Times New Roman" panose="02020603050405020304" pitchFamily="18" charset="0"/>
                <a:cs typeface="Times New Roman" panose="02020603050405020304" pitchFamily="18" charset="0"/>
              </a:rPr>
              <a:t>texnikasi</a:t>
            </a:r>
            <a:endParaRPr lang="ru-RU" altLang="ru-RU" sz="2400" dirty="0">
              <a:solidFill>
                <a:srgbClr val="FFFFFF"/>
              </a:solidFill>
              <a:latin typeface="Arial" panose="020B0604020202020204" pitchFamily="34" charset="0"/>
            </a:endParaRPr>
          </a:p>
        </p:txBody>
      </p:sp>
      <p:sp>
        <p:nvSpPr>
          <p:cNvPr id="9220" name="POWERPOINT TEMPLATE"/>
          <p:cNvSpPr>
            <a:spLocks noChangeArrowheads="1"/>
          </p:cNvSpPr>
          <p:nvPr/>
        </p:nvSpPr>
        <p:spPr bwMode="auto">
          <a:xfrm>
            <a:off x="1593058" y="1587501"/>
            <a:ext cx="2120900" cy="979488"/>
          </a:xfrm>
          <a:prstGeom prst="rect">
            <a:avLst/>
          </a:prstGeom>
          <a:solidFill>
            <a:srgbClr val="00206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28575" tIns="28575" rIns="28575" bIns="28575" anchor="ctr">
            <a:spAutoFit/>
          </a:bodyPr>
          <a:lstStyle>
            <a:lvl1pPr>
              <a:spcBef>
                <a:spcPct val="20000"/>
              </a:spcBef>
              <a:buClr>
                <a:schemeClr val="accent1"/>
              </a:buClr>
              <a:buSzPct val="70000"/>
              <a:buFont typeface="Wingdings 2" panose="05020102010507070707" pitchFamily="18" charset="2"/>
              <a:buChar char=""/>
              <a:tabLst>
                <a:tab pos="1066800" algn="l"/>
              </a:tabLst>
              <a:defRPr sz="3200">
                <a:solidFill>
                  <a:schemeClr val="tx2"/>
                </a:solidFill>
                <a:latin typeface="Franklin Gothic Book" panose="020B0503020102020204" pitchFamily="34" charset="0"/>
              </a:defRPr>
            </a:lvl1pPr>
            <a:lvl2pPr marL="742950" indent="-285750">
              <a:spcBef>
                <a:spcPct val="20000"/>
              </a:spcBef>
              <a:buClr>
                <a:schemeClr val="accent1"/>
              </a:buClr>
              <a:buSzPct val="70000"/>
              <a:buFont typeface="Wingdings 2" panose="05020102010507070707" pitchFamily="18" charset="2"/>
              <a:buChar char=""/>
              <a:tabLst>
                <a:tab pos="1066800" algn="l"/>
              </a:tabLst>
              <a:defRPr sz="2800">
                <a:solidFill>
                  <a:schemeClr val="tx2"/>
                </a:solidFill>
                <a:latin typeface="Franklin Gothic Book" panose="020B0503020102020204" pitchFamily="34" charset="0"/>
              </a:defRPr>
            </a:lvl2pPr>
            <a:lvl3pPr marL="1143000" indent="-228600">
              <a:spcBef>
                <a:spcPct val="20000"/>
              </a:spcBef>
              <a:buClr>
                <a:schemeClr val="accent1"/>
              </a:buClr>
              <a:buSzPct val="70000"/>
              <a:buFont typeface="Wingdings 2" panose="05020102010507070707" pitchFamily="18" charset="2"/>
              <a:buChar char=""/>
              <a:tabLst>
                <a:tab pos="1066800" algn="l"/>
              </a:tabLst>
              <a:defRPr sz="2400">
                <a:solidFill>
                  <a:schemeClr val="tx2"/>
                </a:solidFill>
                <a:latin typeface="Franklin Gothic Book" panose="020B0503020102020204" pitchFamily="34" charset="0"/>
              </a:defRPr>
            </a:lvl3pPr>
            <a:lvl4pPr marL="1600200" indent="-228600">
              <a:spcBef>
                <a:spcPct val="20000"/>
              </a:spcBef>
              <a:buClr>
                <a:schemeClr val="accent1"/>
              </a:buClr>
              <a:buSzPct val="70000"/>
              <a:buFont typeface="Wingdings 2" panose="05020102010507070707" pitchFamily="18" charset="2"/>
              <a:buChar char=""/>
              <a:tabLst>
                <a:tab pos="1066800" algn="l"/>
              </a:tabLst>
              <a:defRPr sz="2000">
                <a:solidFill>
                  <a:schemeClr val="tx2"/>
                </a:solidFill>
                <a:latin typeface="Franklin Gothic Book" panose="020B0503020102020204" pitchFamily="34" charset="0"/>
              </a:defRPr>
            </a:lvl4pPr>
            <a:lvl5pPr marL="2057400" indent="-228600">
              <a:spcBef>
                <a:spcPct val="20000"/>
              </a:spcBef>
              <a:buClr>
                <a:schemeClr val="accent1"/>
              </a:buClr>
              <a:buSzPct val="60000"/>
              <a:buFont typeface="Wingdings 2" panose="05020102010507070707" pitchFamily="18" charset="2"/>
              <a:buChar char=""/>
              <a:tabLst>
                <a:tab pos="1066800" algn="l"/>
              </a:tabLst>
              <a:defRPr sz="2000">
                <a:solidFill>
                  <a:schemeClr val="tx2"/>
                </a:solidFill>
                <a:latin typeface="Franklin Gothic Book" panose="020B0503020102020204" pitchFamily="34" charset="0"/>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tabLst>
                <a:tab pos="1066800" algn="l"/>
              </a:tabLst>
              <a:defRPr sz="2000">
                <a:solidFill>
                  <a:schemeClr val="tx2"/>
                </a:solidFill>
                <a:latin typeface="Franklin Gothic Book" panose="020B0503020102020204" pitchFamily="34" charset="0"/>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tabLst>
                <a:tab pos="1066800" algn="l"/>
              </a:tabLst>
              <a:defRPr sz="2000">
                <a:solidFill>
                  <a:schemeClr val="tx2"/>
                </a:solidFill>
                <a:latin typeface="Franklin Gothic Book" panose="020B0503020102020204" pitchFamily="34" charset="0"/>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tabLst>
                <a:tab pos="1066800" algn="l"/>
              </a:tabLst>
              <a:defRPr sz="2000">
                <a:solidFill>
                  <a:schemeClr val="tx2"/>
                </a:solidFill>
                <a:latin typeface="Franklin Gothic Book" panose="020B0503020102020204" pitchFamily="34" charset="0"/>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tabLst>
                <a:tab pos="1066800" algn="l"/>
              </a:tabLst>
              <a:defRPr sz="2000">
                <a:solidFill>
                  <a:schemeClr val="tx2"/>
                </a:solidFill>
                <a:latin typeface="Franklin Gothic Book" panose="020B0503020102020204" pitchFamily="34" charset="0"/>
              </a:defRPr>
            </a:lvl9pPr>
          </a:lstStyle>
          <a:p>
            <a:pPr algn="ctr" eaLnBrk="1" hangingPunct="1">
              <a:spcBef>
                <a:spcPct val="0"/>
              </a:spcBef>
              <a:buClrTx/>
              <a:buSzTx/>
              <a:buFont typeface="Arial" panose="020B0604020202020204" pitchFamily="34" charset="0"/>
              <a:buNone/>
            </a:pPr>
            <a:r>
              <a:rPr lang="en-US" altLang="ru-RU" sz="3000" b="1" dirty="0">
                <a:solidFill>
                  <a:srgbClr val="FFFFFF"/>
                </a:solidFill>
                <a:latin typeface="Arial" panose="020B0604020202020204" pitchFamily="34" charset="0"/>
                <a:cs typeface="Arial" panose="020B0604020202020204" pitchFamily="34" charset="0"/>
                <a:sym typeface="Arial" panose="020B0604020202020204" pitchFamily="34" charset="0"/>
              </a:rPr>
              <a:t>FAN</a:t>
            </a:r>
            <a:r>
              <a:rPr lang="ru-RU" altLang="ru-RU" sz="3000" b="1" dirty="0">
                <a:solidFill>
                  <a:srgbClr val="FFFFFF"/>
                </a:solidFill>
                <a:latin typeface="Arial" panose="020B0604020202020204" pitchFamily="34" charset="0"/>
                <a:cs typeface="Arial" panose="020B0604020202020204" pitchFamily="34" charset="0"/>
                <a:sym typeface="Arial" panose="020B0604020202020204" pitchFamily="34" charset="0"/>
              </a:rPr>
              <a:t>:</a:t>
            </a:r>
            <a:endParaRPr lang="en-US" altLang="ru-RU" sz="3000" b="1" dirty="0">
              <a:solidFill>
                <a:srgbClr val="FFFFFF"/>
              </a:solidFill>
              <a:latin typeface="Arial" panose="020B0604020202020204" pitchFamily="34" charset="0"/>
              <a:cs typeface="Arial" panose="020B0604020202020204" pitchFamily="34" charset="0"/>
              <a:sym typeface="Arial" panose="020B0604020202020204" pitchFamily="34" charset="0"/>
            </a:endParaRPr>
          </a:p>
          <a:p>
            <a:pPr algn="ctr" eaLnBrk="1" hangingPunct="1">
              <a:spcBef>
                <a:spcPct val="0"/>
              </a:spcBef>
              <a:buClrTx/>
              <a:buSzTx/>
              <a:buFont typeface="Arial" panose="020B0604020202020204" pitchFamily="34" charset="0"/>
              <a:buNone/>
            </a:pPr>
            <a:r>
              <a:rPr lang="en-US" altLang="ru-RU" sz="3000" b="1" dirty="0">
                <a:solidFill>
                  <a:srgbClr val="FFFFFF"/>
                </a:solidFill>
                <a:latin typeface="Arial" panose="020B0604020202020204" pitchFamily="34" charset="0"/>
                <a:cs typeface="Arial" panose="020B0604020202020204" pitchFamily="34" charset="0"/>
                <a:sym typeface="Arial" panose="020B0604020202020204" pitchFamily="34" charset="0"/>
              </a:rPr>
              <a:t>(Subject)</a:t>
            </a:r>
            <a:endParaRPr lang="en-US" altLang="ru-RU" sz="6000" b="1" dirty="0">
              <a:solidFill>
                <a:srgbClr val="FFFFFF"/>
              </a:solidFill>
              <a:latin typeface="Arial" panose="020B0604020202020204" pitchFamily="34" charset="0"/>
              <a:cs typeface="Arial" panose="020B0604020202020204" pitchFamily="34" charset="0"/>
              <a:sym typeface="Arial" panose="020B0604020202020204" pitchFamily="34" charset="0"/>
            </a:endParaRPr>
          </a:p>
        </p:txBody>
      </p:sp>
      <p:cxnSp>
        <p:nvCxnSpPr>
          <p:cNvPr id="32" name="Прямая соединительная линия 31">
            <a:extLst>
              <a:ext uri="{FF2B5EF4-FFF2-40B4-BE49-F238E27FC236}">
                <a16:creationId xmlns:a16="http://schemas.microsoft.com/office/drawing/2014/main" id="{60413CE3-4565-409D-ACC5-A407EB4D26B8}"/>
              </a:ext>
            </a:extLst>
          </p:cNvPr>
          <p:cNvCxnSpPr>
            <a:cxnSpLocks/>
          </p:cNvCxnSpPr>
          <p:nvPr/>
        </p:nvCxnSpPr>
        <p:spPr>
          <a:xfrm>
            <a:off x="3644900" y="1655991"/>
            <a:ext cx="0" cy="1017985"/>
          </a:xfrm>
          <a:prstGeom prst="line">
            <a:avLst/>
          </a:prstGeom>
          <a:ln w="38100">
            <a:solidFill>
              <a:schemeClr val="bg1"/>
            </a:solidFill>
          </a:ln>
        </p:spPr>
        <p:style>
          <a:lnRef idx="3">
            <a:schemeClr val="accent6"/>
          </a:lnRef>
          <a:fillRef idx="0">
            <a:schemeClr val="accent6"/>
          </a:fillRef>
          <a:effectRef idx="2">
            <a:schemeClr val="accent6"/>
          </a:effectRef>
          <a:fontRef idx="minor">
            <a:schemeClr val="tx1"/>
          </a:fontRef>
        </p:style>
      </p:cxnSp>
      <p:sp>
        <p:nvSpPr>
          <p:cNvPr id="9222" name="TextBox 20"/>
          <p:cNvSpPr txBox="1">
            <a:spLocks noChangeArrowheads="1"/>
          </p:cNvSpPr>
          <p:nvPr/>
        </p:nvSpPr>
        <p:spPr bwMode="auto">
          <a:xfrm>
            <a:off x="2243139" y="66676"/>
            <a:ext cx="7138987" cy="923925"/>
          </a:xfrm>
          <a:prstGeom prst="rect">
            <a:avLst/>
          </a:prstGeom>
          <a:ln/>
        </p:spPr>
        <p:style>
          <a:lnRef idx="1">
            <a:schemeClr val="accent3"/>
          </a:lnRef>
          <a:fillRef idx="3">
            <a:schemeClr val="accent3"/>
          </a:fillRef>
          <a:effectRef idx="2">
            <a:schemeClr val="accent3"/>
          </a:effectRef>
          <a:fontRef idx="minor">
            <a:schemeClr val="lt1"/>
          </a:fontRef>
        </p:style>
        <p:txBody>
          <a:bodyPr>
            <a:spAutoFit/>
          </a:bodyPr>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defRPr>
            </a:lvl4pPr>
            <a:lvl5pPr marL="2057400" indent="-228600">
              <a:spcBef>
                <a:spcPct val="20000"/>
              </a:spcBef>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9pPr>
          </a:lstStyle>
          <a:p>
            <a:pPr algn="ctr">
              <a:spcBef>
                <a:spcPct val="0"/>
              </a:spcBef>
              <a:buClrTx/>
              <a:buSzTx/>
              <a:buFontTx/>
              <a:buNone/>
            </a:pPr>
            <a:r>
              <a:rPr lang="en-US" altLang="ru-RU" sz="1800" b="1" dirty="0">
                <a:solidFill>
                  <a:srgbClr val="002060"/>
                </a:solidFill>
                <a:latin typeface="Times New Roman" panose="02020603050405020304" pitchFamily="18" charset="0"/>
                <a:ea typeface="Calibri" panose="020F0502020204030204" pitchFamily="34" charset="0"/>
                <a:cs typeface="Times New Roman" panose="02020603050405020304" pitchFamily="18" charset="0"/>
              </a:rPr>
              <a:t>“TIQXMMI” MILLIY TADQIQOT UNIVERSITETINING </a:t>
            </a:r>
          </a:p>
          <a:p>
            <a:pPr algn="ctr">
              <a:spcBef>
                <a:spcPct val="0"/>
              </a:spcBef>
              <a:buClrTx/>
              <a:buSzTx/>
              <a:buFontTx/>
              <a:buNone/>
            </a:pPr>
            <a:r>
              <a:rPr lang="en-US" altLang="ru-RU" sz="1800" b="1" dirty="0">
                <a:solidFill>
                  <a:srgbClr val="002060"/>
                </a:solidFill>
                <a:latin typeface="Times New Roman" panose="02020603050405020304" pitchFamily="18" charset="0"/>
                <a:ea typeface="Calibri" panose="020F0502020204030204" pitchFamily="34" charset="0"/>
                <a:cs typeface="Times New Roman" panose="02020603050405020304" pitchFamily="18" charset="0"/>
              </a:rPr>
              <a:t>QARSHI IRRIGATSIYA VA AGROTEXNOLOGIYALAR INSTUTUTI</a:t>
            </a:r>
            <a:endParaRPr lang="ru-RU" altLang="ru-RU" sz="1800" b="1" dirty="0">
              <a:solidFill>
                <a:srgbClr val="002060"/>
              </a:solidFill>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9223" name="Рисунок 18"/>
          <p:cNvPicPr>
            <a:picLocks noChangeAspect="1" noChangeArrowheads="1"/>
          </p:cNvPicPr>
          <p:nvPr/>
        </p:nvPicPr>
        <p:blipFill>
          <a:blip r:embed="rId4">
            <a:extLst>
              <a:ext uri="{28A0092B-C50C-407E-A947-70E740481C1C}">
                <a14:useLocalDpi xmlns:a14="http://schemas.microsoft.com/office/drawing/2010/main" val="0"/>
              </a:ext>
            </a:extLst>
          </a:blip>
          <a:srcRect l="3922" t="62387" r="74477" b="14247"/>
          <a:stretch>
            <a:fillRect/>
          </a:stretch>
        </p:blipFill>
        <p:spPr bwMode="auto">
          <a:xfrm>
            <a:off x="8999539" y="0"/>
            <a:ext cx="1740348" cy="1282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4" name="Рисунок 17"/>
          <p:cNvPicPr>
            <a:picLocks noChangeAspect="1" noChangeArrowheads="1"/>
          </p:cNvPicPr>
          <p:nvPr/>
        </p:nvPicPr>
        <p:blipFill>
          <a:blip r:embed="rId4">
            <a:extLst>
              <a:ext uri="{28A0092B-C50C-407E-A947-70E740481C1C}">
                <a14:useLocalDpi xmlns:a14="http://schemas.microsoft.com/office/drawing/2010/main" val="0"/>
              </a:ext>
            </a:extLst>
          </a:blip>
          <a:srcRect l="4697" t="12810" r="87434" b="62875"/>
          <a:stretch>
            <a:fillRect/>
          </a:stretch>
        </p:blipFill>
        <p:spPr bwMode="auto">
          <a:xfrm>
            <a:off x="1528764" y="6350"/>
            <a:ext cx="981075" cy="1276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5" name="Рисунок 1"/>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2243138" y="3440113"/>
            <a:ext cx="7524750" cy="188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p:cNvSpPr txBox="1"/>
          <p:nvPr/>
        </p:nvSpPr>
        <p:spPr>
          <a:xfrm>
            <a:off x="3896530" y="2663335"/>
            <a:ext cx="3832203" cy="707886"/>
          </a:xfrm>
          <a:prstGeom prst="rect">
            <a:avLst/>
          </a:prstGeom>
        </p:spPr>
        <p:style>
          <a:lnRef idx="1">
            <a:schemeClr val="accent2"/>
          </a:lnRef>
          <a:fillRef idx="2">
            <a:schemeClr val="accent2"/>
          </a:fillRef>
          <a:effectRef idx="1">
            <a:schemeClr val="accent2"/>
          </a:effectRef>
          <a:fontRef idx="minor">
            <a:schemeClr val="dk1"/>
          </a:fontRef>
        </p:style>
        <p:txBody>
          <a:bodyPr wrap="none">
            <a:spAutoFit/>
          </a:bodyPr>
          <a:lstStyle/>
          <a:p>
            <a:pPr algn="ctr">
              <a:defRPr/>
            </a:pPr>
            <a:r>
              <a:rPr lang="en-US" sz="2000" dirty="0"/>
              <a:t>Fan </a:t>
            </a:r>
            <a:r>
              <a:rPr lang="en-US" sz="2000" dirty="0" err="1"/>
              <a:t>o’qituvchisi</a:t>
            </a:r>
            <a:r>
              <a:rPr lang="en-US" sz="2000" dirty="0"/>
              <a:t> </a:t>
            </a:r>
            <a:r>
              <a:rPr lang="en-US" sz="2000" dirty="0" err="1"/>
              <a:t>haqida</a:t>
            </a:r>
            <a:r>
              <a:rPr lang="en-US" sz="2000" dirty="0"/>
              <a:t> </a:t>
            </a:r>
            <a:r>
              <a:rPr lang="en-US" sz="2000" dirty="0" err="1"/>
              <a:t>ma’lumot</a:t>
            </a:r>
            <a:r>
              <a:rPr lang="en-US" sz="2000" dirty="0"/>
              <a:t>:</a:t>
            </a:r>
          </a:p>
          <a:p>
            <a:pPr algn="ctr">
              <a:defRPr/>
            </a:pPr>
            <a:r>
              <a:rPr lang="en-US" sz="2000" dirty="0"/>
              <a:t>(About subject teacher)</a:t>
            </a:r>
            <a:endParaRPr lang="ru-RU" sz="2000" dirty="0"/>
          </a:p>
        </p:txBody>
      </p:sp>
      <p:pic>
        <p:nvPicPr>
          <p:cNvPr id="9229" name="Рисунок 8"/>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7824789" y="3163889"/>
            <a:ext cx="2592387" cy="336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5389960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4"/>
          <p:cNvSpPr>
            <a:spLocks noGrp="1" noChangeArrowheads="1"/>
          </p:cNvSpPr>
          <p:nvPr>
            <p:ph type="title"/>
          </p:nvPr>
        </p:nvSpPr>
        <p:spPr>
          <a:xfrm>
            <a:off x="2133600" y="609600"/>
            <a:ext cx="8001000" cy="838200"/>
          </a:xfrm>
        </p:spPr>
        <p:txBody>
          <a:bodyPr/>
          <a:lstStyle/>
          <a:p>
            <a:pPr algn="ctr"/>
            <a:r>
              <a:rPr lang="uz-Cyrl-UZ" altLang="ru-RU" sz="4000" b="1" i="1">
                <a:solidFill>
                  <a:srgbClr val="7030A0"/>
                </a:solidFill>
                <a:latin typeface="Times New Roman" panose="02020603050405020304" pitchFamily="18" charset="0"/>
                <a:cs typeface="Times New Roman" panose="02020603050405020304" pitchFamily="18" charset="0"/>
              </a:rPr>
              <a:t>Инверслайдиган кучайтиргич</a:t>
            </a:r>
            <a:endParaRPr lang="ru-RU" altLang="ru-RU" sz="4000" b="1" i="1">
              <a:solidFill>
                <a:srgbClr val="7030A0"/>
              </a:solidFill>
              <a:latin typeface="Times New Roman" panose="02020603050405020304" pitchFamily="18" charset="0"/>
              <a:cs typeface="Times New Roman" panose="02020603050405020304" pitchFamily="18" charset="0"/>
            </a:endParaRPr>
          </a:p>
        </p:txBody>
      </p:sp>
      <p:sp>
        <p:nvSpPr>
          <p:cNvPr id="20483" name="Rectangle 5"/>
          <p:cNvSpPr>
            <a:spLocks noGrp="1" noChangeArrowheads="1"/>
          </p:cNvSpPr>
          <p:nvPr>
            <p:ph type="body" idx="1"/>
          </p:nvPr>
        </p:nvSpPr>
        <p:spPr/>
        <p:txBody>
          <a:bodyPr/>
          <a:lstStyle/>
          <a:p>
            <a:pPr algn="just">
              <a:lnSpc>
                <a:spcPct val="80000"/>
              </a:lnSpc>
            </a:pPr>
            <a:endParaRPr lang="uz-Cyrl-UZ" altLang="ru-RU" sz="2400">
              <a:latin typeface="Times New Roman" panose="02020603050405020304" pitchFamily="18" charset="0"/>
            </a:endParaRPr>
          </a:p>
        </p:txBody>
      </p:sp>
      <p:pic>
        <p:nvPicPr>
          <p:cNvPr id="2048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1" y="2438400"/>
            <a:ext cx="4803775" cy="297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32148563"/>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Rectangle 4"/>
          <p:cNvSpPr>
            <a:spLocks noGrp="1" noChangeArrowheads="1"/>
          </p:cNvSpPr>
          <p:nvPr>
            <p:ph type="title"/>
          </p:nvPr>
        </p:nvSpPr>
        <p:spPr>
          <a:xfrm>
            <a:off x="2133600" y="609600"/>
            <a:ext cx="8001000" cy="838200"/>
          </a:xfrm>
        </p:spPr>
        <p:txBody>
          <a:bodyPr/>
          <a:lstStyle/>
          <a:p>
            <a:pPr algn="ctr"/>
            <a:r>
              <a:rPr lang="uz-Cyrl-UZ" altLang="ru-RU" sz="4000" b="1" i="1">
                <a:solidFill>
                  <a:srgbClr val="7030A0"/>
                </a:solidFill>
                <a:latin typeface="Times New Roman" panose="02020603050405020304" pitchFamily="18" charset="0"/>
                <a:cs typeface="Times New Roman" panose="02020603050405020304" pitchFamily="18" charset="0"/>
              </a:rPr>
              <a:t>Инверслайдиган кучайтиргич</a:t>
            </a:r>
            <a:endParaRPr lang="ru-RU" altLang="ru-RU" sz="4000" b="1" i="1">
              <a:solidFill>
                <a:srgbClr val="7030A0"/>
              </a:solidFill>
              <a:latin typeface="Times New Roman" panose="02020603050405020304" pitchFamily="18" charset="0"/>
              <a:cs typeface="Times New Roman" panose="02020603050405020304" pitchFamily="18" charset="0"/>
            </a:endParaRPr>
          </a:p>
        </p:txBody>
      </p:sp>
      <p:sp>
        <p:nvSpPr>
          <p:cNvPr id="10243" name="Rectangle 5"/>
          <p:cNvSpPr>
            <a:spLocks noGrp="1" noChangeArrowheads="1"/>
          </p:cNvSpPr>
          <p:nvPr>
            <p:ph type="body" idx="1"/>
          </p:nvPr>
        </p:nvSpPr>
        <p:spPr>
          <a:xfrm>
            <a:off x="2209800" y="1828800"/>
            <a:ext cx="8001000" cy="4191000"/>
          </a:xfrm>
        </p:spPr>
        <p:txBody>
          <a:bodyPr>
            <a:normAutofit lnSpcReduction="10000"/>
          </a:bodyPr>
          <a:lstStyle/>
          <a:p>
            <a:pPr algn="just">
              <a:lnSpc>
                <a:spcPct val="80000"/>
              </a:lnSpc>
              <a:defRPr/>
            </a:pPr>
            <a:r>
              <a:rPr lang="uz-Cyrl-UZ" sz="2400" dirty="0">
                <a:latin typeface="Times New Roman" pitchFamily="18" charset="0"/>
                <a:cs typeface="Times New Roman" pitchFamily="18" charset="0"/>
              </a:rPr>
              <a:t>Бу ерда </a:t>
            </a:r>
            <a:r>
              <a:rPr lang="uz-Cyrl-UZ" sz="2400" i="1" dirty="0">
                <a:latin typeface="Times New Roman" pitchFamily="18" charset="0"/>
                <a:cs typeface="Times New Roman" pitchFamily="18" charset="0"/>
              </a:rPr>
              <a:t>R</a:t>
            </a:r>
            <a:r>
              <a:rPr lang="uz-Cyrl-UZ" sz="2400" i="1" baseline="-25000" dirty="0">
                <a:latin typeface="Times New Roman" pitchFamily="18" charset="0"/>
                <a:cs typeface="Times New Roman" pitchFamily="18" charset="0"/>
              </a:rPr>
              <a:t>1</a:t>
            </a:r>
            <a:r>
              <a:rPr lang="uz-Cyrl-UZ" sz="2400" dirty="0">
                <a:latin typeface="Times New Roman" pitchFamily="18" charset="0"/>
                <a:cs typeface="Times New Roman" pitchFamily="18" charset="0"/>
              </a:rPr>
              <a:t> ва </a:t>
            </a:r>
            <a:r>
              <a:rPr lang="uz-Cyrl-UZ" sz="2400" i="1" dirty="0">
                <a:latin typeface="Times New Roman" pitchFamily="18" charset="0"/>
                <a:cs typeface="Times New Roman" pitchFamily="18" charset="0"/>
              </a:rPr>
              <a:t>R</a:t>
            </a:r>
            <a:r>
              <a:rPr lang="uz-Cyrl-UZ" sz="2400" i="1" baseline="-25000" dirty="0">
                <a:latin typeface="Times New Roman" pitchFamily="18" charset="0"/>
                <a:cs typeface="Times New Roman" pitchFamily="18" charset="0"/>
              </a:rPr>
              <a:t>ТА </a:t>
            </a:r>
            <a:r>
              <a:rPr lang="uz-Cyrl-UZ" sz="2400" dirty="0">
                <a:latin typeface="Times New Roman" pitchFamily="18" charset="0"/>
                <a:cs typeface="Times New Roman" pitchFamily="18" charset="0"/>
              </a:rPr>
              <a:t> резисторлар кучланиш бўйича параллел манфий ТА занжирини ҳосил қиладилар. ОКнинг А  инверслайдиган киришидаги кучланишнинг оний қийматини </a:t>
            </a:r>
            <a:r>
              <a:rPr lang="uz-Cyrl-UZ" sz="2400" i="1" dirty="0">
                <a:latin typeface="Times New Roman" pitchFamily="18" charset="0"/>
                <a:cs typeface="Times New Roman" pitchFamily="18" charset="0"/>
              </a:rPr>
              <a:t>U</a:t>
            </a:r>
            <a:r>
              <a:rPr lang="uz-Cyrl-UZ" sz="2400" i="1" baseline="-25000" dirty="0">
                <a:latin typeface="Times New Roman" pitchFamily="18" charset="0"/>
                <a:cs typeface="Times New Roman" pitchFamily="18" charset="0"/>
              </a:rPr>
              <a:t>А</a:t>
            </a:r>
            <a:r>
              <a:rPr lang="uz-Cyrl-UZ" sz="2400" dirty="0">
                <a:latin typeface="Times New Roman" pitchFamily="18" charset="0"/>
                <a:cs typeface="Times New Roman" pitchFamily="18" charset="0"/>
              </a:rPr>
              <a:t> орқали белгилаймиз. Кўриниб турибдики </a:t>
            </a:r>
          </a:p>
          <a:p>
            <a:pPr marL="0" indent="0" algn="just">
              <a:lnSpc>
                <a:spcPct val="80000"/>
              </a:lnSpc>
              <a:buNone/>
              <a:defRPr/>
            </a:pPr>
            <a:r>
              <a:rPr lang="uz-Cyrl-UZ" sz="2400" dirty="0">
                <a:latin typeface="Times New Roman" pitchFamily="18" charset="0"/>
                <a:cs typeface="Times New Roman" pitchFamily="18" charset="0"/>
              </a:rPr>
              <a:t>                                                                               , </a:t>
            </a:r>
          </a:p>
          <a:p>
            <a:pPr marL="0" indent="0" algn="just">
              <a:lnSpc>
                <a:spcPct val="80000"/>
              </a:lnSpc>
              <a:buNone/>
              <a:defRPr/>
            </a:pPr>
            <a:r>
              <a:rPr lang="uz-Cyrl-UZ" sz="2400" dirty="0">
                <a:latin typeface="Times New Roman" pitchFamily="18" charset="0"/>
                <a:cs typeface="Times New Roman" pitchFamily="18" charset="0"/>
              </a:rPr>
              <a:t>      бу ерда </a:t>
            </a:r>
            <a:r>
              <a:rPr lang="uz-Cyrl-UZ" sz="2400" i="1" dirty="0">
                <a:latin typeface="Times New Roman" pitchFamily="18" charset="0"/>
                <a:cs typeface="Times New Roman" pitchFamily="18" charset="0"/>
              </a:rPr>
              <a:t>К</a:t>
            </a:r>
            <a:r>
              <a:rPr lang="uz-Cyrl-UZ" sz="2400" i="1" baseline="-25000" dirty="0">
                <a:latin typeface="Times New Roman" pitchFamily="18" charset="0"/>
                <a:cs typeface="Times New Roman" pitchFamily="18" charset="0"/>
              </a:rPr>
              <a:t>U0</a:t>
            </a:r>
            <a:r>
              <a:rPr lang="uz-Cyrl-UZ" sz="2400" i="1" dirty="0">
                <a:latin typeface="Times New Roman" pitchFamily="18" charset="0"/>
                <a:cs typeface="Times New Roman" pitchFamily="18" charset="0"/>
              </a:rPr>
              <a:t> </a:t>
            </a:r>
            <a:r>
              <a:rPr lang="uz-Cyrl-UZ" sz="2400" dirty="0">
                <a:latin typeface="Times New Roman" pitchFamily="18" charset="0"/>
                <a:cs typeface="Times New Roman" pitchFamily="18" charset="0"/>
              </a:rPr>
              <a:t>– манфий ТАсиз ОКнинг кучланиш бўйича  </a:t>
            </a:r>
          </a:p>
          <a:p>
            <a:pPr marL="0" indent="0" algn="just">
              <a:lnSpc>
                <a:spcPct val="80000"/>
              </a:lnSpc>
              <a:buNone/>
              <a:defRPr/>
            </a:pPr>
            <a:r>
              <a:rPr lang="uz-Cyrl-UZ" sz="2400" dirty="0">
                <a:latin typeface="Times New Roman" pitchFamily="18" charset="0"/>
                <a:cs typeface="Times New Roman" pitchFamily="18" charset="0"/>
              </a:rPr>
              <a:t>      кучайтириш коэффициенти. </a:t>
            </a:r>
          </a:p>
          <a:p>
            <a:pPr algn="just">
              <a:lnSpc>
                <a:spcPct val="80000"/>
              </a:lnSpc>
              <a:defRPr/>
            </a:pPr>
            <a:r>
              <a:rPr lang="uz-Cyrl-UZ" sz="2400" dirty="0">
                <a:latin typeface="Times New Roman" pitchFamily="18" charset="0"/>
                <a:cs typeface="Times New Roman" pitchFamily="18" charset="0"/>
              </a:rPr>
              <a:t>Кирхгоф қонунидан фойдаланиб, А тугун учун  </a:t>
            </a:r>
          </a:p>
          <a:p>
            <a:pPr algn="just">
              <a:lnSpc>
                <a:spcPct val="80000"/>
              </a:lnSpc>
              <a:defRPr/>
            </a:pPr>
            <a:endParaRPr lang="uz-Cyrl-UZ" sz="2400" dirty="0">
              <a:latin typeface="Times New Roman" pitchFamily="18" charset="0"/>
              <a:cs typeface="Times New Roman" pitchFamily="18" charset="0"/>
            </a:endParaRPr>
          </a:p>
          <a:p>
            <a:pPr marL="0" indent="0" algn="just">
              <a:lnSpc>
                <a:spcPct val="80000"/>
              </a:lnSpc>
              <a:buNone/>
              <a:defRPr/>
            </a:pPr>
            <a:endParaRPr lang="uz-Cyrl-UZ" sz="2400" dirty="0">
              <a:latin typeface="Times New Roman" pitchFamily="18" charset="0"/>
              <a:cs typeface="Times New Roman" pitchFamily="18" charset="0"/>
            </a:endParaRPr>
          </a:p>
          <a:p>
            <a:pPr marL="0" indent="0" algn="just">
              <a:lnSpc>
                <a:spcPct val="80000"/>
              </a:lnSpc>
              <a:buNone/>
              <a:defRPr/>
            </a:pPr>
            <a:r>
              <a:rPr lang="uz-Cyrl-UZ" sz="2400" dirty="0">
                <a:latin typeface="Times New Roman" pitchFamily="18" charset="0"/>
                <a:cs typeface="Times New Roman" pitchFamily="18" charset="0"/>
              </a:rPr>
              <a:t>       деб ёзиш мумкин.</a:t>
            </a:r>
            <a:endParaRPr lang="ru-RU" sz="2400" dirty="0">
              <a:latin typeface="Times New Roman" pitchFamily="18" charset="0"/>
              <a:cs typeface="Times New Roman" pitchFamily="18" charset="0"/>
            </a:endParaRPr>
          </a:p>
          <a:p>
            <a:pPr algn="just">
              <a:lnSpc>
                <a:spcPct val="80000"/>
              </a:lnSpc>
              <a:defRPr/>
            </a:pPr>
            <a:endParaRPr lang="uz-Cyrl-UZ" sz="2400" dirty="0">
              <a:latin typeface="Times New Roman" pitchFamily="18" charset="0"/>
            </a:endParaRPr>
          </a:p>
        </p:txBody>
      </p:sp>
      <p:sp>
        <p:nvSpPr>
          <p:cNvPr id="1030" name="Rectangle 2"/>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endParaRPr lang="ru-RU" altLang="ru-RU"/>
          </a:p>
        </p:txBody>
      </p:sp>
      <p:graphicFrame>
        <p:nvGraphicFramePr>
          <p:cNvPr id="1026" name="Объект 3"/>
          <p:cNvGraphicFramePr>
            <a:graphicFrameLocks noChangeAspect="1"/>
          </p:cNvGraphicFramePr>
          <p:nvPr/>
        </p:nvGraphicFramePr>
        <p:xfrm>
          <a:off x="4953001" y="3124200"/>
          <a:ext cx="2633663" cy="457200"/>
        </p:xfrm>
        <a:graphic>
          <a:graphicData uri="http://schemas.openxmlformats.org/presentationml/2006/ole">
            <mc:AlternateContent xmlns:mc="http://schemas.openxmlformats.org/markup-compatibility/2006">
              <mc:Choice xmlns:v="urn:schemas-microsoft-com:vml" Requires="v">
                <p:oleObj spid="_x0000_s1026" name="Формула" r:id="rId3" imgW="1308100" imgH="228600" progId="Equation.3">
                  <p:embed/>
                </p:oleObj>
              </mc:Choice>
              <mc:Fallback>
                <p:oleObj name="Формула" r:id="rId3" imgW="1308100" imgH="228600" progId="Equation.3">
                  <p:embed/>
                  <p:pic>
                    <p:nvPicPr>
                      <p:cNvPr id="1026" name="Объект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53001" y="3124200"/>
                        <a:ext cx="26336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31" name="Rectangle 4"/>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endParaRPr lang="ru-RU" altLang="ru-RU"/>
          </a:p>
        </p:txBody>
      </p:sp>
      <p:graphicFrame>
        <p:nvGraphicFramePr>
          <p:cNvPr id="1027" name="Объект 5"/>
          <p:cNvGraphicFramePr>
            <a:graphicFrameLocks noChangeAspect="1"/>
          </p:cNvGraphicFramePr>
          <p:nvPr/>
        </p:nvGraphicFramePr>
        <p:xfrm>
          <a:off x="5181600" y="4953000"/>
          <a:ext cx="2209800" cy="419100"/>
        </p:xfrm>
        <a:graphic>
          <a:graphicData uri="http://schemas.openxmlformats.org/presentationml/2006/ole">
            <mc:AlternateContent xmlns:mc="http://schemas.openxmlformats.org/markup-compatibility/2006">
              <mc:Choice xmlns:v="urn:schemas-microsoft-com:vml" Requires="v">
                <p:oleObj spid="_x0000_s1027" name="Формула" r:id="rId5" imgW="1104421" imgH="215806" progId="Equation.3">
                  <p:embed/>
                </p:oleObj>
              </mc:Choice>
              <mc:Fallback>
                <p:oleObj name="Формула" r:id="rId5" imgW="1104421" imgH="215806" progId="Equation.3">
                  <p:embed/>
                  <p:pic>
                    <p:nvPicPr>
                      <p:cNvPr id="1027" name="Объект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81600" y="4953000"/>
                        <a:ext cx="2209800"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637137245"/>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4" name="Rectangle 4"/>
          <p:cNvSpPr>
            <a:spLocks noGrp="1" noChangeArrowheads="1"/>
          </p:cNvSpPr>
          <p:nvPr>
            <p:ph type="title"/>
          </p:nvPr>
        </p:nvSpPr>
        <p:spPr>
          <a:xfrm>
            <a:off x="2133600" y="609600"/>
            <a:ext cx="8001000" cy="838200"/>
          </a:xfrm>
        </p:spPr>
        <p:txBody>
          <a:bodyPr/>
          <a:lstStyle/>
          <a:p>
            <a:pPr algn="ctr"/>
            <a:r>
              <a:rPr lang="uz-Cyrl-UZ" altLang="ru-RU" sz="4000" b="1" i="1">
                <a:solidFill>
                  <a:srgbClr val="7030A0"/>
                </a:solidFill>
                <a:latin typeface="Times New Roman" panose="02020603050405020304" pitchFamily="18" charset="0"/>
                <a:cs typeface="Times New Roman" panose="02020603050405020304" pitchFamily="18" charset="0"/>
              </a:rPr>
              <a:t>Инверслайдиган кучайтиргич</a:t>
            </a:r>
            <a:endParaRPr lang="ru-RU" altLang="ru-RU" sz="4000" b="1" i="1">
              <a:solidFill>
                <a:srgbClr val="7030A0"/>
              </a:solidFill>
              <a:latin typeface="Times New Roman" panose="02020603050405020304" pitchFamily="18" charset="0"/>
              <a:cs typeface="Times New Roman" panose="02020603050405020304" pitchFamily="18" charset="0"/>
            </a:endParaRPr>
          </a:p>
        </p:txBody>
      </p:sp>
      <p:sp>
        <p:nvSpPr>
          <p:cNvPr id="2055" name="Rectangle 5"/>
          <p:cNvSpPr>
            <a:spLocks noGrp="1" noChangeArrowheads="1"/>
          </p:cNvSpPr>
          <p:nvPr>
            <p:ph type="body" idx="1"/>
          </p:nvPr>
        </p:nvSpPr>
        <p:spPr>
          <a:xfrm>
            <a:off x="2209800" y="2366964"/>
            <a:ext cx="8001000" cy="1997075"/>
          </a:xfrm>
        </p:spPr>
        <p:txBody>
          <a:bodyPr>
            <a:normAutofit fontScale="85000" lnSpcReduction="20000"/>
          </a:bodyPr>
          <a:lstStyle/>
          <a:p>
            <a:pPr algn="just"/>
            <a:r>
              <a:rPr lang="uz-Cyrl-UZ" altLang="ru-RU" sz="2400">
                <a:latin typeface="Times New Roman" panose="02020603050405020304" pitchFamily="18" charset="0"/>
                <a:cs typeface="Times New Roman" panose="02020603050405020304" pitchFamily="18" charset="0"/>
              </a:rPr>
              <a:t>Формуладаги манфий ишора, чиқишдаги сигнал фазаси киришдагига  нисбатан 180</a:t>
            </a:r>
            <a:r>
              <a:rPr lang="uz-Cyrl-UZ" altLang="ru-RU" sz="2400" baseline="30000">
                <a:latin typeface="Times New Roman" panose="02020603050405020304" pitchFamily="18" charset="0"/>
                <a:cs typeface="Times New Roman" panose="02020603050405020304" pitchFamily="18" charset="0"/>
              </a:rPr>
              <a:t>0</a:t>
            </a:r>
            <a:r>
              <a:rPr lang="uz-Cyrl-UZ" altLang="ru-RU" sz="2400">
                <a:latin typeface="Times New Roman" panose="02020603050405020304" pitchFamily="18" charset="0"/>
                <a:cs typeface="Times New Roman" panose="02020603050405020304" pitchFamily="18" charset="0"/>
              </a:rPr>
              <a:t> га фарқланишини (инверсланишини) билдиради.</a:t>
            </a:r>
          </a:p>
          <a:p>
            <a:pPr algn="just"/>
            <a:endParaRPr lang="uz-Cyrl-UZ" altLang="ru-RU" sz="2400">
              <a:latin typeface="Times New Roman" panose="02020603050405020304" pitchFamily="18" charset="0"/>
              <a:cs typeface="Times New Roman" panose="02020603050405020304" pitchFamily="18" charset="0"/>
            </a:endParaRPr>
          </a:p>
          <a:p>
            <a:pPr algn="just"/>
            <a:endParaRPr lang="uz-Cyrl-UZ" altLang="ru-RU" sz="2400">
              <a:latin typeface="Times New Roman" panose="02020603050405020304" pitchFamily="18" charset="0"/>
              <a:cs typeface="Times New Roman" panose="02020603050405020304" pitchFamily="18" charset="0"/>
            </a:endParaRPr>
          </a:p>
          <a:p>
            <a:pPr algn="just"/>
            <a:r>
              <a:rPr lang="uz-Cyrl-UZ" altLang="ru-RU" sz="2400">
                <a:latin typeface="Times New Roman" panose="02020603050405020304" pitchFamily="18" charset="0"/>
                <a:cs typeface="Times New Roman" panose="02020603050405020304" pitchFamily="18" charset="0"/>
              </a:rPr>
              <a:t>Қурилманинг кучайтириш коэффициенти аниқ барқарор ва фақат ТА қаршилиги </a:t>
            </a:r>
            <a:r>
              <a:rPr lang="uz-Cyrl-UZ" altLang="ru-RU" sz="2400" i="1">
                <a:latin typeface="Times New Roman" panose="02020603050405020304" pitchFamily="18" charset="0"/>
                <a:cs typeface="Times New Roman" panose="02020603050405020304" pitchFamily="18" charset="0"/>
              </a:rPr>
              <a:t>R</a:t>
            </a:r>
            <a:r>
              <a:rPr lang="uz-Cyrl-UZ" altLang="ru-RU" sz="2400" i="1" baseline="-25000">
                <a:latin typeface="Times New Roman" panose="02020603050405020304" pitchFamily="18" charset="0"/>
                <a:cs typeface="Times New Roman" panose="02020603050405020304" pitchFamily="18" charset="0"/>
              </a:rPr>
              <a:t>ТА</a:t>
            </a:r>
            <a:r>
              <a:rPr lang="uz-Cyrl-UZ" altLang="ru-RU" sz="2400">
                <a:latin typeface="Times New Roman" panose="02020603050405020304" pitchFamily="18" charset="0"/>
                <a:cs typeface="Times New Roman" panose="02020603050405020304" pitchFamily="18" charset="0"/>
              </a:rPr>
              <a:t> қийматини   қўшимча қаршилик </a:t>
            </a:r>
            <a:r>
              <a:rPr lang="uz-Cyrl-UZ" altLang="ru-RU" sz="2400" i="1">
                <a:latin typeface="Times New Roman" panose="02020603050405020304" pitchFamily="18" charset="0"/>
                <a:cs typeface="Times New Roman" panose="02020603050405020304" pitchFamily="18" charset="0"/>
              </a:rPr>
              <a:t>R</a:t>
            </a:r>
            <a:r>
              <a:rPr lang="uz-Cyrl-UZ" altLang="ru-RU" sz="2400" i="1" baseline="-25000">
                <a:latin typeface="Times New Roman" panose="02020603050405020304" pitchFamily="18" charset="0"/>
                <a:cs typeface="Times New Roman" panose="02020603050405020304" pitchFamily="18" charset="0"/>
              </a:rPr>
              <a:t>1</a:t>
            </a:r>
            <a:r>
              <a:rPr lang="uz-Cyrl-UZ" altLang="ru-RU" sz="2400">
                <a:latin typeface="Times New Roman" panose="02020603050405020304" pitchFamily="18" charset="0"/>
                <a:cs typeface="Times New Roman" panose="02020603050405020304" pitchFamily="18" charset="0"/>
              </a:rPr>
              <a:t> қийматига нисбати билан аниқланиши келиб чиқади. </a:t>
            </a:r>
            <a:endParaRPr lang="uz-Cyrl-UZ" altLang="ru-RU" sz="2400">
              <a:latin typeface="Times New Roman" panose="02020603050405020304" pitchFamily="18" charset="0"/>
            </a:endParaRPr>
          </a:p>
        </p:txBody>
      </p:sp>
      <p:sp>
        <p:nvSpPr>
          <p:cNvPr id="2056" name="Rectangle 2"/>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endParaRPr lang="ru-RU" altLang="ru-RU"/>
          </a:p>
        </p:txBody>
      </p:sp>
      <p:sp>
        <p:nvSpPr>
          <p:cNvPr id="2057" name="Rectangle 4"/>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endParaRPr lang="ru-RU" altLang="ru-RU"/>
          </a:p>
        </p:txBody>
      </p:sp>
      <p:sp>
        <p:nvSpPr>
          <p:cNvPr id="2058" name="Rectangle 2"/>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endParaRPr lang="ru-RU" altLang="ru-RU"/>
          </a:p>
        </p:txBody>
      </p:sp>
      <p:sp>
        <p:nvSpPr>
          <p:cNvPr id="2059" name="Rectangle 4"/>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endParaRPr lang="ru-RU" altLang="ru-RU"/>
          </a:p>
        </p:txBody>
      </p:sp>
      <p:sp>
        <p:nvSpPr>
          <p:cNvPr id="2060" name="Rectangle 6"/>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endParaRPr lang="ru-RU" altLang="ru-RU"/>
          </a:p>
        </p:txBody>
      </p:sp>
      <p:sp>
        <p:nvSpPr>
          <p:cNvPr id="2061" name="Rectangle 11"/>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endParaRPr lang="ru-RU" altLang="ru-RU"/>
          </a:p>
        </p:txBody>
      </p:sp>
      <p:sp>
        <p:nvSpPr>
          <p:cNvPr id="2062" name="Rectangle 13"/>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endParaRPr lang="ru-RU" altLang="ru-RU"/>
          </a:p>
        </p:txBody>
      </p:sp>
      <p:graphicFrame>
        <p:nvGraphicFramePr>
          <p:cNvPr id="2050" name="Объект 17"/>
          <p:cNvGraphicFramePr>
            <a:graphicFrameLocks noChangeAspect="1"/>
          </p:cNvGraphicFramePr>
          <p:nvPr/>
        </p:nvGraphicFramePr>
        <p:xfrm>
          <a:off x="2819401" y="1676400"/>
          <a:ext cx="1230313" cy="762000"/>
        </p:xfrm>
        <a:graphic>
          <a:graphicData uri="http://schemas.openxmlformats.org/presentationml/2006/ole">
            <mc:AlternateContent xmlns:mc="http://schemas.openxmlformats.org/markup-compatibility/2006">
              <mc:Choice xmlns:v="urn:schemas-microsoft-com:vml" Requires="v">
                <p:oleObj spid="_x0000_s2050" name="Формула" r:id="rId3" imgW="685502" imgH="444307" progId="Equation.3">
                  <p:embed/>
                </p:oleObj>
              </mc:Choice>
              <mc:Fallback>
                <p:oleObj name="Формула" r:id="rId3" imgW="685502" imgH="444307" progId="Equation.3">
                  <p:embed/>
                  <p:pic>
                    <p:nvPicPr>
                      <p:cNvPr id="2050" name="Объект 1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19401" y="1676400"/>
                        <a:ext cx="1230313"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063" name="Rectangle 15"/>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endParaRPr lang="ru-RU" altLang="ru-RU"/>
          </a:p>
        </p:txBody>
      </p:sp>
      <p:graphicFrame>
        <p:nvGraphicFramePr>
          <p:cNvPr id="2051" name="Объект 19"/>
          <p:cNvGraphicFramePr>
            <a:graphicFrameLocks noChangeAspect="1"/>
          </p:cNvGraphicFramePr>
          <p:nvPr/>
        </p:nvGraphicFramePr>
        <p:xfrm>
          <a:off x="4267201" y="1704975"/>
          <a:ext cx="1235075" cy="762000"/>
        </p:xfrm>
        <a:graphic>
          <a:graphicData uri="http://schemas.openxmlformats.org/presentationml/2006/ole">
            <mc:AlternateContent xmlns:mc="http://schemas.openxmlformats.org/markup-compatibility/2006">
              <mc:Choice xmlns:v="urn:schemas-microsoft-com:vml" Requires="v">
                <p:oleObj spid="_x0000_s2051" name="Формула" r:id="rId5" imgW="660113" imgH="431613" progId="Equation.3">
                  <p:embed/>
                </p:oleObj>
              </mc:Choice>
              <mc:Fallback>
                <p:oleObj name="Формула" r:id="rId5" imgW="660113" imgH="431613" progId="Equation.3">
                  <p:embed/>
                  <p:pic>
                    <p:nvPicPr>
                      <p:cNvPr id="2051" name="Объект 1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67201" y="1704975"/>
                        <a:ext cx="123507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052" name="Объект 21"/>
          <p:cNvGraphicFramePr>
            <a:graphicFrameLocks noChangeAspect="1"/>
          </p:cNvGraphicFramePr>
          <p:nvPr/>
        </p:nvGraphicFramePr>
        <p:xfrm>
          <a:off x="7391401" y="1627189"/>
          <a:ext cx="2239963" cy="765175"/>
        </p:xfrm>
        <a:graphic>
          <a:graphicData uri="http://schemas.openxmlformats.org/presentationml/2006/ole">
            <mc:AlternateContent xmlns:mc="http://schemas.openxmlformats.org/markup-compatibility/2006">
              <mc:Choice xmlns:v="urn:schemas-microsoft-com:vml" Requires="v">
                <p:oleObj spid="_x0000_s2052" name="Формула" r:id="rId7" imgW="1294838" imgH="444307" progId="Equation.3">
                  <p:embed/>
                </p:oleObj>
              </mc:Choice>
              <mc:Fallback>
                <p:oleObj name="Формула" r:id="rId7" imgW="1294838" imgH="444307" progId="Equation.3">
                  <p:embed/>
                  <p:pic>
                    <p:nvPicPr>
                      <p:cNvPr id="2052" name="Объект 2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391401" y="1627189"/>
                        <a:ext cx="2239963"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064" name="Rectangle 18"/>
          <p:cNvSpPr>
            <a:spLocks noChangeArrowheads="1"/>
          </p:cNvSpPr>
          <p:nvPr/>
        </p:nvSpPr>
        <p:spPr bwMode="auto">
          <a:xfrm>
            <a:off x="1524000" y="379513"/>
            <a:ext cx="46198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r>
              <a:rPr lang="uz-Cyrl-UZ" altLang="ru-RU" sz="1400">
                <a:cs typeface="Times New Roman" panose="02020603050405020304" pitchFamily="18" charset="0"/>
              </a:rPr>
              <a:t>    </a:t>
            </a:r>
            <a:r>
              <a:rPr lang="ru-RU" altLang="ru-RU" sz="600"/>
              <a:t> </a:t>
            </a:r>
            <a:endParaRPr lang="ru-RU" altLang="ru-RU"/>
          </a:p>
        </p:txBody>
      </p:sp>
      <p:sp>
        <p:nvSpPr>
          <p:cNvPr id="2065" name="Прямоугольник 23"/>
          <p:cNvSpPr>
            <a:spLocks noChangeArrowheads="1"/>
          </p:cNvSpPr>
          <p:nvPr/>
        </p:nvSpPr>
        <p:spPr bwMode="auto">
          <a:xfrm>
            <a:off x="5791200" y="1905001"/>
            <a:ext cx="12446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r>
              <a:rPr lang="uz-Cyrl-UZ" altLang="ru-RU" sz="2400">
                <a:solidFill>
                  <a:srgbClr val="000000"/>
                </a:solidFill>
                <a:latin typeface="Times New Roman" panose="02020603050405020304" pitchFamily="18" charset="0"/>
                <a:cs typeface="Times New Roman" panose="02020603050405020304" pitchFamily="18" charset="0"/>
              </a:rPr>
              <a:t>Демак,  </a:t>
            </a:r>
          </a:p>
        </p:txBody>
      </p:sp>
      <p:sp>
        <p:nvSpPr>
          <p:cNvPr id="2066" name="Rectangle 20"/>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endParaRPr lang="ru-RU" altLang="ru-RU"/>
          </a:p>
        </p:txBody>
      </p:sp>
      <p:graphicFrame>
        <p:nvGraphicFramePr>
          <p:cNvPr id="2053" name="Объект 25"/>
          <p:cNvGraphicFramePr>
            <a:graphicFrameLocks noChangeAspect="1"/>
          </p:cNvGraphicFramePr>
          <p:nvPr/>
        </p:nvGraphicFramePr>
        <p:xfrm>
          <a:off x="7315201" y="3352801"/>
          <a:ext cx="1871663" cy="822325"/>
        </p:xfrm>
        <a:graphic>
          <a:graphicData uri="http://schemas.openxmlformats.org/presentationml/2006/ole">
            <mc:AlternateContent xmlns:mc="http://schemas.openxmlformats.org/markup-compatibility/2006">
              <mc:Choice xmlns:v="urn:schemas-microsoft-com:vml" Requires="v">
                <p:oleObj spid="_x0000_s2053" name="Формула" r:id="rId9" imgW="1218960" imgH="431640" progId="Equation.3">
                  <p:embed/>
                </p:oleObj>
              </mc:Choice>
              <mc:Fallback>
                <p:oleObj name="Формула" r:id="rId9" imgW="1218960" imgH="431640" progId="Equation.3">
                  <p:embed/>
                  <p:pic>
                    <p:nvPicPr>
                      <p:cNvPr id="2053" name="Объект 2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315201" y="3352801"/>
                        <a:ext cx="1871663"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559036760"/>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4"/>
          <p:cNvSpPr>
            <a:spLocks noGrp="1" noChangeArrowheads="1"/>
          </p:cNvSpPr>
          <p:nvPr>
            <p:ph type="title"/>
          </p:nvPr>
        </p:nvSpPr>
        <p:spPr>
          <a:xfrm>
            <a:off x="2133600" y="609600"/>
            <a:ext cx="8001000" cy="838200"/>
          </a:xfrm>
        </p:spPr>
        <p:txBody>
          <a:bodyPr/>
          <a:lstStyle/>
          <a:p>
            <a:pPr algn="ctr"/>
            <a:r>
              <a:rPr lang="uz-Cyrl-UZ" altLang="ru-RU" sz="4000" b="1" i="1">
                <a:solidFill>
                  <a:srgbClr val="7030A0"/>
                </a:solidFill>
                <a:latin typeface="Times New Roman" panose="02020603050405020304" pitchFamily="18" charset="0"/>
                <a:cs typeface="Times New Roman" panose="02020603050405020304" pitchFamily="18" charset="0"/>
              </a:rPr>
              <a:t>Инверслайдиган кучайтиргич</a:t>
            </a:r>
            <a:endParaRPr lang="ru-RU" altLang="ru-RU" sz="4000" b="1" i="1">
              <a:solidFill>
                <a:srgbClr val="7030A0"/>
              </a:solidFill>
              <a:latin typeface="Times New Roman" panose="02020603050405020304" pitchFamily="18" charset="0"/>
              <a:cs typeface="Times New Roman" panose="02020603050405020304" pitchFamily="18" charset="0"/>
            </a:endParaRPr>
          </a:p>
        </p:txBody>
      </p:sp>
      <p:sp>
        <p:nvSpPr>
          <p:cNvPr id="21507" name="Rectangle 5"/>
          <p:cNvSpPr>
            <a:spLocks noGrp="1" noChangeArrowheads="1"/>
          </p:cNvSpPr>
          <p:nvPr>
            <p:ph type="body" idx="1"/>
          </p:nvPr>
        </p:nvSpPr>
        <p:spPr>
          <a:xfrm>
            <a:off x="2209800" y="1905000"/>
            <a:ext cx="8001000" cy="3810000"/>
          </a:xfrm>
        </p:spPr>
        <p:txBody>
          <a:bodyPr/>
          <a:lstStyle/>
          <a:p>
            <a:pPr algn="just"/>
            <a:r>
              <a:rPr lang="uz-Cyrl-UZ" altLang="ru-RU" sz="2400">
                <a:latin typeface="Times New Roman" panose="02020603050405020304" pitchFamily="18" charset="0"/>
                <a:cs typeface="Times New Roman" panose="02020603050405020304" pitchFamily="18" charset="0"/>
              </a:rPr>
              <a:t>Аммо бу натижа ОК кучайтириш коэффициенти кескин камайиб кетиши эвазига содир бўлади (</a:t>
            </a:r>
            <a:r>
              <a:rPr lang="uz-Cyrl-UZ" altLang="ru-RU" sz="2400" i="1">
                <a:latin typeface="Times New Roman" panose="02020603050405020304" pitchFamily="18" charset="0"/>
                <a:cs typeface="Times New Roman" panose="02020603050405020304" pitchFamily="18" charset="0"/>
              </a:rPr>
              <a:t>R</a:t>
            </a:r>
            <a:r>
              <a:rPr lang="uz-Cyrl-UZ" altLang="ru-RU" sz="2400" i="1" baseline="-25000">
                <a:latin typeface="Times New Roman" panose="02020603050405020304" pitchFamily="18" charset="0"/>
                <a:cs typeface="Times New Roman" panose="02020603050405020304" pitchFamily="18" charset="0"/>
              </a:rPr>
              <a:t>ТА</a:t>
            </a:r>
            <a:r>
              <a:rPr lang="uz-Cyrl-UZ" altLang="ru-RU" sz="2400" i="1">
                <a:latin typeface="Times New Roman" panose="02020603050405020304" pitchFamily="18" charset="0"/>
                <a:cs typeface="Times New Roman" panose="02020603050405020304" pitchFamily="18" charset="0"/>
              </a:rPr>
              <a:t> </a:t>
            </a:r>
            <a:r>
              <a:rPr lang="uz-Cyrl-UZ" altLang="ru-RU" sz="2400">
                <a:latin typeface="Times New Roman" panose="02020603050405020304" pitchFamily="18" charset="0"/>
                <a:cs typeface="Times New Roman" panose="02020603050405020304" pitchFamily="18" charset="0"/>
              </a:rPr>
              <a:t>/ </a:t>
            </a:r>
            <a:r>
              <a:rPr lang="uz-Cyrl-UZ" altLang="ru-RU" sz="2400" i="1">
                <a:latin typeface="Times New Roman" panose="02020603050405020304" pitchFamily="18" charset="0"/>
                <a:cs typeface="Times New Roman" panose="02020603050405020304" pitchFamily="18" charset="0"/>
              </a:rPr>
              <a:t>R</a:t>
            </a:r>
            <a:r>
              <a:rPr lang="uz-Cyrl-UZ" altLang="ru-RU" sz="2400" i="1" baseline="-25000">
                <a:latin typeface="Times New Roman" panose="02020603050405020304" pitchFamily="18" charset="0"/>
                <a:cs typeface="Times New Roman" panose="02020603050405020304" pitchFamily="18" charset="0"/>
              </a:rPr>
              <a:t>1</a:t>
            </a:r>
            <a:r>
              <a:rPr lang="uz-Cyrl-UZ" altLang="ru-RU" sz="2400">
                <a:latin typeface="Times New Roman" panose="02020603050405020304" pitchFamily="18" charset="0"/>
                <a:cs typeface="Times New Roman" panose="02020603050405020304" pitchFamily="18" charset="0"/>
              </a:rPr>
              <a:t> &lt;&lt; </a:t>
            </a:r>
            <a:r>
              <a:rPr lang="uz-Cyrl-UZ" altLang="ru-RU" sz="2400" i="1">
                <a:latin typeface="Times New Roman" panose="02020603050405020304" pitchFamily="18" charset="0"/>
                <a:cs typeface="Times New Roman" panose="02020603050405020304" pitchFamily="18" charset="0"/>
              </a:rPr>
              <a:t>K</a:t>
            </a:r>
            <a:r>
              <a:rPr lang="uz-Cyrl-UZ" altLang="ru-RU" sz="2400" i="1" baseline="-25000">
                <a:latin typeface="Times New Roman" panose="02020603050405020304" pitchFamily="18" charset="0"/>
                <a:cs typeface="Times New Roman" panose="02020603050405020304" pitchFamily="18" charset="0"/>
              </a:rPr>
              <a:t>U</a:t>
            </a:r>
            <a:r>
              <a:rPr lang="uz-Cyrl-UZ" altLang="ru-RU" sz="2400">
                <a:latin typeface="Times New Roman" panose="02020603050405020304" pitchFamily="18" charset="0"/>
                <a:cs typeface="Times New Roman" panose="02020603050405020304" pitchFamily="18" charset="0"/>
              </a:rPr>
              <a:t>). Қаршиликлар нисбати кучайтириш масштабини беради. Шу сабабли бу кучайтиргич </a:t>
            </a:r>
            <a:r>
              <a:rPr lang="uz-Cyrl-UZ" altLang="ru-RU" sz="2400" b="1" i="1">
                <a:solidFill>
                  <a:srgbClr val="7030A0"/>
                </a:solidFill>
                <a:latin typeface="Times New Roman" panose="02020603050405020304" pitchFamily="18" charset="0"/>
                <a:cs typeface="Times New Roman" panose="02020603050405020304" pitchFamily="18" charset="0"/>
              </a:rPr>
              <a:t>инверслайдиган масштабловчи кучайтиргич</a:t>
            </a:r>
            <a:r>
              <a:rPr lang="uz-Cyrl-UZ" altLang="ru-RU" sz="2400" b="1" i="1">
                <a:latin typeface="Times New Roman" panose="02020603050405020304" pitchFamily="18" charset="0"/>
                <a:cs typeface="Times New Roman" panose="02020603050405020304" pitchFamily="18" charset="0"/>
              </a:rPr>
              <a:t> </a:t>
            </a:r>
            <a:r>
              <a:rPr lang="uz-Cyrl-UZ" altLang="ru-RU" sz="2400">
                <a:latin typeface="Times New Roman" panose="02020603050405020304" pitchFamily="18" charset="0"/>
                <a:cs typeface="Times New Roman" panose="02020603050405020304" pitchFamily="18" charset="0"/>
              </a:rPr>
              <a:t>номини олган.</a:t>
            </a:r>
            <a:endParaRPr lang="ru-RU" altLang="ru-RU" sz="2400">
              <a:latin typeface="Times New Roman" panose="02020603050405020304" pitchFamily="18" charset="0"/>
              <a:cs typeface="Times New Roman" panose="02020603050405020304" pitchFamily="18" charset="0"/>
            </a:endParaRPr>
          </a:p>
          <a:p>
            <a:pPr algn="just"/>
            <a:r>
              <a:rPr lang="uz-Cyrl-UZ" altLang="ru-RU" sz="2400">
                <a:latin typeface="Times New Roman" panose="02020603050405020304" pitchFamily="18" charset="0"/>
                <a:cs typeface="Times New Roman" panose="02020603050405020304" pitchFamily="18" charset="0"/>
              </a:rPr>
              <a:t>Кучайтириш коэффициентларини барқарорлаш билан бирга манфий ТА кучайтиргич динамик диапазонини ҳам бир неча минг мартага кенгайтиради.</a:t>
            </a:r>
            <a:endParaRPr lang="ru-RU" altLang="ru-RU" sz="2400">
              <a:latin typeface="Times New Roman" panose="02020603050405020304" pitchFamily="18" charset="0"/>
              <a:cs typeface="Times New Roman" panose="02020603050405020304" pitchFamily="18" charset="0"/>
            </a:endParaRPr>
          </a:p>
          <a:p>
            <a:pPr algn="just">
              <a:lnSpc>
                <a:spcPct val="80000"/>
              </a:lnSpc>
            </a:pPr>
            <a:endParaRPr lang="uz-Cyrl-UZ" altLang="ru-RU" sz="2400">
              <a:latin typeface="Times New Roman" panose="02020603050405020304" pitchFamily="18" charset="0"/>
            </a:endParaRPr>
          </a:p>
        </p:txBody>
      </p:sp>
      <p:sp>
        <p:nvSpPr>
          <p:cNvPr id="21508" name="Rectangle 2"/>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endParaRPr lang="ru-RU" altLang="ru-RU"/>
          </a:p>
        </p:txBody>
      </p:sp>
      <p:sp>
        <p:nvSpPr>
          <p:cNvPr id="21509" name="Rectangle 4"/>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endParaRPr lang="ru-RU" altLang="ru-RU"/>
          </a:p>
        </p:txBody>
      </p:sp>
      <p:sp>
        <p:nvSpPr>
          <p:cNvPr id="21510" name="Rectangle 2"/>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endParaRPr lang="ru-RU" altLang="ru-RU"/>
          </a:p>
        </p:txBody>
      </p:sp>
      <p:sp>
        <p:nvSpPr>
          <p:cNvPr id="21511" name="Rectangle 4"/>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endParaRPr lang="ru-RU" altLang="ru-RU"/>
          </a:p>
        </p:txBody>
      </p:sp>
      <p:sp>
        <p:nvSpPr>
          <p:cNvPr id="21512" name="Rectangle 6"/>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endParaRPr lang="ru-RU" altLang="ru-RU"/>
          </a:p>
        </p:txBody>
      </p:sp>
      <p:sp>
        <p:nvSpPr>
          <p:cNvPr id="21513" name="Rectangle 11"/>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endParaRPr lang="ru-RU" altLang="ru-RU"/>
          </a:p>
        </p:txBody>
      </p:sp>
      <p:sp>
        <p:nvSpPr>
          <p:cNvPr id="21514" name="Rectangle 13"/>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endParaRPr lang="ru-RU" altLang="ru-RU"/>
          </a:p>
        </p:txBody>
      </p:sp>
      <p:sp>
        <p:nvSpPr>
          <p:cNvPr id="21515" name="Rectangle 15"/>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endParaRPr lang="ru-RU" altLang="ru-RU"/>
          </a:p>
        </p:txBody>
      </p:sp>
      <p:sp>
        <p:nvSpPr>
          <p:cNvPr id="21516" name="Rectangle 18"/>
          <p:cNvSpPr>
            <a:spLocks noChangeArrowheads="1"/>
          </p:cNvSpPr>
          <p:nvPr/>
        </p:nvSpPr>
        <p:spPr bwMode="auto">
          <a:xfrm>
            <a:off x="1524000" y="379513"/>
            <a:ext cx="46198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r>
              <a:rPr lang="uz-Cyrl-UZ" altLang="ru-RU" sz="1400">
                <a:cs typeface="Times New Roman" panose="02020603050405020304" pitchFamily="18" charset="0"/>
              </a:rPr>
              <a:t>    </a:t>
            </a:r>
            <a:r>
              <a:rPr lang="ru-RU" altLang="ru-RU" sz="600"/>
              <a:t> </a:t>
            </a:r>
            <a:endParaRPr lang="ru-RU" altLang="ru-RU"/>
          </a:p>
        </p:txBody>
      </p:sp>
      <p:sp>
        <p:nvSpPr>
          <p:cNvPr id="21517" name="Rectangle 20"/>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endParaRPr lang="ru-RU" altLang="ru-RU"/>
          </a:p>
        </p:txBody>
      </p:sp>
    </p:spTree>
    <p:extLst>
      <p:ext uri="{BB962C8B-B14F-4D97-AF65-F5344CB8AC3E}">
        <p14:creationId xmlns:p14="http://schemas.microsoft.com/office/powerpoint/2010/main" val="700044440"/>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4"/>
          <p:cNvSpPr>
            <a:spLocks noGrp="1" noChangeArrowheads="1"/>
          </p:cNvSpPr>
          <p:nvPr>
            <p:ph type="title"/>
          </p:nvPr>
        </p:nvSpPr>
        <p:spPr>
          <a:xfrm>
            <a:off x="2133600" y="609600"/>
            <a:ext cx="8001000" cy="838200"/>
          </a:xfrm>
        </p:spPr>
        <p:txBody>
          <a:bodyPr/>
          <a:lstStyle/>
          <a:p>
            <a:pPr algn="ctr"/>
            <a:r>
              <a:rPr lang="uz-Cyrl-UZ" altLang="ru-RU" sz="4000" b="1" i="1">
                <a:solidFill>
                  <a:srgbClr val="7030A0"/>
                </a:solidFill>
                <a:latin typeface="Times New Roman" panose="02020603050405020304" pitchFamily="18" charset="0"/>
                <a:cs typeface="Times New Roman" panose="02020603050405020304" pitchFamily="18" charset="0"/>
              </a:rPr>
              <a:t>Инверсламайдиган кучайтиргич</a:t>
            </a:r>
            <a:endParaRPr lang="ru-RU" altLang="ru-RU" sz="4000" b="1" i="1">
              <a:solidFill>
                <a:srgbClr val="7030A0"/>
              </a:solidFill>
              <a:latin typeface="Times New Roman" panose="02020603050405020304" pitchFamily="18" charset="0"/>
              <a:cs typeface="Times New Roman" panose="02020603050405020304" pitchFamily="18" charset="0"/>
            </a:endParaRPr>
          </a:p>
        </p:txBody>
      </p:sp>
      <p:sp>
        <p:nvSpPr>
          <p:cNvPr id="22531" name="Rectangle 5"/>
          <p:cNvSpPr>
            <a:spLocks noGrp="1" noChangeArrowheads="1"/>
          </p:cNvSpPr>
          <p:nvPr>
            <p:ph type="body" idx="1"/>
          </p:nvPr>
        </p:nvSpPr>
        <p:spPr/>
        <p:txBody>
          <a:bodyPr/>
          <a:lstStyle/>
          <a:p>
            <a:pPr algn="just">
              <a:lnSpc>
                <a:spcPct val="80000"/>
              </a:lnSpc>
            </a:pPr>
            <a:endParaRPr lang="uz-Cyrl-UZ" altLang="ru-RU" sz="2400">
              <a:latin typeface="Times New Roman" panose="02020603050405020304" pitchFamily="18" charset="0"/>
            </a:endParaRPr>
          </a:p>
        </p:txBody>
      </p:sp>
      <p:pic>
        <p:nvPicPr>
          <p:cNvPr id="2253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92538" y="2209800"/>
            <a:ext cx="4311650" cy="350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24892883"/>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8" name="Rectangle 4"/>
          <p:cNvSpPr>
            <a:spLocks noGrp="1" noChangeArrowheads="1"/>
          </p:cNvSpPr>
          <p:nvPr>
            <p:ph type="title"/>
          </p:nvPr>
        </p:nvSpPr>
        <p:spPr>
          <a:xfrm>
            <a:off x="2133600" y="609600"/>
            <a:ext cx="8001000" cy="838200"/>
          </a:xfrm>
        </p:spPr>
        <p:txBody>
          <a:bodyPr/>
          <a:lstStyle/>
          <a:p>
            <a:pPr algn="ctr"/>
            <a:r>
              <a:rPr lang="uz-Cyrl-UZ" altLang="ru-RU" sz="4000" b="1" i="1">
                <a:solidFill>
                  <a:srgbClr val="7030A0"/>
                </a:solidFill>
                <a:latin typeface="Times New Roman" panose="02020603050405020304" pitchFamily="18" charset="0"/>
                <a:cs typeface="Times New Roman" panose="02020603050405020304" pitchFamily="18" charset="0"/>
              </a:rPr>
              <a:t>Инверсламайдиган кучайтиргич</a:t>
            </a:r>
            <a:endParaRPr lang="ru-RU" altLang="ru-RU" sz="4000" b="1" i="1">
              <a:solidFill>
                <a:srgbClr val="7030A0"/>
              </a:solidFill>
              <a:latin typeface="Times New Roman" panose="02020603050405020304" pitchFamily="18" charset="0"/>
              <a:cs typeface="Times New Roman" panose="02020603050405020304" pitchFamily="18" charset="0"/>
            </a:endParaRPr>
          </a:p>
        </p:txBody>
      </p:sp>
      <p:sp>
        <p:nvSpPr>
          <p:cNvPr id="10243" name="Rectangle 5"/>
          <p:cNvSpPr>
            <a:spLocks noGrp="1" noChangeArrowheads="1"/>
          </p:cNvSpPr>
          <p:nvPr>
            <p:ph type="body" idx="1"/>
          </p:nvPr>
        </p:nvSpPr>
        <p:spPr>
          <a:xfrm>
            <a:off x="2209800" y="1752600"/>
            <a:ext cx="8001000" cy="4191000"/>
          </a:xfrm>
        </p:spPr>
        <p:txBody>
          <a:bodyPr>
            <a:normAutofit fontScale="92500" lnSpcReduction="10000"/>
          </a:bodyPr>
          <a:lstStyle/>
          <a:p>
            <a:pPr algn="just">
              <a:lnSpc>
                <a:spcPct val="80000"/>
              </a:lnSpc>
              <a:defRPr/>
            </a:pPr>
            <a:r>
              <a:rPr lang="uz-Cyrl-UZ" sz="2400" dirty="0">
                <a:latin typeface="Times New Roman" pitchFamily="18" charset="0"/>
                <a:cs typeface="Times New Roman" pitchFamily="18" charset="0"/>
              </a:rPr>
              <a:t>Кириш сигнали ОКнинг инверсламайдиган киришига берилади, инверслайдиган киришга эса ТА сигнали берилади. Бу ТА кучланиш бўйича кетма - кет манфий ТА ҳисобланади.</a:t>
            </a:r>
          </a:p>
          <a:p>
            <a:pPr algn="just">
              <a:lnSpc>
                <a:spcPct val="80000"/>
              </a:lnSpc>
              <a:defRPr/>
            </a:pPr>
            <a:r>
              <a:rPr lang="uz-Cyrl-UZ" sz="2400" dirty="0">
                <a:latin typeface="Times New Roman" pitchFamily="18" charset="0"/>
                <a:cs typeface="Times New Roman" pitchFamily="18" charset="0"/>
              </a:rPr>
              <a:t>Инверсламайдиган ОК учун кириш токи </a:t>
            </a:r>
            <a:r>
              <a:rPr lang="uz-Cyrl-UZ" sz="2400" i="1" dirty="0">
                <a:latin typeface="Times New Roman" pitchFamily="18" charset="0"/>
                <a:cs typeface="Times New Roman" pitchFamily="18" charset="0"/>
              </a:rPr>
              <a:t>I</a:t>
            </a:r>
            <a:r>
              <a:rPr lang="uz-Cyrl-UZ" sz="2400" i="1" baseline="-25000" dirty="0">
                <a:latin typeface="Times New Roman" pitchFamily="18" charset="0"/>
                <a:cs typeface="Times New Roman" pitchFamily="18" charset="0"/>
              </a:rPr>
              <a:t>КИР</a:t>
            </a:r>
            <a:r>
              <a:rPr lang="uz-Cyrl-UZ" sz="2400" dirty="0">
                <a:latin typeface="Times New Roman" pitchFamily="18" charset="0"/>
                <a:cs typeface="Times New Roman" pitchFamily="18" charset="0"/>
              </a:rPr>
              <a:t> = 0, шунинг учун инверслайдиган кириш потенциали </a:t>
            </a:r>
          </a:p>
          <a:p>
            <a:pPr algn="just">
              <a:lnSpc>
                <a:spcPct val="80000"/>
              </a:lnSpc>
              <a:defRPr/>
            </a:pPr>
            <a:endParaRPr lang="uz-Cyrl-UZ" sz="2400" dirty="0">
              <a:latin typeface="Times New Roman" pitchFamily="18" charset="0"/>
              <a:cs typeface="Times New Roman" pitchFamily="18" charset="0"/>
            </a:endParaRPr>
          </a:p>
          <a:p>
            <a:pPr algn="just">
              <a:lnSpc>
                <a:spcPct val="80000"/>
              </a:lnSpc>
              <a:defRPr/>
            </a:pPr>
            <a:r>
              <a:rPr lang="uz-Cyrl-UZ" sz="2400" dirty="0">
                <a:latin typeface="Times New Roman" pitchFamily="18" charset="0"/>
                <a:cs typeface="Times New Roman" pitchFamily="18" charset="0"/>
              </a:rPr>
              <a:t>Бошқа томондан, идеал ОК учун киришдаги потенциаллар бир бирига тенг                 . </a:t>
            </a:r>
          </a:p>
          <a:p>
            <a:pPr algn="just">
              <a:lnSpc>
                <a:spcPct val="80000"/>
              </a:lnSpc>
              <a:defRPr/>
            </a:pPr>
            <a:r>
              <a:rPr lang="uz-Cyrl-UZ" sz="2400" dirty="0">
                <a:latin typeface="Times New Roman" pitchFamily="18" charset="0"/>
                <a:cs typeface="Times New Roman" pitchFamily="18" charset="0"/>
              </a:rPr>
              <a:t>Демак,                                                          , </a:t>
            </a:r>
          </a:p>
          <a:p>
            <a:pPr marL="0" indent="0" algn="just">
              <a:lnSpc>
                <a:spcPct val="80000"/>
              </a:lnSpc>
              <a:buNone/>
              <a:defRPr/>
            </a:pPr>
            <a:r>
              <a:rPr lang="uz-Cyrl-UZ" sz="2400" dirty="0">
                <a:latin typeface="Times New Roman" pitchFamily="18" charset="0"/>
                <a:cs typeface="Times New Roman" pitchFamily="18" charset="0"/>
              </a:rPr>
              <a:t>      </a:t>
            </a:r>
          </a:p>
          <a:p>
            <a:pPr marL="0" indent="0" algn="just">
              <a:lnSpc>
                <a:spcPct val="80000"/>
              </a:lnSpc>
              <a:buNone/>
              <a:defRPr/>
            </a:pPr>
            <a:r>
              <a:rPr lang="uz-Cyrl-UZ" sz="2400" dirty="0">
                <a:latin typeface="Times New Roman" pitchFamily="18" charset="0"/>
                <a:cs typeface="Times New Roman" pitchFamily="18" charset="0"/>
              </a:rPr>
              <a:t>      бундан инверсламайдиган кучайтиргич кучайтириш   </a:t>
            </a:r>
          </a:p>
          <a:p>
            <a:pPr marL="0" indent="0" algn="just">
              <a:lnSpc>
                <a:spcPct val="80000"/>
              </a:lnSpc>
              <a:buNone/>
              <a:defRPr/>
            </a:pPr>
            <a:r>
              <a:rPr lang="uz-Cyrl-UZ" sz="2400" dirty="0">
                <a:latin typeface="Times New Roman" pitchFamily="18" charset="0"/>
                <a:cs typeface="Times New Roman" pitchFamily="18" charset="0"/>
              </a:rPr>
              <a:t>      коэффициенти</a:t>
            </a:r>
            <a:endParaRPr lang="ru-RU" sz="2400" dirty="0">
              <a:latin typeface="Times New Roman" pitchFamily="18" charset="0"/>
              <a:cs typeface="Times New Roman" pitchFamily="18" charset="0"/>
            </a:endParaRPr>
          </a:p>
          <a:p>
            <a:pPr algn="just">
              <a:lnSpc>
                <a:spcPct val="80000"/>
              </a:lnSpc>
              <a:defRPr/>
            </a:pPr>
            <a:endParaRPr lang="uz-Cyrl-UZ" sz="2400" dirty="0">
              <a:latin typeface="Times New Roman" pitchFamily="18" charset="0"/>
            </a:endParaRPr>
          </a:p>
        </p:txBody>
      </p:sp>
      <p:sp>
        <p:nvSpPr>
          <p:cNvPr id="3080" name="Rectangle 2"/>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endParaRPr lang="ru-RU" altLang="ru-RU"/>
          </a:p>
        </p:txBody>
      </p:sp>
      <p:sp>
        <p:nvSpPr>
          <p:cNvPr id="3081" name="Rectangle 4"/>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endParaRPr lang="ru-RU" altLang="ru-RU"/>
          </a:p>
        </p:txBody>
      </p:sp>
      <p:sp>
        <p:nvSpPr>
          <p:cNvPr id="3082" name="Rectangle 2"/>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endParaRPr lang="ru-RU" altLang="ru-RU"/>
          </a:p>
        </p:txBody>
      </p:sp>
      <p:graphicFrame>
        <p:nvGraphicFramePr>
          <p:cNvPr id="3074" name="Объект 6"/>
          <p:cNvGraphicFramePr>
            <a:graphicFrameLocks noChangeAspect="1"/>
          </p:cNvGraphicFramePr>
          <p:nvPr/>
        </p:nvGraphicFramePr>
        <p:xfrm>
          <a:off x="4876800" y="3581401"/>
          <a:ext cx="2781300" cy="428625"/>
        </p:xfrm>
        <a:graphic>
          <a:graphicData uri="http://schemas.openxmlformats.org/presentationml/2006/ole">
            <mc:AlternateContent xmlns:mc="http://schemas.openxmlformats.org/markup-compatibility/2006">
              <mc:Choice xmlns:v="urn:schemas-microsoft-com:vml" Requires="v">
                <p:oleObj spid="_x0000_s3074" name="Формула" r:id="rId3" imgW="1549400" imgH="228600" progId="Equation.3">
                  <p:embed/>
                </p:oleObj>
              </mc:Choice>
              <mc:Fallback>
                <p:oleObj name="Формула" r:id="rId3" imgW="1549400" imgH="228600" progId="Equation.3">
                  <p:embed/>
                  <p:pic>
                    <p:nvPicPr>
                      <p:cNvPr id="3074" name="Объект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76800" y="3581401"/>
                        <a:ext cx="278130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083" name="Rectangle 4"/>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endParaRPr lang="ru-RU" altLang="ru-RU"/>
          </a:p>
        </p:txBody>
      </p:sp>
      <p:graphicFrame>
        <p:nvGraphicFramePr>
          <p:cNvPr id="3075" name="Объект 8"/>
          <p:cNvGraphicFramePr>
            <a:graphicFrameLocks noChangeAspect="1"/>
          </p:cNvGraphicFramePr>
          <p:nvPr/>
        </p:nvGraphicFramePr>
        <p:xfrm>
          <a:off x="6934201" y="4343401"/>
          <a:ext cx="968375" cy="360363"/>
        </p:xfrm>
        <a:graphic>
          <a:graphicData uri="http://schemas.openxmlformats.org/presentationml/2006/ole">
            <mc:AlternateContent xmlns:mc="http://schemas.openxmlformats.org/markup-compatibility/2006">
              <mc:Choice xmlns:v="urn:schemas-microsoft-com:vml" Requires="v">
                <p:oleObj spid="_x0000_s3075" name="Формула" r:id="rId5" imgW="545760" imgH="203040" progId="Equation.3">
                  <p:embed/>
                </p:oleObj>
              </mc:Choice>
              <mc:Fallback>
                <p:oleObj name="Формула" r:id="rId5" imgW="545760" imgH="203040" progId="Equation.3">
                  <p:embed/>
                  <p:pic>
                    <p:nvPicPr>
                      <p:cNvPr id="3075" name="Объект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934201" y="4343401"/>
                        <a:ext cx="968375"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084" name="Rectangle 6"/>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endParaRPr lang="ru-RU" altLang="ru-RU"/>
          </a:p>
        </p:txBody>
      </p:sp>
      <p:graphicFrame>
        <p:nvGraphicFramePr>
          <p:cNvPr id="3076" name="Объект 10"/>
          <p:cNvGraphicFramePr>
            <a:graphicFrameLocks noChangeAspect="1"/>
          </p:cNvGraphicFramePr>
          <p:nvPr/>
        </p:nvGraphicFramePr>
        <p:xfrm>
          <a:off x="4525964" y="4800600"/>
          <a:ext cx="3140075" cy="407988"/>
        </p:xfrm>
        <a:graphic>
          <a:graphicData uri="http://schemas.openxmlformats.org/presentationml/2006/ole">
            <mc:AlternateContent xmlns:mc="http://schemas.openxmlformats.org/markup-compatibility/2006">
              <mc:Choice xmlns:v="urn:schemas-microsoft-com:vml" Requires="v">
                <p:oleObj spid="_x0000_s3076" name="Формула" r:id="rId7" imgW="1701800" imgH="215900" progId="Equation.3">
                  <p:embed/>
                </p:oleObj>
              </mc:Choice>
              <mc:Fallback>
                <p:oleObj name="Формула" r:id="rId7" imgW="1701800" imgH="215900" progId="Equation.3">
                  <p:embed/>
                  <p:pic>
                    <p:nvPicPr>
                      <p:cNvPr id="3076" name="Объект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25964" y="4800600"/>
                        <a:ext cx="3140075"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085" name="Rectangle 8"/>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endParaRPr lang="ru-RU" altLang="ru-RU"/>
          </a:p>
        </p:txBody>
      </p:sp>
      <p:graphicFrame>
        <p:nvGraphicFramePr>
          <p:cNvPr id="3077" name="Объект 12"/>
          <p:cNvGraphicFramePr>
            <a:graphicFrameLocks noChangeAspect="1"/>
          </p:cNvGraphicFramePr>
          <p:nvPr/>
        </p:nvGraphicFramePr>
        <p:xfrm>
          <a:off x="6019800" y="5791200"/>
          <a:ext cx="1524000" cy="762000"/>
        </p:xfrm>
        <a:graphic>
          <a:graphicData uri="http://schemas.openxmlformats.org/presentationml/2006/ole">
            <mc:AlternateContent xmlns:mc="http://schemas.openxmlformats.org/markup-compatibility/2006">
              <mc:Choice xmlns:v="urn:schemas-microsoft-com:vml" Requires="v">
                <p:oleObj spid="_x0000_s3077" name="Формула" r:id="rId9" imgW="863225" imgH="444307" progId="Equation.3">
                  <p:embed/>
                </p:oleObj>
              </mc:Choice>
              <mc:Fallback>
                <p:oleObj name="Формула" r:id="rId9" imgW="863225" imgH="444307" progId="Equation.3">
                  <p:embed/>
                  <p:pic>
                    <p:nvPicPr>
                      <p:cNvPr id="3077" name="Объект 1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019800" y="5791200"/>
                        <a:ext cx="1524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315758462"/>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4"/>
          <p:cNvSpPr>
            <a:spLocks noGrp="1" noChangeArrowheads="1"/>
          </p:cNvSpPr>
          <p:nvPr>
            <p:ph type="title"/>
          </p:nvPr>
        </p:nvSpPr>
        <p:spPr>
          <a:xfrm>
            <a:off x="2133600" y="609600"/>
            <a:ext cx="8001000" cy="838200"/>
          </a:xfrm>
        </p:spPr>
        <p:txBody>
          <a:bodyPr/>
          <a:lstStyle/>
          <a:p>
            <a:pPr algn="ctr"/>
            <a:r>
              <a:rPr lang="uz-Cyrl-UZ" altLang="ru-RU" sz="4000" b="1" i="1">
                <a:solidFill>
                  <a:srgbClr val="7030A0"/>
                </a:solidFill>
                <a:latin typeface="Times New Roman" panose="02020603050405020304" pitchFamily="18" charset="0"/>
                <a:cs typeface="Times New Roman" panose="02020603050405020304" pitchFamily="18" charset="0"/>
              </a:rPr>
              <a:t>Инверсламайдиган кучайтиргич</a:t>
            </a:r>
            <a:endParaRPr lang="ru-RU" altLang="ru-RU" sz="4000" b="1" i="1">
              <a:solidFill>
                <a:srgbClr val="7030A0"/>
              </a:solidFill>
              <a:latin typeface="Times New Roman" panose="02020603050405020304" pitchFamily="18" charset="0"/>
              <a:cs typeface="Times New Roman" panose="02020603050405020304" pitchFamily="18" charset="0"/>
            </a:endParaRPr>
          </a:p>
        </p:txBody>
      </p:sp>
      <p:sp>
        <p:nvSpPr>
          <p:cNvPr id="23555" name="Rectangle 5"/>
          <p:cNvSpPr>
            <a:spLocks noGrp="1" noChangeArrowheads="1"/>
          </p:cNvSpPr>
          <p:nvPr>
            <p:ph type="body" idx="1"/>
          </p:nvPr>
        </p:nvSpPr>
        <p:spPr>
          <a:xfrm>
            <a:off x="2209800" y="1752600"/>
            <a:ext cx="8001000" cy="4191000"/>
          </a:xfrm>
        </p:spPr>
        <p:txBody>
          <a:bodyPr/>
          <a:lstStyle/>
          <a:p>
            <a:pPr algn="just"/>
            <a:r>
              <a:rPr lang="uz-Cyrl-UZ" altLang="ru-RU" sz="2400">
                <a:latin typeface="Times New Roman" panose="02020603050405020304" pitchFamily="18" charset="0"/>
                <a:cs typeface="Times New Roman" panose="02020603050405020304" pitchFamily="18" charset="0"/>
              </a:rPr>
              <a:t>ОКнинг инверсламайдиган уланиши, катта ички қаршиликка эга сигнал манбаини кириш қаршилиги кичик бўлган сигнални қайта ишловчи қурилма  билан мувофиқлаштириш талаб этилганда қўлланилади. Бунда сигнал фазаси сақланади.</a:t>
            </a:r>
            <a:endParaRPr lang="ru-RU" altLang="ru-RU" sz="2400">
              <a:latin typeface="Times New Roman" panose="02020603050405020304" pitchFamily="18" charset="0"/>
              <a:cs typeface="Times New Roman" panose="02020603050405020304" pitchFamily="18" charset="0"/>
            </a:endParaRPr>
          </a:p>
          <a:p>
            <a:pPr algn="just"/>
            <a:r>
              <a:rPr lang="uz-Cyrl-UZ" altLang="ru-RU" sz="2400">
                <a:latin typeface="Times New Roman" panose="02020603050405020304" pitchFamily="18" charset="0"/>
                <a:cs typeface="Times New Roman" panose="02020603050405020304" pitchFamily="18" charset="0"/>
              </a:rPr>
              <a:t>Манфий ТА чуқурлиги ортса (</a:t>
            </a:r>
            <a:r>
              <a:rPr lang="uz-Cyrl-UZ" altLang="ru-RU" sz="2400" i="1">
                <a:latin typeface="Times New Roman" panose="02020603050405020304" pitchFamily="18" charset="0"/>
                <a:cs typeface="Times New Roman" panose="02020603050405020304" pitchFamily="18" charset="0"/>
              </a:rPr>
              <a:t>R</a:t>
            </a:r>
            <a:r>
              <a:rPr lang="uz-Cyrl-UZ" altLang="ru-RU" sz="2400" i="1" baseline="-25000">
                <a:latin typeface="Times New Roman" panose="02020603050405020304" pitchFamily="18" charset="0"/>
                <a:cs typeface="Times New Roman" panose="02020603050405020304" pitchFamily="18" charset="0"/>
              </a:rPr>
              <a:t>ТА</a:t>
            </a:r>
            <a:r>
              <a:rPr lang="uz-Cyrl-UZ" altLang="ru-RU" sz="2400">
                <a:latin typeface="Times New Roman" panose="02020603050405020304" pitchFamily="18" charset="0"/>
                <a:cs typeface="Times New Roman" panose="02020603050405020304" pitchFamily="18" charset="0"/>
              </a:rPr>
              <a:t>→0, </a:t>
            </a:r>
            <a:r>
              <a:rPr lang="uz-Cyrl-UZ" altLang="ru-RU" sz="2400" i="1">
                <a:latin typeface="Times New Roman" panose="02020603050405020304" pitchFamily="18" charset="0"/>
                <a:cs typeface="Times New Roman" panose="02020603050405020304" pitchFamily="18" charset="0"/>
              </a:rPr>
              <a:t>R</a:t>
            </a:r>
            <a:r>
              <a:rPr lang="uz-Cyrl-UZ" altLang="ru-RU" sz="2400" i="1" baseline="-25000">
                <a:latin typeface="Times New Roman" panose="02020603050405020304" pitchFamily="18" charset="0"/>
                <a:cs typeface="Times New Roman" panose="02020603050405020304" pitchFamily="18" charset="0"/>
              </a:rPr>
              <a:t>1</a:t>
            </a:r>
            <a:r>
              <a:rPr lang="uz-Cyrl-UZ" altLang="ru-RU" sz="2400">
                <a:latin typeface="Times New Roman" panose="02020603050405020304" pitchFamily="18" charset="0"/>
                <a:cs typeface="Times New Roman" panose="02020603050405020304" pitchFamily="18" charset="0"/>
              </a:rPr>
              <a:t>→∞)</a:t>
            </a:r>
            <a:r>
              <a:rPr lang="uz-Cyrl-UZ" altLang="ru-RU" sz="2400" i="1">
                <a:latin typeface="Times New Roman" panose="02020603050405020304" pitchFamily="18" charset="0"/>
                <a:cs typeface="Times New Roman" panose="02020603050405020304" pitchFamily="18" charset="0"/>
              </a:rPr>
              <a:t> </a:t>
            </a:r>
            <a:r>
              <a:rPr lang="uz-Cyrl-UZ" altLang="ru-RU" sz="2400">
                <a:latin typeface="Times New Roman" panose="02020603050405020304" pitchFamily="18" charset="0"/>
                <a:cs typeface="Times New Roman" panose="02020603050405020304" pitchFamily="18" charset="0"/>
              </a:rPr>
              <a:t>кучайтириш коэффициенти  </a:t>
            </a:r>
            <a:r>
              <a:rPr lang="uz-Cyrl-UZ" altLang="ru-RU" sz="2400" i="1">
                <a:latin typeface="Times New Roman" panose="02020603050405020304" pitchFamily="18" charset="0"/>
                <a:cs typeface="Times New Roman" panose="02020603050405020304" pitchFamily="18" charset="0"/>
              </a:rPr>
              <a:t>К</a:t>
            </a:r>
            <a:r>
              <a:rPr lang="uz-Cyrl-UZ" altLang="ru-RU" sz="2400" i="1" baseline="-25000">
                <a:latin typeface="Times New Roman" panose="02020603050405020304" pitchFamily="18" charset="0"/>
                <a:cs typeface="Times New Roman" panose="02020603050405020304" pitchFamily="18" charset="0"/>
              </a:rPr>
              <a:t>U</a:t>
            </a:r>
            <a:r>
              <a:rPr lang="uz-Cyrl-UZ" altLang="ru-RU" sz="2400" i="1">
                <a:latin typeface="Times New Roman" panose="02020603050405020304" pitchFamily="18" charset="0"/>
                <a:cs typeface="Times New Roman" panose="02020603050405020304" pitchFamily="18" charset="0"/>
              </a:rPr>
              <a:t>  </a:t>
            </a:r>
            <a:r>
              <a:rPr lang="uz-Cyrl-UZ" altLang="ru-RU" sz="2400">
                <a:latin typeface="Times New Roman" panose="02020603050405020304" pitchFamily="18" charset="0"/>
                <a:cs typeface="Times New Roman" panose="02020603050405020304" pitchFamily="18" charset="0"/>
              </a:rPr>
              <a:t>камаяди ва бирга тенглашади (</a:t>
            </a:r>
            <a:r>
              <a:rPr lang="uz-Cyrl-UZ" altLang="ru-RU" sz="2400" i="1">
                <a:latin typeface="Times New Roman" panose="02020603050405020304" pitchFamily="18" charset="0"/>
                <a:cs typeface="Times New Roman" panose="02020603050405020304" pitchFamily="18" charset="0"/>
              </a:rPr>
              <a:t>К</a:t>
            </a:r>
            <a:r>
              <a:rPr lang="uz-Cyrl-UZ" altLang="ru-RU" sz="2400" i="1" baseline="-25000">
                <a:latin typeface="Times New Roman" panose="02020603050405020304" pitchFamily="18" charset="0"/>
                <a:cs typeface="Times New Roman" panose="02020603050405020304" pitchFamily="18" charset="0"/>
              </a:rPr>
              <a:t>U</a:t>
            </a:r>
            <a:r>
              <a:rPr lang="uz-Cyrl-UZ" altLang="ru-RU" sz="2400">
                <a:latin typeface="Times New Roman" panose="02020603050405020304" pitchFamily="18" charset="0"/>
                <a:cs typeface="Times New Roman" panose="02020603050405020304" pitchFamily="18" charset="0"/>
              </a:rPr>
              <a:t> = 1).</a:t>
            </a:r>
            <a:endParaRPr lang="ru-RU" altLang="ru-RU" sz="2400">
              <a:latin typeface="Times New Roman" panose="02020603050405020304" pitchFamily="18" charset="0"/>
              <a:cs typeface="Times New Roman" panose="02020603050405020304" pitchFamily="18" charset="0"/>
            </a:endParaRPr>
          </a:p>
          <a:p>
            <a:pPr algn="just"/>
            <a:r>
              <a:rPr lang="uz-Cyrl-UZ" altLang="ru-RU" sz="2400">
                <a:latin typeface="Times New Roman" panose="02020603050405020304" pitchFamily="18" charset="0"/>
                <a:cs typeface="Times New Roman" panose="02020603050405020304" pitchFamily="18" charset="0"/>
              </a:rPr>
              <a:t>Бундай кучайтиргич </a:t>
            </a:r>
            <a:r>
              <a:rPr lang="uz-Cyrl-UZ" altLang="ru-RU" sz="2400" b="1" i="1">
                <a:solidFill>
                  <a:srgbClr val="7030A0"/>
                </a:solidFill>
                <a:latin typeface="Times New Roman" panose="02020603050405020304" pitchFamily="18" charset="0"/>
                <a:cs typeface="Times New Roman" panose="02020603050405020304" pitchFamily="18" charset="0"/>
              </a:rPr>
              <a:t>кучланиш қайтаргичи</a:t>
            </a:r>
            <a:r>
              <a:rPr lang="uz-Cyrl-UZ" altLang="ru-RU" sz="2400">
                <a:solidFill>
                  <a:srgbClr val="7030A0"/>
                </a:solidFill>
                <a:latin typeface="Times New Roman" panose="02020603050405020304" pitchFamily="18" charset="0"/>
                <a:cs typeface="Times New Roman" panose="02020603050405020304" pitchFamily="18" charset="0"/>
              </a:rPr>
              <a:t> </a:t>
            </a:r>
            <a:r>
              <a:rPr lang="uz-Cyrl-UZ" altLang="ru-RU" sz="2400">
                <a:latin typeface="Times New Roman" panose="02020603050405020304" pitchFamily="18" charset="0"/>
                <a:cs typeface="Times New Roman" panose="02020603050405020304" pitchFamily="18" charset="0"/>
              </a:rPr>
              <a:t>дейилади. </a:t>
            </a:r>
          </a:p>
        </p:txBody>
      </p:sp>
      <p:sp>
        <p:nvSpPr>
          <p:cNvPr id="23556" name="Rectangle 2"/>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endParaRPr lang="ru-RU" altLang="ru-RU"/>
          </a:p>
        </p:txBody>
      </p:sp>
      <p:sp>
        <p:nvSpPr>
          <p:cNvPr id="23557" name="Rectangle 4"/>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endParaRPr lang="ru-RU" altLang="ru-RU"/>
          </a:p>
        </p:txBody>
      </p:sp>
      <p:sp>
        <p:nvSpPr>
          <p:cNvPr id="23558" name="Rectangle 2"/>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endParaRPr lang="ru-RU" altLang="ru-RU"/>
          </a:p>
        </p:txBody>
      </p:sp>
      <p:sp>
        <p:nvSpPr>
          <p:cNvPr id="23559" name="Rectangle 4"/>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endParaRPr lang="ru-RU" altLang="ru-RU"/>
          </a:p>
        </p:txBody>
      </p:sp>
      <p:sp>
        <p:nvSpPr>
          <p:cNvPr id="23560" name="Rectangle 6"/>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endParaRPr lang="ru-RU" altLang="ru-RU"/>
          </a:p>
        </p:txBody>
      </p:sp>
      <p:sp>
        <p:nvSpPr>
          <p:cNvPr id="23561" name="Rectangle 8"/>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endParaRPr lang="ru-RU" altLang="ru-RU"/>
          </a:p>
        </p:txBody>
      </p:sp>
    </p:spTree>
    <p:extLst>
      <p:ext uri="{BB962C8B-B14F-4D97-AF65-F5344CB8AC3E}">
        <p14:creationId xmlns:p14="http://schemas.microsoft.com/office/powerpoint/2010/main" val="4272678521"/>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4"/>
          <p:cNvSpPr>
            <a:spLocks noGrp="1" noChangeArrowheads="1"/>
          </p:cNvSpPr>
          <p:nvPr>
            <p:ph type="title"/>
          </p:nvPr>
        </p:nvSpPr>
        <p:spPr>
          <a:xfrm>
            <a:off x="2133600" y="609600"/>
            <a:ext cx="8001000" cy="838200"/>
          </a:xfrm>
        </p:spPr>
        <p:txBody>
          <a:bodyPr>
            <a:normAutofit fontScale="90000"/>
          </a:bodyPr>
          <a:lstStyle/>
          <a:p>
            <a:pPr algn="ctr"/>
            <a:r>
              <a:rPr lang="uz-Cyrl-UZ" altLang="ru-RU" sz="4000" b="1" i="1">
                <a:solidFill>
                  <a:srgbClr val="7030A0"/>
                </a:solidFill>
                <a:latin typeface="Times New Roman" panose="02020603050405020304" pitchFamily="18" charset="0"/>
                <a:cs typeface="Times New Roman" panose="02020603050405020304" pitchFamily="18" charset="0"/>
              </a:rPr>
              <a:t>ОК асосидаги инверслайдиган сумматор</a:t>
            </a:r>
            <a:endParaRPr lang="ru-RU" altLang="ru-RU" sz="4000" b="1" i="1">
              <a:solidFill>
                <a:srgbClr val="7030A0"/>
              </a:solidFill>
              <a:latin typeface="Times New Roman" panose="02020603050405020304" pitchFamily="18" charset="0"/>
              <a:cs typeface="Times New Roman" panose="02020603050405020304" pitchFamily="18" charset="0"/>
            </a:endParaRPr>
          </a:p>
        </p:txBody>
      </p:sp>
      <p:sp>
        <p:nvSpPr>
          <p:cNvPr id="24579" name="Rectangle 5"/>
          <p:cNvSpPr>
            <a:spLocks noGrp="1" noChangeArrowheads="1"/>
          </p:cNvSpPr>
          <p:nvPr>
            <p:ph type="body" idx="1"/>
          </p:nvPr>
        </p:nvSpPr>
        <p:spPr/>
        <p:txBody>
          <a:bodyPr/>
          <a:lstStyle/>
          <a:p>
            <a:pPr algn="just">
              <a:lnSpc>
                <a:spcPct val="80000"/>
              </a:lnSpc>
            </a:pPr>
            <a:endParaRPr lang="uz-Cyrl-UZ" altLang="ru-RU" sz="2400">
              <a:latin typeface="Times New Roman" panose="02020603050405020304" pitchFamily="18" charset="0"/>
            </a:endParaRPr>
          </a:p>
        </p:txBody>
      </p:sp>
      <p:pic>
        <p:nvPicPr>
          <p:cNvPr id="2458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0" y="2133600"/>
            <a:ext cx="5245100" cy="289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53497936"/>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2" name="Rectangle 4"/>
          <p:cNvSpPr>
            <a:spLocks noGrp="1" noChangeArrowheads="1"/>
          </p:cNvSpPr>
          <p:nvPr>
            <p:ph type="title"/>
          </p:nvPr>
        </p:nvSpPr>
        <p:spPr>
          <a:xfrm>
            <a:off x="2133600" y="609600"/>
            <a:ext cx="8001000" cy="838200"/>
          </a:xfrm>
        </p:spPr>
        <p:txBody>
          <a:bodyPr>
            <a:normAutofit fontScale="90000"/>
          </a:bodyPr>
          <a:lstStyle/>
          <a:p>
            <a:pPr algn="ctr"/>
            <a:r>
              <a:rPr lang="uz-Cyrl-UZ" altLang="ru-RU" sz="4000" b="1" i="1">
                <a:solidFill>
                  <a:srgbClr val="7030A0"/>
                </a:solidFill>
                <a:latin typeface="Times New Roman" panose="02020603050405020304" pitchFamily="18" charset="0"/>
                <a:cs typeface="Times New Roman" panose="02020603050405020304" pitchFamily="18" charset="0"/>
              </a:rPr>
              <a:t>ОК асосидаги инверслайдиган сумматор</a:t>
            </a:r>
            <a:endParaRPr lang="ru-RU" altLang="ru-RU" sz="4000" b="1" i="1">
              <a:solidFill>
                <a:srgbClr val="7030A0"/>
              </a:solidFill>
              <a:latin typeface="Times New Roman" panose="02020603050405020304" pitchFamily="18" charset="0"/>
              <a:cs typeface="Times New Roman" panose="02020603050405020304" pitchFamily="18" charset="0"/>
            </a:endParaRPr>
          </a:p>
        </p:txBody>
      </p:sp>
      <p:sp>
        <p:nvSpPr>
          <p:cNvPr id="10243" name="Rectangle 5"/>
          <p:cNvSpPr>
            <a:spLocks noGrp="1" noChangeArrowheads="1"/>
          </p:cNvSpPr>
          <p:nvPr>
            <p:ph type="body" idx="1"/>
          </p:nvPr>
        </p:nvSpPr>
        <p:spPr/>
        <p:txBody>
          <a:bodyPr/>
          <a:lstStyle/>
          <a:p>
            <a:pPr algn="just">
              <a:lnSpc>
                <a:spcPct val="80000"/>
              </a:lnSpc>
              <a:defRPr/>
            </a:pPr>
            <a:r>
              <a:rPr lang="uz-Cyrl-UZ" sz="2400" dirty="0">
                <a:latin typeface="Times New Roman" pitchFamily="18" charset="0"/>
                <a:cs typeface="Times New Roman" pitchFamily="18" charset="0"/>
              </a:rPr>
              <a:t>ОК идеал деб ҳисоблаб (</a:t>
            </a:r>
            <a:r>
              <a:rPr lang="uz-Cyrl-UZ" sz="2400" i="1" dirty="0">
                <a:latin typeface="Times New Roman" pitchFamily="18" charset="0"/>
                <a:cs typeface="Times New Roman" pitchFamily="18" charset="0"/>
              </a:rPr>
              <a:t>I</a:t>
            </a:r>
            <a:r>
              <a:rPr lang="uz-Cyrl-UZ" sz="2400" i="1" baseline="-25000" dirty="0">
                <a:latin typeface="Times New Roman" pitchFamily="18" charset="0"/>
                <a:cs typeface="Times New Roman" pitchFamily="18" charset="0"/>
              </a:rPr>
              <a:t>КИР</a:t>
            </a:r>
            <a:r>
              <a:rPr lang="uz-Cyrl-UZ" sz="2400" dirty="0">
                <a:latin typeface="Times New Roman" pitchFamily="18" charset="0"/>
                <a:cs typeface="Times New Roman" pitchFamily="18" charset="0"/>
              </a:rPr>
              <a:t>=0,  </a:t>
            </a:r>
            <a:r>
              <a:rPr lang="uz-Cyrl-UZ" sz="2400" i="1" dirty="0">
                <a:latin typeface="Times New Roman" pitchFamily="18" charset="0"/>
                <a:cs typeface="Times New Roman" pitchFamily="18" charset="0"/>
              </a:rPr>
              <a:t>U </a:t>
            </a:r>
            <a:r>
              <a:rPr lang="uz-Cyrl-UZ" sz="2400" baseline="30000" dirty="0">
                <a:latin typeface="Times New Roman" pitchFamily="18" charset="0"/>
                <a:cs typeface="Times New Roman" pitchFamily="18" charset="0"/>
              </a:rPr>
              <a:t>/</a:t>
            </a:r>
            <a:r>
              <a:rPr lang="uz-Cyrl-UZ" sz="2400" i="1" dirty="0">
                <a:latin typeface="Times New Roman" pitchFamily="18" charset="0"/>
                <a:cs typeface="Times New Roman" pitchFamily="18" charset="0"/>
              </a:rPr>
              <a:t>=U </a:t>
            </a:r>
            <a:r>
              <a:rPr lang="uz-Cyrl-UZ" sz="2400" baseline="30000" dirty="0">
                <a:latin typeface="Times New Roman" pitchFamily="18" charset="0"/>
                <a:cs typeface="Times New Roman" pitchFamily="18" charset="0"/>
              </a:rPr>
              <a:t>//</a:t>
            </a:r>
            <a:r>
              <a:rPr lang="uz-Cyrl-UZ" sz="2400" dirty="0">
                <a:latin typeface="Times New Roman" pitchFamily="18" charset="0"/>
                <a:cs typeface="Times New Roman" pitchFamily="18" charset="0"/>
              </a:rPr>
              <a:t>), инверс-лайдиган кириш учун Кирхгофнинг биринчи қонунига биноан  </a:t>
            </a:r>
          </a:p>
          <a:p>
            <a:pPr algn="just">
              <a:lnSpc>
                <a:spcPct val="80000"/>
              </a:lnSpc>
              <a:defRPr/>
            </a:pPr>
            <a:endParaRPr lang="uz-Cyrl-UZ" sz="2400" dirty="0">
              <a:latin typeface="Times New Roman" pitchFamily="18" charset="0"/>
              <a:cs typeface="Times New Roman" pitchFamily="18" charset="0"/>
            </a:endParaRPr>
          </a:p>
          <a:p>
            <a:pPr algn="just">
              <a:lnSpc>
                <a:spcPct val="80000"/>
              </a:lnSpc>
              <a:defRPr/>
            </a:pPr>
            <a:r>
              <a:rPr lang="uz-Cyrl-UZ" sz="2400" dirty="0">
                <a:latin typeface="Times New Roman" pitchFamily="18" charset="0"/>
                <a:cs typeface="Times New Roman" pitchFamily="18" charset="0"/>
              </a:rPr>
              <a:t>Бундан</a:t>
            </a:r>
          </a:p>
          <a:p>
            <a:pPr algn="just">
              <a:lnSpc>
                <a:spcPct val="80000"/>
              </a:lnSpc>
              <a:defRPr/>
            </a:pPr>
            <a:endParaRPr lang="uz-Cyrl-UZ" sz="2400" dirty="0">
              <a:latin typeface="Times New Roman" pitchFamily="18" charset="0"/>
              <a:cs typeface="Times New Roman" pitchFamily="18" charset="0"/>
            </a:endParaRPr>
          </a:p>
          <a:p>
            <a:pPr>
              <a:defRPr/>
            </a:pPr>
            <a:endParaRPr lang="uz-Cyrl-UZ" sz="2400" dirty="0">
              <a:latin typeface="Times New Roman" pitchFamily="18" charset="0"/>
              <a:cs typeface="Times New Roman" pitchFamily="18" charset="0"/>
            </a:endParaRPr>
          </a:p>
          <a:p>
            <a:pPr marL="0" indent="0" algn="just">
              <a:buNone/>
              <a:defRPr/>
            </a:pPr>
            <a:r>
              <a:rPr lang="uz-Cyrl-UZ" sz="2400" dirty="0">
                <a:latin typeface="Times New Roman" pitchFamily="18" charset="0"/>
                <a:cs typeface="Times New Roman" pitchFamily="18" charset="0"/>
              </a:rPr>
              <a:t>келиб чиқади, яъни чиқишдаги сигнал ўзининг масштаб коэффициенти билан олинган киришдаги сигналларнинг алгебраик йиғиндисига  тенг бўлади.</a:t>
            </a:r>
            <a:r>
              <a:rPr lang="ru-RU" sz="2400" dirty="0">
                <a:latin typeface="Times New Roman" pitchFamily="18" charset="0"/>
                <a:cs typeface="Times New Roman" pitchFamily="18" charset="0"/>
              </a:rPr>
              <a:t> </a:t>
            </a:r>
            <a:r>
              <a:rPr lang="uz-Cyrl-UZ" sz="2400" i="1" dirty="0">
                <a:latin typeface="Times New Roman" pitchFamily="18" charset="0"/>
                <a:cs typeface="Times New Roman" pitchFamily="18" charset="0"/>
              </a:rPr>
              <a:t>R</a:t>
            </a:r>
            <a:r>
              <a:rPr lang="uz-Cyrl-UZ" sz="2400" i="1" baseline="-25000" dirty="0">
                <a:latin typeface="Times New Roman" pitchFamily="18" charset="0"/>
                <a:cs typeface="Times New Roman" pitchFamily="18" charset="0"/>
              </a:rPr>
              <a:t>1</a:t>
            </a:r>
            <a:r>
              <a:rPr lang="uz-Cyrl-UZ" sz="2400" i="1" dirty="0">
                <a:latin typeface="Times New Roman" pitchFamily="18" charset="0"/>
                <a:cs typeface="Times New Roman" pitchFamily="18" charset="0"/>
              </a:rPr>
              <a:t>=R</a:t>
            </a:r>
            <a:r>
              <a:rPr lang="uz-Cyrl-UZ" sz="2400" i="1" baseline="-25000" dirty="0">
                <a:latin typeface="Times New Roman" pitchFamily="18" charset="0"/>
                <a:cs typeface="Times New Roman" pitchFamily="18" charset="0"/>
              </a:rPr>
              <a:t>2</a:t>
            </a:r>
            <a:r>
              <a:rPr lang="uz-Cyrl-UZ" sz="2400" i="1" dirty="0">
                <a:latin typeface="Times New Roman" pitchFamily="18" charset="0"/>
                <a:cs typeface="Times New Roman" pitchFamily="18" charset="0"/>
              </a:rPr>
              <a:t>=R</a:t>
            </a:r>
            <a:r>
              <a:rPr lang="uz-Cyrl-UZ" sz="2400" i="1" baseline="-25000" dirty="0">
                <a:latin typeface="Times New Roman" pitchFamily="18" charset="0"/>
                <a:cs typeface="Times New Roman" pitchFamily="18" charset="0"/>
              </a:rPr>
              <a:t>3</a:t>
            </a:r>
            <a:r>
              <a:rPr lang="uz-Cyrl-UZ" sz="2400" i="1" dirty="0">
                <a:latin typeface="Times New Roman" pitchFamily="18" charset="0"/>
                <a:cs typeface="Times New Roman" pitchFamily="18" charset="0"/>
              </a:rPr>
              <a:t>=R</a:t>
            </a:r>
            <a:r>
              <a:rPr lang="uz-Cyrl-UZ" sz="2400" i="1" baseline="-25000" dirty="0">
                <a:latin typeface="Times New Roman" pitchFamily="18" charset="0"/>
                <a:cs typeface="Times New Roman" pitchFamily="18" charset="0"/>
              </a:rPr>
              <a:t>ТА</a:t>
            </a:r>
            <a:r>
              <a:rPr lang="uz-Cyrl-UZ" sz="2400" i="1" dirty="0">
                <a:latin typeface="Times New Roman" pitchFamily="18" charset="0"/>
                <a:cs typeface="Times New Roman" pitchFamily="18" charset="0"/>
              </a:rPr>
              <a:t>=R </a:t>
            </a:r>
            <a:r>
              <a:rPr lang="uz-Cyrl-UZ" sz="2400" dirty="0">
                <a:latin typeface="Times New Roman" pitchFamily="18" charset="0"/>
                <a:cs typeface="Times New Roman" pitchFamily="18" charset="0"/>
              </a:rPr>
              <a:t> бўлган хусусий холда</a:t>
            </a:r>
            <a:endParaRPr lang="ru-RU" sz="2400" dirty="0">
              <a:latin typeface="Times New Roman" pitchFamily="18" charset="0"/>
              <a:cs typeface="Times New Roman" pitchFamily="18" charset="0"/>
            </a:endParaRPr>
          </a:p>
          <a:p>
            <a:pPr marL="0" indent="0" algn="just">
              <a:lnSpc>
                <a:spcPct val="80000"/>
              </a:lnSpc>
              <a:buNone/>
              <a:defRPr/>
            </a:pPr>
            <a:r>
              <a:rPr lang="uz-Cyrl-UZ" sz="2400" dirty="0"/>
              <a:t> </a:t>
            </a:r>
            <a:endParaRPr lang="ru-RU" sz="2400" dirty="0"/>
          </a:p>
          <a:p>
            <a:pPr algn="just">
              <a:lnSpc>
                <a:spcPct val="80000"/>
              </a:lnSpc>
              <a:defRPr/>
            </a:pPr>
            <a:endParaRPr lang="uz-Cyrl-UZ" sz="2400" dirty="0">
              <a:latin typeface="Times New Roman" pitchFamily="18" charset="0"/>
            </a:endParaRPr>
          </a:p>
        </p:txBody>
      </p:sp>
      <p:sp>
        <p:nvSpPr>
          <p:cNvPr id="4104" name="Rectangle 2"/>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endParaRPr lang="ru-RU" altLang="ru-RU"/>
          </a:p>
        </p:txBody>
      </p:sp>
      <p:graphicFrame>
        <p:nvGraphicFramePr>
          <p:cNvPr id="4098" name="Объект 2"/>
          <p:cNvGraphicFramePr>
            <a:graphicFrameLocks noChangeAspect="1"/>
          </p:cNvGraphicFramePr>
          <p:nvPr/>
        </p:nvGraphicFramePr>
        <p:xfrm>
          <a:off x="4038601" y="2667000"/>
          <a:ext cx="2238375" cy="381000"/>
        </p:xfrm>
        <a:graphic>
          <a:graphicData uri="http://schemas.openxmlformats.org/presentationml/2006/ole">
            <mc:AlternateContent xmlns:mc="http://schemas.openxmlformats.org/markup-compatibility/2006">
              <mc:Choice xmlns:v="urn:schemas-microsoft-com:vml" Requires="v">
                <p:oleObj spid="_x0000_s4098" name="Формула" r:id="rId3" imgW="1320800" imgH="228600" progId="Equation.3">
                  <p:embed/>
                </p:oleObj>
              </mc:Choice>
              <mc:Fallback>
                <p:oleObj name="Формула" r:id="rId3" imgW="1320800" imgH="228600" progId="Equation.3">
                  <p:embed/>
                  <p:pic>
                    <p:nvPicPr>
                      <p:cNvPr id="4098" name="Объект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38601" y="2667000"/>
                        <a:ext cx="2238375"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105" name="Rectangle 4"/>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endParaRPr lang="ru-RU" altLang="ru-RU"/>
          </a:p>
        </p:txBody>
      </p:sp>
      <p:graphicFrame>
        <p:nvGraphicFramePr>
          <p:cNvPr id="4099" name="Объект 4"/>
          <p:cNvGraphicFramePr>
            <a:graphicFrameLocks noChangeAspect="1"/>
          </p:cNvGraphicFramePr>
          <p:nvPr/>
        </p:nvGraphicFramePr>
        <p:xfrm>
          <a:off x="6743700" y="2438400"/>
          <a:ext cx="2660650" cy="762000"/>
        </p:xfrm>
        <a:graphic>
          <a:graphicData uri="http://schemas.openxmlformats.org/presentationml/2006/ole">
            <mc:AlternateContent xmlns:mc="http://schemas.openxmlformats.org/markup-compatibility/2006">
              <mc:Choice xmlns:v="urn:schemas-microsoft-com:vml" Requires="v">
                <p:oleObj spid="_x0000_s4099" name="Формула" r:id="rId5" imgW="1562100" imgH="444500" progId="Equation.3">
                  <p:embed/>
                </p:oleObj>
              </mc:Choice>
              <mc:Fallback>
                <p:oleObj name="Формула" r:id="rId5" imgW="1562100" imgH="444500" progId="Equation.3">
                  <p:embed/>
                  <p:pic>
                    <p:nvPicPr>
                      <p:cNvPr id="4099" name="Объект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43700" y="2438400"/>
                        <a:ext cx="266065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106" name="Rectangle 6"/>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endParaRPr lang="ru-RU" altLang="ru-RU"/>
          </a:p>
        </p:txBody>
      </p:sp>
      <p:graphicFrame>
        <p:nvGraphicFramePr>
          <p:cNvPr id="4100" name="Объект 6"/>
          <p:cNvGraphicFramePr>
            <a:graphicFrameLocks noChangeAspect="1"/>
          </p:cNvGraphicFramePr>
          <p:nvPr/>
        </p:nvGraphicFramePr>
        <p:xfrm>
          <a:off x="4206875" y="3429000"/>
          <a:ext cx="3778250" cy="762000"/>
        </p:xfrm>
        <a:graphic>
          <a:graphicData uri="http://schemas.openxmlformats.org/presentationml/2006/ole">
            <mc:AlternateContent xmlns:mc="http://schemas.openxmlformats.org/markup-compatibility/2006">
              <mc:Choice xmlns:v="urn:schemas-microsoft-com:vml" Requires="v">
                <p:oleObj spid="_x0000_s4100" name="Формула" r:id="rId7" imgW="2247900" imgH="444500" progId="Equation.3">
                  <p:embed/>
                </p:oleObj>
              </mc:Choice>
              <mc:Fallback>
                <p:oleObj name="Формула" r:id="rId7" imgW="2247900" imgH="444500" progId="Equation.3">
                  <p:embed/>
                  <p:pic>
                    <p:nvPicPr>
                      <p:cNvPr id="4100" name="Объект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206875" y="3429000"/>
                        <a:ext cx="377825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107" name="Rectangle 8"/>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endParaRPr lang="ru-RU" altLang="ru-RU"/>
          </a:p>
        </p:txBody>
      </p:sp>
      <p:graphicFrame>
        <p:nvGraphicFramePr>
          <p:cNvPr id="4101" name="Объект 8"/>
          <p:cNvGraphicFramePr>
            <a:graphicFrameLocks noChangeAspect="1"/>
          </p:cNvGraphicFramePr>
          <p:nvPr/>
        </p:nvGraphicFramePr>
        <p:xfrm>
          <a:off x="5867401" y="5562600"/>
          <a:ext cx="3171825" cy="446088"/>
        </p:xfrm>
        <a:graphic>
          <a:graphicData uri="http://schemas.openxmlformats.org/presentationml/2006/ole">
            <mc:AlternateContent xmlns:mc="http://schemas.openxmlformats.org/markup-compatibility/2006">
              <mc:Choice xmlns:v="urn:schemas-microsoft-com:vml" Requires="v">
                <p:oleObj spid="_x0000_s4101" name="Формула" r:id="rId9" imgW="1549400" imgH="228600" progId="Equation.3">
                  <p:embed/>
                </p:oleObj>
              </mc:Choice>
              <mc:Fallback>
                <p:oleObj name="Формула" r:id="rId9" imgW="1549400" imgH="228600" progId="Equation.3">
                  <p:embed/>
                  <p:pic>
                    <p:nvPicPr>
                      <p:cNvPr id="4101" name="Объект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867401" y="5562600"/>
                        <a:ext cx="3171825" cy="446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415925017"/>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4"/>
          <p:cNvSpPr>
            <a:spLocks noGrp="1" noChangeArrowheads="1"/>
          </p:cNvSpPr>
          <p:nvPr>
            <p:ph type="title"/>
          </p:nvPr>
        </p:nvSpPr>
        <p:spPr>
          <a:xfrm>
            <a:off x="2133600" y="609600"/>
            <a:ext cx="8001000" cy="838200"/>
          </a:xfrm>
        </p:spPr>
        <p:txBody>
          <a:bodyPr>
            <a:normAutofit fontScale="90000"/>
          </a:bodyPr>
          <a:lstStyle/>
          <a:p>
            <a:pPr algn="ctr"/>
            <a:r>
              <a:rPr lang="uz-Cyrl-UZ" altLang="ru-RU" sz="4000" b="1" i="1">
                <a:solidFill>
                  <a:srgbClr val="7030A0"/>
                </a:solidFill>
                <a:latin typeface="Times New Roman" panose="02020603050405020304" pitchFamily="18" charset="0"/>
                <a:cs typeface="Times New Roman" panose="02020603050405020304" pitchFamily="18" charset="0"/>
              </a:rPr>
              <a:t>ОК асосидаги инверсламайдиган сумматор</a:t>
            </a:r>
            <a:endParaRPr lang="ru-RU" altLang="ru-RU" sz="4000" b="1" i="1">
              <a:solidFill>
                <a:srgbClr val="7030A0"/>
              </a:solidFill>
              <a:latin typeface="Times New Roman" panose="02020603050405020304" pitchFamily="18" charset="0"/>
              <a:cs typeface="Times New Roman" panose="02020603050405020304" pitchFamily="18" charset="0"/>
            </a:endParaRPr>
          </a:p>
        </p:txBody>
      </p:sp>
      <p:sp>
        <p:nvSpPr>
          <p:cNvPr id="25603" name="Rectangle 5"/>
          <p:cNvSpPr>
            <a:spLocks noGrp="1" noChangeArrowheads="1"/>
          </p:cNvSpPr>
          <p:nvPr>
            <p:ph type="body" idx="1"/>
          </p:nvPr>
        </p:nvSpPr>
        <p:spPr/>
        <p:txBody>
          <a:bodyPr/>
          <a:lstStyle/>
          <a:p>
            <a:pPr algn="just">
              <a:lnSpc>
                <a:spcPct val="80000"/>
              </a:lnSpc>
            </a:pPr>
            <a:endParaRPr lang="uz-Cyrl-UZ" altLang="ru-RU" sz="2400">
              <a:latin typeface="Times New Roman" panose="02020603050405020304" pitchFamily="18" charset="0"/>
            </a:endParaRPr>
          </a:p>
        </p:txBody>
      </p:sp>
      <p:pic>
        <p:nvPicPr>
          <p:cNvPr id="2560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91000" y="1905000"/>
            <a:ext cx="3949700" cy="375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18704961"/>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i.pinimg.com/564x/7e/b9/ae/7eb9aeb9f67f9e7ed45b4836c19897ea.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 y="1"/>
            <a:ext cx="12192001" cy="6829264"/>
          </a:xfrm>
          <a:prstGeom prst="rect">
            <a:avLst/>
          </a:prstGeom>
          <a:noFill/>
          <a:extLst>
            <a:ext uri="{909E8E84-426E-40DD-AFC4-6F175D3DCCD1}">
              <a14:hiddenFill xmlns:a14="http://schemas.microsoft.com/office/drawing/2010/main">
                <a:solidFill>
                  <a:srgbClr val="FFFFFF"/>
                </a:solidFill>
              </a14:hiddenFill>
            </a:ext>
          </a:extLst>
        </p:spPr>
      </p:pic>
      <p:sp>
        <p:nvSpPr>
          <p:cNvPr id="13315" name="Номер слайда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defRPr>
            </a:lvl4pPr>
            <a:lvl5pPr marL="2057400" indent="-228600">
              <a:spcBef>
                <a:spcPct val="20000"/>
              </a:spcBef>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9pPr>
          </a:lstStyle>
          <a:p>
            <a:pPr>
              <a:spcBef>
                <a:spcPct val="0"/>
              </a:spcBef>
              <a:buClrTx/>
              <a:buSzTx/>
              <a:buFontTx/>
              <a:buNone/>
            </a:pPr>
            <a:fld id="{00151A2B-7129-47D1-8118-A8D64C34A662}" type="slidenum">
              <a:rPr lang="ru-RU" altLang="ru-RU" sz="1200">
                <a:solidFill>
                  <a:srgbClr val="D38E27"/>
                </a:solidFill>
              </a:rPr>
              <a:pPr>
                <a:spcBef>
                  <a:spcPct val="0"/>
                </a:spcBef>
                <a:buClrTx/>
                <a:buSzTx/>
                <a:buFontTx/>
                <a:buNone/>
              </a:pPr>
              <a:t>2</a:t>
            </a:fld>
            <a:endParaRPr lang="ru-RU" altLang="ru-RU" sz="1200">
              <a:solidFill>
                <a:srgbClr val="D38E27"/>
              </a:solidFill>
            </a:endParaRPr>
          </a:p>
        </p:txBody>
      </p:sp>
      <p:sp>
        <p:nvSpPr>
          <p:cNvPr id="13316" name="Прямоугольник 5"/>
          <p:cNvSpPr>
            <a:spLocks noChangeArrowheads="1"/>
          </p:cNvSpPr>
          <p:nvPr/>
        </p:nvSpPr>
        <p:spPr bwMode="auto">
          <a:xfrm>
            <a:off x="384048" y="284527"/>
            <a:ext cx="11317223" cy="1077218"/>
          </a:xfrm>
          <a:prstGeom prst="rect">
            <a:avLst/>
          </a:prstGeom>
          <a:ln/>
        </p:spPr>
        <p:style>
          <a:lnRef idx="1">
            <a:schemeClr val="accent4"/>
          </a:lnRef>
          <a:fillRef idx="2">
            <a:schemeClr val="accent4"/>
          </a:fillRef>
          <a:effectRef idx="1">
            <a:schemeClr val="accent4"/>
          </a:effectRef>
          <a:fontRef idx="minor">
            <a:schemeClr val="dk1"/>
          </a:fontRef>
        </p:style>
        <p:txBody>
          <a:bodyPr wrap="square">
            <a:spAutoFit/>
          </a:bodyPr>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defRPr>
            </a:lvl4pPr>
            <a:lvl5pPr marL="2057400" indent="-228600">
              <a:spcBef>
                <a:spcPct val="20000"/>
              </a:spcBef>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9pPr>
          </a:lstStyle>
          <a:p>
            <a:pPr algn="ctr">
              <a:spcBef>
                <a:spcPct val="0"/>
              </a:spcBef>
              <a:buClrTx/>
              <a:buSzTx/>
              <a:buFontTx/>
              <a:buNone/>
            </a:pPr>
            <a:r>
              <a:rPr lang="en-US" dirty="0" err="1"/>
              <a:t>Operatsion</a:t>
            </a:r>
            <a:r>
              <a:rPr lang="en-US" dirty="0"/>
              <a:t> </a:t>
            </a:r>
            <a:r>
              <a:rPr lang="en-US" dirty="0" err="1"/>
              <a:t>kuchatirgichlar</a:t>
            </a:r>
            <a:r>
              <a:rPr lang="en-US" dirty="0"/>
              <a:t> </a:t>
            </a:r>
            <a:r>
              <a:rPr lang="en-US" dirty="0" err="1"/>
              <a:t>asosida</a:t>
            </a:r>
            <a:r>
              <a:rPr lang="en-US" dirty="0"/>
              <a:t> </a:t>
            </a:r>
            <a:r>
              <a:rPr lang="en-US" dirty="0" err="1"/>
              <a:t>funksional</a:t>
            </a:r>
            <a:r>
              <a:rPr lang="en-US" dirty="0"/>
              <a:t> </a:t>
            </a:r>
            <a:r>
              <a:rPr lang="en-US" dirty="0" err="1"/>
              <a:t>qurilmalar</a:t>
            </a:r>
            <a:r>
              <a:rPr lang="en-US" dirty="0"/>
              <a:t>: </a:t>
            </a:r>
            <a:r>
              <a:rPr lang="en-US" dirty="0" err="1"/>
              <a:t>summator</a:t>
            </a:r>
            <a:r>
              <a:rPr lang="en-US" dirty="0"/>
              <a:t>, integrator, </a:t>
            </a:r>
            <a:r>
              <a:rPr lang="en-US" dirty="0" err="1"/>
              <a:t>differensiator</a:t>
            </a:r>
            <a:r>
              <a:rPr lang="en-US" dirty="0"/>
              <a:t>, </a:t>
            </a:r>
            <a:r>
              <a:rPr lang="en-US" dirty="0" err="1"/>
              <a:t>komparator</a:t>
            </a:r>
            <a:r>
              <a:rPr lang="en-US" dirty="0"/>
              <a:t> </a:t>
            </a:r>
            <a:r>
              <a:rPr lang="en-US" dirty="0" err="1"/>
              <a:t>va</a:t>
            </a:r>
            <a:r>
              <a:rPr lang="en-US" dirty="0"/>
              <a:t> </a:t>
            </a:r>
            <a:r>
              <a:rPr lang="en-US" dirty="0" err="1"/>
              <a:t>boshqalar</a:t>
            </a:r>
            <a:r>
              <a:rPr lang="en-US"/>
              <a:t>.</a:t>
            </a:r>
            <a:endParaRPr lang="en-US" dirty="0">
              <a:solidFill>
                <a:schemeClr val="tx1"/>
              </a:solidFill>
            </a:endParaRPr>
          </a:p>
        </p:txBody>
      </p:sp>
      <p:pic>
        <p:nvPicPr>
          <p:cNvPr id="1030" name="Picture 6" descr="30 Great Book Gifs | Book gif, Animated book, Animated love ..."/>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8962869" y="1377271"/>
            <a:ext cx="3229131" cy="2510651"/>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10"/>
          <p:cNvSpPr>
            <a:spLocks noChangeArrowheads="1"/>
          </p:cNvSpPr>
          <p:nvPr/>
        </p:nvSpPr>
        <p:spPr bwMode="auto">
          <a:xfrm>
            <a:off x="-1996440" y="-1145723"/>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smtClean="0">
              <a:ln>
                <a:noFill/>
              </a:ln>
              <a:solidFill>
                <a:schemeClr val="tx1"/>
              </a:solidFill>
              <a:effectLst/>
              <a:latin typeface="Arial" panose="020B0604020202020204" pitchFamily="34" charset="0"/>
            </a:endParaRPr>
          </a:p>
        </p:txBody>
      </p:sp>
      <p:sp>
        <p:nvSpPr>
          <p:cNvPr id="2" name="Rectangle 1"/>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08511503"/>
      </p:ext>
    </p:extLst>
  </p:cSld>
  <p:clrMapOvr>
    <a:masterClrMapping/>
  </p:clrMapOvr>
  <p:transition spd="slow" advClick="0"/>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Rectangle 4"/>
          <p:cNvSpPr>
            <a:spLocks noGrp="1" noChangeArrowheads="1"/>
          </p:cNvSpPr>
          <p:nvPr>
            <p:ph type="title"/>
          </p:nvPr>
        </p:nvSpPr>
        <p:spPr>
          <a:xfrm>
            <a:off x="2133600" y="609600"/>
            <a:ext cx="8001000" cy="838200"/>
          </a:xfrm>
        </p:spPr>
        <p:txBody>
          <a:bodyPr>
            <a:normAutofit fontScale="90000"/>
          </a:bodyPr>
          <a:lstStyle/>
          <a:p>
            <a:pPr algn="ctr"/>
            <a:r>
              <a:rPr lang="uz-Cyrl-UZ" altLang="ru-RU" sz="4000" b="1" i="1">
                <a:solidFill>
                  <a:srgbClr val="7030A0"/>
                </a:solidFill>
                <a:latin typeface="Times New Roman" panose="02020603050405020304" pitchFamily="18" charset="0"/>
                <a:cs typeface="Times New Roman" panose="02020603050405020304" pitchFamily="18" charset="0"/>
              </a:rPr>
              <a:t>ОК асосидаги инверсламайдиган сумматор</a:t>
            </a:r>
            <a:endParaRPr lang="ru-RU" altLang="ru-RU" sz="4000" b="1" i="1">
              <a:solidFill>
                <a:srgbClr val="7030A0"/>
              </a:solidFill>
              <a:latin typeface="Times New Roman" panose="02020603050405020304" pitchFamily="18" charset="0"/>
              <a:cs typeface="Times New Roman" panose="02020603050405020304" pitchFamily="18" charset="0"/>
            </a:endParaRPr>
          </a:p>
        </p:txBody>
      </p:sp>
      <p:sp>
        <p:nvSpPr>
          <p:cNvPr id="5126" name="Rectangle 5"/>
          <p:cNvSpPr>
            <a:spLocks noGrp="1" noChangeArrowheads="1"/>
          </p:cNvSpPr>
          <p:nvPr>
            <p:ph type="body" idx="1"/>
          </p:nvPr>
        </p:nvSpPr>
        <p:spPr/>
        <p:txBody>
          <a:bodyPr/>
          <a:lstStyle/>
          <a:p>
            <a:pPr algn="just">
              <a:lnSpc>
                <a:spcPct val="80000"/>
              </a:lnSpc>
            </a:pPr>
            <a:r>
              <a:rPr lang="uz-Cyrl-UZ" altLang="ru-RU" sz="2400">
                <a:latin typeface="Times New Roman" panose="02020603050405020304" pitchFamily="18" charset="0"/>
                <a:cs typeface="Times New Roman" panose="02020603050405020304" pitchFamily="18" charset="0"/>
              </a:rPr>
              <a:t>Кириш сигналлари инверсламайдиган киришга, манфий ТА сигнали эса </a:t>
            </a:r>
            <a:r>
              <a:rPr lang="uz-Cyrl-UZ" altLang="ru-RU" sz="2400" i="1">
                <a:latin typeface="Times New Roman" panose="02020603050405020304" pitchFamily="18" charset="0"/>
                <a:cs typeface="Times New Roman" panose="02020603050405020304" pitchFamily="18" charset="0"/>
              </a:rPr>
              <a:t>R</a:t>
            </a:r>
            <a:r>
              <a:rPr lang="uz-Cyrl-UZ" altLang="ru-RU" sz="2400" i="1" baseline="-25000">
                <a:latin typeface="Times New Roman" panose="02020603050405020304" pitchFamily="18" charset="0"/>
                <a:cs typeface="Times New Roman" panose="02020603050405020304" pitchFamily="18" charset="0"/>
              </a:rPr>
              <a:t>ТА</a:t>
            </a:r>
            <a:r>
              <a:rPr lang="uz-Cyrl-UZ" altLang="ru-RU" sz="2400">
                <a:latin typeface="Times New Roman" panose="02020603050405020304" pitchFamily="18" charset="0"/>
                <a:cs typeface="Times New Roman" panose="02020603050405020304" pitchFamily="18" charset="0"/>
              </a:rPr>
              <a:t> орқали инверслайдиган киришга берилади. Кирхгофнинг биринчи қонунига биноан , </a:t>
            </a:r>
          </a:p>
          <a:p>
            <a:pPr algn="just">
              <a:lnSpc>
                <a:spcPct val="80000"/>
              </a:lnSpc>
            </a:pPr>
            <a:endParaRPr lang="uz-Cyrl-UZ" altLang="ru-RU" sz="2400">
              <a:latin typeface="Times New Roman" panose="02020603050405020304" pitchFamily="18" charset="0"/>
              <a:cs typeface="Times New Roman" panose="02020603050405020304" pitchFamily="18" charset="0"/>
            </a:endParaRPr>
          </a:p>
          <a:p>
            <a:pPr algn="just">
              <a:lnSpc>
                <a:spcPct val="80000"/>
              </a:lnSpc>
            </a:pPr>
            <a:endParaRPr lang="uz-Cyrl-UZ" altLang="ru-RU" sz="2400">
              <a:latin typeface="Times New Roman" panose="02020603050405020304" pitchFamily="18" charset="0"/>
              <a:cs typeface="Times New Roman" panose="02020603050405020304" pitchFamily="18" charset="0"/>
            </a:endParaRPr>
          </a:p>
          <a:p>
            <a:pPr algn="just">
              <a:lnSpc>
                <a:spcPct val="80000"/>
              </a:lnSpc>
            </a:pPr>
            <a:r>
              <a:rPr lang="uz-Cyrl-UZ" altLang="ru-RU" sz="2400">
                <a:latin typeface="Times New Roman" panose="02020603050405020304" pitchFamily="18" charset="0"/>
                <a:cs typeface="Times New Roman" panose="02020603050405020304" pitchFamily="18" charset="0"/>
              </a:rPr>
              <a:t>чунки идеал ОК да </a:t>
            </a:r>
            <a:r>
              <a:rPr lang="uz-Cyrl-UZ" altLang="ru-RU" sz="2400" i="1">
                <a:latin typeface="Times New Roman" panose="02020603050405020304" pitchFamily="18" charset="0"/>
                <a:cs typeface="Times New Roman" panose="02020603050405020304" pitchFamily="18" charset="0"/>
              </a:rPr>
              <a:t>I</a:t>
            </a:r>
            <a:r>
              <a:rPr lang="uz-Cyrl-UZ" altLang="ru-RU" sz="2400" i="1" baseline="-25000">
                <a:latin typeface="Times New Roman" panose="02020603050405020304" pitchFamily="18" charset="0"/>
                <a:cs typeface="Times New Roman" panose="02020603050405020304" pitchFamily="18" charset="0"/>
              </a:rPr>
              <a:t>КИР </a:t>
            </a:r>
            <a:r>
              <a:rPr lang="uz-Cyrl-UZ" altLang="ru-RU" sz="2400">
                <a:latin typeface="Times New Roman" panose="02020603050405020304" pitchFamily="18" charset="0"/>
                <a:cs typeface="Times New Roman" panose="02020603050405020304" pitchFamily="18" charset="0"/>
              </a:rPr>
              <a:t>= 0.</a:t>
            </a:r>
            <a:endParaRPr lang="ru-RU" altLang="ru-RU" sz="2400">
              <a:latin typeface="Times New Roman" panose="02020603050405020304" pitchFamily="18" charset="0"/>
              <a:cs typeface="Times New Roman" panose="02020603050405020304" pitchFamily="18" charset="0"/>
            </a:endParaRPr>
          </a:p>
          <a:p>
            <a:pPr algn="just"/>
            <a:r>
              <a:rPr lang="uz-Cyrl-UZ" altLang="ru-RU" sz="2400">
                <a:latin typeface="Times New Roman" panose="02020603050405020304" pitchFamily="18" charset="0"/>
                <a:cs typeface="Times New Roman" panose="02020603050405020304" pitchFamily="18" charset="0"/>
              </a:rPr>
              <a:t>Демак,  </a:t>
            </a:r>
            <a:r>
              <a:rPr lang="ru-RU" altLang="ru-RU" sz="2400">
                <a:latin typeface="Times New Roman" panose="02020603050405020304" pitchFamily="18" charset="0"/>
                <a:cs typeface="Times New Roman" panose="02020603050405020304" pitchFamily="18" charset="0"/>
              </a:rPr>
              <a:t>                                                           </a:t>
            </a:r>
            <a:r>
              <a:rPr lang="uz-Cyrl-UZ" altLang="ru-RU" sz="2400">
                <a:latin typeface="Times New Roman" panose="02020603050405020304" pitchFamily="18" charset="0"/>
                <a:cs typeface="Times New Roman" panose="02020603050405020304" pitchFamily="18" charset="0"/>
              </a:rPr>
              <a:t>.</a:t>
            </a:r>
            <a:endParaRPr lang="ru-RU" altLang="ru-RU" sz="2400">
              <a:latin typeface="Times New Roman" panose="02020603050405020304" pitchFamily="18" charset="0"/>
              <a:cs typeface="Times New Roman" panose="02020603050405020304" pitchFamily="18" charset="0"/>
            </a:endParaRPr>
          </a:p>
          <a:p>
            <a:pPr algn="just"/>
            <a:endParaRPr lang="uz-Cyrl-UZ" altLang="ru-RU" sz="2400">
              <a:latin typeface="Times New Roman" panose="02020603050405020304" pitchFamily="18" charset="0"/>
              <a:cs typeface="Times New Roman" panose="02020603050405020304" pitchFamily="18" charset="0"/>
            </a:endParaRPr>
          </a:p>
          <a:p>
            <a:pPr algn="just"/>
            <a:r>
              <a:rPr lang="uz-Cyrl-UZ" altLang="ru-RU" sz="2400">
                <a:latin typeface="Times New Roman" panose="02020603050405020304" pitchFamily="18" charset="0"/>
                <a:cs typeface="Times New Roman" panose="02020603050405020304" pitchFamily="18" charset="0"/>
              </a:rPr>
              <a:t>ОК киришлари потенциаллари бир бирига тенг деган шартдан келиб чиққан ҳолда U</a:t>
            </a:r>
            <a:r>
              <a:rPr lang="uz-Cyrl-UZ" altLang="ru-RU" sz="2400" baseline="30000">
                <a:latin typeface="Times New Roman" panose="02020603050405020304" pitchFamily="18" charset="0"/>
                <a:cs typeface="Times New Roman" panose="02020603050405020304" pitchFamily="18" charset="0"/>
              </a:rPr>
              <a:t>/ </a:t>
            </a:r>
            <a:r>
              <a:rPr lang="uz-Cyrl-UZ" altLang="ru-RU" sz="2400">
                <a:latin typeface="Times New Roman" panose="02020603050405020304" pitchFamily="18" charset="0"/>
                <a:cs typeface="Times New Roman" panose="02020603050405020304" pitchFamily="18" charset="0"/>
              </a:rPr>
              <a:t> кириш потенциалини аниқлаймиз, яъни </a:t>
            </a:r>
            <a:endParaRPr lang="ru-RU" altLang="ru-RU" sz="2400">
              <a:latin typeface="Times New Roman" panose="02020603050405020304" pitchFamily="18" charset="0"/>
              <a:cs typeface="Times New Roman" panose="02020603050405020304" pitchFamily="18" charset="0"/>
            </a:endParaRPr>
          </a:p>
          <a:p>
            <a:pPr algn="just">
              <a:lnSpc>
                <a:spcPct val="80000"/>
              </a:lnSpc>
            </a:pPr>
            <a:endParaRPr lang="uz-Cyrl-UZ" altLang="ru-RU" sz="2400">
              <a:latin typeface="Times New Roman" panose="02020603050405020304" pitchFamily="18" charset="0"/>
              <a:cs typeface="Times New Roman" panose="02020603050405020304" pitchFamily="18" charset="0"/>
            </a:endParaRPr>
          </a:p>
        </p:txBody>
      </p:sp>
      <p:sp>
        <p:nvSpPr>
          <p:cNvPr id="5127" name="Rectangle 2"/>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endParaRPr lang="ru-RU" altLang="ru-RU"/>
          </a:p>
        </p:txBody>
      </p:sp>
      <p:graphicFrame>
        <p:nvGraphicFramePr>
          <p:cNvPr id="5122" name="Объект 2"/>
          <p:cNvGraphicFramePr>
            <a:graphicFrameLocks noChangeAspect="1"/>
          </p:cNvGraphicFramePr>
          <p:nvPr/>
        </p:nvGraphicFramePr>
        <p:xfrm>
          <a:off x="3200401" y="2819400"/>
          <a:ext cx="2238375" cy="381000"/>
        </p:xfrm>
        <a:graphic>
          <a:graphicData uri="http://schemas.openxmlformats.org/presentationml/2006/ole">
            <mc:AlternateContent xmlns:mc="http://schemas.openxmlformats.org/markup-compatibility/2006">
              <mc:Choice xmlns:v="urn:schemas-microsoft-com:vml" Requires="v">
                <p:oleObj spid="_x0000_s5122" name="Формула" r:id="rId3" imgW="1320800" imgH="228600" progId="Equation.3">
                  <p:embed/>
                </p:oleObj>
              </mc:Choice>
              <mc:Fallback>
                <p:oleObj name="Формула" r:id="rId3" imgW="1320800" imgH="228600" progId="Equation.3">
                  <p:embed/>
                  <p:pic>
                    <p:nvPicPr>
                      <p:cNvPr id="5122" name="Объект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00401" y="2819400"/>
                        <a:ext cx="2238375"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128" name="Rectangle 4"/>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endParaRPr lang="ru-RU" altLang="ru-RU"/>
          </a:p>
        </p:txBody>
      </p:sp>
      <p:sp>
        <p:nvSpPr>
          <p:cNvPr id="5129" name="Rectangle 6"/>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endParaRPr lang="ru-RU" altLang="ru-RU"/>
          </a:p>
        </p:txBody>
      </p:sp>
      <p:sp>
        <p:nvSpPr>
          <p:cNvPr id="5130" name="Rectangle 8"/>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endParaRPr lang="ru-RU" altLang="ru-RU"/>
          </a:p>
        </p:txBody>
      </p:sp>
      <p:sp>
        <p:nvSpPr>
          <p:cNvPr id="5131" name="Rectangle 2"/>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endParaRPr lang="ru-RU" altLang="ru-RU"/>
          </a:p>
        </p:txBody>
      </p:sp>
      <p:graphicFrame>
        <p:nvGraphicFramePr>
          <p:cNvPr id="5123" name="Объект 10"/>
          <p:cNvGraphicFramePr>
            <a:graphicFrameLocks noChangeAspect="1"/>
          </p:cNvGraphicFramePr>
          <p:nvPr/>
        </p:nvGraphicFramePr>
        <p:xfrm>
          <a:off x="4419600" y="3810000"/>
          <a:ext cx="3100388" cy="609600"/>
        </p:xfrm>
        <a:graphic>
          <a:graphicData uri="http://schemas.openxmlformats.org/presentationml/2006/ole">
            <mc:AlternateContent xmlns:mc="http://schemas.openxmlformats.org/markup-compatibility/2006">
              <mc:Choice xmlns:v="urn:schemas-microsoft-com:vml" Requires="v">
                <p:oleObj spid="_x0000_s5123" name="Формула" r:id="rId5" imgW="2654300" imgH="520700" progId="Equation.3">
                  <p:embed/>
                </p:oleObj>
              </mc:Choice>
              <mc:Fallback>
                <p:oleObj name="Формула" r:id="rId5" imgW="2654300" imgH="520700" progId="Equation.3">
                  <p:embed/>
                  <p:pic>
                    <p:nvPicPr>
                      <p:cNvPr id="5123" name="Объект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19600" y="3810000"/>
                        <a:ext cx="3100388"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132" name="Rectangle 4"/>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endParaRPr lang="ru-RU" altLang="ru-RU"/>
          </a:p>
        </p:txBody>
      </p:sp>
      <p:graphicFrame>
        <p:nvGraphicFramePr>
          <p:cNvPr id="5124" name="Объект 12"/>
          <p:cNvGraphicFramePr>
            <a:graphicFrameLocks noChangeAspect="1"/>
          </p:cNvGraphicFramePr>
          <p:nvPr/>
        </p:nvGraphicFramePr>
        <p:xfrm>
          <a:off x="5486400" y="5562600"/>
          <a:ext cx="2312988" cy="762000"/>
        </p:xfrm>
        <a:graphic>
          <a:graphicData uri="http://schemas.openxmlformats.org/presentationml/2006/ole">
            <mc:AlternateContent xmlns:mc="http://schemas.openxmlformats.org/markup-compatibility/2006">
              <mc:Choice xmlns:v="urn:schemas-microsoft-com:vml" Requires="v">
                <p:oleObj spid="_x0000_s5124" name="Формула" r:id="rId7" imgW="1358310" imgH="444307" progId="Equation.3">
                  <p:embed/>
                </p:oleObj>
              </mc:Choice>
              <mc:Fallback>
                <p:oleObj name="Формула" r:id="rId7" imgW="1358310" imgH="444307" progId="Equation.3">
                  <p:embed/>
                  <p:pic>
                    <p:nvPicPr>
                      <p:cNvPr id="5124" name="Объект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486400" y="5562600"/>
                        <a:ext cx="2312988"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667886146"/>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Rectangle 4"/>
          <p:cNvSpPr>
            <a:spLocks noGrp="1" noChangeArrowheads="1"/>
          </p:cNvSpPr>
          <p:nvPr>
            <p:ph type="title"/>
          </p:nvPr>
        </p:nvSpPr>
        <p:spPr>
          <a:xfrm>
            <a:off x="2133600" y="609600"/>
            <a:ext cx="8001000" cy="838200"/>
          </a:xfrm>
        </p:spPr>
        <p:txBody>
          <a:bodyPr>
            <a:normAutofit fontScale="90000"/>
          </a:bodyPr>
          <a:lstStyle/>
          <a:p>
            <a:pPr algn="ctr"/>
            <a:r>
              <a:rPr lang="uz-Cyrl-UZ" altLang="ru-RU" sz="4000" b="1" i="1">
                <a:solidFill>
                  <a:srgbClr val="7030A0"/>
                </a:solidFill>
                <a:latin typeface="Times New Roman" panose="02020603050405020304" pitchFamily="18" charset="0"/>
                <a:cs typeface="Times New Roman" panose="02020603050405020304" pitchFamily="18" charset="0"/>
              </a:rPr>
              <a:t>ОК асосидаги инверсламайдиган сумматор</a:t>
            </a:r>
            <a:endParaRPr lang="ru-RU" altLang="ru-RU" sz="4000" b="1" i="1">
              <a:solidFill>
                <a:srgbClr val="7030A0"/>
              </a:solidFill>
              <a:latin typeface="Times New Roman" panose="02020603050405020304" pitchFamily="18" charset="0"/>
              <a:cs typeface="Times New Roman" panose="02020603050405020304" pitchFamily="18" charset="0"/>
            </a:endParaRPr>
          </a:p>
        </p:txBody>
      </p:sp>
      <p:sp>
        <p:nvSpPr>
          <p:cNvPr id="10243" name="Rectangle 5"/>
          <p:cNvSpPr>
            <a:spLocks noGrp="1" noChangeArrowheads="1"/>
          </p:cNvSpPr>
          <p:nvPr>
            <p:ph type="body" idx="1"/>
          </p:nvPr>
        </p:nvSpPr>
        <p:spPr/>
        <p:txBody>
          <a:bodyPr/>
          <a:lstStyle/>
          <a:p>
            <a:pPr algn="just">
              <a:defRPr/>
            </a:pPr>
            <a:r>
              <a:rPr lang="uz-Cyrl-UZ" sz="2400" dirty="0">
                <a:latin typeface="Times New Roman" pitchFamily="18" charset="0"/>
                <a:cs typeface="Times New Roman" pitchFamily="18" charset="0"/>
              </a:rPr>
              <a:t>Бундан  </a:t>
            </a:r>
            <a:r>
              <a:rPr lang="ru-RU" sz="2400" dirty="0">
                <a:latin typeface="Times New Roman" pitchFamily="18" charset="0"/>
                <a:cs typeface="Times New Roman" pitchFamily="18" charset="0"/>
              </a:rPr>
              <a:t>                                            , </a:t>
            </a:r>
          </a:p>
          <a:p>
            <a:pPr algn="just">
              <a:defRPr/>
            </a:pPr>
            <a:r>
              <a:rPr lang="uz-Cyrl-UZ" sz="2400" dirty="0">
                <a:latin typeface="Times New Roman" pitchFamily="18" charset="0"/>
                <a:cs typeface="Times New Roman" pitchFamily="18" charset="0"/>
              </a:rPr>
              <a:t>бу ерда </a:t>
            </a:r>
            <a:r>
              <a:rPr lang="ru-RU" sz="2400" dirty="0">
                <a:latin typeface="Times New Roman" pitchFamily="18" charset="0"/>
                <a:cs typeface="Times New Roman" pitchFamily="18" charset="0"/>
              </a:rPr>
              <a:t>  </a:t>
            </a:r>
            <a:r>
              <a:rPr lang="uz-Cyrl-UZ" sz="2400" dirty="0">
                <a:latin typeface="Times New Roman" pitchFamily="18" charset="0"/>
                <a:cs typeface="Times New Roman" pitchFamily="18" charset="0"/>
              </a:rPr>
              <a:t>учта киришли жамловчи қурилма учун </a:t>
            </a:r>
            <a:r>
              <a:rPr lang="ru-RU" sz="2400" dirty="0">
                <a:latin typeface="Times New Roman" pitchFamily="18" charset="0"/>
                <a:cs typeface="Times New Roman" pitchFamily="18" charset="0"/>
              </a:rPr>
              <a:t>      </a:t>
            </a:r>
          </a:p>
          <a:p>
            <a:pPr marL="0" indent="0" algn="just">
              <a:buNone/>
              <a:defRPr/>
            </a:pPr>
            <a:r>
              <a:rPr lang="ru-RU" sz="2400" dirty="0">
                <a:latin typeface="Times New Roman" pitchFamily="18" charset="0"/>
                <a:cs typeface="Times New Roman" pitchFamily="18" charset="0"/>
              </a:rPr>
              <a:t>                                           </a:t>
            </a:r>
            <a:r>
              <a:rPr lang="uz-Cyrl-UZ" sz="2400" dirty="0">
                <a:latin typeface="Times New Roman" pitchFamily="18" charset="0"/>
                <a:cs typeface="Times New Roman" pitchFamily="18" charset="0"/>
              </a:rPr>
              <a:t>ва</a:t>
            </a:r>
            <a:r>
              <a:rPr lang="ru-RU" sz="2400" dirty="0">
                <a:latin typeface="Times New Roman" pitchFamily="18" charset="0"/>
                <a:cs typeface="Times New Roman" pitchFamily="18" charset="0"/>
              </a:rPr>
              <a:t> </a:t>
            </a:r>
          </a:p>
          <a:p>
            <a:pPr algn="just">
              <a:defRPr/>
            </a:pPr>
            <a:endParaRPr lang="uz-Cyrl-UZ" sz="2400" i="1" dirty="0">
              <a:latin typeface="Times New Roman" pitchFamily="18" charset="0"/>
              <a:cs typeface="Times New Roman" pitchFamily="18" charset="0"/>
            </a:endParaRPr>
          </a:p>
          <a:p>
            <a:pPr algn="just">
              <a:defRPr/>
            </a:pPr>
            <a:r>
              <a:rPr lang="en-US" sz="2400" i="1" dirty="0">
                <a:latin typeface="Times New Roman" pitchFamily="18" charset="0"/>
                <a:cs typeface="Times New Roman" pitchFamily="18" charset="0"/>
              </a:rPr>
              <a:t>n </a:t>
            </a:r>
            <a:r>
              <a:rPr lang="uz-Cyrl-UZ" sz="2400" dirty="0">
                <a:latin typeface="Times New Roman" pitchFamily="18" charset="0"/>
                <a:cs typeface="Times New Roman" pitchFamily="18" charset="0"/>
              </a:rPr>
              <a:t>та киришли жамловчи қурилма учун эса  </a:t>
            </a:r>
            <a:r>
              <a:rPr lang="ru-RU" sz="2400" dirty="0">
                <a:latin typeface="Times New Roman" pitchFamily="18" charset="0"/>
                <a:cs typeface="Times New Roman" pitchFamily="18" charset="0"/>
              </a:rPr>
              <a:t>                      </a:t>
            </a:r>
          </a:p>
          <a:p>
            <a:pPr marL="0" indent="0" algn="just">
              <a:buNone/>
              <a:defRPr/>
            </a:pPr>
            <a:r>
              <a:rPr lang="ru-RU" sz="2400" dirty="0">
                <a:latin typeface="Times New Roman" pitchFamily="18" charset="0"/>
                <a:cs typeface="Times New Roman" pitchFamily="18" charset="0"/>
              </a:rPr>
              <a:t>                                             </a:t>
            </a:r>
            <a:r>
              <a:rPr lang="uz-Cyrl-UZ" sz="2400" dirty="0">
                <a:latin typeface="Times New Roman" pitchFamily="18" charset="0"/>
                <a:cs typeface="Times New Roman" pitchFamily="18" charset="0"/>
              </a:rPr>
              <a:t>. </a:t>
            </a:r>
            <a:endParaRPr lang="ru-RU" sz="2400" dirty="0">
              <a:latin typeface="Times New Roman" pitchFamily="18" charset="0"/>
              <a:cs typeface="Times New Roman" pitchFamily="18" charset="0"/>
            </a:endParaRPr>
          </a:p>
          <a:p>
            <a:pPr algn="just">
              <a:lnSpc>
                <a:spcPct val="80000"/>
              </a:lnSpc>
              <a:defRPr/>
            </a:pPr>
            <a:endParaRPr lang="uz-Cyrl-UZ" sz="2400" dirty="0">
              <a:latin typeface="Times New Roman" pitchFamily="18" charset="0"/>
              <a:cs typeface="Times New Roman" pitchFamily="18" charset="0"/>
            </a:endParaRPr>
          </a:p>
        </p:txBody>
      </p:sp>
      <p:sp>
        <p:nvSpPr>
          <p:cNvPr id="6151" name="Rectangle 2"/>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endParaRPr lang="ru-RU" altLang="ru-RU"/>
          </a:p>
        </p:txBody>
      </p:sp>
      <p:sp>
        <p:nvSpPr>
          <p:cNvPr id="6152" name="Rectangle 4"/>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endParaRPr lang="ru-RU" altLang="ru-RU"/>
          </a:p>
        </p:txBody>
      </p:sp>
      <p:sp>
        <p:nvSpPr>
          <p:cNvPr id="6153" name="Rectangle 6"/>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endParaRPr lang="ru-RU" altLang="ru-RU"/>
          </a:p>
        </p:txBody>
      </p:sp>
      <p:sp>
        <p:nvSpPr>
          <p:cNvPr id="6154" name="Rectangle 8"/>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endParaRPr lang="ru-RU" altLang="ru-RU"/>
          </a:p>
        </p:txBody>
      </p:sp>
      <p:sp>
        <p:nvSpPr>
          <p:cNvPr id="6155" name="Rectangle 2"/>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endParaRPr lang="ru-RU" altLang="ru-RU"/>
          </a:p>
        </p:txBody>
      </p:sp>
      <p:sp>
        <p:nvSpPr>
          <p:cNvPr id="6156" name="Rectangle 4"/>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endParaRPr lang="ru-RU" altLang="ru-RU"/>
          </a:p>
        </p:txBody>
      </p:sp>
      <p:sp>
        <p:nvSpPr>
          <p:cNvPr id="6157" name="Rectangle 2"/>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endParaRPr lang="ru-RU" altLang="ru-RU"/>
          </a:p>
        </p:txBody>
      </p:sp>
      <p:graphicFrame>
        <p:nvGraphicFramePr>
          <p:cNvPr id="6146" name="Объект 6"/>
          <p:cNvGraphicFramePr>
            <a:graphicFrameLocks noChangeAspect="1"/>
          </p:cNvGraphicFramePr>
          <p:nvPr/>
        </p:nvGraphicFramePr>
        <p:xfrm>
          <a:off x="3733801" y="1828801"/>
          <a:ext cx="3051175" cy="423863"/>
        </p:xfrm>
        <a:graphic>
          <a:graphicData uri="http://schemas.openxmlformats.org/presentationml/2006/ole">
            <mc:AlternateContent xmlns:mc="http://schemas.openxmlformats.org/markup-compatibility/2006">
              <mc:Choice xmlns:v="urn:schemas-microsoft-com:vml" Requires="v">
                <p:oleObj spid="_x0000_s6146" name="Формула" r:id="rId3" imgW="1587500" imgH="228600" progId="Equation.3">
                  <p:embed/>
                </p:oleObj>
              </mc:Choice>
              <mc:Fallback>
                <p:oleObj name="Формула" r:id="rId3" imgW="1587500" imgH="228600" progId="Equation.3">
                  <p:embed/>
                  <p:pic>
                    <p:nvPicPr>
                      <p:cNvPr id="6146" name="Объект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33801" y="1828801"/>
                        <a:ext cx="3051175" cy="423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158" name="Rectangle 4"/>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endParaRPr lang="ru-RU" altLang="ru-RU"/>
          </a:p>
        </p:txBody>
      </p:sp>
      <p:graphicFrame>
        <p:nvGraphicFramePr>
          <p:cNvPr id="6147" name="Объект 13"/>
          <p:cNvGraphicFramePr>
            <a:graphicFrameLocks noChangeAspect="1"/>
          </p:cNvGraphicFramePr>
          <p:nvPr/>
        </p:nvGraphicFramePr>
        <p:xfrm>
          <a:off x="3024188" y="2755900"/>
          <a:ext cx="1700212" cy="673100"/>
        </p:xfrm>
        <a:graphic>
          <a:graphicData uri="http://schemas.openxmlformats.org/presentationml/2006/ole">
            <mc:AlternateContent xmlns:mc="http://schemas.openxmlformats.org/markup-compatibility/2006">
              <mc:Choice xmlns:v="urn:schemas-microsoft-com:vml" Requires="v">
                <p:oleObj spid="_x0000_s6147" name="Формула" r:id="rId5" imgW="1155700" imgH="457200" progId="Equation.3">
                  <p:embed/>
                </p:oleObj>
              </mc:Choice>
              <mc:Fallback>
                <p:oleObj name="Формула" r:id="rId5" imgW="1155700" imgH="457200" progId="Equation.3">
                  <p:embed/>
                  <p:pic>
                    <p:nvPicPr>
                      <p:cNvPr id="6147" name="Объект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24188" y="2755900"/>
                        <a:ext cx="1700212" cy="67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159" name="Rectangle 6"/>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endParaRPr lang="ru-RU" altLang="ru-RU"/>
          </a:p>
        </p:txBody>
      </p:sp>
      <p:graphicFrame>
        <p:nvGraphicFramePr>
          <p:cNvPr id="6148" name="Объект 15"/>
          <p:cNvGraphicFramePr>
            <a:graphicFrameLocks noChangeAspect="1"/>
          </p:cNvGraphicFramePr>
          <p:nvPr/>
        </p:nvGraphicFramePr>
        <p:xfrm>
          <a:off x="3200400" y="4038600"/>
          <a:ext cx="1714500" cy="685800"/>
        </p:xfrm>
        <a:graphic>
          <a:graphicData uri="http://schemas.openxmlformats.org/presentationml/2006/ole">
            <mc:AlternateContent xmlns:mc="http://schemas.openxmlformats.org/markup-compatibility/2006">
              <mc:Choice xmlns:v="urn:schemas-microsoft-com:vml" Requires="v">
                <p:oleObj spid="_x0000_s6148" name="Формула" r:id="rId7" imgW="990170" imgH="393529" progId="Equation.3">
                  <p:embed/>
                </p:oleObj>
              </mc:Choice>
              <mc:Fallback>
                <p:oleObj name="Формула" r:id="rId7" imgW="990170" imgH="393529" progId="Equation.3">
                  <p:embed/>
                  <p:pic>
                    <p:nvPicPr>
                      <p:cNvPr id="6148" name="Объект 1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00400" y="4038600"/>
                        <a:ext cx="17145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647716512"/>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4"/>
          <p:cNvSpPr>
            <a:spLocks noGrp="1" noChangeArrowheads="1"/>
          </p:cNvSpPr>
          <p:nvPr>
            <p:ph type="title"/>
          </p:nvPr>
        </p:nvSpPr>
        <p:spPr>
          <a:xfrm>
            <a:off x="2133600" y="609600"/>
            <a:ext cx="8001000" cy="838200"/>
          </a:xfrm>
        </p:spPr>
        <p:txBody>
          <a:bodyPr/>
          <a:lstStyle/>
          <a:p>
            <a:pPr algn="ctr"/>
            <a:r>
              <a:rPr lang="uz-Cyrl-UZ" altLang="ru-RU" sz="4000" b="1" i="1">
                <a:solidFill>
                  <a:srgbClr val="7030A0"/>
                </a:solidFill>
                <a:latin typeface="Times New Roman" panose="02020603050405020304" pitchFamily="18" charset="0"/>
                <a:cs typeface="Times New Roman" panose="02020603050405020304" pitchFamily="18" charset="0"/>
              </a:rPr>
              <a:t>ОК асосидаги дифференциатор</a:t>
            </a:r>
            <a:endParaRPr lang="ru-RU" altLang="ru-RU" sz="4000" b="1" i="1">
              <a:solidFill>
                <a:srgbClr val="7030A0"/>
              </a:solidFill>
              <a:latin typeface="Times New Roman" panose="02020603050405020304" pitchFamily="18" charset="0"/>
              <a:cs typeface="Times New Roman" panose="02020603050405020304" pitchFamily="18" charset="0"/>
            </a:endParaRPr>
          </a:p>
        </p:txBody>
      </p:sp>
      <p:sp>
        <p:nvSpPr>
          <p:cNvPr id="26627" name="Rectangle 5"/>
          <p:cNvSpPr>
            <a:spLocks noGrp="1" noChangeArrowheads="1"/>
          </p:cNvSpPr>
          <p:nvPr>
            <p:ph type="body" idx="1"/>
          </p:nvPr>
        </p:nvSpPr>
        <p:spPr/>
        <p:txBody>
          <a:bodyPr/>
          <a:lstStyle/>
          <a:p>
            <a:pPr algn="just">
              <a:lnSpc>
                <a:spcPct val="80000"/>
              </a:lnSpc>
            </a:pPr>
            <a:endParaRPr lang="uz-Cyrl-UZ" altLang="ru-RU" sz="2400">
              <a:latin typeface="Times New Roman" panose="02020603050405020304" pitchFamily="18" charset="0"/>
            </a:endParaRPr>
          </a:p>
        </p:txBody>
      </p:sp>
      <p:pic>
        <p:nvPicPr>
          <p:cNvPr id="2662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1" y="2444750"/>
            <a:ext cx="4346575" cy="266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2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62800" y="2381250"/>
            <a:ext cx="2921000" cy="273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05503852"/>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7" name="Rectangle 4"/>
          <p:cNvSpPr>
            <a:spLocks noGrp="1" noChangeArrowheads="1"/>
          </p:cNvSpPr>
          <p:nvPr>
            <p:ph type="title"/>
          </p:nvPr>
        </p:nvSpPr>
        <p:spPr>
          <a:xfrm>
            <a:off x="2133600" y="609600"/>
            <a:ext cx="8001000" cy="838200"/>
          </a:xfrm>
        </p:spPr>
        <p:txBody>
          <a:bodyPr/>
          <a:lstStyle/>
          <a:p>
            <a:pPr algn="ctr"/>
            <a:r>
              <a:rPr lang="uz-Cyrl-UZ" altLang="ru-RU" sz="4000" b="1" i="1">
                <a:solidFill>
                  <a:srgbClr val="7030A0"/>
                </a:solidFill>
                <a:latin typeface="Times New Roman" panose="02020603050405020304" pitchFamily="18" charset="0"/>
                <a:cs typeface="Times New Roman" panose="02020603050405020304" pitchFamily="18" charset="0"/>
              </a:rPr>
              <a:t>ОК асосидаги дифференциатор</a:t>
            </a:r>
            <a:endParaRPr lang="ru-RU" altLang="ru-RU" sz="4000" b="1" i="1">
              <a:solidFill>
                <a:srgbClr val="7030A0"/>
              </a:solidFill>
              <a:latin typeface="Times New Roman" panose="02020603050405020304" pitchFamily="18" charset="0"/>
              <a:cs typeface="Times New Roman" panose="02020603050405020304" pitchFamily="18" charset="0"/>
            </a:endParaRPr>
          </a:p>
        </p:txBody>
      </p:sp>
      <p:sp>
        <p:nvSpPr>
          <p:cNvPr id="7178" name="Rectangle 5"/>
          <p:cNvSpPr>
            <a:spLocks noGrp="1" noChangeArrowheads="1"/>
          </p:cNvSpPr>
          <p:nvPr>
            <p:ph type="body" idx="1"/>
          </p:nvPr>
        </p:nvSpPr>
        <p:spPr/>
        <p:txBody>
          <a:bodyPr/>
          <a:lstStyle/>
          <a:p>
            <a:pPr algn="just">
              <a:lnSpc>
                <a:spcPct val="80000"/>
              </a:lnSpc>
            </a:pPr>
            <a:r>
              <a:rPr lang="uz-Cyrl-UZ" altLang="ru-RU" sz="2400">
                <a:latin typeface="Times New Roman" panose="02020603050405020304" pitchFamily="18" charset="0"/>
                <a:cs typeface="Times New Roman" panose="02020603050405020304" pitchFamily="18" charset="0"/>
              </a:rPr>
              <a:t>Схема ТА занжирига </a:t>
            </a:r>
            <a:r>
              <a:rPr lang="uz-Cyrl-UZ" altLang="ru-RU" sz="2400" i="1">
                <a:latin typeface="Times New Roman" panose="02020603050405020304" pitchFamily="18" charset="0"/>
                <a:cs typeface="Times New Roman" panose="02020603050405020304" pitchFamily="18" charset="0"/>
              </a:rPr>
              <a:t>RC</a:t>
            </a:r>
            <a:r>
              <a:rPr lang="uz-Cyrl-UZ" altLang="ru-RU" sz="2400">
                <a:latin typeface="Times New Roman" panose="02020603050405020304" pitchFamily="18" charset="0"/>
                <a:cs typeface="Times New Roman" panose="02020603050405020304" pitchFamily="18" charset="0"/>
              </a:rPr>
              <a:t> элемент киритилган инверслайдиган кучайтиргич ҳисобланади. Кирхгофнинг биринчи қонунига биноан                      .</a:t>
            </a:r>
          </a:p>
          <a:p>
            <a:pPr algn="just">
              <a:lnSpc>
                <a:spcPct val="80000"/>
              </a:lnSpc>
            </a:pPr>
            <a:endParaRPr lang="uz-Cyrl-UZ" altLang="ru-RU" sz="2400">
              <a:latin typeface="Times New Roman" panose="02020603050405020304" pitchFamily="18" charset="0"/>
              <a:cs typeface="Times New Roman" panose="02020603050405020304" pitchFamily="18" charset="0"/>
            </a:endParaRPr>
          </a:p>
          <a:p>
            <a:pPr algn="just">
              <a:lnSpc>
                <a:spcPct val="80000"/>
              </a:lnSpc>
            </a:pPr>
            <a:r>
              <a:rPr lang="uz-Cyrl-UZ" altLang="ru-RU" sz="2400">
                <a:latin typeface="Times New Roman" panose="02020603050405020304" pitchFamily="18" charset="0"/>
                <a:cs typeface="Times New Roman" panose="02020603050405020304" pitchFamily="18" charset="0"/>
              </a:rPr>
              <a:t>                       бўлганлиги сабабли, конденсатор зарядининг оний қиймати </a:t>
            </a:r>
          </a:p>
          <a:p>
            <a:pPr algn="just">
              <a:lnSpc>
                <a:spcPct val="80000"/>
              </a:lnSpc>
            </a:pPr>
            <a:endParaRPr lang="uz-Cyrl-UZ" altLang="ru-RU" sz="2400">
              <a:latin typeface="Times New Roman" panose="02020603050405020304" pitchFamily="18" charset="0"/>
              <a:cs typeface="Times New Roman" panose="02020603050405020304" pitchFamily="18" charset="0"/>
            </a:endParaRPr>
          </a:p>
          <a:p>
            <a:pPr algn="just">
              <a:lnSpc>
                <a:spcPct val="80000"/>
              </a:lnSpc>
            </a:pPr>
            <a:r>
              <a:rPr lang="uz-Cyrl-UZ" altLang="ru-RU" sz="2400">
                <a:latin typeface="Times New Roman" panose="02020603050405020304" pitchFamily="18" charset="0"/>
                <a:cs typeface="Times New Roman" panose="02020603050405020304" pitchFamily="18" charset="0"/>
              </a:rPr>
              <a:t>ток эса </a:t>
            </a:r>
          </a:p>
          <a:p>
            <a:pPr algn="just">
              <a:lnSpc>
                <a:spcPct val="80000"/>
              </a:lnSpc>
            </a:pPr>
            <a:endParaRPr lang="uz-Cyrl-UZ" altLang="ru-RU" sz="2400">
              <a:latin typeface="Times New Roman" panose="02020603050405020304" pitchFamily="18" charset="0"/>
              <a:cs typeface="Times New Roman" panose="02020603050405020304" pitchFamily="18" charset="0"/>
            </a:endParaRPr>
          </a:p>
          <a:p>
            <a:pPr algn="just">
              <a:lnSpc>
                <a:spcPct val="80000"/>
              </a:lnSpc>
            </a:pPr>
            <a:r>
              <a:rPr lang="uz-Cyrl-UZ" altLang="ru-RU" sz="2400">
                <a:latin typeface="Times New Roman" panose="02020603050405020304" pitchFamily="18" charset="0"/>
                <a:cs typeface="Times New Roman" panose="02020603050405020304" pitchFamily="18" charset="0"/>
              </a:rPr>
              <a:t>Ўз навбатида, ток </a:t>
            </a:r>
          </a:p>
          <a:p>
            <a:pPr algn="just">
              <a:lnSpc>
                <a:spcPct val="80000"/>
              </a:lnSpc>
            </a:pPr>
            <a:r>
              <a:rPr lang="uz-Cyrl-UZ" altLang="ru-RU" sz="2400">
                <a:latin typeface="Times New Roman" panose="02020603050405020304" pitchFamily="18" charset="0"/>
                <a:cs typeface="Times New Roman" panose="02020603050405020304" pitchFamily="18" charset="0"/>
              </a:rPr>
              <a:t>Бундан                                ёки</a:t>
            </a:r>
            <a:endParaRPr lang="ru-RU" altLang="ru-RU" sz="2400">
              <a:latin typeface="Times New Roman" panose="02020603050405020304" pitchFamily="18" charset="0"/>
              <a:cs typeface="Times New Roman" panose="02020603050405020304" pitchFamily="18" charset="0"/>
            </a:endParaRPr>
          </a:p>
          <a:p>
            <a:pPr algn="just">
              <a:lnSpc>
                <a:spcPct val="80000"/>
              </a:lnSpc>
            </a:pPr>
            <a:endParaRPr lang="uz-Cyrl-UZ" altLang="ru-RU" sz="2400">
              <a:latin typeface="Times New Roman" panose="02020603050405020304" pitchFamily="18" charset="0"/>
              <a:cs typeface="Times New Roman" panose="02020603050405020304" pitchFamily="18" charset="0"/>
            </a:endParaRPr>
          </a:p>
        </p:txBody>
      </p:sp>
      <p:sp>
        <p:nvSpPr>
          <p:cNvPr id="7179" name="Rectangle 2"/>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endParaRPr lang="ru-RU" altLang="ru-RU"/>
          </a:p>
        </p:txBody>
      </p:sp>
      <p:graphicFrame>
        <p:nvGraphicFramePr>
          <p:cNvPr id="7170" name="Объект 2"/>
          <p:cNvGraphicFramePr>
            <a:graphicFrameLocks noChangeAspect="1"/>
          </p:cNvGraphicFramePr>
          <p:nvPr/>
        </p:nvGraphicFramePr>
        <p:xfrm>
          <a:off x="8229600" y="2590800"/>
          <a:ext cx="1409700" cy="433388"/>
        </p:xfrm>
        <a:graphic>
          <a:graphicData uri="http://schemas.openxmlformats.org/presentationml/2006/ole">
            <mc:AlternateContent xmlns:mc="http://schemas.openxmlformats.org/markup-compatibility/2006">
              <mc:Choice xmlns:v="urn:schemas-microsoft-com:vml" Requires="v">
                <p:oleObj spid="_x0000_s7170" name="Формула" r:id="rId3" imgW="850531" imgH="266584" progId="Equation.3">
                  <p:embed/>
                </p:oleObj>
              </mc:Choice>
              <mc:Fallback>
                <p:oleObj name="Формула" r:id="rId3" imgW="850531" imgH="266584" progId="Equation.3">
                  <p:embed/>
                  <p:pic>
                    <p:nvPicPr>
                      <p:cNvPr id="7170" name="Объект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29600" y="2590800"/>
                        <a:ext cx="1409700"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180" name="Rectangle 4"/>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endParaRPr lang="ru-RU" altLang="ru-RU"/>
          </a:p>
        </p:txBody>
      </p:sp>
      <p:graphicFrame>
        <p:nvGraphicFramePr>
          <p:cNvPr id="7171" name="Объект 4"/>
          <p:cNvGraphicFramePr>
            <a:graphicFrameLocks noChangeAspect="1"/>
          </p:cNvGraphicFramePr>
          <p:nvPr/>
        </p:nvGraphicFramePr>
        <p:xfrm>
          <a:off x="2743200" y="2971800"/>
          <a:ext cx="1530350" cy="361950"/>
        </p:xfrm>
        <a:graphic>
          <a:graphicData uri="http://schemas.openxmlformats.org/presentationml/2006/ole">
            <mc:AlternateContent xmlns:mc="http://schemas.openxmlformats.org/markup-compatibility/2006">
              <mc:Choice xmlns:v="urn:schemas-microsoft-com:vml" Requires="v">
                <p:oleObj spid="_x0000_s7171" name="Формула" r:id="rId5" imgW="1040948" imgH="241195" progId="Equation.3">
                  <p:embed/>
                </p:oleObj>
              </mc:Choice>
              <mc:Fallback>
                <p:oleObj name="Формула" r:id="rId5" imgW="1040948" imgH="241195" progId="Equation.3">
                  <p:embed/>
                  <p:pic>
                    <p:nvPicPr>
                      <p:cNvPr id="7171" name="Объект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43200" y="2971800"/>
                        <a:ext cx="1530350"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181" name="Rectangle 6"/>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endParaRPr lang="ru-RU" altLang="ru-RU"/>
          </a:p>
        </p:txBody>
      </p:sp>
      <p:graphicFrame>
        <p:nvGraphicFramePr>
          <p:cNvPr id="7172" name="Объект 6"/>
          <p:cNvGraphicFramePr>
            <a:graphicFrameLocks noChangeAspect="1"/>
          </p:cNvGraphicFramePr>
          <p:nvPr/>
        </p:nvGraphicFramePr>
        <p:xfrm>
          <a:off x="6477000" y="3581400"/>
          <a:ext cx="1474788" cy="381000"/>
        </p:xfrm>
        <a:graphic>
          <a:graphicData uri="http://schemas.openxmlformats.org/presentationml/2006/ole">
            <mc:AlternateContent xmlns:mc="http://schemas.openxmlformats.org/markup-compatibility/2006">
              <mc:Choice xmlns:v="urn:schemas-microsoft-com:vml" Requires="v">
                <p:oleObj spid="_x0000_s7172" name="Формула" r:id="rId7" imgW="875920" imgH="215806" progId="Equation.3">
                  <p:embed/>
                </p:oleObj>
              </mc:Choice>
              <mc:Fallback>
                <p:oleObj name="Формула" r:id="rId7" imgW="875920" imgH="215806" progId="Equation.3">
                  <p:embed/>
                  <p:pic>
                    <p:nvPicPr>
                      <p:cNvPr id="7172" name="Объект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477000" y="3581400"/>
                        <a:ext cx="1474788"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182" name="Rectangle 8"/>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endParaRPr lang="ru-RU" altLang="ru-RU"/>
          </a:p>
        </p:txBody>
      </p:sp>
      <p:graphicFrame>
        <p:nvGraphicFramePr>
          <p:cNvPr id="7173" name="Объект 8"/>
          <p:cNvGraphicFramePr>
            <a:graphicFrameLocks noChangeAspect="1"/>
          </p:cNvGraphicFramePr>
          <p:nvPr/>
        </p:nvGraphicFramePr>
        <p:xfrm>
          <a:off x="3886201" y="4114800"/>
          <a:ext cx="3140075" cy="457200"/>
        </p:xfrm>
        <a:graphic>
          <a:graphicData uri="http://schemas.openxmlformats.org/presentationml/2006/ole">
            <mc:AlternateContent xmlns:mc="http://schemas.openxmlformats.org/markup-compatibility/2006">
              <mc:Choice xmlns:v="urn:schemas-microsoft-com:vml" Requires="v">
                <p:oleObj spid="_x0000_s7173" name="Формула" r:id="rId9" imgW="1752600" imgH="215900" progId="Equation.3">
                  <p:embed/>
                </p:oleObj>
              </mc:Choice>
              <mc:Fallback>
                <p:oleObj name="Формула" r:id="rId9" imgW="1752600" imgH="215900" progId="Equation.3">
                  <p:embed/>
                  <p:pic>
                    <p:nvPicPr>
                      <p:cNvPr id="7173" name="Объект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886201" y="4114800"/>
                        <a:ext cx="31400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183" name="Rectangle 10"/>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endParaRPr lang="ru-RU" altLang="ru-RU"/>
          </a:p>
        </p:txBody>
      </p:sp>
      <p:graphicFrame>
        <p:nvGraphicFramePr>
          <p:cNvPr id="7174" name="Объект 10"/>
          <p:cNvGraphicFramePr>
            <a:graphicFrameLocks noChangeAspect="1"/>
          </p:cNvGraphicFramePr>
          <p:nvPr/>
        </p:nvGraphicFramePr>
        <p:xfrm>
          <a:off x="5334000" y="4773614"/>
          <a:ext cx="2057400" cy="407987"/>
        </p:xfrm>
        <a:graphic>
          <a:graphicData uri="http://schemas.openxmlformats.org/presentationml/2006/ole">
            <mc:AlternateContent xmlns:mc="http://schemas.openxmlformats.org/markup-compatibility/2006">
              <mc:Choice xmlns:v="urn:schemas-microsoft-com:vml" Requires="v">
                <p:oleObj spid="_x0000_s7174" name="Формула" r:id="rId11" imgW="1117115" imgH="215806" progId="Equation.3">
                  <p:embed/>
                </p:oleObj>
              </mc:Choice>
              <mc:Fallback>
                <p:oleObj name="Формула" r:id="rId11" imgW="1117115" imgH="215806" progId="Equation.3">
                  <p:embed/>
                  <p:pic>
                    <p:nvPicPr>
                      <p:cNvPr id="7174" name="Объект 1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334000" y="4773614"/>
                        <a:ext cx="2057400" cy="407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184" name="Rectangle 12"/>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endParaRPr lang="ru-RU" altLang="ru-RU"/>
          </a:p>
        </p:txBody>
      </p:sp>
      <p:graphicFrame>
        <p:nvGraphicFramePr>
          <p:cNvPr id="7175" name="Объект 12"/>
          <p:cNvGraphicFramePr>
            <a:graphicFrameLocks noChangeAspect="1"/>
          </p:cNvGraphicFramePr>
          <p:nvPr/>
        </p:nvGraphicFramePr>
        <p:xfrm>
          <a:off x="3771900" y="5334000"/>
          <a:ext cx="2014538" cy="685800"/>
        </p:xfrm>
        <a:graphic>
          <a:graphicData uri="http://schemas.openxmlformats.org/presentationml/2006/ole">
            <mc:AlternateContent xmlns:mc="http://schemas.openxmlformats.org/markup-compatibility/2006">
              <mc:Choice xmlns:v="urn:schemas-microsoft-com:vml" Requires="v">
                <p:oleObj spid="_x0000_s7175" name="Формула" r:id="rId13" imgW="1333500" imgH="444500" progId="Equation.3">
                  <p:embed/>
                </p:oleObj>
              </mc:Choice>
              <mc:Fallback>
                <p:oleObj name="Формула" r:id="rId13" imgW="1333500" imgH="444500" progId="Equation.3">
                  <p:embed/>
                  <p:pic>
                    <p:nvPicPr>
                      <p:cNvPr id="7175" name="Объект 1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771900" y="5334000"/>
                        <a:ext cx="2014538"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185" name="Rectangle 14"/>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endParaRPr lang="ru-RU" altLang="ru-RU"/>
          </a:p>
        </p:txBody>
      </p:sp>
      <p:graphicFrame>
        <p:nvGraphicFramePr>
          <p:cNvPr id="7176" name="Объект 14"/>
          <p:cNvGraphicFramePr>
            <a:graphicFrameLocks noChangeAspect="1"/>
          </p:cNvGraphicFramePr>
          <p:nvPr/>
        </p:nvGraphicFramePr>
        <p:xfrm>
          <a:off x="6870700" y="5334000"/>
          <a:ext cx="2338388" cy="609600"/>
        </p:xfrm>
        <a:graphic>
          <a:graphicData uri="http://schemas.openxmlformats.org/presentationml/2006/ole">
            <mc:AlternateContent xmlns:mc="http://schemas.openxmlformats.org/markup-compatibility/2006">
              <mc:Choice xmlns:v="urn:schemas-microsoft-com:vml" Requires="v">
                <p:oleObj spid="_x0000_s7176" name="Формула" r:id="rId15" imgW="1511300" imgH="393700" progId="Equation.3">
                  <p:embed/>
                </p:oleObj>
              </mc:Choice>
              <mc:Fallback>
                <p:oleObj name="Формула" r:id="rId15" imgW="1511300" imgH="393700" progId="Equation.3">
                  <p:embed/>
                  <p:pic>
                    <p:nvPicPr>
                      <p:cNvPr id="7176" name="Объект 14"/>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870700" y="5334000"/>
                        <a:ext cx="2338388"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866439714"/>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4"/>
          <p:cNvSpPr>
            <a:spLocks noGrp="1" noChangeArrowheads="1"/>
          </p:cNvSpPr>
          <p:nvPr>
            <p:ph type="title"/>
          </p:nvPr>
        </p:nvSpPr>
        <p:spPr>
          <a:xfrm>
            <a:off x="2133600" y="609600"/>
            <a:ext cx="8001000" cy="838200"/>
          </a:xfrm>
        </p:spPr>
        <p:txBody>
          <a:bodyPr/>
          <a:lstStyle/>
          <a:p>
            <a:pPr algn="ctr"/>
            <a:r>
              <a:rPr lang="uz-Cyrl-UZ" altLang="ru-RU" sz="4000" b="1" i="1">
                <a:solidFill>
                  <a:srgbClr val="7030A0"/>
                </a:solidFill>
                <a:latin typeface="Times New Roman" panose="02020603050405020304" pitchFamily="18" charset="0"/>
                <a:cs typeface="Times New Roman" panose="02020603050405020304" pitchFamily="18" charset="0"/>
              </a:rPr>
              <a:t>ОК асосидаги дифференциатор</a:t>
            </a:r>
            <a:endParaRPr lang="ru-RU" altLang="ru-RU" sz="4000" b="1" i="1">
              <a:solidFill>
                <a:srgbClr val="7030A0"/>
              </a:solidFill>
              <a:latin typeface="Times New Roman" panose="02020603050405020304" pitchFamily="18" charset="0"/>
              <a:cs typeface="Times New Roman" panose="02020603050405020304" pitchFamily="18" charset="0"/>
            </a:endParaRPr>
          </a:p>
        </p:txBody>
      </p:sp>
      <p:sp>
        <p:nvSpPr>
          <p:cNvPr id="27651" name="Rectangle 5"/>
          <p:cNvSpPr>
            <a:spLocks noGrp="1" noChangeArrowheads="1"/>
          </p:cNvSpPr>
          <p:nvPr>
            <p:ph type="body" idx="1"/>
          </p:nvPr>
        </p:nvSpPr>
        <p:spPr>
          <a:xfrm>
            <a:off x="2057400" y="1676400"/>
            <a:ext cx="8001000" cy="4267200"/>
          </a:xfrm>
        </p:spPr>
        <p:txBody>
          <a:bodyPr>
            <a:normAutofit lnSpcReduction="10000"/>
          </a:bodyPr>
          <a:lstStyle/>
          <a:p>
            <a:pPr algn="just"/>
            <a:r>
              <a:rPr lang="uz-Cyrl-UZ" altLang="ru-RU" sz="2400">
                <a:latin typeface="Times New Roman" panose="02020603050405020304" pitchFamily="18" charset="0"/>
                <a:cs typeface="Times New Roman" panose="02020603050405020304" pitchFamily="18" charset="0"/>
              </a:rPr>
              <a:t>Чиқишдаги импульслар давомийлиги </a:t>
            </a:r>
          </a:p>
          <a:p>
            <a:pPr algn="just"/>
            <a:r>
              <a:rPr lang="ru-RU" altLang="ru-RU" sz="2400" i="1">
                <a:latin typeface="Times New Roman" panose="02020603050405020304" pitchFamily="18" charset="0"/>
                <a:cs typeface="Times New Roman" panose="02020603050405020304" pitchFamily="18" charset="0"/>
              </a:rPr>
              <a:t>τ</a:t>
            </a:r>
            <a:r>
              <a:rPr lang="uz-Cyrl-UZ" altLang="ru-RU" sz="2400" i="1" baseline="-25000">
                <a:latin typeface="Times New Roman" panose="02020603050405020304" pitchFamily="18" charset="0"/>
                <a:cs typeface="Times New Roman" panose="02020603050405020304" pitchFamily="18" charset="0"/>
              </a:rPr>
              <a:t>И </a:t>
            </a:r>
            <a:r>
              <a:rPr lang="uz-Cyrl-UZ" altLang="ru-RU" sz="2400" i="1">
                <a:latin typeface="Times New Roman" panose="02020603050405020304" pitchFamily="18" charset="0"/>
                <a:cs typeface="Times New Roman" panose="02020603050405020304" pitchFamily="18" charset="0"/>
              </a:rPr>
              <a:t>≈</a:t>
            </a:r>
            <a:r>
              <a:rPr lang="uz-Cyrl-UZ" altLang="ru-RU" sz="2400">
                <a:latin typeface="Times New Roman" panose="02020603050405020304" pitchFamily="18" charset="0"/>
                <a:cs typeface="Times New Roman" panose="02020603050405020304" pitchFamily="18" charset="0"/>
              </a:rPr>
              <a:t>(3÷4)</a:t>
            </a:r>
            <a:r>
              <a:rPr lang="ru-RU" altLang="ru-RU" sz="2400" i="1">
                <a:latin typeface="Times New Roman" panose="02020603050405020304" pitchFamily="18" charset="0"/>
                <a:cs typeface="Times New Roman" panose="02020603050405020304" pitchFamily="18" charset="0"/>
              </a:rPr>
              <a:t>τ</a:t>
            </a:r>
            <a:r>
              <a:rPr lang="uz-Cyrl-UZ" altLang="ru-RU" sz="2400" i="1">
                <a:latin typeface="Times New Roman" panose="02020603050405020304" pitchFamily="18" charset="0"/>
                <a:cs typeface="Times New Roman" panose="02020603050405020304" pitchFamily="18" charset="0"/>
              </a:rPr>
              <a:t>=</a:t>
            </a:r>
            <a:r>
              <a:rPr lang="uz-Cyrl-UZ" altLang="ru-RU" sz="2400">
                <a:latin typeface="Times New Roman" panose="02020603050405020304" pitchFamily="18" charset="0"/>
                <a:cs typeface="Times New Roman" panose="02020603050405020304" pitchFamily="18" charset="0"/>
              </a:rPr>
              <a:t>(3÷4)</a:t>
            </a:r>
            <a:r>
              <a:rPr lang="uz-Cyrl-UZ" altLang="ru-RU" sz="2400" i="1">
                <a:latin typeface="Times New Roman" panose="02020603050405020304" pitchFamily="18" charset="0"/>
                <a:cs typeface="Times New Roman" panose="02020603050405020304" pitchFamily="18" charset="0"/>
              </a:rPr>
              <a:t>R</a:t>
            </a:r>
            <a:r>
              <a:rPr lang="uz-Cyrl-UZ" altLang="ru-RU" sz="2400" i="1" baseline="-25000">
                <a:latin typeface="Times New Roman" panose="02020603050405020304" pitchFamily="18" charset="0"/>
                <a:cs typeface="Times New Roman" panose="02020603050405020304" pitchFamily="18" charset="0"/>
              </a:rPr>
              <a:t>ТА</a:t>
            </a:r>
            <a:r>
              <a:rPr lang="uz-Cyrl-UZ" altLang="ru-RU" sz="2400" i="1">
                <a:latin typeface="Times New Roman" panose="02020603050405020304" pitchFamily="18" charset="0"/>
                <a:cs typeface="Times New Roman" panose="02020603050405020304" pitchFamily="18" charset="0"/>
              </a:rPr>
              <a:t>·C</a:t>
            </a:r>
            <a:r>
              <a:rPr lang="uz-Cyrl-UZ" altLang="ru-RU" sz="2400">
                <a:latin typeface="Times New Roman" panose="02020603050405020304" pitchFamily="18" charset="0"/>
                <a:cs typeface="Times New Roman" panose="02020603050405020304" pitchFamily="18" charset="0"/>
              </a:rPr>
              <a:t> каби аниқланади.</a:t>
            </a:r>
            <a:endParaRPr lang="ru-RU" altLang="ru-RU" sz="2400">
              <a:latin typeface="Times New Roman" panose="02020603050405020304" pitchFamily="18" charset="0"/>
              <a:cs typeface="Times New Roman" panose="02020603050405020304" pitchFamily="18" charset="0"/>
            </a:endParaRPr>
          </a:p>
          <a:p>
            <a:pPr algn="just"/>
            <a:r>
              <a:rPr lang="uz-Cyrl-UZ" altLang="ru-RU" sz="2400">
                <a:latin typeface="Times New Roman" panose="02020603050405020304" pitchFamily="18" charset="0"/>
                <a:cs typeface="Times New Roman" panose="02020603050405020304" pitchFamily="18" charset="0"/>
              </a:rPr>
              <a:t>Чиқишдаги кучланиш шакли </a:t>
            </a:r>
            <a:r>
              <a:rPr lang="uz-Cyrl-UZ" altLang="ru-RU" sz="2400" i="1">
                <a:latin typeface="Times New Roman" panose="02020603050405020304" pitchFamily="18" charset="0"/>
                <a:cs typeface="Times New Roman" panose="02020603050405020304" pitchFamily="18" charset="0"/>
              </a:rPr>
              <a:t> </a:t>
            </a:r>
            <a:r>
              <a:rPr lang="ru-RU" altLang="ru-RU" sz="2400" i="1">
                <a:latin typeface="Times New Roman" panose="02020603050405020304" pitchFamily="18" charset="0"/>
                <a:cs typeface="Times New Roman" panose="02020603050405020304" pitchFamily="18" charset="0"/>
              </a:rPr>
              <a:t>τ</a:t>
            </a:r>
            <a:r>
              <a:rPr lang="uz-Cyrl-UZ" altLang="ru-RU" sz="2400" i="1" baseline="-25000">
                <a:latin typeface="Times New Roman" panose="02020603050405020304" pitchFamily="18" charset="0"/>
                <a:cs typeface="Times New Roman" panose="02020603050405020304" pitchFamily="18" charset="0"/>
              </a:rPr>
              <a:t>И</a:t>
            </a:r>
            <a:r>
              <a:rPr lang="uz-Cyrl-UZ" altLang="ru-RU" sz="2400" i="1">
                <a:latin typeface="Times New Roman" panose="02020603050405020304" pitchFamily="18" charset="0"/>
                <a:cs typeface="Times New Roman" panose="02020603050405020304" pitchFamily="18" charset="0"/>
              </a:rPr>
              <a:t> </a:t>
            </a:r>
            <a:r>
              <a:rPr lang="uz-Cyrl-UZ" altLang="ru-RU" sz="2400">
                <a:latin typeface="Times New Roman" panose="02020603050405020304" pitchFamily="18" charset="0"/>
                <a:cs typeface="Times New Roman" panose="02020603050405020304" pitchFamily="18" charset="0"/>
              </a:rPr>
              <a:t>ва</a:t>
            </a:r>
            <a:r>
              <a:rPr lang="uz-Cyrl-UZ" altLang="ru-RU" sz="2400" i="1">
                <a:latin typeface="Times New Roman" panose="02020603050405020304" pitchFamily="18" charset="0"/>
                <a:cs typeface="Times New Roman" panose="02020603050405020304" pitchFamily="18" charset="0"/>
              </a:rPr>
              <a:t> </a:t>
            </a:r>
            <a:r>
              <a:rPr lang="ru-RU" altLang="ru-RU" sz="2400" i="1">
                <a:latin typeface="Times New Roman" panose="02020603050405020304" pitchFamily="18" charset="0"/>
                <a:cs typeface="Times New Roman" panose="02020603050405020304" pitchFamily="18" charset="0"/>
              </a:rPr>
              <a:t>τ </a:t>
            </a:r>
            <a:r>
              <a:rPr lang="uz-Cyrl-UZ" altLang="ru-RU" sz="2400">
                <a:latin typeface="Times New Roman" panose="02020603050405020304" pitchFamily="18" charset="0"/>
                <a:cs typeface="Times New Roman" panose="02020603050405020304" pitchFamily="18" charset="0"/>
              </a:rPr>
              <a:t>нисбатига боғлиқ бўлади. </a:t>
            </a:r>
            <a:r>
              <a:rPr lang="uz-Cyrl-UZ" altLang="ru-RU" sz="2400" i="1">
                <a:latin typeface="Times New Roman" panose="02020603050405020304" pitchFamily="18" charset="0"/>
                <a:cs typeface="Times New Roman" panose="02020603050405020304" pitchFamily="18" charset="0"/>
              </a:rPr>
              <a:t> t</a:t>
            </a:r>
            <a:r>
              <a:rPr lang="uz-Cyrl-UZ" altLang="ru-RU" sz="2400" i="1" baseline="-25000">
                <a:latin typeface="Times New Roman" panose="02020603050405020304" pitchFamily="18" charset="0"/>
                <a:cs typeface="Times New Roman" panose="02020603050405020304" pitchFamily="18" charset="0"/>
              </a:rPr>
              <a:t>1</a:t>
            </a:r>
            <a:r>
              <a:rPr lang="uz-Cyrl-UZ" altLang="ru-RU" sz="2400">
                <a:latin typeface="Times New Roman" panose="02020603050405020304" pitchFamily="18" charset="0"/>
                <a:cs typeface="Times New Roman" panose="02020603050405020304" pitchFamily="18" charset="0"/>
              </a:rPr>
              <a:t> вақт моментида </a:t>
            </a:r>
            <a:r>
              <a:rPr lang="uz-Cyrl-UZ" altLang="ru-RU" sz="2400" i="1">
                <a:latin typeface="Times New Roman" panose="02020603050405020304" pitchFamily="18" charset="0"/>
                <a:cs typeface="Times New Roman" panose="02020603050405020304" pitchFamily="18" charset="0"/>
              </a:rPr>
              <a:t>R</a:t>
            </a:r>
            <a:r>
              <a:rPr lang="uz-Cyrl-UZ" altLang="ru-RU" sz="2400" i="1" baseline="-25000">
                <a:latin typeface="Times New Roman" panose="02020603050405020304" pitchFamily="18" charset="0"/>
                <a:cs typeface="Times New Roman" panose="02020603050405020304" pitchFamily="18" charset="0"/>
              </a:rPr>
              <a:t>ТА</a:t>
            </a:r>
            <a:r>
              <a:rPr lang="uz-Cyrl-UZ" altLang="ru-RU" sz="2400">
                <a:latin typeface="Times New Roman" panose="02020603050405020304" pitchFamily="18" charset="0"/>
                <a:cs typeface="Times New Roman" panose="02020603050405020304" pitchFamily="18" charset="0"/>
              </a:rPr>
              <a:t> резисторга кириш кучланиши қўйилган, чунки конденсатордаги кучланиш кескин ўзгара олмайди. Сўнгра конденсатордаги кучланиш экспоненциал қонун бўйича ортади, резистордаги кучланиш эса, яъни чиқиш кучланиши экспоненциал қонунга биноан пасаяди ва конденсатор зарядланиши тугаганда, </a:t>
            </a:r>
            <a:r>
              <a:rPr lang="uz-Cyrl-UZ" altLang="ru-RU" sz="2400" i="1">
                <a:latin typeface="Times New Roman" panose="02020603050405020304" pitchFamily="18" charset="0"/>
                <a:cs typeface="Times New Roman" panose="02020603050405020304" pitchFamily="18" charset="0"/>
              </a:rPr>
              <a:t>t</a:t>
            </a:r>
            <a:r>
              <a:rPr lang="uz-Cyrl-UZ" altLang="ru-RU" sz="2400" i="1" baseline="-25000">
                <a:latin typeface="Times New Roman" panose="02020603050405020304" pitchFamily="18" charset="0"/>
                <a:cs typeface="Times New Roman" panose="02020603050405020304" pitchFamily="18" charset="0"/>
              </a:rPr>
              <a:t>2 </a:t>
            </a:r>
            <a:r>
              <a:rPr lang="uz-Cyrl-UZ" altLang="ru-RU" sz="2400">
                <a:latin typeface="Times New Roman" panose="02020603050405020304" pitchFamily="18" charset="0"/>
                <a:cs typeface="Times New Roman" panose="02020603050405020304" pitchFamily="18" charset="0"/>
              </a:rPr>
              <a:t>вақт моменти нолга тенг бўлади. Кириш кучланиши нолга тенг бўлганда, конденсатор резистор орқали разрядлана бошлайди. Шундай қилиб, тескари ишорали импульс шаклланади.</a:t>
            </a:r>
            <a:endParaRPr lang="ru-RU" altLang="ru-RU" sz="2400">
              <a:latin typeface="Times New Roman" panose="02020603050405020304" pitchFamily="18" charset="0"/>
              <a:cs typeface="Times New Roman" panose="02020603050405020304" pitchFamily="18" charset="0"/>
            </a:endParaRPr>
          </a:p>
          <a:p>
            <a:pPr algn="just">
              <a:lnSpc>
                <a:spcPct val="80000"/>
              </a:lnSpc>
            </a:pPr>
            <a:endParaRPr lang="uz-Cyrl-UZ" altLang="ru-RU" sz="2400">
              <a:latin typeface="Times New Roman" panose="02020603050405020304" pitchFamily="18" charset="0"/>
            </a:endParaRPr>
          </a:p>
        </p:txBody>
      </p:sp>
    </p:spTree>
    <p:extLst>
      <p:ext uri="{BB962C8B-B14F-4D97-AF65-F5344CB8AC3E}">
        <p14:creationId xmlns:p14="http://schemas.microsoft.com/office/powerpoint/2010/main" val="2560762652"/>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4"/>
          <p:cNvSpPr>
            <a:spLocks noGrp="1" noChangeArrowheads="1"/>
          </p:cNvSpPr>
          <p:nvPr>
            <p:ph type="title"/>
          </p:nvPr>
        </p:nvSpPr>
        <p:spPr>
          <a:xfrm>
            <a:off x="2133600" y="609600"/>
            <a:ext cx="8001000" cy="838200"/>
          </a:xfrm>
        </p:spPr>
        <p:txBody>
          <a:bodyPr/>
          <a:lstStyle/>
          <a:p>
            <a:pPr algn="ctr"/>
            <a:r>
              <a:rPr lang="uz-Cyrl-UZ" altLang="ru-RU" sz="4000" b="1" i="1">
                <a:solidFill>
                  <a:srgbClr val="7030A0"/>
                </a:solidFill>
                <a:latin typeface="Times New Roman" panose="02020603050405020304" pitchFamily="18" charset="0"/>
                <a:cs typeface="Times New Roman" panose="02020603050405020304" pitchFamily="18" charset="0"/>
              </a:rPr>
              <a:t>ОК асосидаги интегратор</a:t>
            </a:r>
            <a:endParaRPr lang="ru-RU" altLang="ru-RU" sz="4000" b="1" i="1">
              <a:solidFill>
                <a:srgbClr val="7030A0"/>
              </a:solidFill>
              <a:latin typeface="Times New Roman" panose="02020603050405020304" pitchFamily="18" charset="0"/>
              <a:cs typeface="Times New Roman" panose="02020603050405020304" pitchFamily="18" charset="0"/>
            </a:endParaRPr>
          </a:p>
        </p:txBody>
      </p:sp>
      <p:sp>
        <p:nvSpPr>
          <p:cNvPr id="28675" name="Rectangle 5"/>
          <p:cNvSpPr>
            <a:spLocks noGrp="1" noChangeArrowheads="1"/>
          </p:cNvSpPr>
          <p:nvPr>
            <p:ph type="body" idx="1"/>
          </p:nvPr>
        </p:nvSpPr>
        <p:spPr/>
        <p:txBody>
          <a:bodyPr/>
          <a:lstStyle/>
          <a:p>
            <a:pPr algn="just">
              <a:lnSpc>
                <a:spcPct val="80000"/>
              </a:lnSpc>
            </a:pPr>
            <a:endParaRPr lang="uz-Cyrl-UZ" altLang="ru-RU" sz="2400">
              <a:latin typeface="Times New Roman" panose="02020603050405020304" pitchFamily="18" charset="0"/>
            </a:endParaRPr>
          </a:p>
        </p:txBody>
      </p:sp>
      <p:pic>
        <p:nvPicPr>
          <p:cNvPr id="2867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2436813"/>
            <a:ext cx="4419600" cy="245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7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78588" y="2589213"/>
            <a:ext cx="4038600" cy="204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18802153"/>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01" name="Rectangle 4"/>
          <p:cNvSpPr>
            <a:spLocks noGrp="1" noChangeArrowheads="1"/>
          </p:cNvSpPr>
          <p:nvPr>
            <p:ph type="title"/>
          </p:nvPr>
        </p:nvSpPr>
        <p:spPr>
          <a:xfrm>
            <a:off x="2133600" y="609600"/>
            <a:ext cx="8001000" cy="838200"/>
          </a:xfrm>
        </p:spPr>
        <p:txBody>
          <a:bodyPr/>
          <a:lstStyle/>
          <a:p>
            <a:pPr algn="ctr"/>
            <a:r>
              <a:rPr lang="uz-Cyrl-UZ" altLang="ru-RU" sz="4000" b="1" i="1">
                <a:solidFill>
                  <a:srgbClr val="7030A0"/>
                </a:solidFill>
                <a:latin typeface="Times New Roman" panose="02020603050405020304" pitchFamily="18" charset="0"/>
                <a:cs typeface="Times New Roman" panose="02020603050405020304" pitchFamily="18" charset="0"/>
              </a:rPr>
              <a:t>ОК асосидаги интегратор</a:t>
            </a:r>
            <a:endParaRPr lang="ru-RU" altLang="ru-RU" sz="4000" b="1" i="1">
              <a:solidFill>
                <a:srgbClr val="7030A0"/>
              </a:solidFill>
              <a:latin typeface="Times New Roman" panose="02020603050405020304" pitchFamily="18" charset="0"/>
              <a:cs typeface="Times New Roman" panose="02020603050405020304" pitchFamily="18" charset="0"/>
            </a:endParaRPr>
          </a:p>
        </p:txBody>
      </p:sp>
      <p:sp>
        <p:nvSpPr>
          <p:cNvPr id="10243" name="Rectangle 5"/>
          <p:cNvSpPr>
            <a:spLocks noGrp="1" noChangeArrowheads="1"/>
          </p:cNvSpPr>
          <p:nvPr>
            <p:ph type="body" idx="1"/>
          </p:nvPr>
        </p:nvSpPr>
        <p:spPr/>
        <p:txBody>
          <a:bodyPr>
            <a:normAutofit lnSpcReduction="10000"/>
          </a:bodyPr>
          <a:lstStyle/>
          <a:p>
            <a:pPr algn="just">
              <a:defRPr/>
            </a:pPr>
            <a:r>
              <a:rPr lang="uz-Cyrl-UZ" sz="2400" dirty="0">
                <a:latin typeface="Times New Roman" pitchFamily="18" charset="0"/>
                <a:cs typeface="Times New Roman" pitchFamily="18" charset="0"/>
              </a:rPr>
              <a:t>Ушбу схема инверслайдиган кучайтиргич ҳисобланади, унинг ТА занжирига конденсатор </a:t>
            </a:r>
            <a:r>
              <a:rPr lang="uz-Cyrl-UZ" sz="2400" i="1" dirty="0">
                <a:latin typeface="Times New Roman" pitchFamily="18" charset="0"/>
                <a:cs typeface="Times New Roman" pitchFamily="18" charset="0"/>
              </a:rPr>
              <a:t>С</a:t>
            </a:r>
            <a:r>
              <a:rPr lang="uz-Cyrl-UZ" sz="2400" dirty="0">
                <a:latin typeface="Times New Roman" pitchFamily="18" charset="0"/>
                <a:cs typeface="Times New Roman" pitchFamily="18" charset="0"/>
              </a:rPr>
              <a:t> уланган. </a:t>
            </a:r>
          </a:p>
          <a:p>
            <a:pPr algn="just">
              <a:defRPr/>
            </a:pPr>
            <a:r>
              <a:rPr lang="uz-Cyrl-UZ" sz="2400" dirty="0">
                <a:latin typeface="Times New Roman" pitchFamily="18" charset="0"/>
                <a:cs typeface="Times New Roman" pitchFamily="18" charset="0"/>
              </a:rPr>
              <a:t>Аввалгидек </a:t>
            </a:r>
            <a:r>
              <a:rPr lang="uz-Cyrl-UZ" sz="2400" i="1" dirty="0">
                <a:latin typeface="Times New Roman" pitchFamily="18" charset="0"/>
                <a:cs typeface="Times New Roman" pitchFamily="18" charset="0"/>
              </a:rPr>
              <a:t>I</a:t>
            </a:r>
            <a:r>
              <a:rPr lang="uz-Cyrl-UZ" sz="2400" i="1" baseline="-25000" dirty="0">
                <a:latin typeface="Times New Roman" pitchFamily="18" charset="0"/>
                <a:cs typeface="Times New Roman" pitchFamily="18" charset="0"/>
              </a:rPr>
              <a:t>КИР</a:t>
            </a:r>
            <a:r>
              <a:rPr lang="uz-Cyrl-UZ" sz="2400" dirty="0">
                <a:latin typeface="Times New Roman" pitchFamily="18" charset="0"/>
                <a:cs typeface="Times New Roman" pitchFamily="18" charset="0"/>
              </a:rPr>
              <a:t>= 0,                   ,                        .</a:t>
            </a:r>
          </a:p>
          <a:p>
            <a:pPr algn="just">
              <a:defRPr/>
            </a:pPr>
            <a:r>
              <a:rPr lang="uz-Cyrl-UZ" sz="2400" dirty="0">
                <a:latin typeface="Times New Roman" pitchFamily="18" charset="0"/>
                <a:cs typeface="Times New Roman" pitchFamily="18" charset="0"/>
              </a:rPr>
              <a:t>                          ,                                           ,</a:t>
            </a:r>
          </a:p>
          <a:p>
            <a:pPr algn="just">
              <a:defRPr/>
            </a:pPr>
            <a:r>
              <a:rPr lang="uz-Cyrl-UZ" sz="2400" dirty="0">
                <a:latin typeface="Times New Roman" pitchFamily="18" charset="0"/>
                <a:cs typeface="Times New Roman" pitchFamily="18" charset="0"/>
              </a:rPr>
              <a:t>Бундан                                           .</a:t>
            </a:r>
          </a:p>
          <a:p>
            <a:pPr algn="just">
              <a:defRPr/>
            </a:pPr>
            <a:endParaRPr lang="uz-Cyrl-UZ" sz="2400" dirty="0">
              <a:latin typeface="Times New Roman" pitchFamily="18" charset="0"/>
              <a:cs typeface="Times New Roman" pitchFamily="18" charset="0"/>
            </a:endParaRPr>
          </a:p>
          <a:p>
            <a:pPr algn="just">
              <a:defRPr/>
            </a:pPr>
            <a:r>
              <a:rPr lang="uz-Cyrl-UZ" sz="2400" dirty="0">
                <a:latin typeface="Times New Roman" pitchFamily="18" charset="0"/>
                <a:cs typeface="Times New Roman" pitchFamily="18" charset="0"/>
              </a:rPr>
              <a:t>Шундай қилиб, ОК кирувчи сигнал фазасини чиқишда </a:t>
            </a:r>
            <a:r>
              <a:rPr lang="ru-RU" sz="2400" i="1" dirty="0">
                <a:latin typeface="Times New Roman" pitchFamily="18" charset="0"/>
                <a:cs typeface="Times New Roman" pitchFamily="18" charset="0"/>
              </a:rPr>
              <a:t>π </a:t>
            </a:r>
            <a:r>
              <a:rPr lang="uz-Cyrl-UZ" sz="2400" dirty="0">
                <a:latin typeface="Times New Roman" pitchFamily="18" charset="0"/>
                <a:cs typeface="Times New Roman" pitchFamily="18" charset="0"/>
              </a:rPr>
              <a:t>бурчакка ўзгартиради,  чиқиш кучланиши эса кириш кучланишининг вақт бўйича интегралини</a:t>
            </a:r>
          </a:p>
          <a:p>
            <a:pPr marL="0" indent="0" algn="just">
              <a:buNone/>
              <a:defRPr/>
            </a:pPr>
            <a:r>
              <a:rPr lang="uz-Cyrl-UZ" sz="2400" dirty="0">
                <a:latin typeface="Times New Roman" pitchFamily="18" charset="0"/>
                <a:cs typeface="Times New Roman" pitchFamily="18" charset="0"/>
              </a:rPr>
              <a:t>      коэффициентга кўпайтирилганига тенг.</a:t>
            </a:r>
            <a:endParaRPr lang="ru-RU" sz="2400" dirty="0">
              <a:latin typeface="Times New Roman" pitchFamily="18" charset="0"/>
              <a:cs typeface="Times New Roman" pitchFamily="18" charset="0"/>
            </a:endParaRPr>
          </a:p>
          <a:p>
            <a:pPr marL="0" indent="0">
              <a:buNone/>
              <a:defRPr/>
            </a:pPr>
            <a:r>
              <a:rPr lang="uz-Cyrl-UZ" sz="2400" dirty="0"/>
              <a:t> </a:t>
            </a:r>
            <a:endParaRPr lang="ru-RU" sz="2400" dirty="0"/>
          </a:p>
          <a:p>
            <a:pPr>
              <a:defRPr/>
            </a:pPr>
            <a:endParaRPr lang="ru-RU" sz="2400" dirty="0"/>
          </a:p>
        </p:txBody>
      </p:sp>
      <p:sp>
        <p:nvSpPr>
          <p:cNvPr id="8203" name="Rectangle 2"/>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endParaRPr lang="ru-RU" altLang="ru-RU"/>
          </a:p>
        </p:txBody>
      </p:sp>
      <p:graphicFrame>
        <p:nvGraphicFramePr>
          <p:cNvPr id="8194" name="Объект 2"/>
          <p:cNvGraphicFramePr>
            <a:graphicFrameLocks noChangeAspect="1"/>
          </p:cNvGraphicFramePr>
          <p:nvPr/>
        </p:nvGraphicFramePr>
        <p:xfrm>
          <a:off x="5257800" y="2590800"/>
          <a:ext cx="1447800" cy="342900"/>
        </p:xfrm>
        <a:graphic>
          <a:graphicData uri="http://schemas.openxmlformats.org/presentationml/2006/ole">
            <mc:AlternateContent xmlns:mc="http://schemas.openxmlformats.org/markup-compatibility/2006">
              <mc:Choice xmlns:v="urn:schemas-microsoft-com:vml" Requires="v">
                <p:oleObj spid="_x0000_s8194" name="Формула" r:id="rId3" imgW="1040948" imgH="241195" progId="Equation.3">
                  <p:embed/>
                </p:oleObj>
              </mc:Choice>
              <mc:Fallback>
                <p:oleObj name="Формула" r:id="rId3" imgW="1040948" imgH="241195" progId="Equation.3">
                  <p:embed/>
                  <p:pic>
                    <p:nvPicPr>
                      <p:cNvPr id="8194" name="Объект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57800" y="2590800"/>
                        <a:ext cx="14478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204" name="Rectangle 4"/>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endParaRPr lang="ru-RU" altLang="ru-RU"/>
          </a:p>
        </p:txBody>
      </p:sp>
      <p:graphicFrame>
        <p:nvGraphicFramePr>
          <p:cNvPr id="8195" name="Объект 4"/>
          <p:cNvGraphicFramePr>
            <a:graphicFrameLocks noChangeAspect="1"/>
          </p:cNvGraphicFramePr>
          <p:nvPr/>
        </p:nvGraphicFramePr>
        <p:xfrm>
          <a:off x="6934201" y="2590801"/>
          <a:ext cx="1304925" cy="417513"/>
        </p:xfrm>
        <a:graphic>
          <a:graphicData uri="http://schemas.openxmlformats.org/presentationml/2006/ole">
            <mc:AlternateContent xmlns:mc="http://schemas.openxmlformats.org/markup-compatibility/2006">
              <mc:Choice xmlns:v="urn:schemas-microsoft-com:vml" Requires="v">
                <p:oleObj spid="_x0000_s8195" name="Формула" r:id="rId5" imgW="837836" imgH="266584" progId="Equation.3">
                  <p:embed/>
                </p:oleObj>
              </mc:Choice>
              <mc:Fallback>
                <p:oleObj name="Формула" r:id="rId5" imgW="837836" imgH="266584" progId="Equation.3">
                  <p:embed/>
                  <p:pic>
                    <p:nvPicPr>
                      <p:cNvPr id="8195" name="Объект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934201" y="2590801"/>
                        <a:ext cx="1304925" cy="417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205" name="Rectangle 6"/>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endParaRPr lang="ru-RU" altLang="ru-RU"/>
          </a:p>
        </p:txBody>
      </p:sp>
      <p:graphicFrame>
        <p:nvGraphicFramePr>
          <p:cNvPr id="8196" name="Объект 6"/>
          <p:cNvGraphicFramePr>
            <a:graphicFrameLocks noChangeAspect="1"/>
          </p:cNvGraphicFramePr>
          <p:nvPr/>
        </p:nvGraphicFramePr>
        <p:xfrm>
          <a:off x="4724401" y="3124200"/>
          <a:ext cx="3217863" cy="381000"/>
        </p:xfrm>
        <a:graphic>
          <a:graphicData uri="http://schemas.openxmlformats.org/presentationml/2006/ole">
            <mc:AlternateContent xmlns:mc="http://schemas.openxmlformats.org/markup-compatibility/2006">
              <mc:Choice xmlns:v="urn:schemas-microsoft-com:vml" Requires="v">
                <p:oleObj spid="_x0000_s8196" name="Формула" r:id="rId7" imgW="1764534" imgH="215806" progId="Equation.3">
                  <p:embed/>
                </p:oleObj>
              </mc:Choice>
              <mc:Fallback>
                <p:oleObj name="Формула" r:id="rId7" imgW="1764534" imgH="215806" progId="Equation.3">
                  <p:embed/>
                  <p:pic>
                    <p:nvPicPr>
                      <p:cNvPr id="8196" name="Объект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724401" y="3124200"/>
                        <a:ext cx="3217863"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206" name="Rectangle 8"/>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endParaRPr lang="ru-RU" altLang="ru-RU"/>
          </a:p>
        </p:txBody>
      </p:sp>
      <p:graphicFrame>
        <p:nvGraphicFramePr>
          <p:cNvPr id="8197" name="Объект 8"/>
          <p:cNvGraphicFramePr>
            <a:graphicFrameLocks noChangeAspect="1"/>
          </p:cNvGraphicFramePr>
          <p:nvPr/>
        </p:nvGraphicFramePr>
        <p:xfrm>
          <a:off x="2590801" y="3124200"/>
          <a:ext cx="2041525" cy="457200"/>
        </p:xfrm>
        <a:graphic>
          <a:graphicData uri="http://schemas.openxmlformats.org/presentationml/2006/ole">
            <mc:AlternateContent xmlns:mc="http://schemas.openxmlformats.org/markup-compatibility/2006">
              <mc:Choice xmlns:v="urn:schemas-microsoft-com:vml" Requires="v">
                <p:oleObj spid="_x0000_s8197" name="Формула" r:id="rId9" imgW="1040948" imgH="241195" progId="Equation.3">
                  <p:embed/>
                </p:oleObj>
              </mc:Choice>
              <mc:Fallback>
                <p:oleObj name="Формула" r:id="rId9" imgW="1040948" imgH="241195" progId="Equation.3">
                  <p:embed/>
                  <p:pic>
                    <p:nvPicPr>
                      <p:cNvPr id="8197" name="Объект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590801" y="3124200"/>
                        <a:ext cx="20415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207" name="Rectangle 10"/>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endParaRPr lang="ru-RU" altLang="ru-RU"/>
          </a:p>
        </p:txBody>
      </p:sp>
      <p:graphicFrame>
        <p:nvGraphicFramePr>
          <p:cNvPr id="8198" name="Объект 10"/>
          <p:cNvGraphicFramePr>
            <a:graphicFrameLocks noChangeAspect="1"/>
          </p:cNvGraphicFramePr>
          <p:nvPr/>
        </p:nvGraphicFramePr>
        <p:xfrm>
          <a:off x="8153401" y="2971800"/>
          <a:ext cx="2105025" cy="685800"/>
        </p:xfrm>
        <a:graphic>
          <a:graphicData uri="http://schemas.openxmlformats.org/presentationml/2006/ole">
            <mc:AlternateContent xmlns:mc="http://schemas.openxmlformats.org/markup-compatibility/2006">
              <mc:Choice xmlns:v="urn:schemas-microsoft-com:vml" Requires="v">
                <p:oleObj spid="_x0000_s8198" name="Формула" r:id="rId11" imgW="1231366" imgH="406224" progId="Equation.3">
                  <p:embed/>
                </p:oleObj>
              </mc:Choice>
              <mc:Fallback>
                <p:oleObj name="Формула" r:id="rId11" imgW="1231366" imgH="406224" progId="Equation.3">
                  <p:embed/>
                  <p:pic>
                    <p:nvPicPr>
                      <p:cNvPr id="8198" name="Объект 1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153401" y="2971800"/>
                        <a:ext cx="210502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208" name="Rectangle 12"/>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endParaRPr lang="ru-RU" altLang="ru-RU"/>
          </a:p>
        </p:txBody>
      </p:sp>
      <p:graphicFrame>
        <p:nvGraphicFramePr>
          <p:cNvPr id="8199" name="Объект 12"/>
          <p:cNvGraphicFramePr>
            <a:graphicFrameLocks noChangeAspect="1"/>
          </p:cNvGraphicFramePr>
          <p:nvPr/>
        </p:nvGraphicFramePr>
        <p:xfrm>
          <a:off x="4114800" y="3581401"/>
          <a:ext cx="2438400" cy="835025"/>
        </p:xfrm>
        <a:graphic>
          <a:graphicData uri="http://schemas.openxmlformats.org/presentationml/2006/ole">
            <mc:AlternateContent xmlns:mc="http://schemas.openxmlformats.org/markup-compatibility/2006">
              <mc:Choice xmlns:v="urn:schemas-microsoft-com:vml" Requires="v">
                <p:oleObj spid="_x0000_s8199" name="Формула" r:id="rId13" imgW="1409088" imgH="482391" progId="Equation.3">
                  <p:embed/>
                </p:oleObj>
              </mc:Choice>
              <mc:Fallback>
                <p:oleObj name="Формула" r:id="rId13" imgW="1409088" imgH="482391" progId="Equation.3">
                  <p:embed/>
                  <p:pic>
                    <p:nvPicPr>
                      <p:cNvPr id="8199" name="Объект 1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114800" y="3581401"/>
                        <a:ext cx="2438400" cy="83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209" name="Rectangle 14"/>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endParaRPr lang="ru-RU" altLang="ru-RU"/>
          </a:p>
        </p:txBody>
      </p:sp>
      <p:graphicFrame>
        <p:nvGraphicFramePr>
          <p:cNvPr id="8200" name="Объект 14"/>
          <p:cNvGraphicFramePr>
            <a:graphicFrameLocks noChangeAspect="1"/>
          </p:cNvGraphicFramePr>
          <p:nvPr/>
        </p:nvGraphicFramePr>
        <p:xfrm>
          <a:off x="8382000" y="5181601"/>
          <a:ext cx="1455738" cy="322263"/>
        </p:xfrm>
        <a:graphic>
          <a:graphicData uri="http://schemas.openxmlformats.org/presentationml/2006/ole">
            <mc:AlternateContent xmlns:mc="http://schemas.openxmlformats.org/markup-compatibility/2006">
              <mc:Choice xmlns:v="urn:schemas-microsoft-com:vml" Requires="v">
                <p:oleObj spid="_x0000_s8200" name="Формула" r:id="rId15" imgW="990170" imgH="215806" progId="Equation.3">
                  <p:embed/>
                </p:oleObj>
              </mc:Choice>
              <mc:Fallback>
                <p:oleObj name="Формула" r:id="rId15" imgW="990170" imgH="215806" progId="Equation.3">
                  <p:embed/>
                  <p:pic>
                    <p:nvPicPr>
                      <p:cNvPr id="8200" name="Объект 14"/>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8382000" y="5181601"/>
                        <a:ext cx="1455738" cy="32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31214761"/>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Заголовок 1"/>
          <p:cNvSpPr>
            <a:spLocks noGrp="1"/>
          </p:cNvSpPr>
          <p:nvPr>
            <p:ph type="title"/>
          </p:nvPr>
        </p:nvSpPr>
        <p:spPr/>
        <p:txBody>
          <a:bodyPr/>
          <a:lstStyle/>
          <a:p>
            <a:pPr algn="ctr"/>
            <a:r>
              <a:rPr lang="uz-Cyrl-UZ" altLang="ru-RU" sz="4000" b="1" i="1">
                <a:solidFill>
                  <a:srgbClr val="7030A0"/>
                </a:solidFill>
                <a:latin typeface="Times New Roman" panose="02020603050405020304" pitchFamily="18" charset="0"/>
                <a:cs typeface="Times New Roman" panose="02020603050405020304" pitchFamily="18" charset="0"/>
              </a:rPr>
              <a:t>ОК асосидаги </a:t>
            </a:r>
            <a:br>
              <a:rPr lang="uz-Cyrl-UZ" altLang="ru-RU" sz="4000" b="1" i="1">
                <a:solidFill>
                  <a:srgbClr val="7030A0"/>
                </a:solidFill>
                <a:latin typeface="Times New Roman" panose="02020603050405020304" pitchFamily="18" charset="0"/>
                <a:cs typeface="Times New Roman" panose="02020603050405020304" pitchFamily="18" charset="0"/>
              </a:rPr>
            </a:br>
            <a:r>
              <a:rPr lang="uz-Cyrl-UZ" altLang="ru-RU" sz="4000" b="1" i="1">
                <a:solidFill>
                  <a:srgbClr val="7030A0"/>
                </a:solidFill>
                <a:latin typeface="Times New Roman" panose="02020603050405020304" pitchFamily="18" charset="0"/>
                <a:cs typeface="Times New Roman" panose="02020603050405020304" pitchFamily="18" charset="0"/>
              </a:rPr>
              <a:t>логарифмик кучайтиргич</a:t>
            </a:r>
            <a:endParaRPr lang="ru-RU" altLang="ru-RU" sz="4000"/>
          </a:p>
        </p:txBody>
      </p:sp>
      <p:sp>
        <p:nvSpPr>
          <p:cNvPr id="29699" name="Содержимое 2"/>
          <p:cNvSpPr>
            <a:spLocks noGrp="1"/>
          </p:cNvSpPr>
          <p:nvPr>
            <p:ph idx="1"/>
          </p:nvPr>
        </p:nvSpPr>
        <p:spPr/>
        <p:txBody>
          <a:bodyPr/>
          <a:lstStyle/>
          <a:p>
            <a:pPr algn="just"/>
            <a:r>
              <a:rPr lang="uz-Cyrl-UZ" altLang="ru-RU" sz="2400">
                <a:latin typeface="Times New Roman" panose="02020603050405020304" pitchFamily="18" charset="0"/>
                <a:cs typeface="Times New Roman" panose="02020603050405020304" pitchFamily="18" charset="0"/>
              </a:rPr>
              <a:t>Бундай кучайтиргичда чиқиш кучланиши кириш кучланиши логарифмига пропорционал бўлади.</a:t>
            </a:r>
            <a:endParaRPr lang="ru-RU" altLang="ru-RU" sz="2400">
              <a:latin typeface="Times New Roman" panose="02020603050405020304" pitchFamily="18" charset="0"/>
              <a:cs typeface="Times New Roman" panose="02020603050405020304" pitchFamily="18" charset="0"/>
            </a:endParaRPr>
          </a:p>
          <a:p>
            <a:pPr algn="just"/>
            <a:r>
              <a:rPr lang="uz-Cyrl-UZ" altLang="ru-RU" sz="2400">
                <a:latin typeface="Times New Roman" panose="02020603050405020304" pitchFamily="18" charset="0"/>
                <a:cs typeface="Times New Roman" panose="02020603050405020304" pitchFamily="18" charset="0"/>
              </a:rPr>
              <a:t>Логарифмик характеристика ҳосил қилиш учун ОК манфий ТА занжирига диод ёки УБ схемадаги БТ уланади. </a:t>
            </a:r>
          </a:p>
          <a:p>
            <a:pPr algn="just"/>
            <a:r>
              <a:rPr lang="uz-Cyrl-UZ" altLang="ru-RU" sz="2400">
                <a:latin typeface="Times New Roman" panose="02020603050405020304" pitchFamily="18" charset="0"/>
                <a:cs typeface="Times New Roman" panose="02020603050405020304" pitchFamily="18" charset="0"/>
              </a:rPr>
              <a:t>Логарифмик кучайтиргичлар чиқишида фақат бир қутбли  кучланиш шаклланади. Мусбат кириш кучланишида чиқишда манфий кучланиш шаклланади.</a:t>
            </a:r>
            <a:endParaRPr lang="ru-RU" altLang="ru-RU" sz="24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586843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4"/>
          <p:cNvSpPr>
            <a:spLocks noGrp="1" noChangeArrowheads="1"/>
          </p:cNvSpPr>
          <p:nvPr>
            <p:ph type="title"/>
          </p:nvPr>
        </p:nvSpPr>
        <p:spPr>
          <a:xfrm>
            <a:off x="1752600" y="609600"/>
            <a:ext cx="8686800" cy="838200"/>
          </a:xfrm>
        </p:spPr>
        <p:txBody>
          <a:bodyPr>
            <a:normAutofit fontScale="90000"/>
          </a:bodyPr>
          <a:lstStyle/>
          <a:p>
            <a:pPr algn="ctr"/>
            <a:r>
              <a:rPr lang="uz-Cyrl-UZ" altLang="ru-RU" sz="4000" b="1" i="1">
                <a:solidFill>
                  <a:srgbClr val="7030A0"/>
                </a:solidFill>
                <a:latin typeface="Times New Roman" panose="02020603050405020304" pitchFamily="18" charset="0"/>
                <a:cs typeface="Times New Roman" panose="02020603050405020304" pitchFamily="18" charset="0"/>
              </a:rPr>
              <a:t>ОК асосидаги </a:t>
            </a:r>
            <a:br>
              <a:rPr lang="uz-Cyrl-UZ" altLang="ru-RU" sz="4000" b="1" i="1">
                <a:solidFill>
                  <a:srgbClr val="7030A0"/>
                </a:solidFill>
                <a:latin typeface="Times New Roman" panose="02020603050405020304" pitchFamily="18" charset="0"/>
                <a:cs typeface="Times New Roman" panose="02020603050405020304" pitchFamily="18" charset="0"/>
              </a:rPr>
            </a:br>
            <a:r>
              <a:rPr lang="uz-Cyrl-UZ" altLang="ru-RU" sz="4000" b="1" i="1">
                <a:solidFill>
                  <a:srgbClr val="7030A0"/>
                </a:solidFill>
                <a:latin typeface="Times New Roman" panose="02020603050405020304" pitchFamily="18" charset="0"/>
                <a:cs typeface="Times New Roman" panose="02020603050405020304" pitchFamily="18" charset="0"/>
              </a:rPr>
              <a:t>логарифмик кучайтиргич</a:t>
            </a:r>
            <a:endParaRPr lang="ru-RU" altLang="ru-RU" sz="4000" b="1" i="1">
              <a:solidFill>
                <a:srgbClr val="7030A0"/>
              </a:solidFill>
              <a:latin typeface="Times New Roman" panose="02020603050405020304" pitchFamily="18" charset="0"/>
              <a:cs typeface="Times New Roman" panose="02020603050405020304" pitchFamily="18" charset="0"/>
            </a:endParaRPr>
          </a:p>
        </p:txBody>
      </p:sp>
      <p:pic>
        <p:nvPicPr>
          <p:cNvPr id="3072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1828801"/>
            <a:ext cx="3868738" cy="219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2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72200" y="3332163"/>
            <a:ext cx="3962400" cy="282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38929943"/>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6" name="Заголовок 1"/>
          <p:cNvSpPr>
            <a:spLocks noGrp="1"/>
          </p:cNvSpPr>
          <p:nvPr>
            <p:ph type="title"/>
          </p:nvPr>
        </p:nvSpPr>
        <p:spPr/>
        <p:txBody>
          <a:bodyPr/>
          <a:lstStyle/>
          <a:p>
            <a:pPr algn="ctr"/>
            <a:r>
              <a:rPr lang="uz-Cyrl-UZ" altLang="ru-RU" sz="4000" b="1" i="1">
                <a:solidFill>
                  <a:srgbClr val="7030A0"/>
                </a:solidFill>
                <a:latin typeface="Times New Roman" panose="02020603050405020304" pitchFamily="18" charset="0"/>
                <a:cs typeface="Times New Roman" panose="02020603050405020304" pitchFamily="18" charset="0"/>
              </a:rPr>
              <a:t>ОК асосидаги </a:t>
            </a:r>
            <a:br>
              <a:rPr lang="uz-Cyrl-UZ" altLang="ru-RU" sz="4000" b="1" i="1">
                <a:solidFill>
                  <a:srgbClr val="7030A0"/>
                </a:solidFill>
                <a:latin typeface="Times New Roman" panose="02020603050405020304" pitchFamily="18" charset="0"/>
                <a:cs typeface="Times New Roman" panose="02020603050405020304" pitchFamily="18" charset="0"/>
              </a:rPr>
            </a:br>
            <a:r>
              <a:rPr lang="uz-Cyrl-UZ" altLang="ru-RU" sz="4000" b="1" i="1">
                <a:solidFill>
                  <a:srgbClr val="7030A0"/>
                </a:solidFill>
                <a:latin typeface="Times New Roman" panose="02020603050405020304" pitchFamily="18" charset="0"/>
                <a:cs typeface="Times New Roman" panose="02020603050405020304" pitchFamily="18" charset="0"/>
              </a:rPr>
              <a:t>логарифмик кучайтиргич</a:t>
            </a:r>
            <a:endParaRPr lang="ru-RU" altLang="ru-RU" sz="4000"/>
          </a:p>
        </p:txBody>
      </p:sp>
      <p:sp>
        <p:nvSpPr>
          <p:cNvPr id="9227" name="Содержимое 2"/>
          <p:cNvSpPr>
            <a:spLocks noGrp="1"/>
          </p:cNvSpPr>
          <p:nvPr>
            <p:ph idx="1"/>
          </p:nvPr>
        </p:nvSpPr>
        <p:spPr>
          <a:xfrm>
            <a:off x="2090738" y="1752600"/>
            <a:ext cx="8001000" cy="4648200"/>
          </a:xfrm>
        </p:spPr>
        <p:txBody>
          <a:bodyPr/>
          <a:lstStyle/>
          <a:p>
            <a:pPr algn="just"/>
            <a:r>
              <a:rPr lang="uz-Cyrl-UZ" altLang="ru-RU" sz="2400">
                <a:latin typeface="Times New Roman" panose="02020603050405020304" pitchFamily="18" charset="0"/>
                <a:cs typeface="Times New Roman" panose="02020603050405020304" pitchFamily="18" charset="0"/>
              </a:rPr>
              <a:t>Аввалгидек, ОКнинг идеаллик хоссаларидан </a:t>
            </a:r>
            <a:r>
              <a:rPr lang="uz-Cyrl-UZ" altLang="ru-RU" sz="2400" i="1">
                <a:latin typeface="Times New Roman" panose="02020603050405020304" pitchFamily="18" charset="0"/>
                <a:cs typeface="Times New Roman" panose="02020603050405020304" pitchFamily="18" charset="0"/>
              </a:rPr>
              <a:t>I</a:t>
            </a:r>
            <a:r>
              <a:rPr lang="uz-Cyrl-UZ" altLang="ru-RU" sz="2400" i="1" baseline="-25000">
                <a:latin typeface="Times New Roman" panose="02020603050405020304" pitchFamily="18" charset="0"/>
                <a:cs typeface="Times New Roman" panose="02020603050405020304" pitchFamily="18" charset="0"/>
              </a:rPr>
              <a:t>КИР </a:t>
            </a:r>
            <a:r>
              <a:rPr lang="uz-Cyrl-UZ" altLang="ru-RU" sz="2400">
                <a:latin typeface="Times New Roman" panose="02020603050405020304" pitchFamily="18" charset="0"/>
                <a:cs typeface="Times New Roman" panose="02020603050405020304" pitchFamily="18" charset="0"/>
              </a:rPr>
              <a:t>= 0 ва  келиб чиқади. Шу сабабли </a:t>
            </a:r>
            <a:r>
              <a:rPr lang="uz-Cyrl-UZ" altLang="ru-RU" sz="2400" i="1">
                <a:latin typeface="Times New Roman" panose="02020603050405020304" pitchFamily="18" charset="0"/>
                <a:cs typeface="Times New Roman" panose="02020603050405020304" pitchFamily="18" charset="0"/>
              </a:rPr>
              <a:t>I</a:t>
            </a:r>
            <a:r>
              <a:rPr lang="uz-Cyrl-UZ" altLang="ru-RU" sz="2400" i="1" baseline="-25000">
                <a:latin typeface="Times New Roman" panose="02020603050405020304" pitchFamily="18" charset="0"/>
                <a:cs typeface="Times New Roman" panose="02020603050405020304" pitchFamily="18" charset="0"/>
              </a:rPr>
              <a:t>1 </a:t>
            </a:r>
            <a:r>
              <a:rPr lang="uz-Cyrl-UZ" altLang="ru-RU" sz="2400" i="1">
                <a:latin typeface="Times New Roman" panose="02020603050405020304" pitchFamily="18" charset="0"/>
                <a:cs typeface="Times New Roman" panose="02020603050405020304" pitchFamily="18" charset="0"/>
              </a:rPr>
              <a:t>= I</a:t>
            </a:r>
            <a:r>
              <a:rPr lang="uz-Cyrl-UZ" altLang="ru-RU" sz="2400" i="1" baseline="-25000">
                <a:latin typeface="Times New Roman" panose="02020603050405020304" pitchFamily="18" charset="0"/>
                <a:cs typeface="Times New Roman" panose="02020603050405020304" pitchFamily="18" charset="0"/>
              </a:rPr>
              <a:t>2</a:t>
            </a:r>
            <a:r>
              <a:rPr lang="uz-Cyrl-UZ" altLang="ru-RU" sz="2400">
                <a:latin typeface="Times New Roman" panose="02020603050405020304" pitchFamily="18" charset="0"/>
                <a:cs typeface="Times New Roman" panose="02020603050405020304" pitchFamily="18" charset="0"/>
              </a:rPr>
              <a:t>. </a:t>
            </a:r>
            <a:r>
              <a:rPr lang="uz-Cyrl-UZ" altLang="ru-RU" sz="2400" baseline="30000">
                <a:latin typeface="Times New Roman" panose="02020603050405020304" pitchFamily="18" charset="0"/>
                <a:cs typeface="Times New Roman" panose="02020603050405020304" pitchFamily="18" charset="0"/>
              </a:rPr>
              <a:t> </a:t>
            </a:r>
            <a:r>
              <a:rPr lang="uz-Cyrl-UZ" altLang="ru-RU" sz="2400">
                <a:latin typeface="Times New Roman" panose="02020603050405020304" pitchFamily="18" charset="0"/>
                <a:cs typeface="Times New Roman" panose="02020603050405020304" pitchFamily="18" charset="0"/>
              </a:rPr>
              <a:t>1</a:t>
            </a:r>
            <a:r>
              <a:rPr lang="en-US" altLang="ru-RU" sz="2400">
                <a:latin typeface="Times New Roman" panose="02020603050405020304" pitchFamily="18" charset="0"/>
                <a:cs typeface="Times New Roman" panose="02020603050405020304" pitchFamily="18" charset="0"/>
              </a:rPr>
              <a:t>-</a:t>
            </a:r>
            <a:r>
              <a:rPr lang="uz-Cyrl-UZ" altLang="ru-RU" sz="2400">
                <a:latin typeface="Times New Roman" panose="02020603050405020304" pitchFamily="18" charset="0"/>
                <a:cs typeface="Times New Roman" panose="02020603050405020304" pitchFamily="18" charset="0"/>
              </a:rPr>
              <a:t>схема учун</a:t>
            </a:r>
          </a:p>
          <a:p>
            <a:pPr algn="just"/>
            <a:endParaRPr lang="uz-Cyrl-UZ" altLang="ru-RU" sz="2400">
              <a:latin typeface="Times New Roman" panose="02020603050405020304" pitchFamily="18" charset="0"/>
              <a:cs typeface="Times New Roman" panose="02020603050405020304" pitchFamily="18" charset="0"/>
            </a:endParaRPr>
          </a:p>
          <a:p>
            <a:pPr algn="just"/>
            <a:endParaRPr lang="uz-Cyrl-UZ" altLang="ru-RU" sz="2400">
              <a:latin typeface="Times New Roman" panose="02020603050405020304" pitchFamily="18" charset="0"/>
              <a:cs typeface="Times New Roman" panose="02020603050405020304" pitchFamily="18" charset="0"/>
            </a:endParaRPr>
          </a:p>
          <a:p>
            <a:pPr algn="just"/>
            <a:r>
              <a:rPr lang="uz-Cyrl-UZ" altLang="ru-RU" sz="2400">
                <a:latin typeface="Times New Roman" panose="02020603050405020304" pitchFamily="18" charset="0"/>
                <a:cs typeface="Times New Roman" panose="02020603050405020304" pitchFamily="18" charset="0"/>
              </a:rPr>
              <a:t>бу ерда     </a:t>
            </a:r>
            <a:r>
              <a:rPr lang="ru-RU" altLang="ru-RU" sz="2400">
                <a:latin typeface="Times New Roman" panose="02020603050405020304" pitchFamily="18" charset="0"/>
                <a:cs typeface="Times New Roman" panose="02020603050405020304" pitchFamily="18" charset="0"/>
              </a:rPr>
              <a:t>          , </a:t>
            </a:r>
            <a:r>
              <a:rPr lang="en-US" altLang="ru-RU" sz="2400" i="1">
                <a:latin typeface="Times New Roman" panose="02020603050405020304" pitchFamily="18" charset="0"/>
                <a:cs typeface="Times New Roman" panose="02020603050405020304" pitchFamily="18" charset="0"/>
              </a:rPr>
              <a:t>U</a:t>
            </a:r>
            <a:r>
              <a:rPr lang="ru-RU" altLang="ru-RU" sz="2400">
                <a:latin typeface="Times New Roman" panose="02020603050405020304" pitchFamily="18" charset="0"/>
                <a:cs typeface="Times New Roman" panose="02020603050405020304" pitchFamily="18" charset="0"/>
              </a:rPr>
              <a:t> – </a:t>
            </a:r>
            <a:r>
              <a:rPr lang="uz-Cyrl-UZ" altLang="ru-RU" sz="2400">
                <a:latin typeface="Times New Roman" panose="02020603050405020304" pitchFamily="18" charset="0"/>
                <a:cs typeface="Times New Roman" panose="02020603050405020304" pitchFamily="18" charset="0"/>
              </a:rPr>
              <a:t>диоддаги кучланиш</a:t>
            </a:r>
            <a:r>
              <a:rPr lang="ru-RU" altLang="ru-RU" sz="2400">
                <a:latin typeface="Times New Roman" panose="02020603050405020304" pitchFamily="18" charset="0"/>
                <a:cs typeface="Times New Roman" panose="02020603050405020304" pitchFamily="18" charset="0"/>
              </a:rPr>
              <a:t>. </a:t>
            </a:r>
            <a:r>
              <a:rPr lang="uz-Cyrl-UZ" altLang="ru-RU" sz="2400">
                <a:latin typeface="Times New Roman" panose="02020603050405020304" pitchFamily="18" charset="0"/>
                <a:cs typeface="Times New Roman" panose="02020603050405020304" pitchFamily="18" charset="0"/>
              </a:rPr>
              <a:t>Бу схема учун                 эканлиги равшан. Бундан </a:t>
            </a:r>
            <a:endParaRPr lang="ru-RU" altLang="ru-RU" sz="2400">
              <a:latin typeface="Times New Roman" panose="02020603050405020304" pitchFamily="18" charset="0"/>
              <a:cs typeface="Times New Roman" panose="02020603050405020304" pitchFamily="18" charset="0"/>
            </a:endParaRPr>
          </a:p>
          <a:p>
            <a:pPr algn="just">
              <a:buFont typeface="Wingdings" panose="05000000000000000000" pitchFamily="2" charset="2"/>
              <a:buNone/>
            </a:pPr>
            <a:endParaRPr lang="uz-Cyrl-UZ" altLang="ru-RU" sz="2400">
              <a:latin typeface="Times New Roman" panose="02020603050405020304" pitchFamily="18" charset="0"/>
              <a:cs typeface="Times New Roman" panose="02020603050405020304" pitchFamily="18" charset="0"/>
            </a:endParaRPr>
          </a:p>
          <a:p>
            <a:pPr algn="just"/>
            <a:r>
              <a:rPr lang="uz-Cyrl-UZ" altLang="ru-RU" sz="2400">
                <a:latin typeface="Times New Roman" panose="02020603050405020304" pitchFamily="18" charset="0"/>
                <a:cs typeface="Times New Roman" panose="02020603050405020304" pitchFamily="18" charset="0"/>
              </a:rPr>
              <a:t>2</a:t>
            </a:r>
            <a:r>
              <a:rPr lang="en-US" altLang="ru-RU" sz="2400">
                <a:latin typeface="Times New Roman" panose="02020603050405020304" pitchFamily="18" charset="0"/>
                <a:cs typeface="Times New Roman" panose="02020603050405020304" pitchFamily="18" charset="0"/>
              </a:rPr>
              <a:t>-</a:t>
            </a:r>
            <a:r>
              <a:rPr lang="uz-Cyrl-UZ" altLang="ru-RU" sz="2400">
                <a:latin typeface="Times New Roman" panose="02020603050405020304" pitchFamily="18" charset="0"/>
                <a:cs typeface="Times New Roman" panose="02020603050405020304" pitchFamily="18" charset="0"/>
              </a:rPr>
              <a:t>схема учун</a:t>
            </a:r>
            <a:endParaRPr lang="ru-RU" altLang="ru-RU" sz="2400">
              <a:latin typeface="Times New Roman" panose="02020603050405020304" pitchFamily="18" charset="0"/>
              <a:cs typeface="Times New Roman" panose="02020603050405020304" pitchFamily="18" charset="0"/>
            </a:endParaRPr>
          </a:p>
        </p:txBody>
      </p:sp>
      <p:sp>
        <p:nvSpPr>
          <p:cNvPr id="9228" name="Rectangle 2"/>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endParaRPr lang="ru-RU" altLang="ru-RU"/>
          </a:p>
        </p:txBody>
      </p:sp>
      <p:graphicFrame>
        <p:nvGraphicFramePr>
          <p:cNvPr id="9218" name="Object 1"/>
          <p:cNvGraphicFramePr>
            <a:graphicFrameLocks noChangeAspect="1"/>
          </p:cNvGraphicFramePr>
          <p:nvPr/>
        </p:nvGraphicFramePr>
        <p:xfrm>
          <a:off x="2743201" y="2667000"/>
          <a:ext cx="1463675" cy="381000"/>
        </p:xfrm>
        <a:graphic>
          <a:graphicData uri="http://schemas.openxmlformats.org/presentationml/2006/ole">
            <mc:AlternateContent xmlns:mc="http://schemas.openxmlformats.org/markup-compatibility/2006">
              <mc:Choice xmlns:v="urn:schemas-microsoft-com:vml" Requires="v">
                <p:oleObj spid="_x0000_s9218" name="Формула" r:id="rId3" imgW="825142" imgH="215806" progId="Equation.3">
                  <p:embed/>
                </p:oleObj>
              </mc:Choice>
              <mc:Fallback>
                <p:oleObj name="Формула" r:id="rId3" imgW="825142" imgH="215806" progId="Equation.3">
                  <p:embed/>
                  <p:pic>
                    <p:nvPicPr>
                      <p:cNvPr id="9218"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43201" y="2667000"/>
                        <a:ext cx="1463675"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229" name="Rectangle 4"/>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endParaRPr lang="ru-RU" altLang="ru-RU"/>
          </a:p>
        </p:txBody>
      </p:sp>
      <p:graphicFrame>
        <p:nvGraphicFramePr>
          <p:cNvPr id="9219" name="Object 3"/>
          <p:cNvGraphicFramePr>
            <a:graphicFrameLocks noChangeAspect="1"/>
          </p:cNvGraphicFramePr>
          <p:nvPr/>
        </p:nvGraphicFramePr>
        <p:xfrm>
          <a:off x="4756150" y="2743200"/>
          <a:ext cx="4235450" cy="381000"/>
        </p:xfrm>
        <a:graphic>
          <a:graphicData uri="http://schemas.openxmlformats.org/presentationml/2006/ole">
            <mc:AlternateContent xmlns:mc="http://schemas.openxmlformats.org/markup-compatibility/2006">
              <mc:Choice xmlns:v="urn:schemas-microsoft-com:vml" Requires="v">
                <p:oleObj spid="_x0000_s9219" name="Формула" r:id="rId5" imgW="3352800" imgH="292100" progId="Equation.3">
                  <p:embed/>
                </p:oleObj>
              </mc:Choice>
              <mc:Fallback>
                <p:oleObj name="Формула" r:id="rId5" imgW="3352800" imgH="292100" progId="Equation.3">
                  <p:embed/>
                  <p:pic>
                    <p:nvPicPr>
                      <p:cNvPr id="9219"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56150" y="2743200"/>
                        <a:ext cx="4235450"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230" name="Rectangle 11"/>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endParaRPr lang="ru-RU" altLang="ru-RU"/>
          </a:p>
        </p:txBody>
      </p:sp>
      <p:sp>
        <p:nvSpPr>
          <p:cNvPr id="9231" name="Rectangle 13"/>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endParaRPr lang="ru-RU" altLang="ru-RU"/>
          </a:p>
        </p:txBody>
      </p:sp>
      <p:graphicFrame>
        <p:nvGraphicFramePr>
          <p:cNvPr id="9220" name="Object 12"/>
          <p:cNvGraphicFramePr>
            <a:graphicFrameLocks noChangeAspect="1"/>
          </p:cNvGraphicFramePr>
          <p:nvPr/>
        </p:nvGraphicFramePr>
        <p:xfrm>
          <a:off x="3886200" y="3581400"/>
          <a:ext cx="1066800" cy="325438"/>
        </p:xfrm>
        <a:graphic>
          <a:graphicData uri="http://schemas.openxmlformats.org/presentationml/2006/ole">
            <mc:AlternateContent xmlns:mc="http://schemas.openxmlformats.org/markup-compatibility/2006">
              <mc:Choice xmlns:v="urn:schemas-microsoft-com:vml" Requires="v">
                <p:oleObj spid="_x0000_s9220" name="Формула" r:id="rId7" imgW="901309" imgH="266584" progId="Equation.3">
                  <p:embed/>
                </p:oleObj>
              </mc:Choice>
              <mc:Fallback>
                <p:oleObj name="Формула" r:id="rId7" imgW="901309" imgH="266584" progId="Equation.3">
                  <p:embed/>
                  <p:pic>
                    <p:nvPicPr>
                      <p:cNvPr id="9220" name="Object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86200" y="3581400"/>
                        <a:ext cx="1066800" cy="3254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232" name="Rectangle 15"/>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endParaRPr lang="ru-RU" altLang="ru-RU"/>
          </a:p>
        </p:txBody>
      </p:sp>
      <p:graphicFrame>
        <p:nvGraphicFramePr>
          <p:cNvPr id="9221" name="Object 14"/>
          <p:cNvGraphicFramePr>
            <a:graphicFrameLocks noChangeAspect="1"/>
          </p:cNvGraphicFramePr>
          <p:nvPr/>
        </p:nvGraphicFramePr>
        <p:xfrm>
          <a:off x="3352800" y="3886200"/>
          <a:ext cx="1066800" cy="381000"/>
        </p:xfrm>
        <a:graphic>
          <a:graphicData uri="http://schemas.openxmlformats.org/presentationml/2006/ole">
            <mc:AlternateContent xmlns:mc="http://schemas.openxmlformats.org/markup-compatibility/2006">
              <mc:Choice xmlns:v="urn:schemas-microsoft-com:vml" Requires="v">
                <p:oleObj spid="_x0000_s9221" name="Формула" r:id="rId9" imgW="748975" imgH="266584" progId="Equation.3">
                  <p:embed/>
                </p:oleObj>
              </mc:Choice>
              <mc:Fallback>
                <p:oleObj name="Формула" r:id="rId9" imgW="748975" imgH="266584" progId="Equation.3">
                  <p:embed/>
                  <p:pic>
                    <p:nvPicPr>
                      <p:cNvPr id="9221" name="Object 1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352800" y="3886200"/>
                        <a:ext cx="1066800"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233" name="Rectangle 17"/>
          <p:cNvSpPr>
            <a:spLocks noChangeArrowheads="1"/>
          </p:cNvSpPr>
          <p:nvPr/>
        </p:nvSpPr>
        <p:spPr bwMode="auto">
          <a:xfrm>
            <a:off x="1524001" y="439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endParaRPr lang="ru-RU" altLang="ru-RU"/>
          </a:p>
        </p:txBody>
      </p:sp>
      <p:graphicFrame>
        <p:nvGraphicFramePr>
          <p:cNvPr id="9222" name="Object 16"/>
          <p:cNvGraphicFramePr>
            <a:graphicFrameLocks noChangeAspect="1"/>
          </p:cNvGraphicFramePr>
          <p:nvPr/>
        </p:nvGraphicFramePr>
        <p:xfrm>
          <a:off x="3505201" y="4419600"/>
          <a:ext cx="4900613" cy="393700"/>
        </p:xfrm>
        <a:graphic>
          <a:graphicData uri="http://schemas.openxmlformats.org/presentationml/2006/ole">
            <mc:AlternateContent xmlns:mc="http://schemas.openxmlformats.org/markup-compatibility/2006">
              <mc:Choice xmlns:v="urn:schemas-microsoft-com:vml" Requires="v">
                <p:oleObj spid="_x0000_s9222" name="Формула" r:id="rId11" imgW="3327400" imgH="228600" progId="Equation.3">
                  <p:embed/>
                </p:oleObj>
              </mc:Choice>
              <mc:Fallback>
                <p:oleObj name="Формула" r:id="rId11" imgW="3327400" imgH="228600" progId="Equation.3">
                  <p:embed/>
                  <p:pic>
                    <p:nvPicPr>
                      <p:cNvPr id="9222" name="Object 1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505201" y="4419600"/>
                        <a:ext cx="4900613" cy="393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234" name="Rectangle 19"/>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endParaRPr lang="ru-RU" altLang="ru-RU"/>
          </a:p>
        </p:txBody>
      </p:sp>
      <p:graphicFrame>
        <p:nvGraphicFramePr>
          <p:cNvPr id="9223" name="Object 18"/>
          <p:cNvGraphicFramePr>
            <a:graphicFrameLocks noChangeAspect="1"/>
          </p:cNvGraphicFramePr>
          <p:nvPr/>
        </p:nvGraphicFramePr>
        <p:xfrm>
          <a:off x="2590801" y="5257800"/>
          <a:ext cx="1463675" cy="381000"/>
        </p:xfrm>
        <a:graphic>
          <a:graphicData uri="http://schemas.openxmlformats.org/presentationml/2006/ole">
            <mc:AlternateContent xmlns:mc="http://schemas.openxmlformats.org/markup-compatibility/2006">
              <mc:Choice xmlns:v="urn:schemas-microsoft-com:vml" Requires="v">
                <p:oleObj spid="_x0000_s9223" name="Формула" r:id="rId13" imgW="825142" imgH="215806" progId="Equation.3">
                  <p:embed/>
                </p:oleObj>
              </mc:Choice>
              <mc:Fallback>
                <p:oleObj name="Формула" r:id="rId13" imgW="825142" imgH="215806" progId="Equation.3">
                  <p:embed/>
                  <p:pic>
                    <p:nvPicPr>
                      <p:cNvPr id="9223" name="Object 1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590801" y="5257800"/>
                        <a:ext cx="1463675"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235" name="Rectangle 21"/>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endParaRPr lang="ru-RU" altLang="ru-RU"/>
          </a:p>
        </p:txBody>
      </p:sp>
      <p:graphicFrame>
        <p:nvGraphicFramePr>
          <p:cNvPr id="9224" name="Object 20"/>
          <p:cNvGraphicFramePr>
            <a:graphicFrameLocks noChangeAspect="1"/>
          </p:cNvGraphicFramePr>
          <p:nvPr/>
        </p:nvGraphicFramePr>
        <p:xfrm>
          <a:off x="4724401" y="5257800"/>
          <a:ext cx="5027613" cy="349250"/>
        </p:xfrm>
        <a:graphic>
          <a:graphicData uri="http://schemas.openxmlformats.org/presentationml/2006/ole">
            <mc:AlternateContent xmlns:mc="http://schemas.openxmlformats.org/markup-compatibility/2006">
              <mc:Choice xmlns:v="urn:schemas-microsoft-com:vml" Requires="v">
                <p:oleObj spid="_x0000_s9224" name="Формула" r:id="rId15" imgW="4025900" imgH="279400" progId="Equation.3">
                  <p:embed/>
                </p:oleObj>
              </mc:Choice>
              <mc:Fallback>
                <p:oleObj name="Формула" r:id="rId15" imgW="4025900" imgH="279400" progId="Equation.3">
                  <p:embed/>
                  <p:pic>
                    <p:nvPicPr>
                      <p:cNvPr id="9224" name="Object 20"/>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724401" y="5257800"/>
                        <a:ext cx="5027613" cy="349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236" name="Прямоугольник 24"/>
          <p:cNvSpPr>
            <a:spLocks noChangeArrowheads="1"/>
          </p:cNvSpPr>
          <p:nvPr/>
        </p:nvSpPr>
        <p:spPr bwMode="auto">
          <a:xfrm>
            <a:off x="2590800" y="5715001"/>
            <a:ext cx="12128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r>
              <a:rPr lang="uz-Cyrl-UZ" altLang="ru-RU" sz="2400">
                <a:latin typeface="Times New Roman" panose="02020603050405020304" pitchFamily="18" charset="0"/>
                <a:cs typeface="Times New Roman" panose="02020603050405020304" pitchFamily="18" charset="0"/>
              </a:rPr>
              <a:t>Бундан</a:t>
            </a:r>
            <a:r>
              <a:rPr lang="uz-Cyrl-UZ" altLang="ru-RU"/>
              <a:t> </a:t>
            </a:r>
            <a:endParaRPr lang="ru-RU" altLang="ru-RU"/>
          </a:p>
        </p:txBody>
      </p:sp>
      <p:sp>
        <p:nvSpPr>
          <p:cNvPr id="9237" name="Rectangle 23"/>
          <p:cNvSpPr>
            <a:spLocks noChangeArrowheads="1"/>
          </p:cNvSpPr>
          <p:nvPr/>
        </p:nvSpPr>
        <p:spPr bwMode="auto">
          <a:xfrm>
            <a:off x="1524001" y="439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endParaRPr lang="ru-RU" altLang="ru-RU"/>
          </a:p>
        </p:txBody>
      </p:sp>
      <p:graphicFrame>
        <p:nvGraphicFramePr>
          <p:cNvPr id="9225" name="Object 22"/>
          <p:cNvGraphicFramePr>
            <a:graphicFrameLocks noChangeAspect="1"/>
          </p:cNvGraphicFramePr>
          <p:nvPr/>
        </p:nvGraphicFramePr>
        <p:xfrm>
          <a:off x="4191000" y="5738814"/>
          <a:ext cx="2971800" cy="403225"/>
        </p:xfrm>
        <a:graphic>
          <a:graphicData uri="http://schemas.openxmlformats.org/presentationml/2006/ole">
            <mc:AlternateContent xmlns:mc="http://schemas.openxmlformats.org/markup-compatibility/2006">
              <mc:Choice xmlns:v="urn:schemas-microsoft-com:vml" Requires="v">
                <p:oleObj spid="_x0000_s9225" name="Формула" r:id="rId17" imgW="1701800" imgH="228600" progId="Equation.3">
                  <p:embed/>
                </p:oleObj>
              </mc:Choice>
              <mc:Fallback>
                <p:oleObj name="Формула" r:id="rId17" imgW="1701800" imgH="228600" progId="Equation.3">
                  <p:embed/>
                  <p:pic>
                    <p:nvPicPr>
                      <p:cNvPr id="9225" name="Object 22"/>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191000" y="5738814"/>
                        <a:ext cx="2971800" cy="403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4172899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Human walk cycle | Walking animation, Walking cartoon, Motion design  animation"/>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0" y="960870"/>
            <a:ext cx="7620000" cy="57150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5577841" y="1143000"/>
            <a:ext cx="5653392" cy="523220"/>
          </a:xfrm>
          <a:prstGeom prst="rect">
            <a:avLst/>
          </a:prstGeom>
          <a:noFill/>
        </p:spPr>
        <p:txBody>
          <a:bodyPr wrap="square" rtlCol="0">
            <a:spAutoFit/>
          </a:bodyPr>
          <a:lstStyle/>
          <a:p>
            <a:r>
              <a:rPr lang="en-US" sz="2800" b="1" dirty="0" err="1"/>
              <a:t>Tayanch</a:t>
            </a:r>
            <a:r>
              <a:rPr lang="en-US" sz="2800" b="1" dirty="0"/>
              <a:t> </a:t>
            </a:r>
            <a:r>
              <a:rPr lang="en-US" sz="2800" b="1" dirty="0" err="1"/>
              <a:t>so’zlar</a:t>
            </a:r>
            <a:r>
              <a:rPr lang="en-US" sz="2800" dirty="0" smtClean="0"/>
              <a:t>:</a:t>
            </a:r>
            <a:endParaRPr lang="ru-RU" sz="2800" dirty="0"/>
          </a:p>
        </p:txBody>
      </p:sp>
    </p:spTree>
    <p:extLst>
      <p:ext uri="{BB962C8B-B14F-4D97-AF65-F5344CB8AC3E}">
        <p14:creationId xmlns:p14="http://schemas.microsoft.com/office/powerpoint/2010/main" val="361624981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Заголовок 1"/>
          <p:cNvSpPr>
            <a:spLocks noGrp="1"/>
          </p:cNvSpPr>
          <p:nvPr>
            <p:ph type="title"/>
          </p:nvPr>
        </p:nvSpPr>
        <p:spPr/>
        <p:txBody>
          <a:bodyPr/>
          <a:lstStyle/>
          <a:p>
            <a:pPr algn="ctr"/>
            <a:r>
              <a:rPr lang="uz-Cyrl-UZ" altLang="ru-RU" sz="3600" b="1" i="1">
                <a:solidFill>
                  <a:srgbClr val="7030A0"/>
                </a:solidFill>
                <a:latin typeface="Times New Roman" panose="02020603050405020304" pitchFamily="18" charset="0"/>
                <a:cs typeface="Times New Roman" panose="02020603050405020304" pitchFamily="18" charset="0"/>
              </a:rPr>
              <a:t>ОК асосидаги антилогарифмик </a:t>
            </a:r>
            <a:br>
              <a:rPr lang="uz-Cyrl-UZ" altLang="ru-RU" sz="3600" b="1" i="1">
                <a:solidFill>
                  <a:srgbClr val="7030A0"/>
                </a:solidFill>
                <a:latin typeface="Times New Roman" panose="02020603050405020304" pitchFamily="18" charset="0"/>
                <a:cs typeface="Times New Roman" panose="02020603050405020304" pitchFamily="18" charset="0"/>
              </a:rPr>
            </a:br>
            <a:r>
              <a:rPr lang="uz-Cyrl-UZ" altLang="ru-RU" sz="3600" b="1" i="1">
                <a:solidFill>
                  <a:srgbClr val="7030A0"/>
                </a:solidFill>
                <a:latin typeface="Times New Roman" panose="02020603050405020304" pitchFamily="18" charset="0"/>
                <a:cs typeface="Times New Roman" panose="02020603050405020304" pitchFamily="18" charset="0"/>
              </a:rPr>
              <a:t>(экспоненциал) кучайтиргич</a:t>
            </a:r>
            <a:endParaRPr lang="ru-RU" altLang="ru-RU" sz="3600"/>
          </a:p>
        </p:txBody>
      </p:sp>
      <p:sp>
        <p:nvSpPr>
          <p:cNvPr id="31747" name="Содержимое 2"/>
          <p:cNvSpPr>
            <a:spLocks noGrp="1"/>
          </p:cNvSpPr>
          <p:nvPr>
            <p:ph idx="1"/>
          </p:nvPr>
        </p:nvSpPr>
        <p:spPr/>
        <p:txBody>
          <a:bodyPr/>
          <a:lstStyle/>
          <a:p>
            <a:pPr algn="just"/>
            <a:r>
              <a:rPr lang="uz-Cyrl-UZ" altLang="ru-RU" sz="2400">
                <a:latin typeface="Times New Roman" panose="02020603050405020304" pitchFamily="18" charset="0"/>
                <a:cs typeface="Times New Roman" panose="02020603050405020304" pitchFamily="18" charset="0"/>
              </a:rPr>
              <a:t>Антилогарифмик кучайтиргич ҳосил қилиш учун юқорида кўриб ўтилган схемаларда диод (транзистор) билан резистор ўрнини алмаштириш керак.</a:t>
            </a:r>
          </a:p>
          <a:p>
            <a:pPr algn="just"/>
            <a:r>
              <a:rPr lang="uz-Cyrl-UZ" altLang="ru-RU" sz="2400">
                <a:latin typeface="Times New Roman" panose="02020603050405020304" pitchFamily="18" charset="0"/>
                <a:cs typeface="Times New Roman" panose="02020603050405020304" pitchFamily="18" charset="0"/>
              </a:rPr>
              <a:t>Логарифмик ва антилогарифмик кучайтиргичлар кўпайтириш ва бўлиш математик амалларини бажариш учун қўлланиладилар.</a:t>
            </a:r>
            <a:endParaRPr lang="ru-RU" altLang="ru-RU" sz="2400">
              <a:latin typeface="Times New Roman" panose="02020603050405020304" pitchFamily="18" charset="0"/>
              <a:cs typeface="Times New Roman" panose="02020603050405020304" pitchFamily="18" charset="0"/>
            </a:endParaRPr>
          </a:p>
          <a:p>
            <a:pPr algn="just"/>
            <a:r>
              <a:rPr lang="uz-Cyrl-UZ" altLang="ru-RU" sz="2400">
                <a:latin typeface="Times New Roman" panose="02020603050405020304" pitchFamily="18" charset="0"/>
                <a:cs typeface="Times New Roman" panose="02020603050405020304" pitchFamily="18" charset="0"/>
              </a:rPr>
              <a:t>Ҳақиқатдан, сонларни кўпайтириш учун уларнинг логарифмларини қўшиш етарлидир. Учта сонни кўпайтириш учун, уларнинг ҳар бирини аввал ўзининг логарифмик кучайтиргич киришига бериш керак, сўнгра учта киришли жамловчи қурилма киришига узатилади.</a:t>
            </a:r>
            <a:endParaRPr lang="ru-RU" altLang="ru-RU" sz="24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618565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4"/>
          <p:cNvSpPr>
            <a:spLocks noGrp="1" noChangeArrowheads="1"/>
          </p:cNvSpPr>
          <p:nvPr>
            <p:ph type="title"/>
          </p:nvPr>
        </p:nvSpPr>
        <p:spPr>
          <a:xfrm>
            <a:off x="1752600" y="609600"/>
            <a:ext cx="8686800" cy="838200"/>
          </a:xfrm>
        </p:spPr>
        <p:txBody>
          <a:bodyPr>
            <a:normAutofit fontScale="90000"/>
          </a:bodyPr>
          <a:lstStyle/>
          <a:p>
            <a:pPr algn="ctr"/>
            <a:r>
              <a:rPr lang="uz-Cyrl-UZ" altLang="ru-RU" sz="4000" b="1" i="1">
                <a:solidFill>
                  <a:srgbClr val="7030A0"/>
                </a:solidFill>
                <a:latin typeface="Times New Roman" panose="02020603050405020304" pitchFamily="18" charset="0"/>
                <a:cs typeface="Times New Roman" panose="02020603050405020304" pitchFamily="18" charset="0"/>
              </a:rPr>
              <a:t>ОК асосидаги </a:t>
            </a:r>
            <a:br>
              <a:rPr lang="uz-Cyrl-UZ" altLang="ru-RU" sz="4000" b="1" i="1">
                <a:solidFill>
                  <a:srgbClr val="7030A0"/>
                </a:solidFill>
                <a:latin typeface="Times New Roman" panose="02020603050405020304" pitchFamily="18" charset="0"/>
                <a:cs typeface="Times New Roman" panose="02020603050405020304" pitchFamily="18" charset="0"/>
              </a:rPr>
            </a:br>
            <a:r>
              <a:rPr lang="uz-Cyrl-UZ" altLang="ru-RU" sz="4000" b="1" i="1">
                <a:solidFill>
                  <a:srgbClr val="7030A0"/>
                </a:solidFill>
                <a:latin typeface="Times New Roman" panose="02020603050405020304" pitchFamily="18" charset="0"/>
                <a:cs typeface="Times New Roman" panose="02020603050405020304" pitchFamily="18" charset="0"/>
              </a:rPr>
              <a:t>антилогарифмик кучайтиргич</a:t>
            </a:r>
            <a:endParaRPr lang="ru-RU" altLang="ru-RU" sz="4000" b="1" i="1">
              <a:solidFill>
                <a:srgbClr val="7030A0"/>
              </a:solidFill>
              <a:latin typeface="Times New Roman" panose="02020603050405020304" pitchFamily="18" charset="0"/>
              <a:cs typeface="Times New Roman" panose="02020603050405020304" pitchFamily="18" charset="0"/>
            </a:endParaRPr>
          </a:p>
        </p:txBody>
      </p:sp>
      <p:pic>
        <p:nvPicPr>
          <p:cNvPr id="1024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1" y="1981201"/>
            <a:ext cx="3249613" cy="187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6"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67401" y="3505200"/>
            <a:ext cx="3756025" cy="2236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7" name="Rectangle 5"/>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endParaRPr lang="ru-RU" altLang="ru-RU"/>
          </a:p>
        </p:txBody>
      </p:sp>
      <p:graphicFrame>
        <p:nvGraphicFramePr>
          <p:cNvPr id="10242" name="Object 4"/>
          <p:cNvGraphicFramePr>
            <a:graphicFrameLocks noChangeAspect="1"/>
          </p:cNvGraphicFramePr>
          <p:nvPr/>
        </p:nvGraphicFramePr>
        <p:xfrm>
          <a:off x="2438400" y="4191001"/>
          <a:ext cx="2743200" cy="347663"/>
        </p:xfrm>
        <a:graphic>
          <a:graphicData uri="http://schemas.openxmlformats.org/presentationml/2006/ole">
            <mc:AlternateContent xmlns:mc="http://schemas.openxmlformats.org/markup-compatibility/2006">
              <mc:Choice xmlns:v="urn:schemas-microsoft-com:vml" Requires="v">
                <p:oleObj spid="_x0000_s10242" name="Формула" r:id="rId5" imgW="1778000" imgH="228600" progId="Equation.3">
                  <p:embed/>
                </p:oleObj>
              </mc:Choice>
              <mc:Fallback>
                <p:oleObj name="Формула" r:id="rId5" imgW="1778000" imgH="228600" progId="Equation.3">
                  <p:embed/>
                  <p:pic>
                    <p:nvPicPr>
                      <p:cNvPr id="10242"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38400" y="4191001"/>
                        <a:ext cx="2743200" cy="3476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48" name="Rectangle 7"/>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endParaRPr lang="ru-RU" altLang="ru-RU"/>
          </a:p>
        </p:txBody>
      </p:sp>
      <p:graphicFrame>
        <p:nvGraphicFramePr>
          <p:cNvPr id="10243" name="Object 6"/>
          <p:cNvGraphicFramePr>
            <a:graphicFrameLocks noChangeAspect="1"/>
          </p:cNvGraphicFramePr>
          <p:nvPr/>
        </p:nvGraphicFramePr>
        <p:xfrm>
          <a:off x="6248401" y="2590800"/>
          <a:ext cx="3128963" cy="381000"/>
        </p:xfrm>
        <a:graphic>
          <a:graphicData uri="http://schemas.openxmlformats.org/presentationml/2006/ole">
            <mc:AlternateContent xmlns:mc="http://schemas.openxmlformats.org/markup-compatibility/2006">
              <mc:Choice xmlns:v="urn:schemas-microsoft-com:vml" Requires="v">
                <p:oleObj spid="_x0000_s10243" name="Формула" r:id="rId7" imgW="1841500" imgH="228600" progId="Equation.3">
                  <p:embed/>
                </p:oleObj>
              </mc:Choice>
              <mc:Fallback>
                <p:oleObj name="Формула" r:id="rId7" imgW="1841500" imgH="228600" progId="Equation.3">
                  <p:embed/>
                  <p:pic>
                    <p:nvPicPr>
                      <p:cNvPr id="10243"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248401" y="2590800"/>
                        <a:ext cx="3128963"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4242518174"/>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Заголовок 1"/>
          <p:cNvSpPr>
            <a:spLocks noGrp="1"/>
          </p:cNvSpPr>
          <p:nvPr>
            <p:ph type="title"/>
          </p:nvPr>
        </p:nvSpPr>
        <p:spPr/>
        <p:txBody>
          <a:bodyPr/>
          <a:lstStyle/>
          <a:p>
            <a:pPr algn="ctr"/>
            <a:r>
              <a:rPr lang="uz-Cyrl-UZ" altLang="ru-RU" sz="4000" b="1" i="1">
                <a:solidFill>
                  <a:srgbClr val="7030A0"/>
                </a:solidFill>
                <a:latin typeface="Times New Roman" panose="02020603050405020304" pitchFamily="18" charset="0"/>
                <a:cs typeface="Times New Roman" panose="02020603050405020304" pitchFamily="18" charset="0"/>
              </a:rPr>
              <a:t>ОК асосидаги компаратор</a:t>
            </a:r>
            <a:endParaRPr lang="ru-RU" altLang="ru-RU" sz="4000"/>
          </a:p>
        </p:txBody>
      </p:sp>
      <p:sp>
        <p:nvSpPr>
          <p:cNvPr id="32771" name="Содержимое 2"/>
          <p:cNvSpPr>
            <a:spLocks noGrp="1"/>
          </p:cNvSpPr>
          <p:nvPr>
            <p:ph idx="1"/>
          </p:nvPr>
        </p:nvSpPr>
        <p:spPr>
          <a:xfrm>
            <a:off x="2090738" y="1752600"/>
            <a:ext cx="8001000" cy="1600200"/>
          </a:xfrm>
        </p:spPr>
        <p:txBody>
          <a:bodyPr/>
          <a:lstStyle/>
          <a:p>
            <a:pPr algn="just"/>
            <a:r>
              <a:rPr lang="uz-Cyrl-UZ" altLang="ru-RU" sz="2400" b="1" i="1">
                <a:solidFill>
                  <a:srgbClr val="7030A0"/>
                </a:solidFill>
                <a:latin typeface="Times New Roman" panose="02020603050405020304" pitchFamily="18" charset="0"/>
                <a:cs typeface="Times New Roman" panose="02020603050405020304" pitchFamily="18" charset="0"/>
              </a:rPr>
              <a:t>Компаратор</a:t>
            </a:r>
            <a:r>
              <a:rPr lang="uz-Cyrl-UZ" altLang="ru-RU" sz="2400" b="1" i="1">
                <a:latin typeface="Times New Roman" panose="02020603050405020304" pitchFamily="18" charset="0"/>
                <a:cs typeface="Times New Roman" panose="02020603050405020304" pitchFamily="18" charset="0"/>
              </a:rPr>
              <a:t> </a:t>
            </a:r>
            <a:r>
              <a:rPr lang="uz-Cyrl-UZ" altLang="ru-RU" sz="2400">
                <a:latin typeface="Times New Roman" panose="02020603050405020304" pitchFamily="18" charset="0"/>
                <a:cs typeface="Times New Roman" panose="02020603050405020304" pitchFamily="18" charset="0"/>
              </a:rPr>
              <a:t>(лот. сomparе  - солиштириш) икки ва ундан ортиқ сигналларни ўзаро, ёки бир кириш сигналини бирор берилган эталон кучланиш сатҳи билан  солиштириш амалини бажаради.</a:t>
            </a:r>
          </a:p>
          <a:p>
            <a:pPr algn="just"/>
            <a:endParaRPr lang="ru-RU" altLang="ru-RU" sz="2400">
              <a:latin typeface="Times New Roman" panose="02020603050405020304" pitchFamily="18" charset="0"/>
              <a:cs typeface="Times New Roman" panose="02020603050405020304" pitchFamily="18" charset="0"/>
            </a:endParaRPr>
          </a:p>
          <a:p>
            <a:endParaRPr lang="ru-RU" altLang="ru-RU" smtClean="0"/>
          </a:p>
        </p:txBody>
      </p:sp>
      <p:pic>
        <p:nvPicPr>
          <p:cNvPr id="3277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4600" y="3352801"/>
            <a:ext cx="3348038" cy="286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77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8400" y="3505201"/>
            <a:ext cx="3348038" cy="2335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5179457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4"/>
          <p:cNvSpPr>
            <a:spLocks noGrp="1" noChangeArrowheads="1"/>
          </p:cNvSpPr>
          <p:nvPr>
            <p:ph type="title"/>
          </p:nvPr>
        </p:nvSpPr>
        <p:spPr>
          <a:xfrm>
            <a:off x="1752600" y="609600"/>
            <a:ext cx="8686800" cy="838200"/>
          </a:xfrm>
        </p:spPr>
        <p:txBody>
          <a:bodyPr/>
          <a:lstStyle/>
          <a:p>
            <a:pPr algn="ctr"/>
            <a:r>
              <a:rPr lang="uz-Cyrl-UZ" altLang="ru-RU" sz="4000" b="1" i="1">
                <a:solidFill>
                  <a:srgbClr val="7030A0"/>
                </a:solidFill>
                <a:latin typeface="Times New Roman" panose="02020603050405020304" pitchFamily="18" charset="0"/>
                <a:cs typeface="Times New Roman" panose="02020603050405020304" pitchFamily="18" charset="0"/>
              </a:rPr>
              <a:t>ОК асосидаги компаратор</a:t>
            </a:r>
            <a:endParaRPr lang="ru-RU" altLang="ru-RU" sz="4000" b="1" i="1">
              <a:solidFill>
                <a:srgbClr val="7030A0"/>
              </a:solidFill>
              <a:latin typeface="Times New Roman" panose="02020603050405020304" pitchFamily="18" charset="0"/>
              <a:cs typeface="Times New Roman" panose="02020603050405020304" pitchFamily="18" charset="0"/>
            </a:endParaRPr>
          </a:p>
        </p:txBody>
      </p:sp>
      <p:pic>
        <p:nvPicPr>
          <p:cNvPr id="3379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9401" y="1905000"/>
            <a:ext cx="3249613" cy="142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79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0" y="1828801"/>
            <a:ext cx="2971800" cy="2366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797"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81800" y="4343400"/>
            <a:ext cx="3048000"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8" name="Rectangle 5"/>
          <p:cNvSpPr>
            <a:spLocks noChangeArrowheads="1"/>
          </p:cNvSpPr>
          <p:nvPr/>
        </p:nvSpPr>
        <p:spPr bwMode="auto">
          <a:xfrm>
            <a:off x="2286000" y="3429000"/>
            <a:ext cx="4191000" cy="3170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indent="457200"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just"/>
            <a:r>
              <a:rPr lang="uz-Cyrl-UZ" altLang="ru-RU" sz="2000">
                <a:latin typeface="Times New Roman" panose="02020603050405020304" pitchFamily="18" charset="0"/>
                <a:cs typeface="Times New Roman" panose="02020603050405020304" pitchFamily="18" charset="0"/>
              </a:rPr>
              <a:t>Берилган кириш сигналларини нольга тенг бўлган эталон кучланиш сатҳи билан солиштирадиган компаратор схемаси. Бунинг учун ОК инверслайдиган кириши потенциали нольга тенг бўлган умумий шина билан туташтирилади. Шу сабабли бундай қурилма </a:t>
            </a:r>
            <a:r>
              <a:rPr lang="uz-Cyrl-UZ" altLang="ru-RU" sz="2000" b="1" i="1">
                <a:solidFill>
                  <a:srgbClr val="7030A0"/>
                </a:solidFill>
                <a:latin typeface="Times New Roman" panose="02020603050405020304" pitchFamily="18" charset="0"/>
                <a:cs typeface="Times New Roman" panose="02020603050405020304" pitchFamily="18" charset="0"/>
              </a:rPr>
              <a:t>ноль детектори</a:t>
            </a:r>
            <a:r>
              <a:rPr lang="uz-Cyrl-UZ" altLang="ru-RU" sz="2000">
                <a:solidFill>
                  <a:srgbClr val="7030A0"/>
                </a:solidFill>
                <a:latin typeface="Times New Roman" panose="02020603050405020304" pitchFamily="18" charset="0"/>
                <a:cs typeface="Times New Roman" panose="02020603050405020304" pitchFamily="18" charset="0"/>
              </a:rPr>
              <a:t> </a:t>
            </a:r>
            <a:r>
              <a:rPr lang="uz-Cyrl-UZ" altLang="ru-RU" sz="2000">
                <a:latin typeface="Times New Roman" panose="02020603050405020304" pitchFamily="18" charset="0"/>
                <a:cs typeface="Times New Roman" panose="02020603050405020304" pitchFamily="18" charset="0"/>
              </a:rPr>
              <a:t>ёки </a:t>
            </a:r>
            <a:r>
              <a:rPr lang="uz-Cyrl-UZ" altLang="ru-RU" sz="2000" b="1" i="1">
                <a:solidFill>
                  <a:srgbClr val="7030A0"/>
                </a:solidFill>
                <a:latin typeface="Times New Roman" panose="02020603050405020304" pitchFamily="18" charset="0"/>
                <a:cs typeface="Times New Roman" panose="02020603050405020304" pitchFamily="18" charset="0"/>
              </a:rPr>
              <a:t>ноль – индикатори</a:t>
            </a:r>
            <a:r>
              <a:rPr lang="uz-Cyrl-UZ" altLang="ru-RU" sz="2000">
                <a:solidFill>
                  <a:srgbClr val="7030A0"/>
                </a:solidFill>
                <a:latin typeface="Times New Roman" panose="02020603050405020304" pitchFamily="18" charset="0"/>
                <a:cs typeface="Times New Roman" panose="02020603050405020304" pitchFamily="18" charset="0"/>
              </a:rPr>
              <a:t> </a:t>
            </a:r>
            <a:r>
              <a:rPr lang="uz-Cyrl-UZ" altLang="ru-RU" sz="2000">
                <a:latin typeface="Times New Roman" panose="02020603050405020304" pitchFamily="18" charset="0"/>
                <a:cs typeface="Times New Roman" panose="02020603050405020304" pitchFamily="18" charset="0"/>
              </a:rPr>
              <a:t>деб аталади.</a:t>
            </a:r>
          </a:p>
        </p:txBody>
      </p:sp>
    </p:spTree>
    <p:extLst>
      <p:ext uri="{BB962C8B-B14F-4D97-AF65-F5344CB8AC3E}">
        <p14:creationId xmlns:p14="http://schemas.microsoft.com/office/powerpoint/2010/main" val="997765415"/>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20" name="Picture 4" descr="Пин содержит это изображение: Line Board, Line, Circuit Board, Line Vector PNG Transparent Clipart Image and PSD File for Free Downloa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5400000">
            <a:off x="2428239" y="-2428241"/>
            <a:ext cx="7335519" cy="12192001"/>
          </a:xfrm>
          <a:prstGeom prst="rect">
            <a:avLst/>
          </a:prstGeom>
          <a:noFill/>
          <a:extLst>
            <a:ext uri="{909E8E84-426E-40DD-AFC4-6F175D3DCCD1}">
              <a14:hiddenFill xmlns:a14="http://schemas.microsoft.com/office/drawing/2010/main">
                <a:solidFill>
                  <a:srgbClr val="FFFFFF"/>
                </a:solidFill>
              </a14:hiddenFill>
            </a:ext>
          </a:extLst>
        </p:spPr>
      </p:pic>
      <p:pic>
        <p:nvPicPr>
          <p:cNvPr id="9218" name="Picture 2" descr="Library by Joakim Agervald on Dribbble"/>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1270000" y="477519"/>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Прямоугольник 1"/>
          <p:cNvSpPr/>
          <p:nvPr/>
        </p:nvSpPr>
        <p:spPr>
          <a:xfrm>
            <a:off x="2679065" y="621437"/>
            <a:ext cx="6096000" cy="923330"/>
          </a:xfrm>
          <a:prstGeom prst="rect">
            <a:avLst/>
          </a:prstGeom>
        </p:spPr>
        <p:style>
          <a:lnRef idx="1">
            <a:schemeClr val="accent6"/>
          </a:lnRef>
          <a:fillRef idx="2">
            <a:schemeClr val="accent6"/>
          </a:fillRef>
          <a:effectRef idx="1">
            <a:schemeClr val="accent6"/>
          </a:effectRef>
          <a:fontRef idx="minor">
            <a:schemeClr val="dk1"/>
          </a:fontRef>
        </p:style>
        <p:txBody>
          <a:bodyPr>
            <a:spAutoFit/>
          </a:bodyPr>
          <a:lstStyle/>
          <a:p>
            <a:r>
              <a:rPr lang="ru-RU" b="1" dirty="0" smtClean="0">
                <a:solidFill>
                  <a:srgbClr val="000000"/>
                </a:solidFill>
                <a:latin typeface="Times New Roman" panose="02020603050405020304" pitchFamily="18" charset="0"/>
              </a:rPr>
              <a:t>                                   </a:t>
            </a:r>
            <a:r>
              <a:rPr lang="en-US" b="1" dirty="0" err="1" smtClean="0">
                <a:solidFill>
                  <a:srgbClr val="000000"/>
                </a:solidFill>
                <a:latin typeface="Times New Roman" panose="02020603050405020304" pitchFamily="18" charset="0"/>
              </a:rPr>
              <a:t>Sinov</a:t>
            </a:r>
            <a:r>
              <a:rPr lang="en-US" b="1" dirty="0" smtClean="0">
                <a:solidFill>
                  <a:srgbClr val="000000"/>
                </a:solidFill>
                <a:latin typeface="Times New Roman" panose="02020603050405020304" pitchFamily="18" charset="0"/>
              </a:rPr>
              <a:t> </a:t>
            </a:r>
            <a:r>
              <a:rPr lang="en-US" b="1" dirty="0" err="1">
                <a:solidFill>
                  <a:srgbClr val="000000"/>
                </a:solidFill>
                <a:latin typeface="Times New Roman" panose="02020603050405020304" pitchFamily="18" charset="0"/>
              </a:rPr>
              <a:t>savollari</a:t>
            </a:r>
            <a:r>
              <a:rPr lang="en-US" b="1" dirty="0">
                <a:solidFill>
                  <a:srgbClr val="000000"/>
                </a:solidFill>
                <a:latin typeface="Times New Roman" panose="02020603050405020304" pitchFamily="18" charset="0"/>
              </a:rPr>
              <a:t/>
            </a:r>
            <a:br>
              <a:rPr lang="en-US" b="1" dirty="0">
                <a:solidFill>
                  <a:srgbClr val="000000"/>
                </a:solidFill>
                <a:latin typeface="Times New Roman" panose="02020603050405020304" pitchFamily="18" charset="0"/>
              </a:rPr>
            </a:br>
            <a:r>
              <a:rPr lang="en-US" dirty="0" smtClean="0"/>
              <a:t/>
            </a:r>
            <a:br>
              <a:rPr lang="en-US" dirty="0" smtClean="0"/>
            </a:br>
            <a:endParaRPr lang="ru-RU" dirty="0"/>
          </a:p>
        </p:txBody>
      </p:sp>
    </p:spTree>
    <p:extLst>
      <p:ext uri="{BB962C8B-B14F-4D97-AF65-F5344CB8AC3E}">
        <p14:creationId xmlns:p14="http://schemas.microsoft.com/office/powerpoint/2010/main" val="45239124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8" name="Picture 4" descr="https://i.pinimg.com/564x/5e/28/c3/5e28c30265a86e55b6f2efdd9726d41a.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Нижний колонтитул 1"/>
          <p:cNvSpPr>
            <a:spLocks noGrp="1"/>
          </p:cNvSpPr>
          <p:nvPr>
            <p:ph type="ftr" sz="quarter" idx="11"/>
          </p:nvPr>
        </p:nvSpPr>
        <p:spPr/>
        <p:txBody>
          <a:bodyPr/>
          <a:lstStyle/>
          <a:p>
            <a:pPr>
              <a:defRPr/>
            </a:pPr>
            <a:r>
              <a:rPr lang="en-US" dirty="0" smtClean="0"/>
              <a:t>.</a:t>
            </a:r>
            <a:endParaRPr lang="ru-RU" dirty="0"/>
          </a:p>
        </p:txBody>
      </p:sp>
      <p:sp>
        <p:nvSpPr>
          <p:cNvPr id="27651" name="Номер слайда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defRPr>
            </a:lvl4pPr>
            <a:lvl5pPr marL="2057400" indent="-228600">
              <a:spcBef>
                <a:spcPct val="20000"/>
              </a:spcBef>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9pPr>
          </a:lstStyle>
          <a:p>
            <a:pPr>
              <a:spcBef>
                <a:spcPct val="0"/>
              </a:spcBef>
              <a:buClrTx/>
              <a:buSzTx/>
              <a:buFontTx/>
              <a:buNone/>
            </a:pPr>
            <a:fld id="{09AC3AAB-7273-4FA7-91DA-1F7DB98D2071}" type="slidenum">
              <a:rPr lang="ru-RU" altLang="ru-RU" sz="1200">
                <a:solidFill>
                  <a:srgbClr val="D38E27"/>
                </a:solidFill>
              </a:rPr>
              <a:pPr>
                <a:spcBef>
                  <a:spcPct val="0"/>
                </a:spcBef>
                <a:buClrTx/>
                <a:buSzTx/>
                <a:buFontTx/>
                <a:buNone/>
              </a:pPr>
              <a:t>35</a:t>
            </a:fld>
            <a:endParaRPr lang="ru-RU" altLang="ru-RU" sz="1200">
              <a:solidFill>
                <a:srgbClr val="D38E27"/>
              </a:solidFill>
            </a:endParaRPr>
          </a:p>
        </p:txBody>
      </p:sp>
    </p:spTree>
    <p:extLst>
      <p:ext uri="{BB962C8B-B14F-4D97-AF65-F5344CB8AC3E}">
        <p14:creationId xmlns:p14="http://schemas.microsoft.com/office/powerpoint/2010/main" val="2141628679"/>
      </p:ext>
    </p:extLst>
  </p:cSld>
  <p:clrMapOvr>
    <a:masterClrMapping/>
  </p:clrMapOvr>
  <p:transition spd="slow" advClick="0"/>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algn="ctr" eaLnBrk="1" hangingPunct="1"/>
            <a:r>
              <a:rPr lang="ru-RU" altLang="ru-RU" b="1" smtClean="0">
                <a:latin typeface="Times New Roman" panose="02020603050405020304" pitchFamily="18" charset="0"/>
                <a:cs typeface="Times New Roman" panose="02020603050405020304" pitchFamily="18" charset="0"/>
              </a:rPr>
              <a:t>Режа</a:t>
            </a:r>
          </a:p>
        </p:txBody>
      </p:sp>
      <p:sp>
        <p:nvSpPr>
          <p:cNvPr id="14339" name="Rectangle 3"/>
          <p:cNvSpPr>
            <a:spLocks noGrp="1" noChangeArrowheads="1"/>
          </p:cNvSpPr>
          <p:nvPr>
            <p:ph type="body" idx="1"/>
          </p:nvPr>
        </p:nvSpPr>
        <p:spPr/>
        <p:txBody>
          <a:bodyPr/>
          <a:lstStyle/>
          <a:p>
            <a:r>
              <a:rPr lang="uz-Cyrl-UZ" altLang="ru-RU" sz="2400" b="1" i="1">
                <a:latin typeface="Times New Roman" panose="02020603050405020304" pitchFamily="18" charset="0"/>
                <a:cs typeface="Times New Roman" panose="02020603050405020304" pitchFamily="18" charset="0"/>
              </a:rPr>
              <a:t>ОК таърифи ва асосий параметрлари</a:t>
            </a:r>
          </a:p>
          <a:p>
            <a:r>
              <a:rPr lang="uz-Cyrl-UZ" altLang="ru-RU" sz="2400" b="1" i="1">
                <a:latin typeface="Times New Roman" panose="02020603050405020304" pitchFamily="18" charset="0"/>
                <a:cs typeface="Times New Roman" panose="02020603050405020304" pitchFamily="18" charset="0"/>
              </a:rPr>
              <a:t>ОКнинг инверс  уланиши</a:t>
            </a:r>
            <a:endParaRPr lang="ru-RU" altLang="ru-RU" sz="2400" b="1" i="1">
              <a:latin typeface="Times New Roman" panose="02020603050405020304" pitchFamily="18" charset="0"/>
              <a:cs typeface="Times New Roman" panose="02020603050405020304" pitchFamily="18" charset="0"/>
            </a:endParaRPr>
          </a:p>
          <a:p>
            <a:r>
              <a:rPr lang="uz-Cyrl-UZ" altLang="ru-RU" sz="2400" b="1" i="1">
                <a:latin typeface="Times New Roman" panose="02020603050405020304" pitchFamily="18" charset="0"/>
                <a:cs typeface="Times New Roman" panose="02020603050405020304" pitchFamily="18" charset="0"/>
              </a:rPr>
              <a:t>ОКнинг ноинверс  уланиши</a:t>
            </a:r>
            <a:endParaRPr lang="ru-RU" altLang="ru-RU" sz="2400" b="1" i="1">
              <a:latin typeface="Times New Roman" panose="02020603050405020304" pitchFamily="18" charset="0"/>
              <a:cs typeface="Times New Roman" panose="02020603050405020304" pitchFamily="18" charset="0"/>
            </a:endParaRPr>
          </a:p>
          <a:p>
            <a:pPr eaLnBrk="1" hangingPunct="1"/>
            <a:r>
              <a:rPr lang="uz-Cyrl-UZ" altLang="ru-RU" sz="2400" b="1" i="1">
                <a:latin typeface="Times New Roman" panose="02020603050405020304" pitchFamily="18" charset="0"/>
                <a:cs typeface="Times New Roman" panose="02020603050405020304" pitchFamily="18" charset="0"/>
              </a:rPr>
              <a:t>ОК асосидаги инверслайдиган сумматор</a:t>
            </a:r>
          </a:p>
          <a:p>
            <a:pPr eaLnBrk="1" hangingPunct="1"/>
            <a:r>
              <a:rPr lang="uz-Cyrl-UZ" altLang="ru-RU" sz="2400" b="1" i="1">
                <a:latin typeface="Times New Roman" panose="02020603050405020304" pitchFamily="18" charset="0"/>
                <a:cs typeface="Times New Roman" panose="02020603050405020304" pitchFamily="18" charset="0"/>
              </a:rPr>
              <a:t>ОК асосидаги инверсламайдиган сумматор</a:t>
            </a:r>
          </a:p>
          <a:p>
            <a:pPr eaLnBrk="1" hangingPunct="1"/>
            <a:r>
              <a:rPr lang="uz-Cyrl-UZ" altLang="ru-RU" sz="2400" b="1" i="1">
                <a:latin typeface="Times New Roman" panose="02020603050405020304" pitchFamily="18" charset="0"/>
                <a:cs typeface="Times New Roman" panose="02020603050405020304" pitchFamily="18" charset="0"/>
              </a:rPr>
              <a:t>ОК асосидаги дифференциатор</a:t>
            </a:r>
          </a:p>
          <a:p>
            <a:pPr eaLnBrk="1" hangingPunct="1"/>
            <a:r>
              <a:rPr lang="uz-Cyrl-UZ" altLang="ru-RU" sz="2400" b="1" i="1">
                <a:latin typeface="Times New Roman" panose="02020603050405020304" pitchFamily="18" charset="0"/>
                <a:cs typeface="Times New Roman" panose="02020603050405020304" pitchFamily="18" charset="0"/>
              </a:rPr>
              <a:t>ОК асосидаги интегратор</a:t>
            </a:r>
          </a:p>
          <a:p>
            <a:pPr eaLnBrk="1" hangingPunct="1">
              <a:buFont typeface="Wingdings" panose="05000000000000000000" pitchFamily="2" charset="2"/>
              <a:buNone/>
            </a:pPr>
            <a:endParaRPr lang="uz-Cyrl-UZ" altLang="ru-RU" sz="2400" b="1" i="1">
              <a:latin typeface="Times New Roman" panose="02020603050405020304" pitchFamily="18" charset="0"/>
              <a:cs typeface="Times New Roman" panose="02020603050405020304" pitchFamily="18" charset="0"/>
            </a:endParaRPr>
          </a:p>
          <a:p>
            <a:pPr eaLnBrk="1" hangingPunct="1">
              <a:buFont typeface="Wingdings" panose="05000000000000000000" pitchFamily="2" charset="2"/>
              <a:buNone/>
            </a:pPr>
            <a:endParaRPr lang="uz-Cyrl-UZ" altLang="ru-RU" sz="2400" b="1" i="1">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79677114"/>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4"/>
          <p:cNvSpPr>
            <a:spLocks noGrp="1" noChangeArrowheads="1"/>
          </p:cNvSpPr>
          <p:nvPr>
            <p:ph type="title"/>
          </p:nvPr>
        </p:nvSpPr>
        <p:spPr>
          <a:xfrm>
            <a:off x="1828800" y="304801"/>
            <a:ext cx="8686800" cy="1216025"/>
          </a:xfrm>
        </p:spPr>
        <p:txBody>
          <a:bodyPr/>
          <a:lstStyle/>
          <a:p>
            <a:pPr algn="ctr" eaLnBrk="1" hangingPunct="1"/>
            <a:r>
              <a:rPr lang="uz-Cyrl-UZ" altLang="ru-RU" sz="4000" b="1" i="1">
                <a:solidFill>
                  <a:srgbClr val="7030A0"/>
                </a:solidFill>
                <a:latin typeface="Times New Roman" panose="02020603050405020304" pitchFamily="18" charset="0"/>
              </a:rPr>
              <a:t>ОК таърифи</a:t>
            </a:r>
            <a:endParaRPr lang="ru-RU" altLang="ru-RU" sz="4000" b="1" i="1">
              <a:solidFill>
                <a:srgbClr val="7030A0"/>
              </a:solidFill>
              <a:latin typeface="Times New Roman" panose="02020603050405020304" pitchFamily="18" charset="0"/>
            </a:endParaRPr>
          </a:p>
        </p:txBody>
      </p:sp>
      <p:sp>
        <p:nvSpPr>
          <p:cNvPr id="15363" name="Rectangle 5"/>
          <p:cNvSpPr>
            <a:spLocks noGrp="1" noChangeArrowheads="1"/>
          </p:cNvSpPr>
          <p:nvPr>
            <p:ph type="body" idx="1"/>
          </p:nvPr>
        </p:nvSpPr>
        <p:spPr/>
        <p:txBody>
          <a:bodyPr/>
          <a:lstStyle/>
          <a:p>
            <a:pPr algn="just" eaLnBrk="1" hangingPunct="1">
              <a:lnSpc>
                <a:spcPct val="90000"/>
              </a:lnSpc>
            </a:pPr>
            <a:r>
              <a:rPr lang="uz-Cyrl-UZ" altLang="ru-RU" sz="2000" b="1" i="1">
                <a:solidFill>
                  <a:srgbClr val="0070C0"/>
                </a:solidFill>
                <a:latin typeface="Times New Roman" panose="02020603050405020304" pitchFamily="18" charset="0"/>
              </a:rPr>
              <a:t>Операцион кучайтиргич</a:t>
            </a:r>
            <a:r>
              <a:rPr lang="uz-Cyrl-UZ" altLang="ru-RU" sz="2000">
                <a:solidFill>
                  <a:srgbClr val="0070C0"/>
                </a:solidFill>
                <a:latin typeface="Times New Roman" panose="02020603050405020304" pitchFamily="18" charset="0"/>
              </a:rPr>
              <a:t> </a:t>
            </a:r>
            <a:r>
              <a:rPr lang="uz-Cyrl-UZ" altLang="ru-RU" sz="2000">
                <a:latin typeface="Times New Roman" panose="02020603050405020304" pitchFamily="18" charset="0"/>
              </a:rPr>
              <a:t>(ОК) деб, аналог сигналлар устидан турли амалларни бажаришга мўлжалланган, дифференциал кучайтириш принципига асосланган, кучланиш бўйича катта кучайтириш коэффициентига эга бўлган интеграл ўзгармас ток кучайтиргичига айтилади. Бундай амалларга қўшиш, айириш, кўпайтириш, бўлиш, интеграллаш, дифференциаллаш, масштаблаш каби математик амаллар киради. </a:t>
            </a:r>
          </a:p>
          <a:p>
            <a:pPr algn="just" eaLnBrk="1" hangingPunct="1">
              <a:lnSpc>
                <a:spcPct val="90000"/>
              </a:lnSpc>
            </a:pPr>
            <a:r>
              <a:rPr lang="uz-Cyrl-UZ" altLang="ru-RU" sz="2000">
                <a:latin typeface="Times New Roman" panose="02020603050405020304" pitchFamily="18" charset="0"/>
              </a:rPr>
              <a:t>Ҳозирги кунда ОКлар аналог ва рақамли қурилмаларда кучайтириш, чеклаш, кўпайтириш, частотани фильтрлаш, генерациялаш, сигналларни барқарорлашда қўлланилиб келмоқда. Бунинг учун ОКларга мусбат ва манфий тескари алоқа (ТА) занжирлари киритилади. ТА занжирлари ёрдамида ОКлар юқорида қайд этилган </a:t>
            </a:r>
            <a:r>
              <a:rPr lang="uz-Cyrl-UZ" altLang="ru-RU" sz="2000" b="1" i="1">
                <a:latin typeface="Times New Roman" panose="02020603050405020304" pitchFamily="18" charset="0"/>
              </a:rPr>
              <a:t>амалларни </a:t>
            </a:r>
            <a:r>
              <a:rPr lang="uz-Cyrl-UZ" altLang="ru-RU" sz="2000">
                <a:latin typeface="Times New Roman" panose="02020603050405020304" pitchFamily="18" charset="0"/>
              </a:rPr>
              <a:t>(</a:t>
            </a:r>
            <a:r>
              <a:rPr lang="uz-Cyrl-UZ" altLang="ru-RU" sz="2000" b="1" i="1">
                <a:latin typeface="Times New Roman" panose="02020603050405020304" pitchFamily="18" charset="0"/>
              </a:rPr>
              <a:t>операцияларни</a:t>
            </a:r>
            <a:r>
              <a:rPr lang="uz-Cyrl-UZ" altLang="ru-RU" sz="2000">
                <a:latin typeface="Times New Roman" panose="02020603050405020304" pitchFamily="18" charset="0"/>
              </a:rPr>
              <a:t>) бажарадилар. </a:t>
            </a:r>
            <a:endParaRPr lang="ru-RU" altLang="ru-RU" sz="2000">
              <a:latin typeface="Times New Roman" panose="02020603050405020304" pitchFamily="18" charset="0"/>
            </a:endParaRPr>
          </a:p>
        </p:txBody>
      </p:sp>
    </p:spTree>
    <p:extLst>
      <p:ext uri="{BB962C8B-B14F-4D97-AF65-F5344CB8AC3E}">
        <p14:creationId xmlns:p14="http://schemas.microsoft.com/office/powerpoint/2010/main" val="5882222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algn="ctr" eaLnBrk="1" hangingPunct="1"/>
            <a:r>
              <a:rPr lang="uz-Cyrl-UZ" altLang="ru-RU" sz="4000" b="1" i="1">
                <a:solidFill>
                  <a:srgbClr val="7030A0"/>
                </a:solidFill>
                <a:latin typeface="Times New Roman" panose="02020603050405020304" pitchFamily="18" charset="0"/>
              </a:rPr>
              <a:t>ОКга қуйиладиган талаблар</a:t>
            </a:r>
            <a:endParaRPr lang="ru-RU" altLang="ru-RU" sz="4000" b="1" i="1">
              <a:solidFill>
                <a:srgbClr val="7030A0"/>
              </a:solidFill>
              <a:latin typeface="Times New Roman" panose="02020603050405020304" pitchFamily="18" charset="0"/>
            </a:endParaRPr>
          </a:p>
        </p:txBody>
      </p:sp>
      <p:sp>
        <p:nvSpPr>
          <p:cNvPr id="16387" name="Rectangle 3"/>
          <p:cNvSpPr>
            <a:spLocks noGrp="1" noChangeArrowheads="1"/>
          </p:cNvSpPr>
          <p:nvPr>
            <p:ph type="body" idx="1"/>
          </p:nvPr>
        </p:nvSpPr>
        <p:spPr/>
        <p:txBody>
          <a:bodyPr/>
          <a:lstStyle/>
          <a:p>
            <a:pPr algn="just" eaLnBrk="1" hangingPunct="1">
              <a:lnSpc>
                <a:spcPct val="80000"/>
              </a:lnSpc>
            </a:pPr>
            <a:r>
              <a:rPr lang="uz-Cyrl-UZ" altLang="ru-RU" sz="2000">
                <a:latin typeface="Times New Roman" panose="02020603050405020304" pitchFamily="18" charset="0"/>
              </a:rPr>
              <a:t>ОК схемалари иш принципини тушуниш ва таҳлилини аниқлаштириш мақсадида </a:t>
            </a:r>
            <a:r>
              <a:rPr lang="uz-Cyrl-UZ" altLang="ru-RU" sz="2000" b="1" i="1">
                <a:latin typeface="Times New Roman" panose="02020603050405020304" pitchFamily="18" charset="0"/>
              </a:rPr>
              <a:t>идеал ОК</a:t>
            </a:r>
            <a:r>
              <a:rPr lang="uz-Cyrl-UZ" altLang="ru-RU" sz="2000">
                <a:latin typeface="Times New Roman" panose="02020603050405020304" pitchFamily="18" charset="0"/>
              </a:rPr>
              <a:t> тушунчаси киритилади. Улар қуйидаги хоссаларга эга:</a:t>
            </a:r>
          </a:p>
          <a:p>
            <a:pPr algn="just" eaLnBrk="1" hangingPunct="1">
              <a:lnSpc>
                <a:spcPct val="80000"/>
              </a:lnSpc>
              <a:buFont typeface="Wingdings" panose="05000000000000000000" pitchFamily="2" charset="2"/>
              <a:buNone/>
            </a:pPr>
            <a:r>
              <a:rPr lang="en-US" altLang="ru-RU" sz="2000">
                <a:latin typeface="Times New Roman" panose="02020603050405020304" pitchFamily="18" charset="0"/>
              </a:rPr>
              <a:t>	</a:t>
            </a:r>
            <a:r>
              <a:rPr lang="uz-Cyrl-UZ" altLang="ru-RU" sz="2000">
                <a:latin typeface="Times New Roman" panose="02020603050405020304" pitchFamily="18" charset="0"/>
              </a:rPr>
              <a:t>- чексиз катта кучланиш бўйича кучайтириш коэффициенти </a:t>
            </a:r>
            <a:r>
              <a:rPr lang="uz-Cyrl-UZ" altLang="ru-RU" sz="2000" i="1">
                <a:latin typeface="Times New Roman" panose="02020603050405020304" pitchFamily="18" charset="0"/>
              </a:rPr>
              <a:t>К</a:t>
            </a:r>
            <a:r>
              <a:rPr lang="uz-Cyrl-UZ" altLang="ru-RU" sz="1400" i="1">
                <a:latin typeface="Times New Roman" panose="02020603050405020304" pitchFamily="18" charset="0"/>
              </a:rPr>
              <a:t>U0</a:t>
            </a:r>
            <a:r>
              <a:rPr lang="uz-Cyrl-UZ" altLang="ru-RU" sz="2000">
                <a:latin typeface="Times New Roman" panose="02020603050405020304" pitchFamily="18" charset="0"/>
              </a:rPr>
              <a:t>=∞     (реал  ОКларда  1 мингдан  100 млн. гача);</a:t>
            </a:r>
          </a:p>
          <a:p>
            <a:pPr algn="just" eaLnBrk="1" hangingPunct="1">
              <a:lnSpc>
                <a:spcPct val="80000"/>
              </a:lnSpc>
              <a:buFont typeface="Wingdings" panose="05000000000000000000" pitchFamily="2" charset="2"/>
              <a:buNone/>
            </a:pPr>
            <a:r>
              <a:rPr lang="en-US" altLang="ru-RU" sz="2000">
                <a:latin typeface="Times New Roman" panose="02020603050405020304" pitchFamily="18" charset="0"/>
              </a:rPr>
              <a:t>	- </a:t>
            </a:r>
            <a:r>
              <a:rPr lang="uz-Cyrl-UZ" altLang="ru-RU" sz="2000">
                <a:latin typeface="Times New Roman" panose="02020603050405020304" pitchFamily="18" charset="0"/>
              </a:rPr>
              <a:t>силжитиш кучланиши</a:t>
            </a:r>
            <a:r>
              <a:rPr lang="uz-Cyrl-UZ" altLang="ru-RU" sz="2000" i="1">
                <a:latin typeface="Times New Roman" panose="02020603050405020304" pitchFamily="18" charset="0"/>
              </a:rPr>
              <a:t> U</a:t>
            </a:r>
            <a:r>
              <a:rPr lang="uz-Cyrl-UZ" altLang="ru-RU" sz="1400" i="1">
                <a:latin typeface="Times New Roman" panose="02020603050405020304" pitchFamily="18" charset="0"/>
              </a:rPr>
              <a:t>СИЛ</a:t>
            </a:r>
            <a:r>
              <a:rPr lang="en-US" altLang="ru-RU" sz="2000" i="1">
                <a:latin typeface="Times New Roman" panose="02020603050405020304" pitchFamily="18" charset="0"/>
              </a:rPr>
              <a:t>=0</a:t>
            </a:r>
            <a:r>
              <a:rPr lang="uz-Cyrl-UZ" altLang="ru-RU" sz="2000">
                <a:latin typeface="Times New Roman" panose="02020603050405020304" pitchFamily="18" charset="0"/>
              </a:rPr>
              <a:t>, яъни иккала киришларда кучланишлар тенг бўлса, чиқишдаги кучланиш ҳам нолга тенг бўлади (реал ОКларда </a:t>
            </a:r>
            <a:r>
              <a:rPr lang="uz-Cyrl-UZ" altLang="ru-RU" sz="2000" i="1">
                <a:latin typeface="Times New Roman" panose="02020603050405020304" pitchFamily="18" charset="0"/>
              </a:rPr>
              <a:t>U</a:t>
            </a:r>
            <a:r>
              <a:rPr lang="uz-Cyrl-UZ" altLang="ru-RU" sz="1400" i="1">
                <a:latin typeface="Times New Roman" panose="02020603050405020304" pitchFamily="18" charset="0"/>
              </a:rPr>
              <a:t>СИЛ </a:t>
            </a:r>
            <a:r>
              <a:rPr lang="uz-Cyrl-UZ" altLang="ru-RU" sz="2000" i="1">
                <a:latin typeface="Times New Roman" panose="02020603050405020304" pitchFamily="18" charset="0"/>
              </a:rPr>
              <a:t> = </a:t>
            </a:r>
            <a:r>
              <a:rPr lang="uz-Cyrl-UZ" altLang="ru-RU" sz="2000">
                <a:latin typeface="Times New Roman" panose="02020603050405020304" pitchFamily="18" charset="0"/>
              </a:rPr>
              <a:t>5 мкВ÷50 мВ);</a:t>
            </a:r>
            <a:endParaRPr lang="ru-RU" altLang="ru-RU" sz="2000">
              <a:latin typeface="Times New Roman" panose="02020603050405020304" pitchFamily="18" charset="0"/>
            </a:endParaRPr>
          </a:p>
          <a:p>
            <a:pPr algn="just" eaLnBrk="1" hangingPunct="1">
              <a:lnSpc>
                <a:spcPct val="80000"/>
              </a:lnSpc>
              <a:buFont typeface="Wingdings" panose="05000000000000000000" pitchFamily="2" charset="2"/>
              <a:buNone/>
            </a:pPr>
            <a:r>
              <a:rPr lang="en-US" altLang="ru-RU" sz="2000">
                <a:latin typeface="Times New Roman" panose="02020603050405020304" pitchFamily="18" charset="0"/>
              </a:rPr>
              <a:t>	- </a:t>
            </a:r>
            <a:r>
              <a:rPr lang="uz-Cyrl-UZ" altLang="ru-RU" sz="2000">
                <a:latin typeface="Times New Roman" panose="02020603050405020304" pitchFamily="18" charset="0"/>
              </a:rPr>
              <a:t>чиқиш токлари нолга тенг (реал ОКларда нА улушларидан бирлик мкА гача);</a:t>
            </a:r>
          </a:p>
          <a:p>
            <a:pPr algn="just" eaLnBrk="1" hangingPunct="1">
              <a:lnSpc>
                <a:spcPct val="80000"/>
              </a:lnSpc>
              <a:buFont typeface="Wingdings" panose="05000000000000000000" pitchFamily="2" charset="2"/>
              <a:buNone/>
            </a:pPr>
            <a:r>
              <a:rPr lang="en-US" altLang="ru-RU" sz="2000">
                <a:latin typeface="Times New Roman" panose="02020603050405020304" pitchFamily="18" charset="0"/>
              </a:rPr>
              <a:t>	- </a:t>
            </a:r>
            <a:r>
              <a:rPr lang="uz-Cyrl-UZ" altLang="ru-RU" sz="2000">
                <a:latin typeface="Times New Roman" panose="02020603050405020304" pitchFamily="18" charset="0"/>
              </a:rPr>
              <a:t>чиқиш қаршилиги нолга тенг (реал кам қувватли ОКларда ўнлаб Омдан бирлик кОмларгача);</a:t>
            </a:r>
            <a:endParaRPr lang="en-US" altLang="ru-RU" sz="2000">
              <a:latin typeface="Times New Roman" panose="02020603050405020304" pitchFamily="18" charset="0"/>
            </a:endParaRPr>
          </a:p>
          <a:p>
            <a:pPr algn="just" eaLnBrk="1" hangingPunct="1">
              <a:lnSpc>
                <a:spcPct val="80000"/>
              </a:lnSpc>
              <a:buFont typeface="Wingdings" panose="05000000000000000000" pitchFamily="2" charset="2"/>
              <a:buNone/>
            </a:pPr>
            <a:r>
              <a:rPr lang="en-US" altLang="ru-RU" sz="2000">
                <a:latin typeface="Times New Roman" panose="02020603050405020304" pitchFamily="18" charset="0"/>
              </a:rPr>
              <a:t>	- </a:t>
            </a:r>
            <a:r>
              <a:rPr lang="uz-Cyrl-UZ" altLang="ru-RU" sz="2000">
                <a:latin typeface="Times New Roman" panose="02020603050405020304" pitchFamily="18" charset="0"/>
              </a:rPr>
              <a:t>синфаз сигналларни кучайтириш коэффициенти нолга тенг;</a:t>
            </a:r>
            <a:endParaRPr lang="ru-RU" altLang="ru-RU" sz="2000">
              <a:latin typeface="Times New Roman" panose="02020603050405020304" pitchFamily="18" charset="0"/>
            </a:endParaRPr>
          </a:p>
          <a:p>
            <a:pPr algn="just" eaLnBrk="1" hangingPunct="1">
              <a:lnSpc>
                <a:spcPct val="80000"/>
              </a:lnSpc>
              <a:buFont typeface="Wingdings" panose="05000000000000000000" pitchFamily="2" charset="2"/>
              <a:buNone/>
            </a:pPr>
            <a:r>
              <a:rPr lang="en-US" altLang="ru-RU" sz="2000">
                <a:latin typeface="Times New Roman" panose="02020603050405020304" pitchFamily="18" charset="0"/>
              </a:rPr>
              <a:t>	- </a:t>
            </a:r>
            <a:r>
              <a:rPr lang="uz-Cyrl-UZ" altLang="ru-RU" sz="2000">
                <a:latin typeface="Times New Roman" panose="02020603050405020304" pitchFamily="18" charset="0"/>
              </a:rPr>
              <a:t>ОК киришлари потенциаллари доим бир бирига тенг. </a:t>
            </a:r>
            <a:endParaRPr lang="ru-RU" altLang="ru-RU" sz="2000">
              <a:latin typeface="Times New Roman" panose="02020603050405020304" pitchFamily="18" charset="0"/>
            </a:endParaRPr>
          </a:p>
        </p:txBody>
      </p:sp>
    </p:spTree>
    <p:extLst>
      <p:ext uri="{BB962C8B-B14F-4D97-AF65-F5344CB8AC3E}">
        <p14:creationId xmlns:p14="http://schemas.microsoft.com/office/powerpoint/2010/main" val="21062798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endParaRPr lang="ru-RU" altLang="ru-RU" smtClean="0"/>
          </a:p>
        </p:txBody>
      </p:sp>
      <p:sp>
        <p:nvSpPr>
          <p:cNvPr id="17411" name="Rectangle 3"/>
          <p:cNvSpPr>
            <a:spLocks noGrp="1" noChangeArrowheads="1"/>
          </p:cNvSpPr>
          <p:nvPr>
            <p:ph type="body" idx="1"/>
          </p:nvPr>
        </p:nvSpPr>
        <p:spPr/>
        <p:txBody>
          <a:bodyPr/>
          <a:lstStyle/>
          <a:p>
            <a:pPr algn="just" eaLnBrk="1" hangingPunct="1">
              <a:lnSpc>
                <a:spcPct val="90000"/>
              </a:lnSpc>
            </a:pPr>
            <a:r>
              <a:rPr lang="uz-Cyrl-UZ" altLang="ru-RU" sz="2400">
                <a:latin typeface="Times New Roman" panose="02020603050405020304" pitchFamily="18" charset="0"/>
              </a:rPr>
              <a:t>ОКлар ўз хусусиятларига кўра идеал кучайтиргичларга яқин. </a:t>
            </a:r>
            <a:endParaRPr lang="en-US" altLang="ru-RU" sz="2400">
              <a:latin typeface="Times New Roman" panose="02020603050405020304" pitchFamily="18" charset="0"/>
            </a:endParaRPr>
          </a:p>
          <a:p>
            <a:pPr algn="just" eaLnBrk="1" hangingPunct="1">
              <a:lnSpc>
                <a:spcPct val="90000"/>
              </a:lnSpc>
            </a:pPr>
            <a:r>
              <a:rPr lang="uz-Cyrl-UZ" altLang="ru-RU" sz="2400" b="1" i="1">
                <a:latin typeface="Times New Roman" panose="02020603050405020304" pitchFamily="18" charset="0"/>
              </a:rPr>
              <a:t>Идеал кучайтиргич</a:t>
            </a:r>
            <a:r>
              <a:rPr lang="uz-Cyrl-UZ" altLang="ru-RU" sz="2400">
                <a:latin typeface="Times New Roman" panose="02020603050405020304" pitchFamily="18" charset="0"/>
              </a:rPr>
              <a:t>: </a:t>
            </a:r>
            <a:endParaRPr lang="en-US" altLang="ru-RU" sz="2400">
              <a:latin typeface="Times New Roman" panose="02020603050405020304" pitchFamily="18" charset="0"/>
            </a:endParaRPr>
          </a:p>
          <a:p>
            <a:pPr algn="just" eaLnBrk="1" hangingPunct="1">
              <a:lnSpc>
                <a:spcPct val="90000"/>
              </a:lnSpc>
              <a:buFont typeface="Wingdings" panose="05000000000000000000" pitchFamily="2" charset="2"/>
              <a:buNone/>
            </a:pPr>
            <a:r>
              <a:rPr lang="en-US" altLang="ru-RU" sz="2400">
                <a:latin typeface="Times New Roman" panose="02020603050405020304" pitchFamily="18" charset="0"/>
              </a:rPr>
              <a:t>	- </a:t>
            </a:r>
            <a:r>
              <a:rPr lang="uz-Cyrl-UZ" altLang="ru-RU" sz="2400">
                <a:latin typeface="Times New Roman" panose="02020603050405020304" pitchFamily="18" charset="0"/>
              </a:rPr>
              <a:t>чексиз катта кучайтириш коэффициентига; </a:t>
            </a:r>
            <a:endParaRPr lang="en-US" altLang="ru-RU" sz="2400">
              <a:latin typeface="Times New Roman" panose="02020603050405020304" pitchFamily="18" charset="0"/>
            </a:endParaRPr>
          </a:p>
          <a:p>
            <a:pPr algn="just" eaLnBrk="1" hangingPunct="1">
              <a:lnSpc>
                <a:spcPct val="90000"/>
              </a:lnSpc>
              <a:buFont typeface="Wingdings" panose="05000000000000000000" pitchFamily="2" charset="2"/>
              <a:buNone/>
            </a:pPr>
            <a:r>
              <a:rPr lang="en-US" altLang="ru-RU" sz="2400">
                <a:latin typeface="Times New Roman" panose="02020603050405020304" pitchFamily="18" charset="0"/>
              </a:rPr>
              <a:t>	- </a:t>
            </a:r>
            <a:r>
              <a:rPr lang="uz-Cyrl-UZ" altLang="ru-RU" sz="2400">
                <a:latin typeface="Times New Roman" panose="02020603050405020304" pitchFamily="18" charset="0"/>
              </a:rPr>
              <a:t>чексиз катта кириш қаршилиги; </a:t>
            </a:r>
            <a:endParaRPr lang="en-US" altLang="ru-RU" sz="2400">
              <a:latin typeface="Times New Roman" panose="02020603050405020304" pitchFamily="18" charset="0"/>
            </a:endParaRPr>
          </a:p>
          <a:p>
            <a:pPr algn="just" eaLnBrk="1" hangingPunct="1">
              <a:lnSpc>
                <a:spcPct val="90000"/>
              </a:lnSpc>
              <a:buFont typeface="Wingdings" panose="05000000000000000000" pitchFamily="2" charset="2"/>
              <a:buNone/>
            </a:pPr>
            <a:r>
              <a:rPr lang="en-US" altLang="ru-RU" sz="2400">
                <a:latin typeface="Times New Roman" panose="02020603050405020304" pitchFamily="18" charset="0"/>
              </a:rPr>
              <a:t>	- </a:t>
            </a:r>
            <a:r>
              <a:rPr lang="uz-Cyrl-UZ" altLang="ru-RU" sz="2400">
                <a:latin typeface="Times New Roman" panose="02020603050405020304" pitchFamily="18" charset="0"/>
              </a:rPr>
              <a:t>нолга тенг бўлган чиқиш қаршилигига;</a:t>
            </a:r>
            <a:endParaRPr lang="en-US" altLang="ru-RU" sz="2400">
              <a:latin typeface="Times New Roman" panose="02020603050405020304" pitchFamily="18" charset="0"/>
            </a:endParaRPr>
          </a:p>
          <a:p>
            <a:pPr algn="just" eaLnBrk="1" hangingPunct="1">
              <a:lnSpc>
                <a:spcPct val="90000"/>
              </a:lnSpc>
              <a:buFont typeface="Wingdings" panose="05000000000000000000" pitchFamily="2" charset="2"/>
              <a:buNone/>
            </a:pPr>
            <a:r>
              <a:rPr lang="en-US" altLang="ru-RU" sz="2400">
                <a:latin typeface="Times New Roman" panose="02020603050405020304" pitchFamily="18" charset="0"/>
              </a:rPr>
              <a:t>	-</a:t>
            </a:r>
            <a:r>
              <a:rPr lang="uz-Cyrl-UZ" altLang="ru-RU" sz="2400">
                <a:latin typeface="Times New Roman" panose="02020603050405020304" pitchFamily="18" charset="0"/>
              </a:rPr>
              <a:t> инверслайдиган ва инверсламайдиган киришларга бир хил сигнал берилганда нолга тенг бўлган чиқиш кучланишига</a:t>
            </a:r>
            <a:r>
              <a:rPr lang="ru-RU" altLang="ru-RU" sz="2400">
                <a:latin typeface="Times New Roman" panose="02020603050405020304" pitchFamily="18" charset="0"/>
              </a:rPr>
              <a:t>;</a:t>
            </a:r>
          </a:p>
          <a:p>
            <a:pPr algn="just" eaLnBrk="1" hangingPunct="1">
              <a:lnSpc>
                <a:spcPct val="90000"/>
              </a:lnSpc>
              <a:buFont typeface="Wingdings" panose="05000000000000000000" pitchFamily="2" charset="2"/>
              <a:buNone/>
            </a:pPr>
            <a:r>
              <a:rPr lang="ru-RU" altLang="ru-RU" sz="2400">
                <a:latin typeface="Times New Roman" panose="02020603050405020304" pitchFamily="18" charset="0"/>
              </a:rPr>
              <a:t>	-</a:t>
            </a:r>
            <a:r>
              <a:rPr lang="uz-Cyrl-UZ" altLang="ru-RU" sz="2400">
                <a:latin typeface="Times New Roman" panose="02020603050405020304" pitchFamily="18" charset="0"/>
              </a:rPr>
              <a:t> чексиз катта кенг ўтказиш полосасига эга.</a:t>
            </a:r>
            <a:endParaRPr lang="ru-RU" altLang="ru-RU" sz="2400">
              <a:latin typeface="Times New Roman" panose="02020603050405020304" pitchFamily="18" charset="0"/>
            </a:endParaRPr>
          </a:p>
        </p:txBody>
      </p:sp>
    </p:spTree>
    <p:extLst>
      <p:ext uri="{BB962C8B-B14F-4D97-AF65-F5344CB8AC3E}">
        <p14:creationId xmlns:p14="http://schemas.microsoft.com/office/powerpoint/2010/main" val="6763121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algn="ctr" eaLnBrk="1" hangingPunct="1"/>
            <a:r>
              <a:rPr lang="uz-Cyrl-UZ" altLang="ru-RU" sz="4000" b="1" i="1">
                <a:solidFill>
                  <a:srgbClr val="7030A0"/>
                </a:solidFill>
                <a:latin typeface="Times New Roman" panose="02020603050405020304" pitchFamily="18" charset="0"/>
              </a:rPr>
              <a:t>ОКнинг шартли ва стандарт график  белгиланиши</a:t>
            </a:r>
            <a:r>
              <a:rPr lang="ru-RU" altLang="ru-RU" sz="4000" i="1">
                <a:solidFill>
                  <a:srgbClr val="7030A0"/>
                </a:solidFill>
              </a:rPr>
              <a:t> </a:t>
            </a:r>
          </a:p>
        </p:txBody>
      </p:sp>
      <p:pic>
        <p:nvPicPr>
          <p:cNvPr id="18435" name="Picture 4"/>
          <p:cNvPicPr>
            <a:picLocks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2590800" y="1752600"/>
            <a:ext cx="2687638" cy="4267200"/>
          </a:xfrm>
          <a:noFill/>
        </p:spPr>
      </p:pic>
      <p:pic>
        <p:nvPicPr>
          <p:cNvPr id="1843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77001" y="2057400"/>
            <a:ext cx="2924175" cy="332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482955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algn="ctr" eaLnBrk="1" hangingPunct="1"/>
            <a:r>
              <a:rPr lang="uz-Cyrl-UZ" altLang="ru-RU" sz="4000" b="1" i="1">
                <a:solidFill>
                  <a:srgbClr val="7030A0"/>
                </a:solidFill>
                <a:latin typeface="Times New Roman" panose="02020603050405020304" pitchFamily="18" charset="0"/>
              </a:rPr>
              <a:t>ОК структур</a:t>
            </a:r>
            <a:r>
              <a:rPr lang="ru-RU" altLang="ru-RU" sz="4000" b="1" i="1">
                <a:solidFill>
                  <a:srgbClr val="7030A0"/>
                </a:solidFill>
                <a:latin typeface="Times New Roman" panose="02020603050405020304" pitchFamily="18" charset="0"/>
              </a:rPr>
              <a:t>аси ва </a:t>
            </a:r>
            <a:br>
              <a:rPr lang="ru-RU" altLang="ru-RU" sz="4000" b="1" i="1">
                <a:solidFill>
                  <a:srgbClr val="7030A0"/>
                </a:solidFill>
                <a:latin typeface="Times New Roman" panose="02020603050405020304" pitchFamily="18" charset="0"/>
              </a:rPr>
            </a:br>
            <a:r>
              <a:rPr lang="ru-RU" altLang="ru-RU" sz="4000" b="1" i="1">
                <a:solidFill>
                  <a:srgbClr val="7030A0"/>
                </a:solidFill>
                <a:latin typeface="Times New Roman" panose="02020603050405020304" pitchFamily="18" charset="0"/>
              </a:rPr>
              <a:t>принципиал схемаси</a:t>
            </a:r>
          </a:p>
        </p:txBody>
      </p:sp>
      <p:pic>
        <p:nvPicPr>
          <p:cNvPr id="19459" name="Picture 4"/>
          <p:cNvPicPr>
            <a:picLocks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2819400" y="1587501"/>
            <a:ext cx="6477000" cy="5000625"/>
          </a:xfrm>
          <a:noFill/>
        </p:spPr>
      </p:pic>
    </p:spTree>
    <p:extLst>
      <p:ext uri="{BB962C8B-B14F-4D97-AF65-F5344CB8AC3E}">
        <p14:creationId xmlns:p14="http://schemas.microsoft.com/office/powerpoint/2010/main" val="1584263655"/>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514</TotalTime>
  <Words>1073</Words>
  <Application>Microsoft Office PowerPoint</Application>
  <PresentationFormat>Широкоэкранный</PresentationFormat>
  <Paragraphs>148</Paragraphs>
  <Slides>35</Slides>
  <Notes>1</Notes>
  <HiddenSlides>0</HiddenSlides>
  <MMClips>0</MMClips>
  <ScaleCrop>false</ScaleCrop>
  <HeadingPairs>
    <vt:vector size="8" baseType="variant">
      <vt:variant>
        <vt:lpstr>Использованные шрифты</vt:lpstr>
      </vt:variant>
      <vt:variant>
        <vt:i4>8</vt:i4>
      </vt:variant>
      <vt:variant>
        <vt:lpstr>Тема</vt:lpstr>
      </vt:variant>
      <vt:variant>
        <vt:i4>1</vt:i4>
      </vt:variant>
      <vt:variant>
        <vt:lpstr>Внедренные серверы OLE</vt:lpstr>
      </vt:variant>
      <vt:variant>
        <vt:i4>1</vt:i4>
      </vt:variant>
      <vt:variant>
        <vt:lpstr>Заголовки слайдов</vt:lpstr>
      </vt:variant>
      <vt:variant>
        <vt:i4>35</vt:i4>
      </vt:variant>
    </vt:vector>
  </HeadingPairs>
  <TitlesOfParts>
    <vt:vector size="45" baseType="lpstr">
      <vt:lpstr>Arial</vt:lpstr>
      <vt:lpstr>Calibri</vt:lpstr>
      <vt:lpstr>Calibri Light</vt:lpstr>
      <vt:lpstr>Franklin Gothic Book</vt:lpstr>
      <vt:lpstr>Times New Roman</vt:lpstr>
      <vt:lpstr>Verdana</vt:lpstr>
      <vt:lpstr>Wingdings</vt:lpstr>
      <vt:lpstr>Wingdings 2</vt:lpstr>
      <vt:lpstr>Тема Office</vt:lpstr>
      <vt:lpstr>Microsoft Equation 3.0</vt:lpstr>
      <vt:lpstr>Презентация PowerPoint</vt:lpstr>
      <vt:lpstr>Презентация PowerPoint</vt:lpstr>
      <vt:lpstr>Презентация PowerPoint</vt:lpstr>
      <vt:lpstr>Режа</vt:lpstr>
      <vt:lpstr>ОК таърифи</vt:lpstr>
      <vt:lpstr>ОКга қуйиладиган талаблар</vt:lpstr>
      <vt:lpstr>Презентация PowerPoint</vt:lpstr>
      <vt:lpstr>ОКнинг шартли ва стандарт график  белгиланиши </vt:lpstr>
      <vt:lpstr>ОК структураси ва  принципиал схемаси</vt:lpstr>
      <vt:lpstr>Инверслайдиган кучайтиргич</vt:lpstr>
      <vt:lpstr>Инверслайдиган кучайтиргич</vt:lpstr>
      <vt:lpstr>Инверслайдиган кучайтиргич</vt:lpstr>
      <vt:lpstr>Инверслайдиган кучайтиргич</vt:lpstr>
      <vt:lpstr>Инверсламайдиган кучайтиргич</vt:lpstr>
      <vt:lpstr>Инверсламайдиган кучайтиргич</vt:lpstr>
      <vt:lpstr>Инверсламайдиган кучайтиргич</vt:lpstr>
      <vt:lpstr>ОК асосидаги инверслайдиган сумматор</vt:lpstr>
      <vt:lpstr>ОК асосидаги инверслайдиган сумматор</vt:lpstr>
      <vt:lpstr>ОК асосидаги инверсламайдиган сумматор</vt:lpstr>
      <vt:lpstr>ОК асосидаги инверсламайдиган сумматор</vt:lpstr>
      <vt:lpstr>ОК асосидаги инверсламайдиган сумматор</vt:lpstr>
      <vt:lpstr>ОК асосидаги дифференциатор</vt:lpstr>
      <vt:lpstr>ОК асосидаги дифференциатор</vt:lpstr>
      <vt:lpstr>ОК асосидаги дифференциатор</vt:lpstr>
      <vt:lpstr>ОК асосидаги интегратор</vt:lpstr>
      <vt:lpstr>ОК асосидаги интегратор</vt:lpstr>
      <vt:lpstr>ОК асосидаги  логарифмик кучайтиргич</vt:lpstr>
      <vt:lpstr>ОК асосидаги  логарифмик кучайтиргич</vt:lpstr>
      <vt:lpstr>ОК асосидаги  логарифмик кучайтиргич</vt:lpstr>
      <vt:lpstr>ОК асосидаги антилогарифмик  (экспоненциал) кучайтиргич</vt:lpstr>
      <vt:lpstr>ОК асосидаги  антилогарифмик кучайтиргич</vt:lpstr>
      <vt:lpstr>ОК асосидаги компаратор</vt:lpstr>
      <vt:lpstr>ОК асосидаги компаратор</vt:lpstr>
      <vt:lpstr>Презентация PowerPoint</vt:lpstr>
      <vt:lpstr>Презентация PowerPoint</vt:lpstr>
    </vt:vector>
  </TitlesOfParts>
  <Company>SPecialiST RePack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Rudy</dc:creator>
  <cp:lastModifiedBy>Rudy</cp:lastModifiedBy>
  <cp:revision>46</cp:revision>
  <dcterms:created xsi:type="dcterms:W3CDTF">2022-09-22T04:36:57Z</dcterms:created>
  <dcterms:modified xsi:type="dcterms:W3CDTF">2023-01-03T15:21:50Z</dcterms:modified>
</cp:coreProperties>
</file>