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7" r:id="rId2"/>
    <p:sldId id="259"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78" r:id="rId18"/>
    <p:sldId id="318" r:id="rId19"/>
    <p:sldId id="319" r:id="rId20"/>
    <p:sldId id="320" r:id="rId21"/>
    <p:sldId id="321" r:id="rId22"/>
    <p:sldId id="322" r:id="rId23"/>
    <p:sldId id="323" r:id="rId24"/>
    <p:sldId id="324" r:id="rId25"/>
    <p:sldId id="325"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277" r:id="rId52"/>
    <p:sldId id="263" r:id="rId5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9" autoAdjust="0"/>
    <p:restoredTop sz="94660"/>
  </p:normalViewPr>
  <p:slideViewPr>
    <p:cSldViewPr snapToGrid="0">
      <p:cViewPr varScale="1">
        <p:scale>
          <a:sx n="89" d="100"/>
          <a:sy n="89" d="100"/>
        </p:scale>
        <p:origin x="32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DF3CE-A8F3-45F0-B58F-ABC9E05C3634}" type="datetimeFigureOut">
              <a:rPr lang="ru-RU" smtClean="0"/>
              <a:t>19.12.2022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107094-F1FC-4C71-B339-0E32698D51AD}" type="slidenum">
              <a:rPr lang="ru-RU" smtClean="0"/>
              <a:t>‹#›</a:t>
            </a:fld>
            <a:endParaRPr lang="ru-RU"/>
          </a:p>
        </p:txBody>
      </p:sp>
    </p:spTree>
    <p:extLst>
      <p:ext uri="{BB962C8B-B14F-4D97-AF65-F5344CB8AC3E}">
        <p14:creationId xmlns:p14="http://schemas.microsoft.com/office/powerpoint/2010/main" val="2937714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Образ слайда 1"/>
          <p:cNvSpPr>
            <a:spLocks noGrp="1" noRot="1" noChangeAspect="1" noChangeArrowheads="1" noTextEdit="1"/>
          </p:cNvSpPr>
          <p:nvPr>
            <p:ph type="sldImg"/>
          </p:nvPr>
        </p:nvSpPr>
        <p:spPr bwMode="auto">
          <a:xfrm>
            <a:off x="409575" y="1233488"/>
            <a:ext cx="5916613" cy="33289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Заметки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latin typeface="Arial" panose="020B0604020202020204" pitchFamily="34" charset="0"/>
            </a:endParaRPr>
          </a:p>
        </p:txBody>
      </p:sp>
      <p:sp>
        <p:nvSpPr>
          <p:cNvPr id="10244" name="Номер слайда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BF3171-2214-43DE-8F5C-5FCF559FFEBF}" type="slidenum">
              <a:rPr lang="ru-RU" altLang="ru-RU" smtClean="0">
                <a:solidFill>
                  <a:srgbClr val="000000"/>
                </a:solidFill>
                <a:latin typeface="Calibri" panose="020F0502020204030204" pitchFamily="34" charset="0"/>
              </a:rPr>
              <a:pPr/>
              <a:t>1</a:t>
            </a:fld>
            <a:endParaRPr lang="ru-RU" altLang="ru-RU" smtClean="0">
              <a:solidFill>
                <a:srgbClr val="000000"/>
              </a:solidFill>
              <a:latin typeface="Calibri" panose="020F0502020204030204" pitchFamily="34" charset="0"/>
            </a:endParaRPr>
          </a:p>
        </p:txBody>
      </p:sp>
    </p:spTree>
    <p:extLst>
      <p:ext uri="{BB962C8B-B14F-4D97-AF65-F5344CB8AC3E}">
        <p14:creationId xmlns:p14="http://schemas.microsoft.com/office/powerpoint/2010/main" val="4241520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19.12.2022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47568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19.12.2022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44729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19.12.2022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35098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19.12.2022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479779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1B4EFA5-9CBA-4E5E-A319-D6F6F5CD0292}" type="datetimeFigureOut">
              <a:rPr lang="ru-RU" smtClean="0"/>
              <a:t>19.12.2022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005669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1B4EFA5-9CBA-4E5E-A319-D6F6F5CD0292}" type="datetimeFigureOut">
              <a:rPr lang="ru-RU" smtClean="0"/>
              <a:t>19.12.2022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904456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1B4EFA5-9CBA-4E5E-A319-D6F6F5CD0292}" type="datetimeFigureOut">
              <a:rPr lang="ru-RU" smtClean="0"/>
              <a:t>19.12.2022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04293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1B4EFA5-9CBA-4E5E-A319-D6F6F5CD0292}" type="datetimeFigureOut">
              <a:rPr lang="ru-RU" smtClean="0"/>
              <a:t>19.12.2022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11184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1B4EFA5-9CBA-4E5E-A319-D6F6F5CD0292}" type="datetimeFigureOut">
              <a:rPr lang="ru-RU" smtClean="0"/>
              <a:t>19.12.2022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0717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1B4EFA5-9CBA-4E5E-A319-D6F6F5CD0292}" type="datetimeFigureOut">
              <a:rPr lang="ru-RU" smtClean="0"/>
              <a:t>19.12.2022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432161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1B4EFA5-9CBA-4E5E-A319-D6F6F5CD0292}" type="datetimeFigureOut">
              <a:rPr lang="ru-RU" smtClean="0"/>
              <a:t>19.12.2022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6669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4EFA5-9CBA-4E5E-A319-D6F6F5CD0292}" type="datetimeFigureOut">
              <a:rPr lang="ru-RU" smtClean="0"/>
              <a:t>19.12.2022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C95071-929D-4322-83A4-B2FB4C834624}" type="slidenum">
              <a:rPr lang="ru-RU" smtClean="0"/>
              <a:t>‹#›</a:t>
            </a:fld>
            <a:endParaRPr lang="ru-RU"/>
          </a:p>
        </p:txBody>
      </p:sp>
    </p:spTree>
    <p:extLst>
      <p:ext uri="{BB962C8B-B14F-4D97-AF65-F5344CB8AC3E}">
        <p14:creationId xmlns:p14="http://schemas.microsoft.com/office/powerpoint/2010/main" val="1935194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0.wmf"/><Relationship Id="rId5" Type="http://schemas.openxmlformats.org/officeDocument/2006/relationships/oleObject" Target="../embeddings/oleObject3.bin"/><Relationship Id="rId4" Type="http://schemas.openxmlformats.org/officeDocument/2006/relationships/image" Target="../media/image19.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2.wmf"/><Relationship Id="rId5" Type="http://schemas.openxmlformats.org/officeDocument/2006/relationships/oleObject" Target="../embeddings/oleObject5.bin"/><Relationship Id="rId4" Type="http://schemas.openxmlformats.org/officeDocument/2006/relationships/image" Target="../media/image21.wmf"/></Relationships>
</file>

<file path=ppt/slides/_rels/slide16.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4.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0.gif"/><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pinimg.com/564x/fc/59/81/fc59819bd1f57cbe49d9d9d2e932444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1"/>
            <a:ext cx="12192000" cy="6851650"/>
          </a:xfrm>
          <a:prstGeom prst="rect">
            <a:avLst/>
          </a:prstGeom>
          <a:noFill/>
          <a:extLst>
            <a:ext uri="{909E8E84-426E-40DD-AFC4-6F175D3DCCD1}">
              <a14:hiddenFill xmlns:a14="http://schemas.microsoft.com/office/drawing/2010/main">
                <a:solidFill>
                  <a:srgbClr val="FFFFFF"/>
                </a:solidFill>
              </a14:hiddenFill>
            </a:ext>
          </a:extLst>
        </p:spPr>
      </p:pic>
      <p:sp>
        <p:nvSpPr>
          <p:cNvPr id="29" name="Прямоугольник 28">
            <a:extLst>
              <a:ext uri="{FF2B5EF4-FFF2-40B4-BE49-F238E27FC236}">
                <a16:creationId xmlns:a16="http://schemas.microsoft.com/office/drawing/2014/main" id="{549F1FD5-D809-436C-9F2A-F9C6CE7FBF18}"/>
              </a:ext>
            </a:extLst>
          </p:cNvPr>
          <p:cNvSpPr>
            <a:spLocks noChangeAspect="1"/>
          </p:cNvSpPr>
          <p:nvPr/>
        </p:nvSpPr>
        <p:spPr>
          <a:xfrm>
            <a:off x="3287713" y="1479550"/>
            <a:ext cx="5503862" cy="1143000"/>
          </a:xfrm>
          <a:prstGeom prst="rect">
            <a:avLst/>
          </a:prstGeom>
          <a:solidFill>
            <a:srgbClr val="002060"/>
          </a:solidFill>
          <a:ln w="12700">
            <a:miter lim="400000"/>
          </a:ln>
        </p:spPr>
        <p:txBody>
          <a:bodyPr lIns="28575" tIns="28575" rIns="28575" bIns="28575" anchor="ctr"/>
          <a:lstStyle/>
          <a:p>
            <a:pPr>
              <a:defRPr/>
            </a:pPr>
            <a:endParaRPr lang="en-US" sz="2100" dirty="0">
              <a:solidFill>
                <a:srgbClr val="FFFFFF"/>
              </a:solidFill>
              <a:effectLst>
                <a:outerShdw blurRad="38100" dist="12700" dir="5400000" rotWithShape="0">
                  <a:srgbClr val="000000">
                    <a:alpha val="50000"/>
                  </a:srgbClr>
                </a:outerShdw>
              </a:effectLst>
              <a:latin typeface="Times New Roman"/>
              <a:cs typeface="Arial" panose="020B0604020202020204" pitchFamily="34" charset="0"/>
            </a:endParaRPr>
          </a:p>
        </p:txBody>
      </p:sp>
      <p:sp>
        <p:nvSpPr>
          <p:cNvPr id="9219" name="POWERPOINT TEMPLATE"/>
          <p:cNvSpPr>
            <a:spLocks noChangeArrowheads="1"/>
          </p:cNvSpPr>
          <p:nvPr/>
        </p:nvSpPr>
        <p:spPr bwMode="auto">
          <a:xfrm>
            <a:off x="4297364" y="1691385"/>
            <a:ext cx="4543425" cy="722505"/>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spAutoFit/>
          </a:bodyPr>
          <a:lstStyle>
            <a:lvl1pPr>
              <a:spcBef>
                <a:spcPct val="20000"/>
              </a:spcBef>
              <a:buClr>
                <a:schemeClr val="accent1"/>
              </a:buClr>
              <a:buSzPct val="70000"/>
              <a:buFont typeface="Wingdings 2" panose="05020102010507070707" pitchFamily="18" charset="2"/>
              <a:buChar char=""/>
              <a:tabLst>
                <a:tab pos="1066800" algn="l"/>
              </a:tabLst>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tabLst>
                <a:tab pos="1066800" algn="l"/>
              </a:tabLst>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tabLst>
                <a:tab pos="1066800" algn="l"/>
              </a:tabLst>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9pPr>
          </a:lstStyle>
          <a:p>
            <a:pPr algn="ctr">
              <a:lnSpc>
                <a:spcPct val="90000"/>
              </a:lnSpc>
              <a:spcBef>
                <a:spcPts val="1000"/>
              </a:spcBef>
              <a:buClrTx/>
              <a:buSzTx/>
              <a:buNone/>
            </a:pPr>
            <a:r>
              <a:rPr lang="en-US" altLang="ru-RU" sz="2400" b="1" dirty="0" err="1" smtClean="0">
                <a:solidFill>
                  <a:schemeClr val="bg1"/>
                </a:solidFill>
                <a:latin typeface="Times New Roman" panose="02020603050405020304" pitchFamily="18" charset="0"/>
                <a:cs typeface="Times New Roman" panose="02020603050405020304" pitchFamily="18" charset="0"/>
              </a:rPr>
              <a:t>Elektronika</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va</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mikroprotsessor</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texnikasi</a:t>
            </a:r>
            <a:endParaRPr lang="ru-RU" altLang="ru-RU" sz="2400" dirty="0">
              <a:solidFill>
                <a:srgbClr val="FFFFFF"/>
              </a:solidFill>
              <a:latin typeface="Arial" panose="020B0604020202020204" pitchFamily="34" charset="0"/>
            </a:endParaRPr>
          </a:p>
        </p:txBody>
      </p:sp>
      <p:sp>
        <p:nvSpPr>
          <p:cNvPr id="9220" name="POWERPOINT TEMPLATE"/>
          <p:cNvSpPr>
            <a:spLocks noChangeArrowheads="1"/>
          </p:cNvSpPr>
          <p:nvPr/>
        </p:nvSpPr>
        <p:spPr bwMode="auto">
          <a:xfrm>
            <a:off x="1593058" y="1587501"/>
            <a:ext cx="2120900" cy="979488"/>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spAutoFit/>
          </a:bodyPr>
          <a:lstStyle>
            <a:lvl1pPr>
              <a:spcBef>
                <a:spcPct val="20000"/>
              </a:spcBef>
              <a:buClr>
                <a:schemeClr val="accent1"/>
              </a:buClr>
              <a:buSzPct val="70000"/>
              <a:buFont typeface="Wingdings 2" panose="05020102010507070707" pitchFamily="18" charset="2"/>
              <a:buChar char=""/>
              <a:tabLst>
                <a:tab pos="1066800" algn="l"/>
              </a:tabLst>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tabLst>
                <a:tab pos="1066800" algn="l"/>
              </a:tabLst>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tabLst>
                <a:tab pos="1066800" algn="l"/>
              </a:tabLst>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9pPr>
          </a:lstStyle>
          <a:p>
            <a:pPr algn="ctr" eaLnBrk="1" hangingPunct="1">
              <a:spcBef>
                <a:spcPct val="0"/>
              </a:spcBef>
              <a:buClrTx/>
              <a:buSzTx/>
              <a:buFont typeface="Arial" panose="020B0604020202020204" pitchFamily="34" charset="0"/>
              <a:buNone/>
            </a:pPr>
            <a:r>
              <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FAN</a:t>
            </a:r>
            <a:r>
              <a:rPr lang="ru-RU"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a:t>
            </a:r>
            <a:endPar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endParaRPr>
          </a:p>
          <a:p>
            <a:pPr algn="ctr" eaLnBrk="1" hangingPunct="1">
              <a:spcBef>
                <a:spcPct val="0"/>
              </a:spcBef>
              <a:buClrTx/>
              <a:buSzTx/>
              <a:buFont typeface="Arial" panose="020B0604020202020204" pitchFamily="34" charset="0"/>
              <a:buNone/>
            </a:pPr>
            <a:r>
              <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(Subject)</a:t>
            </a:r>
            <a:endParaRPr lang="en-US" altLang="ru-RU" sz="6000" b="1" dirty="0">
              <a:solidFill>
                <a:srgbClr val="FFFFFF"/>
              </a:solidFill>
              <a:latin typeface="Arial" panose="020B0604020202020204" pitchFamily="34" charset="0"/>
              <a:cs typeface="Arial" panose="020B0604020202020204" pitchFamily="34" charset="0"/>
              <a:sym typeface="Arial" panose="020B0604020202020204" pitchFamily="34" charset="0"/>
            </a:endParaRPr>
          </a:p>
        </p:txBody>
      </p:sp>
      <p:cxnSp>
        <p:nvCxnSpPr>
          <p:cNvPr id="32" name="Прямая соединительная линия 31">
            <a:extLst>
              <a:ext uri="{FF2B5EF4-FFF2-40B4-BE49-F238E27FC236}">
                <a16:creationId xmlns:a16="http://schemas.microsoft.com/office/drawing/2014/main" id="{60413CE3-4565-409D-ACC5-A407EB4D26B8}"/>
              </a:ext>
            </a:extLst>
          </p:cNvPr>
          <p:cNvCxnSpPr>
            <a:cxnSpLocks/>
          </p:cNvCxnSpPr>
          <p:nvPr/>
        </p:nvCxnSpPr>
        <p:spPr>
          <a:xfrm>
            <a:off x="3644900" y="1655991"/>
            <a:ext cx="0" cy="1017985"/>
          </a:xfrm>
          <a:prstGeom prst="line">
            <a:avLst/>
          </a:prstGeom>
          <a:ln w="38100">
            <a:solidFill>
              <a:schemeClr val="bg1"/>
            </a:solidFill>
          </a:ln>
        </p:spPr>
        <p:style>
          <a:lnRef idx="3">
            <a:schemeClr val="accent6"/>
          </a:lnRef>
          <a:fillRef idx="0">
            <a:schemeClr val="accent6"/>
          </a:fillRef>
          <a:effectRef idx="2">
            <a:schemeClr val="accent6"/>
          </a:effectRef>
          <a:fontRef idx="minor">
            <a:schemeClr val="tx1"/>
          </a:fontRef>
        </p:style>
      </p:cxnSp>
      <p:sp>
        <p:nvSpPr>
          <p:cNvPr id="9222" name="TextBox 20"/>
          <p:cNvSpPr txBox="1">
            <a:spLocks noChangeArrowheads="1"/>
          </p:cNvSpPr>
          <p:nvPr/>
        </p:nvSpPr>
        <p:spPr bwMode="auto">
          <a:xfrm>
            <a:off x="2243139" y="66676"/>
            <a:ext cx="7138987" cy="923925"/>
          </a:xfrm>
          <a:prstGeom prst="rect">
            <a:avLst/>
          </a:prstGeom>
          <a:ln/>
        </p:spPr>
        <p:style>
          <a:lnRef idx="1">
            <a:schemeClr val="accent3"/>
          </a:lnRef>
          <a:fillRef idx="3">
            <a:schemeClr val="accent3"/>
          </a:fillRef>
          <a:effectRef idx="2">
            <a:schemeClr val="accent3"/>
          </a:effectRef>
          <a:fontRef idx="minor">
            <a:schemeClr val="lt1"/>
          </a:fontRef>
        </p:style>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lgn="ctr">
              <a:spcBef>
                <a:spcPct val="0"/>
              </a:spcBef>
              <a:buClrTx/>
              <a:buSzTx/>
              <a:buFontTx/>
              <a:buNone/>
            </a:pPr>
            <a:r>
              <a:rPr lang="en-US"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“TIQXMMI” MILLIY TADQIQOT UNIVERSITETINING </a:t>
            </a:r>
          </a:p>
          <a:p>
            <a:pPr algn="ctr">
              <a:spcBef>
                <a:spcPct val="0"/>
              </a:spcBef>
              <a:buClrTx/>
              <a:buSzTx/>
              <a:buFontTx/>
              <a:buNone/>
            </a:pPr>
            <a:r>
              <a:rPr lang="en-US"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QARSHI IRRIGATSIYA VA AGROTEXNOLOGIYALAR INSTUTUTI</a:t>
            </a:r>
            <a:endParaRPr lang="ru-RU"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223" name="Рисунок 18"/>
          <p:cNvPicPr>
            <a:picLocks noChangeAspect="1" noChangeArrowheads="1"/>
          </p:cNvPicPr>
          <p:nvPr/>
        </p:nvPicPr>
        <p:blipFill>
          <a:blip r:embed="rId4">
            <a:extLst>
              <a:ext uri="{28A0092B-C50C-407E-A947-70E740481C1C}">
                <a14:useLocalDpi xmlns:a14="http://schemas.microsoft.com/office/drawing/2010/main" val="0"/>
              </a:ext>
            </a:extLst>
          </a:blip>
          <a:srcRect l="3922" t="62387" r="74477" b="14247"/>
          <a:stretch>
            <a:fillRect/>
          </a:stretch>
        </p:blipFill>
        <p:spPr bwMode="auto">
          <a:xfrm>
            <a:off x="8999539" y="0"/>
            <a:ext cx="1740348"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Рисунок 17"/>
          <p:cNvPicPr>
            <a:picLocks noChangeAspect="1" noChangeArrowheads="1"/>
          </p:cNvPicPr>
          <p:nvPr/>
        </p:nvPicPr>
        <p:blipFill>
          <a:blip r:embed="rId4">
            <a:extLst>
              <a:ext uri="{28A0092B-C50C-407E-A947-70E740481C1C}">
                <a14:useLocalDpi xmlns:a14="http://schemas.microsoft.com/office/drawing/2010/main" val="0"/>
              </a:ext>
            </a:extLst>
          </a:blip>
          <a:srcRect l="4697" t="12810" r="87434" b="62875"/>
          <a:stretch>
            <a:fillRect/>
          </a:stretch>
        </p:blipFill>
        <p:spPr bwMode="auto">
          <a:xfrm>
            <a:off x="1528764" y="6350"/>
            <a:ext cx="98107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Рисунок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43138" y="3440113"/>
            <a:ext cx="752475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896530" y="2663335"/>
            <a:ext cx="3832203" cy="707886"/>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defRPr/>
            </a:pPr>
            <a:r>
              <a:rPr lang="en-US" sz="2000" dirty="0"/>
              <a:t>Fan </a:t>
            </a:r>
            <a:r>
              <a:rPr lang="en-US" sz="2000" dirty="0" err="1"/>
              <a:t>o’qituvchisi</a:t>
            </a:r>
            <a:r>
              <a:rPr lang="en-US" sz="2000" dirty="0"/>
              <a:t> </a:t>
            </a:r>
            <a:r>
              <a:rPr lang="en-US" sz="2000" dirty="0" err="1"/>
              <a:t>haqida</a:t>
            </a:r>
            <a:r>
              <a:rPr lang="en-US" sz="2000" dirty="0"/>
              <a:t> </a:t>
            </a:r>
            <a:r>
              <a:rPr lang="en-US" sz="2000" dirty="0" err="1"/>
              <a:t>ma’lumot</a:t>
            </a:r>
            <a:r>
              <a:rPr lang="en-US" sz="2000" dirty="0"/>
              <a:t>:</a:t>
            </a:r>
          </a:p>
          <a:p>
            <a:pPr algn="ctr">
              <a:defRPr/>
            </a:pPr>
            <a:r>
              <a:rPr lang="en-US" sz="2000" dirty="0"/>
              <a:t>(About subject teacher)</a:t>
            </a:r>
            <a:endParaRPr lang="ru-RU" sz="2000" dirty="0"/>
          </a:p>
        </p:txBody>
      </p:sp>
      <p:pic>
        <p:nvPicPr>
          <p:cNvPr id="9229" name="Рисунок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824789" y="3163889"/>
            <a:ext cx="2592387" cy="336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899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05000" y="304801"/>
            <a:ext cx="8610600" cy="1216025"/>
          </a:xfrm>
        </p:spPr>
        <p:txBody>
          <a:bodyPr/>
          <a:lstStyle/>
          <a:p>
            <a:pPr algn="ctr" eaLnBrk="1" hangingPunct="1"/>
            <a:r>
              <a:rPr lang="uz-Cyrl-UZ" altLang="ru-RU" sz="3600" b="1">
                <a:latin typeface="Times New Roman" panose="02020603050405020304" pitchFamily="18" charset="0"/>
              </a:rPr>
              <a:t>УЭ уланиш схемасидаги БТнинг </a:t>
            </a:r>
            <a:br>
              <a:rPr lang="uz-Cyrl-UZ" altLang="ru-RU" sz="3600" b="1">
                <a:latin typeface="Times New Roman" panose="02020603050405020304" pitchFamily="18" charset="0"/>
              </a:rPr>
            </a:br>
            <a:r>
              <a:rPr lang="uz-Cyrl-UZ" altLang="ru-RU" sz="3600" b="1">
                <a:latin typeface="Times New Roman" panose="02020603050405020304" pitchFamily="18" charset="0"/>
              </a:rPr>
              <a:t>статик электрод характеристикалари</a:t>
            </a:r>
            <a:endParaRPr lang="ru-RU" altLang="ru-RU" sz="3600" b="1">
              <a:latin typeface="Times New Roman" panose="02020603050405020304" pitchFamily="18" charset="0"/>
            </a:endParaRPr>
          </a:p>
        </p:txBody>
      </p:sp>
      <p:sp>
        <p:nvSpPr>
          <p:cNvPr id="11267" name="Rectangle 3"/>
          <p:cNvSpPr>
            <a:spLocks noGrp="1" noChangeArrowheads="1"/>
          </p:cNvSpPr>
          <p:nvPr>
            <p:ph type="body" idx="1"/>
          </p:nvPr>
        </p:nvSpPr>
        <p:spPr/>
        <p:txBody>
          <a:bodyPr/>
          <a:lstStyle/>
          <a:p>
            <a:pPr eaLnBrk="1" hangingPunct="1"/>
            <a:endParaRPr lang="ru-RU" altLang="ru-RU" smtClean="0"/>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81200"/>
            <a:ext cx="3733800" cy="329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1981200"/>
            <a:ext cx="38957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68860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05000" y="304801"/>
            <a:ext cx="8305800" cy="1216025"/>
          </a:xfrm>
        </p:spPr>
        <p:txBody>
          <a:bodyPr/>
          <a:lstStyle/>
          <a:p>
            <a:pPr algn="ctr" eaLnBrk="1" hangingPunct="1"/>
            <a:r>
              <a:rPr lang="uz-Cyrl-UZ" altLang="ru-RU" sz="3600" b="1">
                <a:latin typeface="Times New Roman" panose="02020603050405020304" pitchFamily="18" charset="0"/>
              </a:rPr>
              <a:t>У</a:t>
            </a:r>
            <a:r>
              <a:rPr lang="ru-RU" altLang="ru-RU" sz="3600" b="1">
                <a:latin typeface="Times New Roman" panose="02020603050405020304" pitchFamily="18" charset="0"/>
              </a:rPr>
              <a:t>Б</a:t>
            </a:r>
            <a:r>
              <a:rPr lang="uz-Cyrl-UZ" altLang="ru-RU" sz="3600" b="1">
                <a:latin typeface="Times New Roman" panose="02020603050405020304" pitchFamily="18" charset="0"/>
              </a:rPr>
              <a:t> уланиш схемасидаги БТнинг </a:t>
            </a:r>
            <a:br>
              <a:rPr lang="uz-Cyrl-UZ" altLang="ru-RU" sz="3600" b="1">
                <a:latin typeface="Times New Roman" panose="02020603050405020304" pitchFamily="18" charset="0"/>
              </a:rPr>
            </a:br>
            <a:r>
              <a:rPr lang="uz-Cyrl-UZ" altLang="ru-RU" sz="3600" b="1">
                <a:latin typeface="Times New Roman" panose="02020603050405020304" pitchFamily="18" charset="0"/>
              </a:rPr>
              <a:t>статик электрод характеристикалари</a:t>
            </a:r>
            <a:endParaRPr lang="ru-RU" altLang="ru-RU" sz="3600" b="1">
              <a:latin typeface="Times New Roman" panose="02020603050405020304" pitchFamily="18" charset="0"/>
            </a:endParaRPr>
          </a:p>
        </p:txBody>
      </p:sp>
      <p:sp>
        <p:nvSpPr>
          <p:cNvPr id="12291" name="Rectangle 3"/>
          <p:cNvSpPr>
            <a:spLocks noGrp="1" noChangeArrowheads="1"/>
          </p:cNvSpPr>
          <p:nvPr>
            <p:ph type="body" idx="1"/>
          </p:nvPr>
        </p:nvSpPr>
        <p:spPr/>
        <p:txBody>
          <a:bodyPr/>
          <a:lstStyle/>
          <a:p>
            <a:pPr marL="0" indent="0">
              <a:buNone/>
            </a:pPr>
            <a:r>
              <a:rPr lang="ru-RU" altLang="ru-RU" smtClean="0"/>
              <a:t>.</a:t>
            </a: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1" y="2133600"/>
            <a:ext cx="3141663"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209801"/>
            <a:ext cx="464820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35634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905000" y="304801"/>
            <a:ext cx="8382000" cy="1216025"/>
          </a:xfrm>
        </p:spPr>
        <p:txBody>
          <a:bodyPr/>
          <a:lstStyle/>
          <a:p>
            <a:pPr algn="ctr" eaLnBrk="1" hangingPunct="1"/>
            <a:r>
              <a:rPr lang="uz-Cyrl-UZ" altLang="ru-RU" sz="3600" b="1">
                <a:latin typeface="Times New Roman" panose="02020603050405020304" pitchFamily="18" charset="0"/>
              </a:rPr>
              <a:t>У</a:t>
            </a:r>
            <a:r>
              <a:rPr lang="ru-RU" altLang="ru-RU" sz="3600" b="1">
                <a:latin typeface="Times New Roman" panose="02020603050405020304" pitchFamily="18" charset="0"/>
              </a:rPr>
              <a:t>К</a:t>
            </a:r>
            <a:r>
              <a:rPr lang="uz-Cyrl-UZ" altLang="ru-RU" sz="3600" b="1">
                <a:latin typeface="Times New Roman" panose="02020603050405020304" pitchFamily="18" charset="0"/>
              </a:rPr>
              <a:t> уланиш схемасидаги БТнинг </a:t>
            </a:r>
            <a:br>
              <a:rPr lang="uz-Cyrl-UZ" altLang="ru-RU" sz="3600" b="1">
                <a:latin typeface="Times New Roman" panose="02020603050405020304" pitchFamily="18" charset="0"/>
              </a:rPr>
            </a:br>
            <a:r>
              <a:rPr lang="uz-Cyrl-UZ" altLang="ru-RU" sz="3600" b="1">
                <a:latin typeface="Times New Roman" panose="02020603050405020304" pitchFamily="18" charset="0"/>
              </a:rPr>
              <a:t>статик электрод характеристикалари</a:t>
            </a:r>
            <a:endParaRPr lang="ru-RU" altLang="ru-RU" sz="3600" b="1">
              <a:latin typeface="Times New Roman" panose="02020603050405020304" pitchFamily="18" charset="0"/>
            </a:endParaRPr>
          </a:p>
        </p:txBody>
      </p:sp>
      <p:sp>
        <p:nvSpPr>
          <p:cNvPr id="13315" name="Rectangle 3"/>
          <p:cNvSpPr>
            <a:spLocks noGrp="1" noChangeArrowheads="1"/>
          </p:cNvSpPr>
          <p:nvPr>
            <p:ph type="body" idx="1"/>
          </p:nvPr>
        </p:nvSpPr>
        <p:spPr/>
        <p:txBody>
          <a:bodyPr/>
          <a:lstStyle/>
          <a:p>
            <a:pPr marL="0" indent="0">
              <a:buNone/>
            </a:pPr>
            <a:r>
              <a:rPr lang="ru-RU" altLang="ru-RU" smtClean="0"/>
              <a:t>.</a:t>
            </a:r>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1"/>
            <a:ext cx="4038600" cy="279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514601"/>
            <a:ext cx="41148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673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ltLang="ru-RU" smtClean="0"/>
              <a:t>.</a:t>
            </a:r>
          </a:p>
        </p:txBody>
      </p:sp>
      <p:sp>
        <p:nvSpPr>
          <p:cNvPr id="14339" name="Rectangle 3"/>
          <p:cNvSpPr>
            <a:spLocks noGrp="1" noChangeArrowheads="1"/>
          </p:cNvSpPr>
          <p:nvPr>
            <p:ph type="body" idx="1"/>
          </p:nvPr>
        </p:nvSpPr>
        <p:spPr/>
        <p:txBody>
          <a:bodyPr/>
          <a:lstStyle/>
          <a:p>
            <a:pPr algn="just" eaLnBrk="1" hangingPunct="1">
              <a:lnSpc>
                <a:spcPct val="80000"/>
              </a:lnSpc>
            </a:pPr>
            <a:r>
              <a:rPr lang="uz-Cyrl-UZ" altLang="ru-RU" sz="2000">
                <a:latin typeface="Times New Roman" panose="02020603050405020304" pitchFamily="18" charset="0"/>
              </a:rPr>
              <a:t>ЭЎ тўғри силжитилганда (</a:t>
            </a:r>
            <a:r>
              <a:rPr lang="uz-Cyrl-UZ" altLang="ru-RU" sz="2000" i="1">
                <a:latin typeface="Times New Roman" panose="02020603050405020304" pitchFamily="18" charset="0"/>
              </a:rPr>
              <a:t>UЭБ</a:t>
            </a:r>
            <a:r>
              <a:rPr lang="uz-Cyrl-UZ" altLang="ru-RU" sz="2000">
                <a:latin typeface="Times New Roman" panose="02020603050405020304" pitchFamily="18" charset="0"/>
              </a:rPr>
              <a:t> таъминот манбаси ҳисобига амалга оширилади) унинг потенциал барьери пасаяди ва электронлар эмиттердан базага инжекцияланади. Электронларнинг эмиттердан базага ҳамда ковакларнинг базадан эмиттерга инжекцияланиши ҳисобига эмиттер токи  </a:t>
            </a:r>
            <a:r>
              <a:rPr lang="uz-Cyrl-UZ" altLang="ru-RU" sz="2000" i="1">
                <a:latin typeface="Times New Roman" panose="02020603050405020304" pitchFamily="18" charset="0"/>
              </a:rPr>
              <a:t>IЭ</a:t>
            </a:r>
            <a:r>
              <a:rPr lang="uz-Cyrl-UZ" altLang="ru-RU" sz="2000">
                <a:latin typeface="Times New Roman" panose="02020603050405020304" pitchFamily="18" charset="0"/>
              </a:rPr>
              <a:t> ҳосил бўлади: </a:t>
            </a:r>
          </a:p>
          <a:p>
            <a:pPr algn="just" eaLnBrk="1" hangingPunct="1">
              <a:lnSpc>
                <a:spcPct val="80000"/>
              </a:lnSpc>
            </a:pPr>
            <a:endParaRPr lang="uz-Cyrl-UZ" altLang="ru-RU" sz="2000">
              <a:latin typeface="Times New Roman" panose="02020603050405020304" pitchFamily="18" charset="0"/>
            </a:endParaRPr>
          </a:p>
          <a:p>
            <a:pPr algn="just" eaLnBrk="1" hangingPunct="1">
              <a:lnSpc>
                <a:spcPct val="80000"/>
              </a:lnSpc>
              <a:buFont typeface="Wingdings" panose="05000000000000000000" pitchFamily="2" charset="2"/>
              <a:buNone/>
            </a:pPr>
            <a:r>
              <a:rPr lang="uz-Cyrl-UZ" altLang="ru-RU" sz="2000">
                <a:latin typeface="Times New Roman" panose="02020603050405020304" pitchFamily="18" charset="0"/>
              </a:rPr>
              <a:t>                                                                                   </a:t>
            </a:r>
            <a:r>
              <a:rPr lang="ru-RU" altLang="ru-RU" sz="2000">
                <a:latin typeface="Times New Roman" panose="02020603050405020304" pitchFamily="18" charset="0"/>
              </a:rPr>
              <a:t> ,                                              </a:t>
            </a:r>
            <a:endParaRPr lang="uz-Cyrl-UZ" altLang="ru-RU" sz="2000">
              <a:latin typeface="Times New Roman" panose="02020603050405020304" pitchFamily="18" charset="0"/>
            </a:endParaRPr>
          </a:p>
          <a:p>
            <a:pPr algn="just" eaLnBrk="1" hangingPunct="1">
              <a:lnSpc>
                <a:spcPct val="80000"/>
              </a:lnSpc>
            </a:pPr>
            <a:r>
              <a:rPr lang="uz-Cyrl-UZ" altLang="ru-RU" sz="2000">
                <a:latin typeface="Times New Roman" panose="02020603050405020304" pitchFamily="18" charset="0"/>
              </a:rPr>
              <a:t>бу ерда </a:t>
            </a:r>
            <a:r>
              <a:rPr lang="en-US" altLang="ru-RU" sz="2000" i="1">
                <a:latin typeface="Times New Roman" panose="02020603050405020304" pitchFamily="18" charset="0"/>
              </a:rPr>
              <a:t>I</a:t>
            </a:r>
            <a:r>
              <a:rPr lang="ru-RU" altLang="ru-RU" sz="1200" i="1">
                <a:latin typeface="Times New Roman" panose="02020603050405020304" pitchFamily="18" charset="0"/>
              </a:rPr>
              <a:t>Э</a:t>
            </a:r>
            <a:r>
              <a:rPr lang="en-US" altLang="ru-RU" sz="1200" i="1">
                <a:latin typeface="Times New Roman" panose="02020603050405020304" pitchFamily="18" charset="0"/>
              </a:rPr>
              <a:t>n</a:t>
            </a:r>
            <a:r>
              <a:rPr lang="ru-RU" altLang="ru-RU" sz="2000" i="1">
                <a:latin typeface="Times New Roman" panose="02020603050405020304" pitchFamily="18" charset="0"/>
              </a:rPr>
              <a:t>,  </a:t>
            </a:r>
            <a:r>
              <a:rPr lang="en-US" altLang="ru-RU" sz="2000" i="1">
                <a:latin typeface="Times New Roman" panose="02020603050405020304" pitchFamily="18" charset="0"/>
              </a:rPr>
              <a:t>I</a:t>
            </a:r>
            <a:r>
              <a:rPr lang="ru-RU" altLang="ru-RU" sz="1200" i="1">
                <a:latin typeface="Times New Roman" panose="02020603050405020304" pitchFamily="18" charset="0"/>
              </a:rPr>
              <a:t>Эр</a:t>
            </a:r>
            <a:r>
              <a:rPr lang="ru-RU" altLang="ru-RU" sz="2000" i="1">
                <a:latin typeface="Times New Roman" panose="02020603050405020304" pitchFamily="18" charset="0"/>
              </a:rPr>
              <a:t> </a:t>
            </a:r>
            <a:r>
              <a:rPr lang="ru-RU" altLang="ru-RU" sz="2000">
                <a:latin typeface="Times New Roman" panose="02020603050405020304" pitchFamily="18" charset="0"/>
              </a:rPr>
              <a:t>–</a:t>
            </a:r>
            <a:r>
              <a:rPr lang="uz-Cyrl-UZ" altLang="ru-RU" sz="2000">
                <a:latin typeface="Times New Roman" panose="02020603050405020304" pitchFamily="18" charset="0"/>
              </a:rPr>
              <a:t> мос равишда электронлар ва коваклар инжекция токлари</a:t>
            </a:r>
            <a:r>
              <a:rPr lang="ru-RU" altLang="ru-RU" sz="2000">
                <a:latin typeface="Times New Roman" panose="02020603050405020304" pitchFamily="18" charset="0"/>
              </a:rPr>
              <a:t>.</a:t>
            </a:r>
            <a:endParaRPr lang="uz-Cyrl-UZ" altLang="ru-RU" sz="2000">
              <a:latin typeface="Times New Roman" panose="02020603050405020304" pitchFamily="18" charset="0"/>
            </a:endParaRPr>
          </a:p>
          <a:p>
            <a:pPr algn="just" eaLnBrk="1" hangingPunct="1">
              <a:lnSpc>
                <a:spcPct val="80000"/>
              </a:lnSpc>
            </a:pPr>
            <a:r>
              <a:rPr lang="uz-Cyrl-UZ" altLang="ru-RU" sz="2000">
                <a:latin typeface="Times New Roman" panose="02020603050405020304" pitchFamily="18" charset="0"/>
              </a:rPr>
              <a:t>Эмиттер токининг </a:t>
            </a:r>
            <a:r>
              <a:rPr lang="en-US" altLang="ru-RU" sz="2000" i="1">
                <a:latin typeface="Times New Roman" panose="02020603050405020304" pitchFamily="18" charset="0"/>
              </a:rPr>
              <a:t>I</a:t>
            </a:r>
            <a:r>
              <a:rPr lang="ru-RU" altLang="ru-RU" sz="1200" i="1">
                <a:latin typeface="Times New Roman" panose="02020603050405020304" pitchFamily="18" charset="0"/>
              </a:rPr>
              <a:t>Эр</a:t>
            </a:r>
            <a:r>
              <a:rPr lang="ru-RU" altLang="ru-RU" sz="2000">
                <a:latin typeface="Times New Roman" panose="02020603050405020304" pitchFamily="18" charset="0"/>
              </a:rPr>
              <a:t> </a:t>
            </a:r>
            <a:r>
              <a:rPr lang="uz-Cyrl-UZ" altLang="ru-RU" sz="2000">
                <a:latin typeface="Times New Roman" panose="02020603050405020304" pitchFamily="18" charset="0"/>
              </a:rPr>
              <a:t>ташкил этувчиси коллектор орқали оқмайди ва шунинг учун фойдасиз ток ҳисобланади. </a:t>
            </a:r>
            <a:r>
              <a:rPr lang="en-US" altLang="ru-RU" sz="2000" i="1">
                <a:latin typeface="Times New Roman" panose="02020603050405020304" pitchFamily="18" charset="0"/>
              </a:rPr>
              <a:t>I</a:t>
            </a:r>
            <a:r>
              <a:rPr lang="ru-RU" altLang="ru-RU" sz="1200" i="1">
                <a:latin typeface="Times New Roman" panose="02020603050405020304" pitchFamily="18" charset="0"/>
              </a:rPr>
              <a:t>Эр</a:t>
            </a:r>
            <a:r>
              <a:rPr lang="uz-Cyrl-UZ" altLang="ru-RU" sz="2000">
                <a:latin typeface="Times New Roman" panose="02020603050405020304" pitchFamily="18" charset="0"/>
              </a:rPr>
              <a:t> қийматини камайтириш учун базадаги акцептор киритмалар концентрацияси қиймати эмиттердаги донор киритмалар концентрациясига нисбатан икки тартиб кичик қилиб олинади.</a:t>
            </a:r>
            <a:endParaRPr lang="ru-RU" altLang="ru-RU" sz="2000">
              <a:latin typeface="Times New Roman" panose="02020603050405020304" pitchFamily="18" charset="0"/>
            </a:endParaRPr>
          </a:p>
        </p:txBody>
      </p:sp>
      <p:sp>
        <p:nvSpPr>
          <p:cNvPr id="14340"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ru-RU" altLang="ru-RU" sz="1800"/>
          </a:p>
        </p:txBody>
      </p:sp>
      <p:graphicFrame>
        <p:nvGraphicFramePr>
          <p:cNvPr id="14341" name="Object 2"/>
          <p:cNvGraphicFramePr>
            <a:graphicFrameLocks noChangeAspect="1"/>
          </p:cNvGraphicFramePr>
          <p:nvPr/>
        </p:nvGraphicFramePr>
        <p:xfrm>
          <a:off x="5105400" y="3124200"/>
          <a:ext cx="1771650" cy="450850"/>
        </p:xfrm>
        <a:graphic>
          <a:graphicData uri="http://schemas.openxmlformats.org/presentationml/2006/ole">
            <mc:AlternateContent xmlns:mc="http://schemas.openxmlformats.org/markup-compatibility/2006">
              <mc:Choice xmlns:v="urn:schemas-microsoft-com:vml" Requires="v">
                <p:oleObj spid="_x0000_s1038" name="Формула" r:id="rId3" imgW="1054100" imgH="292100" progId="Equation.3">
                  <p:embed/>
                </p:oleObj>
              </mc:Choice>
              <mc:Fallback>
                <p:oleObj name="Формула" r:id="rId3" imgW="1054100" imgH="292100" progId="Equation.3">
                  <p:embed/>
                  <p:pic>
                    <p:nvPicPr>
                      <p:cNvPr id="1434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124200"/>
                        <a:ext cx="17716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74972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ru-RU" altLang="ru-RU" smtClean="0"/>
              <a:t>.</a:t>
            </a:r>
          </a:p>
        </p:txBody>
      </p:sp>
      <p:sp>
        <p:nvSpPr>
          <p:cNvPr id="15363" name="Rectangle 3"/>
          <p:cNvSpPr>
            <a:spLocks noGrp="1" noChangeArrowheads="1"/>
          </p:cNvSpPr>
          <p:nvPr>
            <p:ph type="body" idx="1"/>
          </p:nvPr>
        </p:nvSpPr>
        <p:spPr/>
        <p:txBody>
          <a:bodyPr/>
          <a:lstStyle/>
          <a:p>
            <a:pPr algn="just" eaLnBrk="1" hangingPunct="1">
              <a:lnSpc>
                <a:spcPct val="80000"/>
              </a:lnSpc>
            </a:pPr>
            <a:r>
              <a:rPr lang="uz-Cyrl-UZ" altLang="ru-RU" sz="2000">
                <a:latin typeface="Times New Roman" panose="02020603050405020304" pitchFamily="18" charset="0"/>
              </a:rPr>
              <a:t>Эмиттер токида электронларнинг инжекция токи </a:t>
            </a:r>
            <a:r>
              <a:rPr lang="uz-Cyrl-UZ" altLang="ru-RU" sz="2000" i="1">
                <a:latin typeface="Times New Roman" panose="02020603050405020304" pitchFamily="18" charset="0"/>
              </a:rPr>
              <a:t>I</a:t>
            </a:r>
            <a:r>
              <a:rPr lang="uz-Cyrl-UZ" altLang="ru-RU" sz="1400" i="1">
                <a:latin typeface="Times New Roman" panose="02020603050405020304" pitchFamily="18" charset="0"/>
              </a:rPr>
              <a:t>Эn</a:t>
            </a:r>
            <a:r>
              <a:rPr lang="uz-Cyrl-UZ" altLang="ru-RU" sz="2000">
                <a:latin typeface="Times New Roman" panose="02020603050405020304" pitchFamily="18" charset="0"/>
              </a:rPr>
              <a:t> улушини  </a:t>
            </a:r>
            <a:r>
              <a:rPr lang="uz-Cyrl-UZ" altLang="ru-RU" sz="2000" b="1" i="1">
                <a:solidFill>
                  <a:srgbClr val="0070C0"/>
                </a:solidFill>
                <a:latin typeface="Times New Roman" panose="02020603050405020304" pitchFamily="18" charset="0"/>
              </a:rPr>
              <a:t>инжекция коэффициенти </a:t>
            </a:r>
            <a:r>
              <a:rPr lang="uz-Cyrl-UZ" altLang="ru-RU" sz="2000">
                <a:latin typeface="Times New Roman" panose="02020603050405020304" pitchFamily="18" charset="0"/>
              </a:rPr>
              <a:t>деб аталувчи катталик ифодалайди. У эмиттер ишлаш самарадорлигини белгилаб, эмиттер токидаги фойдали ток улушини кўрсатади</a:t>
            </a:r>
            <a:endParaRPr lang="ru-RU" altLang="ru-RU" sz="2000">
              <a:latin typeface="Times New Roman" panose="02020603050405020304" pitchFamily="18" charset="0"/>
            </a:endParaRPr>
          </a:p>
          <a:p>
            <a:pPr algn="just" eaLnBrk="1" hangingPunct="1">
              <a:lnSpc>
                <a:spcPct val="80000"/>
              </a:lnSpc>
              <a:buFont typeface="Wingdings" panose="05000000000000000000" pitchFamily="2" charset="2"/>
              <a:buNone/>
            </a:pPr>
            <a:r>
              <a:rPr lang="uz-Cyrl-UZ" altLang="ru-RU" sz="2000">
                <a:latin typeface="Times New Roman" panose="02020603050405020304" pitchFamily="18" charset="0"/>
              </a:rPr>
              <a:t>                                                                     </a:t>
            </a:r>
            <a:r>
              <a:rPr lang="ru-RU" altLang="ru-RU" sz="2000">
                <a:latin typeface="Times New Roman" panose="02020603050405020304" pitchFamily="18" charset="0"/>
              </a:rPr>
              <a:t>   </a:t>
            </a:r>
            <a:r>
              <a:rPr lang="uz-Cyrl-UZ" altLang="ru-RU" sz="2000">
                <a:latin typeface="Times New Roman" panose="02020603050405020304" pitchFamily="18" charset="0"/>
              </a:rPr>
              <a:t>                           .</a:t>
            </a:r>
            <a:r>
              <a:rPr lang="ru-RU" altLang="ru-RU" sz="2000">
                <a:latin typeface="Times New Roman" panose="02020603050405020304" pitchFamily="18" charset="0"/>
              </a:rPr>
              <a:t>                                                  </a:t>
            </a:r>
            <a:endParaRPr lang="uz-Cyrl-UZ" altLang="ru-RU" sz="2000">
              <a:latin typeface="Times New Roman" panose="02020603050405020304" pitchFamily="18" charset="0"/>
            </a:endParaRPr>
          </a:p>
          <a:p>
            <a:pPr algn="just" eaLnBrk="1" hangingPunct="1">
              <a:lnSpc>
                <a:spcPct val="80000"/>
              </a:lnSpc>
            </a:pPr>
            <a:r>
              <a:rPr lang="uz-Cyrl-UZ" altLang="ru-RU" sz="2000">
                <a:latin typeface="Times New Roman" panose="02020603050405020304" pitchFamily="18" charset="0"/>
              </a:rPr>
              <a:t>Одатда    </a:t>
            </a:r>
            <a:r>
              <a:rPr lang="ru-RU" altLang="ru-RU" sz="2000">
                <a:latin typeface="Times New Roman" panose="02020603050405020304" pitchFamily="18" charset="0"/>
              </a:rPr>
              <a:t>=0,990-0,995</a:t>
            </a:r>
            <a:r>
              <a:rPr lang="uz-Cyrl-UZ" altLang="ru-RU" sz="2000">
                <a:latin typeface="Times New Roman" panose="02020603050405020304" pitchFamily="18" charset="0"/>
              </a:rPr>
              <a:t> ни ташкил этади. Базага инжекцияланган электронлар, базада коллектор томонга диффузияланиб КЎгача етиб боради. Сўнгра  коллекторга экстракцияланади ва коллектор токи </a:t>
            </a:r>
            <a:r>
              <a:rPr lang="uz-Cyrl-UZ" altLang="ru-RU" sz="2000" i="1">
                <a:latin typeface="Times New Roman" panose="02020603050405020304" pitchFamily="18" charset="0"/>
              </a:rPr>
              <a:t>I</a:t>
            </a:r>
            <a:r>
              <a:rPr lang="uz-Cyrl-UZ" altLang="ru-RU" sz="1400" i="1">
                <a:latin typeface="Times New Roman" panose="02020603050405020304" pitchFamily="18" charset="0"/>
              </a:rPr>
              <a:t>Кn</a:t>
            </a:r>
            <a:r>
              <a:rPr lang="uz-Cyrl-UZ" altLang="ru-RU" sz="2000">
                <a:latin typeface="Times New Roman" panose="02020603050405020304" pitchFamily="18" charset="0"/>
              </a:rPr>
              <a:t> ни ҳосил қилади.</a:t>
            </a:r>
          </a:p>
          <a:p>
            <a:pPr algn="just" eaLnBrk="1" hangingPunct="1">
              <a:lnSpc>
                <a:spcPct val="80000"/>
              </a:lnSpc>
            </a:pPr>
            <a:r>
              <a:rPr lang="uz-Cyrl-UZ" altLang="ru-RU" sz="2000">
                <a:latin typeface="Times New Roman" panose="02020603050405020304" pitchFamily="18" charset="0"/>
              </a:rPr>
              <a:t>Коллекторга ўтиш давомида инжекцияланган электронларнинг бир қисми база соҳадаги коваклар билан учрашиб рекомбинацияланади ва уларнинг концентрацияси камаяди. Етишмовчи коваклар ташқи занжир орқали кириб (электр нейтраллик шарти бажарилиши учун), база токининг рекомбинацион такшил этувчиси</a:t>
            </a:r>
            <a:r>
              <a:rPr lang="uz-Cyrl-UZ" altLang="ru-RU" sz="2000" i="1">
                <a:latin typeface="Times New Roman" panose="02020603050405020304" pitchFamily="18" charset="0"/>
              </a:rPr>
              <a:t> I</a:t>
            </a:r>
            <a:r>
              <a:rPr lang="uz-Cyrl-UZ" altLang="ru-RU" sz="1400" i="1">
                <a:latin typeface="Times New Roman" panose="02020603050405020304" pitchFamily="18" charset="0"/>
              </a:rPr>
              <a:t>БРЕК</a:t>
            </a:r>
            <a:r>
              <a:rPr lang="uz-Cyrl-UZ" altLang="ru-RU" sz="2000">
                <a:latin typeface="Times New Roman" panose="02020603050405020304" pitchFamily="18" charset="0"/>
              </a:rPr>
              <a:t> ни ҳосил қилади. </a:t>
            </a:r>
            <a:r>
              <a:rPr lang="uz-Cyrl-UZ" altLang="ru-RU" sz="2000" i="1">
                <a:latin typeface="Times New Roman" panose="02020603050405020304" pitchFamily="18" charset="0"/>
              </a:rPr>
              <a:t>I</a:t>
            </a:r>
            <a:r>
              <a:rPr lang="uz-Cyrl-UZ" altLang="ru-RU" sz="1400" i="1">
                <a:latin typeface="Times New Roman" panose="02020603050405020304" pitchFamily="18" charset="0"/>
              </a:rPr>
              <a:t>БРЕК</a:t>
            </a:r>
            <a:r>
              <a:rPr lang="uz-Cyrl-UZ" altLang="ru-RU" sz="2000">
                <a:latin typeface="Times New Roman" panose="02020603050405020304" pitchFamily="18" charset="0"/>
              </a:rPr>
              <a:t> қиймати катта бўлгани учун уни камайтиришга ҳаракат қилинади. Бунга база кенглигини камайтириш билан эришилади.</a:t>
            </a:r>
            <a:endParaRPr lang="ru-RU" altLang="ru-RU" sz="2000">
              <a:latin typeface="Times New Roman" panose="02020603050405020304" pitchFamily="18" charset="0"/>
            </a:endParaRPr>
          </a:p>
        </p:txBody>
      </p:sp>
      <p:sp>
        <p:nvSpPr>
          <p:cNvPr id="15364"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ru-RU" altLang="ru-RU" sz="1800"/>
          </a:p>
        </p:txBody>
      </p:sp>
      <p:graphicFrame>
        <p:nvGraphicFramePr>
          <p:cNvPr id="15365" name="Object 2"/>
          <p:cNvGraphicFramePr>
            <a:graphicFrameLocks noChangeAspect="1"/>
          </p:cNvGraphicFramePr>
          <p:nvPr/>
        </p:nvGraphicFramePr>
        <p:xfrm>
          <a:off x="6629400" y="2514601"/>
          <a:ext cx="857250" cy="684213"/>
        </p:xfrm>
        <a:graphic>
          <a:graphicData uri="http://schemas.openxmlformats.org/presentationml/2006/ole">
            <mc:AlternateContent xmlns:mc="http://schemas.openxmlformats.org/markup-compatibility/2006">
              <mc:Choice xmlns:v="urn:schemas-microsoft-com:vml" Requires="v">
                <p:oleObj spid="_x0000_s2074" name="Формула" r:id="rId3" imgW="609600" imgH="558800" progId="Equation.3">
                  <p:embed/>
                </p:oleObj>
              </mc:Choice>
              <mc:Fallback>
                <p:oleObj name="Формула" r:id="rId3" imgW="609600" imgH="558800" progId="Equation.3">
                  <p:embed/>
                  <p:pic>
                    <p:nvPicPr>
                      <p:cNvPr id="1536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2514601"/>
                        <a:ext cx="85725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6" name="Rectangle 7"/>
          <p:cNvSpPr>
            <a:spLocks noChangeArrowheads="1"/>
          </p:cNvSpPr>
          <p:nvPr/>
        </p:nvSpPr>
        <p:spPr bwMode="auto">
          <a:xfrm>
            <a:off x="1524001" y="31300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ru-RU" altLang="ru-RU" sz="1800"/>
          </a:p>
        </p:txBody>
      </p:sp>
      <p:graphicFrame>
        <p:nvGraphicFramePr>
          <p:cNvPr id="15367" name="Object 3"/>
          <p:cNvGraphicFramePr>
            <a:graphicFrameLocks noChangeAspect="1"/>
          </p:cNvGraphicFramePr>
          <p:nvPr/>
        </p:nvGraphicFramePr>
        <p:xfrm>
          <a:off x="3581400" y="3124200"/>
          <a:ext cx="266700" cy="304800"/>
        </p:xfrm>
        <a:graphic>
          <a:graphicData uri="http://schemas.openxmlformats.org/presentationml/2006/ole">
            <mc:AlternateContent xmlns:mc="http://schemas.openxmlformats.org/markup-compatibility/2006">
              <mc:Choice xmlns:v="urn:schemas-microsoft-com:vml" Requires="v">
                <p:oleObj spid="_x0000_s2075" name="Формула" r:id="rId5" imgW="126780" imgH="164814" progId="Equation.3">
                  <p:embed/>
                </p:oleObj>
              </mc:Choice>
              <mc:Fallback>
                <p:oleObj name="Формула" r:id="rId5" imgW="126780" imgH="164814" progId="Equation.3">
                  <p:embed/>
                  <p:pic>
                    <p:nvPicPr>
                      <p:cNvPr id="1536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3124200"/>
                        <a:ext cx="266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49847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altLang="ru-RU" smtClean="0"/>
              <a:t>.</a:t>
            </a:r>
          </a:p>
        </p:txBody>
      </p:sp>
      <p:sp>
        <p:nvSpPr>
          <p:cNvPr id="16387" name="Rectangle 3"/>
          <p:cNvSpPr>
            <a:spLocks noGrp="1" noChangeArrowheads="1"/>
          </p:cNvSpPr>
          <p:nvPr>
            <p:ph type="body" idx="1"/>
          </p:nvPr>
        </p:nvSpPr>
        <p:spPr/>
        <p:txBody>
          <a:bodyPr/>
          <a:lstStyle/>
          <a:p>
            <a:pPr algn="just" eaLnBrk="1" hangingPunct="1">
              <a:lnSpc>
                <a:spcPct val="80000"/>
              </a:lnSpc>
            </a:pPr>
            <a:r>
              <a:rPr lang="uz-Cyrl-UZ" altLang="ru-RU" sz="2000">
                <a:latin typeface="Times New Roman" panose="02020603050405020304" pitchFamily="18" charset="0"/>
              </a:rPr>
              <a:t>Эмиттердан инжекцияланган электронлар токининг база соҳасида рекомбинация ҳисобига камайиши </a:t>
            </a:r>
            <a:r>
              <a:rPr lang="uz-Cyrl-UZ" altLang="ru-RU" sz="2000" b="1" i="1">
                <a:solidFill>
                  <a:srgbClr val="0070C0"/>
                </a:solidFill>
                <a:latin typeface="Times New Roman" panose="02020603050405020304" pitchFamily="18" charset="0"/>
              </a:rPr>
              <a:t>электронларни ташиш коэффициенти</a:t>
            </a:r>
            <a:r>
              <a:rPr lang="uz-Cyrl-UZ" altLang="ru-RU" sz="2000">
                <a:latin typeface="Times New Roman" panose="02020603050405020304" pitchFamily="18" charset="0"/>
              </a:rPr>
              <a:t> деб аталувчи катталик билан ифодаланади</a:t>
            </a:r>
          </a:p>
          <a:p>
            <a:pPr algn="just" eaLnBrk="1" hangingPunct="1">
              <a:lnSpc>
                <a:spcPct val="80000"/>
              </a:lnSpc>
              <a:buFont typeface="Wingdings" panose="05000000000000000000" pitchFamily="2" charset="2"/>
              <a:buNone/>
            </a:pPr>
            <a:r>
              <a:rPr lang="uz-Cyrl-UZ" altLang="ru-RU" sz="2000">
                <a:latin typeface="Times New Roman" panose="02020603050405020304" pitchFamily="18" charset="0"/>
              </a:rPr>
              <a:t>                                                                                   </a:t>
            </a:r>
          </a:p>
          <a:p>
            <a:pPr algn="just" eaLnBrk="1" hangingPunct="1">
              <a:lnSpc>
                <a:spcPct val="80000"/>
              </a:lnSpc>
              <a:buFont typeface="Wingdings" panose="05000000000000000000" pitchFamily="2" charset="2"/>
              <a:buNone/>
            </a:pPr>
            <a:r>
              <a:rPr lang="uz-Cyrl-UZ" altLang="ru-RU" sz="2000">
                <a:latin typeface="Times New Roman" panose="02020603050405020304" pitchFamily="18" charset="0"/>
              </a:rPr>
              <a:t>                                                                                    .                                          </a:t>
            </a:r>
          </a:p>
          <a:p>
            <a:pPr algn="just" eaLnBrk="1" hangingPunct="1">
              <a:lnSpc>
                <a:spcPct val="80000"/>
              </a:lnSpc>
            </a:pPr>
            <a:endParaRPr lang="uz-Cyrl-UZ" altLang="ru-RU" sz="2000">
              <a:latin typeface="Times New Roman" panose="02020603050405020304" pitchFamily="18" charset="0"/>
            </a:endParaRPr>
          </a:p>
          <a:p>
            <a:pPr algn="just" eaLnBrk="1" hangingPunct="1">
              <a:lnSpc>
                <a:spcPct val="80000"/>
              </a:lnSpc>
            </a:pPr>
            <a:r>
              <a:rPr lang="uz-Cyrl-UZ" altLang="ru-RU" sz="2000">
                <a:latin typeface="Times New Roman" panose="02020603050405020304" pitchFamily="18" charset="0"/>
              </a:rPr>
              <a:t>Реал транзисторларда      =0,980 ÷ 0,995.</a:t>
            </a:r>
          </a:p>
          <a:p>
            <a:pPr algn="just" eaLnBrk="1" hangingPunct="1">
              <a:lnSpc>
                <a:spcPct val="80000"/>
              </a:lnSpc>
            </a:pPr>
            <a:r>
              <a:rPr lang="uz-Cyrl-UZ" altLang="ru-RU" sz="2000">
                <a:latin typeface="Times New Roman" panose="02020603050405020304" pitchFamily="18" charset="0"/>
              </a:rPr>
              <a:t>Актив режимда транзисторнинг КЎ тескари йўналишда силжитилганлиги сабабли, коллектор занжирида </a:t>
            </a:r>
            <a:r>
              <a:rPr lang="uz-Cyrl-UZ" altLang="ru-RU" sz="2000" b="1" i="1">
                <a:solidFill>
                  <a:srgbClr val="0070C0"/>
                </a:solidFill>
                <a:latin typeface="Times New Roman" panose="02020603050405020304" pitchFamily="18" charset="0"/>
              </a:rPr>
              <a:t>хусусий ток</a:t>
            </a:r>
            <a:r>
              <a:rPr lang="uz-Cyrl-UZ" altLang="ru-RU" sz="2000">
                <a:solidFill>
                  <a:srgbClr val="0070C0"/>
                </a:solidFill>
                <a:latin typeface="Times New Roman" panose="02020603050405020304" pitchFamily="18" charset="0"/>
              </a:rPr>
              <a:t> </a:t>
            </a:r>
            <a:r>
              <a:rPr lang="uz-Cyrl-UZ" altLang="ru-RU" sz="2000" i="1">
                <a:latin typeface="Times New Roman" panose="02020603050405020304" pitchFamily="18" charset="0"/>
              </a:rPr>
              <a:t>I</a:t>
            </a:r>
            <a:r>
              <a:rPr lang="uz-Cyrl-UZ" altLang="ru-RU" sz="1400" i="1">
                <a:latin typeface="Times New Roman" panose="02020603050405020304" pitchFamily="18" charset="0"/>
              </a:rPr>
              <a:t>К0</a:t>
            </a:r>
            <a:r>
              <a:rPr lang="uz-Cyrl-UZ" altLang="ru-RU" sz="1400">
                <a:latin typeface="Times New Roman" panose="02020603050405020304" pitchFamily="18" charset="0"/>
              </a:rPr>
              <a:t> </a:t>
            </a:r>
            <a:r>
              <a:rPr lang="uz-Cyrl-UZ" altLang="ru-RU" sz="2000">
                <a:latin typeface="Times New Roman" panose="02020603050405020304" pitchFamily="18" charset="0"/>
              </a:rPr>
              <a:t>оқади. У икки хил ноасосий заряд ташувчиларнинг дрейф токларидан ташкил топган. Натижада </a:t>
            </a:r>
            <a:r>
              <a:rPr lang="uz-Cyrl-UZ" altLang="ru-RU" sz="2000" i="1">
                <a:latin typeface="Times New Roman" panose="02020603050405020304" pitchFamily="18" charset="0"/>
              </a:rPr>
              <a:t>р-n</a:t>
            </a:r>
            <a:r>
              <a:rPr lang="uz-Cyrl-UZ" altLang="ru-RU" sz="2000">
                <a:latin typeface="Times New Roman" panose="02020603050405020304" pitchFamily="18" charset="0"/>
              </a:rPr>
              <a:t> ўтишнинг  тескари токи  амалда тескари кучланишга боғлиқ бўлмайди ва хона температурасида кремнийли ўтишларда I</a:t>
            </a:r>
            <a:r>
              <a:rPr lang="uz-Cyrl-UZ" altLang="ru-RU" sz="1400" i="1">
                <a:latin typeface="Times New Roman" panose="02020603050405020304" pitchFamily="18" charset="0"/>
              </a:rPr>
              <a:t>К0</a:t>
            </a:r>
            <a:r>
              <a:rPr lang="uz-Cyrl-UZ" altLang="ru-RU" sz="2000">
                <a:latin typeface="Times New Roman" panose="02020603050405020304" pitchFamily="18" charset="0"/>
              </a:rPr>
              <a:t>=10-15 А ни ташкил эатди. </a:t>
            </a:r>
          </a:p>
          <a:p>
            <a:pPr algn="just" eaLnBrk="1" hangingPunct="1">
              <a:lnSpc>
                <a:spcPct val="80000"/>
              </a:lnSpc>
            </a:pPr>
            <a:r>
              <a:rPr lang="uz-Cyrl-UZ" altLang="ru-RU" sz="2000">
                <a:latin typeface="Times New Roman" panose="02020603050405020304" pitchFamily="18" charset="0"/>
              </a:rPr>
              <a:t>Шундай қилиб, эмиттер токи </a:t>
            </a:r>
            <a:r>
              <a:rPr lang="uz-Cyrl-UZ" altLang="ru-RU" sz="2000" b="1" i="1">
                <a:solidFill>
                  <a:srgbClr val="0070C0"/>
                </a:solidFill>
                <a:latin typeface="Times New Roman" panose="02020603050405020304" pitchFamily="18" charset="0"/>
              </a:rPr>
              <a:t>бошқарувчи</a:t>
            </a:r>
            <a:r>
              <a:rPr lang="uz-Cyrl-UZ" altLang="ru-RU" sz="2000">
                <a:latin typeface="Times New Roman" panose="02020603050405020304" pitchFamily="18" charset="0"/>
              </a:rPr>
              <a:t>, коллектор токи эса </a:t>
            </a:r>
            <a:r>
              <a:rPr lang="uz-Cyrl-UZ" altLang="ru-RU" sz="2000" b="1" i="1">
                <a:solidFill>
                  <a:srgbClr val="0070C0"/>
                </a:solidFill>
                <a:latin typeface="Times New Roman" panose="02020603050405020304" pitchFamily="18" charset="0"/>
              </a:rPr>
              <a:t>бошқарилувчидир</a:t>
            </a:r>
            <a:r>
              <a:rPr lang="uz-Cyrl-UZ" altLang="ru-RU" sz="2000">
                <a:latin typeface="Times New Roman" panose="02020603050405020304" pitchFamily="18" charset="0"/>
              </a:rPr>
              <a:t>. Шунинг учун БТ </a:t>
            </a:r>
            <a:r>
              <a:rPr lang="uz-Cyrl-UZ" altLang="ru-RU" sz="2000" b="1" i="1">
                <a:solidFill>
                  <a:srgbClr val="0070C0"/>
                </a:solidFill>
                <a:latin typeface="Times New Roman" panose="02020603050405020304" pitchFamily="18" charset="0"/>
              </a:rPr>
              <a:t>ток билан боршқарилувчи асбоб</a:t>
            </a:r>
            <a:r>
              <a:rPr lang="uz-Cyrl-UZ" altLang="ru-RU" sz="2000" b="1" i="1">
                <a:latin typeface="Times New Roman" panose="02020603050405020304" pitchFamily="18" charset="0"/>
              </a:rPr>
              <a:t> </a:t>
            </a:r>
            <a:r>
              <a:rPr lang="uz-Cyrl-UZ" altLang="ru-RU" sz="2000">
                <a:latin typeface="Times New Roman" panose="02020603050405020304" pitchFamily="18" charset="0"/>
              </a:rPr>
              <a:t>дейилади.</a:t>
            </a:r>
            <a:endParaRPr lang="ru-RU" altLang="ru-RU" sz="2000">
              <a:latin typeface="Times New Roman" panose="02020603050405020304" pitchFamily="18" charset="0"/>
            </a:endParaRPr>
          </a:p>
        </p:txBody>
      </p:sp>
      <p:sp>
        <p:nvSpPr>
          <p:cNvPr id="16388"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ru-RU" altLang="ru-RU" sz="1800"/>
          </a:p>
        </p:txBody>
      </p:sp>
      <p:graphicFrame>
        <p:nvGraphicFramePr>
          <p:cNvPr id="16389" name="Object 2"/>
          <p:cNvGraphicFramePr>
            <a:graphicFrameLocks noChangeAspect="1"/>
          </p:cNvGraphicFramePr>
          <p:nvPr/>
        </p:nvGraphicFramePr>
        <p:xfrm>
          <a:off x="5791200" y="2667000"/>
          <a:ext cx="914400" cy="628650"/>
        </p:xfrm>
        <a:graphic>
          <a:graphicData uri="http://schemas.openxmlformats.org/presentationml/2006/ole">
            <mc:AlternateContent xmlns:mc="http://schemas.openxmlformats.org/markup-compatibility/2006">
              <mc:Choice xmlns:v="urn:schemas-microsoft-com:vml" Requires="v">
                <p:oleObj spid="_x0000_s3098" name="Формула" r:id="rId3" imgW="634725" imgH="495085" progId="Equation.3">
                  <p:embed/>
                </p:oleObj>
              </mc:Choice>
              <mc:Fallback>
                <p:oleObj name="Формула" r:id="rId3" imgW="634725" imgH="495085" progId="Equation.3">
                  <p:embed/>
                  <p:pic>
                    <p:nvPicPr>
                      <p:cNvPr id="1638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2667000"/>
                        <a:ext cx="9144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0" name="Rectangle 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ru-RU" altLang="ru-RU" sz="1800"/>
          </a:p>
        </p:txBody>
      </p:sp>
      <p:graphicFrame>
        <p:nvGraphicFramePr>
          <p:cNvPr id="16391" name="Object 3"/>
          <p:cNvGraphicFramePr>
            <a:graphicFrameLocks noChangeAspect="1"/>
          </p:cNvGraphicFramePr>
          <p:nvPr/>
        </p:nvGraphicFramePr>
        <p:xfrm>
          <a:off x="5105401" y="3429001"/>
          <a:ext cx="314325" cy="314325"/>
        </p:xfrm>
        <a:graphic>
          <a:graphicData uri="http://schemas.openxmlformats.org/presentationml/2006/ole">
            <mc:AlternateContent xmlns:mc="http://schemas.openxmlformats.org/markup-compatibility/2006">
              <mc:Choice xmlns:v="urn:schemas-microsoft-com:vml" Requires="v">
                <p:oleObj spid="_x0000_s3099" name="Формула" r:id="rId5" imgW="215713" imgH="241091" progId="Equation.3">
                  <p:embed/>
                </p:oleObj>
              </mc:Choice>
              <mc:Fallback>
                <p:oleObj name="Формула" r:id="rId5" imgW="215713" imgH="241091" progId="Equation.3">
                  <p:embed/>
                  <p:pic>
                    <p:nvPicPr>
                      <p:cNvPr id="1639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1" y="3429001"/>
                        <a:ext cx="3143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30378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ctr" eaLnBrk="1" hangingPunct="1"/>
            <a:r>
              <a:rPr lang="uz-Cyrl-UZ" altLang="ru-RU" sz="3600" b="1">
                <a:latin typeface="Times New Roman" panose="02020603050405020304" pitchFamily="18" charset="0"/>
              </a:rPr>
              <a:t>БТ</a:t>
            </a:r>
            <a:r>
              <a:rPr lang="ru-RU" altLang="ru-RU" sz="3600" b="1">
                <a:latin typeface="Times New Roman" panose="02020603050405020304" pitchFamily="18" charset="0"/>
              </a:rPr>
              <a:t>да бажарилган кучайтиргичнинг</a:t>
            </a:r>
            <a:r>
              <a:rPr lang="uz-Cyrl-UZ" altLang="ru-RU" sz="3600" b="1">
                <a:latin typeface="Times New Roman" panose="02020603050405020304" pitchFamily="18" charset="0"/>
              </a:rPr>
              <a:t> асосий параметрлари</a:t>
            </a:r>
            <a:endParaRPr lang="ru-RU" altLang="ru-RU" sz="3600" b="1">
              <a:latin typeface="Times New Roman" panose="02020603050405020304" pitchFamily="18" charset="0"/>
            </a:endParaRPr>
          </a:p>
        </p:txBody>
      </p:sp>
      <p:sp>
        <p:nvSpPr>
          <p:cNvPr id="17411" name="Rectangle 3"/>
          <p:cNvSpPr>
            <a:spLocks noGrp="1" noChangeArrowheads="1"/>
          </p:cNvSpPr>
          <p:nvPr>
            <p:ph type="body" idx="1"/>
          </p:nvPr>
        </p:nvSpPr>
        <p:spPr/>
        <p:txBody>
          <a:bodyPr>
            <a:normAutofit fontScale="92500" lnSpcReduction="10000"/>
          </a:bodyPr>
          <a:lstStyle/>
          <a:p>
            <a:pPr eaLnBrk="1" hangingPunct="1"/>
            <a:r>
              <a:rPr lang="uz-Cyrl-UZ" altLang="ru-RU" sz="2000" dirty="0">
                <a:latin typeface="Times New Roman" panose="02020603050405020304" pitchFamily="18" charset="0"/>
              </a:rPr>
              <a:t>Кириш қаршилиги:                                                     </a:t>
            </a:r>
            <a:r>
              <a:rPr lang="ru-RU" altLang="ru-RU" sz="2000" dirty="0">
                <a:latin typeface="Times New Roman" panose="02020603050405020304" pitchFamily="18" charset="0"/>
              </a:rPr>
              <a:t>[</a:t>
            </a:r>
            <a:r>
              <a:rPr lang="uz-Cyrl-UZ" altLang="ru-RU" sz="2000" dirty="0">
                <a:latin typeface="Times New Roman" panose="02020603050405020304" pitchFamily="18" charset="0"/>
              </a:rPr>
              <a:t>Ом</a:t>
            </a:r>
            <a:r>
              <a:rPr lang="ru-RU" altLang="ru-RU" sz="2000" dirty="0">
                <a:latin typeface="Times New Roman" panose="02020603050405020304" pitchFamily="18" charset="0"/>
              </a:rPr>
              <a:t>]</a:t>
            </a:r>
            <a:r>
              <a:rPr lang="uz-Cyrl-UZ" altLang="ru-RU" sz="2000" dirty="0">
                <a:latin typeface="Times New Roman" panose="02020603050405020304" pitchFamily="18" charset="0"/>
              </a:rPr>
              <a:t>   ;</a:t>
            </a:r>
          </a:p>
          <a:p>
            <a:pPr eaLnBrk="1" hangingPunct="1"/>
            <a:endParaRPr lang="uz-Cyrl-UZ" altLang="ru-RU" sz="2000" dirty="0">
              <a:latin typeface="Times New Roman" panose="02020603050405020304" pitchFamily="18" charset="0"/>
            </a:endParaRPr>
          </a:p>
          <a:p>
            <a:pPr eaLnBrk="1" hangingPunct="1"/>
            <a:endParaRPr lang="uz-Cyrl-UZ" altLang="ru-RU" sz="2000" dirty="0">
              <a:latin typeface="Times New Roman" panose="02020603050405020304" pitchFamily="18" charset="0"/>
            </a:endParaRPr>
          </a:p>
          <a:p>
            <a:pPr eaLnBrk="1" hangingPunct="1"/>
            <a:r>
              <a:rPr lang="uz-Cyrl-UZ" altLang="ru-RU" sz="2000" dirty="0">
                <a:latin typeface="Times New Roman" panose="02020603050405020304" pitchFamily="18" charset="0"/>
              </a:rPr>
              <a:t>Чиқиш қаршилиги:                                                     </a:t>
            </a:r>
            <a:r>
              <a:rPr lang="ru-RU" altLang="ru-RU" sz="2000" dirty="0">
                <a:latin typeface="Times New Roman" panose="02020603050405020304" pitchFamily="18" charset="0"/>
              </a:rPr>
              <a:t>[</a:t>
            </a:r>
            <a:r>
              <a:rPr lang="uz-Cyrl-UZ" altLang="ru-RU" sz="2000" dirty="0">
                <a:latin typeface="Times New Roman" panose="02020603050405020304" pitchFamily="18" charset="0"/>
              </a:rPr>
              <a:t>Ом</a:t>
            </a:r>
            <a:r>
              <a:rPr lang="ru-RU" altLang="ru-RU" sz="2000" dirty="0">
                <a:latin typeface="Times New Roman" panose="02020603050405020304" pitchFamily="18" charset="0"/>
              </a:rPr>
              <a:t>]</a:t>
            </a:r>
            <a:r>
              <a:rPr lang="uz-Cyrl-UZ" altLang="ru-RU" sz="2000" dirty="0">
                <a:latin typeface="Times New Roman" panose="02020603050405020304" pitchFamily="18" charset="0"/>
              </a:rPr>
              <a:t>   ;</a:t>
            </a:r>
          </a:p>
          <a:p>
            <a:pPr eaLnBrk="1" hangingPunct="1"/>
            <a:endParaRPr lang="uz-Cyrl-UZ" altLang="ru-RU" sz="2000" dirty="0">
              <a:latin typeface="Times New Roman" panose="02020603050405020304" pitchFamily="18" charset="0"/>
            </a:endParaRPr>
          </a:p>
          <a:p>
            <a:pPr eaLnBrk="1" hangingPunct="1"/>
            <a:endParaRPr lang="uz-Cyrl-UZ" altLang="ru-RU" sz="2000" dirty="0">
              <a:latin typeface="Times New Roman" panose="02020603050405020304" pitchFamily="18" charset="0"/>
            </a:endParaRPr>
          </a:p>
          <a:p>
            <a:pPr eaLnBrk="1" hangingPunct="1"/>
            <a:r>
              <a:rPr lang="uz-Cyrl-UZ" altLang="ru-RU" sz="2000" dirty="0">
                <a:latin typeface="Times New Roman" panose="02020603050405020304" pitchFamily="18" charset="0"/>
              </a:rPr>
              <a:t>Ток бўйича кучайтириш коэффициенти:                            ;</a:t>
            </a:r>
          </a:p>
          <a:p>
            <a:pPr eaLnBrk="1" hangingPunct="1"/>
            <a:endParaRPr lang="uz-Cyrl-UZ" altLang="ru-RU" sz="2000" dirty="0">
              <a:latin typeface="Times New Roman" panose="02020603050405020304" pitchFamily="18" charset="0"/>
            </a:endParaRPr>
          </a:p>
          <a:p>
            <a:pPr eaLnBrk="1" hangingPunct="1"/>
            <a:r>
              <a:rPr lang="uz-Cyrl-UZ" altLang="ru-RU" sz="2000" dirty="0">
                <a:latin typeface="Times New Roman" panose="02020603050405020304" pitchFamily="18" charset="0"/>
              </a:rPr>
              <a:t>Кучланиш бўйича кучайтириш коэффициенти:                          ;</a:t>
            </a:r>
          </a:p>
          <a:p>
            <a:pPr eaLnBrk="1" hangingPunct="1"/>
            <a:endParaRPr lang="uz-Cyrl-UZ" altLang="ru-RU" sz="2000" dirty="0">
              <a:latin typeface="Times New Roman" panose="02020603050405020304" pitchFamily="18" charset="0"/>
            </a:endParaRPr>
          </a:p>
          <a:p>
            <a:pPr eaLnBrk="1" hangingPunct="1"/>
            <a:r>
              <a:rPr lang="uz-Cyrl-UZ" altLang="ru-RU" sz="2000" dirty="0">
                <a:latin typeface="Times New Roman" panose="02020603050405020304" pitchFamily="18" charset="0"/>
              </a:rPr>
              <a:t>Қувват бўйича кучайтириш коэффициенти:                             .</a:t>
            </a:r>
          </a:p>
          <a:p>
            <a:pPr eaLnBrk="1" hangingPunct="1">
              <a:buFont typeface="Wingdings" panose="05000000000000000000" pitchFamily="2" charset="2"/>
              <a:buNone/>
            </a:pPr>
            <a:r>
              <a:rPr lang="uz-Cyrl-UZ" altLang="ru-RU" sz="2000" dirty="0">
                <a:latin typeface="Times New Roman" panose="02020603050405020304" pitchFamily="18" charset="0"/>
              </a:rPr>
              <a:t>                                                                      </a:t>
            </a:r>
            <a:endParaRPr lang="ru-RU" altLang="ru-RU" sz="2000" dirty="0">
              <a:latin typeface="Times New Roman" panose="02020603050405020304" pitchFamily="18" charset="0"/>
            </a:endParaRPr>
          </a:p>
        </p:txBody>
      </p:sp>
      <p:sp>
        <p:nvSpPr>
          <p:cNvPr id="17412"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ru-RU" altLang="ru-RU" sz="1800"/>
          </a:p>
        </p:txBody>
      </p:sp>
      <p:graphicFrame>
        <p:nvGraphicFramePr>
          <p:cNvPr id="17413" name="Object 4"/>
          <p:cNvGraphicFramePr>
            <a:graphicFrameLocks noChangeAspect="1"/>
          </p:cNvGraphicFramePr>
          <p:nvPr>
            <p:extLst>
              <p:ext uri="{D42A27DB-BD31-4B8C-83A1-F6EECF244321}">
                <p14:modId xmlns:p14="http://schemas.microsoft.com/office/powerpoint/2010/main" val="429117891"/>
              </p:ext>
            </p:extLst>
          </p:nvPr>
        </p:nvGraphicFramePr>
        <p:xfrm>
          <a:off x="4499214" y="1680550"/>
          <a:ext cx="1625541" cy="571530"/>
        </p:xfrm>
        <a:graphic>
          <a:graphicData uri="http://schemas.openxmlformats.org/presentationml/2006/ole">
            <mc:AlternateContent xmlns:mc="http://schemas.openxmlformats.org/markup-compatibility/2006">
              <mc:Choice xmlns:v="urn:schemas-microsoft-com:vml" Requires="v">
                <p:oleObj spid="_x0000_s4158" name="Формула" r:id="rId3" imgW="901309" imgH="431613" progId="Equation.3">
                  <p:embed/>
                </p:oleObj>
              </mc:Choice>
              <mc:Fallback>
                <p:oleObj name="Формула" r:id="rId3" imgW="901309" imgH="431613" progId="Equation.3">
                  <p:embed/>
                  <p:pic>
                    <p:nvPicPr>
                      <p:cNvPr id="1741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214" y="1680550"/>
                        <a:ext cx="1625541" cy="571530"/>
                      </a:xfrm>
                      <a:prstGeom prst="rect">
                        <a:avLst/>
                      </a:prstGeom>
                      <a:noFill/>
                      <a:ln>
                        <a:noFill/>
                      </a:ln>
                      <a:extLst/>
                    </p:spPr>
                  </p:pic>
                </p:oleObj>
              </mc:Fallback>
            </mc:AlternateContent>
          </a:graphicData>
        </a:graphic>
      </p:graphicFrame>
      <p:sp>
        <p:nvSpPr>
          <p:cNvPr id="17414" name="Rectangle 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ru-RU" altLang="ru-RU" sz="1800"/>
          </a:p>
        </p:txBody>
      </p:sp>
      <p:graphicFrame>
        <p:nvGraphicFramePr>
          <p:cNvPr id="17415" name="Object 6"/>
          <p:cNvGraphicFramePr>
            <a:graphicFrameLocks noChangeAspect="1"/>
          </p:cNvGraphicFramePr>
          <p:nvPr/>
        </p:nvGraphicFramePr>
        <p:xfrm>
          <a:off x="5715000" y="2743201"/>
          <a:ext cx="1352550" cy="644525"/>
        </p:xfrm>
        <a:graphic>
          <a:graphicData uri="http://schemas.openxmlformats.org/presentationml/2006/ole">
            <mc:AlternateContent xmlns:mc="http://schemas.openxmlformats.org/markup-compatibility/2006">
              <mc:Choice xmlns:v="urn:schemas-microsoft-com:vml" Requires="v">
                <p:oleObj spid="_x0000_s4159" name="Формула" r:id="rId5" imgW="939392" imgH="444307" progId="Equation.3">
                  <p:embed/>
                </p:oleObj>
              </mc:Choice>
              <mc:Fallback>
                <p:oleObj name="Формула" r:id="rId5" imgW="939392" imgH="444307" progId="Equation.3">
                  <p:embed/>
                  <p:pic>
                    <p:nvPicPr>
                      <p:cNvPr id="17415"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2743201"/>
                        <a:ext cx="135255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6" name="Rectangle 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ru-RU" altLang="ru-RU" sz="1800"/>
          </a:p>
        </p:txBody>
      </p:sp>
      <p:graphicFrame>
        <p:nvGraphicFramePr>
          <p:cNvPr id="17417" name="Object 8"/>
          <p:cNvGraphicFramePr>
            <a:graphicFrameLocks noChangeAspect="1"/>
          </p:cNvGraphicFramePr>
          <p:nvPr/>
        </p:nvGraphicFramePr>
        <p:xfrm>
          <a:off x="7239000" y="3810001"/>
          <a:ext cx="1143000" cy="658813"/>
        </p:xfrm>
        <a:graphic>
          <a:graphicData uri="http://schemas.openxmlformats.org/presentationml/2006/ole">
            <mc:AlternateContent xmlns:mc="http://schemas.openxmlformats.org/markup-compatibility/2006">
              <mc:Choice xmlns:v="urn:schemas-microsoft-com:vml" Requires="v">
                <p:oleObj spid="_x0000_s4160" name="Формула" r:id="rId7" imgW="774364" imgH="444307" progId="Equation.3">
                  <p:embed/>
                </p:oleObj>
              </mc:Choice>
              <mc:Fallback>
                <p:oleObj name="Формула" r:id="rId7" imgW="774364" imgH="444307" progId="Equation.3">
                  <p:embed/>
                  <p:pic>
                    <p:nvPicPr>
                      <p:cNvPr id="17417"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9000" y="3810001"/>
                        <a:ext cx="1143000"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8" name="Rectangle 11"/>
          <p:cNvSpPr>
            <a:spLocks noChangeArrowheads="1"/>
          </p:cNvSpPr>
          <p:nvPr/>
        </p:nvSpPr>
        <p:spPr bwMode="auto">
          <a:xfrm>
            <a:off x="1524001" y="29585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ru-RU" altLang="ru-RU" sz="1800"/>
          </a:p>
        </p:txBody>
      </p:sp>
      <p:graphicFrame>
        <p:nvGraphicFramePr>
          <p:cNvPr id="17419" name="Object 10"/>
          <p:cNvGraphicFramePr>
            <a:graphicFrameLocks noChangeAspect="1"/>
          </p:cNvGraphicFramePr>
          <p:nvPr/>
        </p:nvGraphicFramePr>
        <p:xfrm>
          <a:off x="8001001" y="4572001"/>
          <a:ext cx="1228725" cy="650875"/>
        </p:xfrm>
        <a:graphic>
          <a:graphicData uri="http://schemas.openxmlformats.org/presentationml/2006/ole">
            <mc:AlternateContent xmlns:mc="http://schemas.openxmlformats.org/markup-compatibility/2006">
              <mc:Choice xmlns:v="urn:schemas-microsoft-com:vml" Requires="v">
                <p:oleObj spid="_x0000_s4161" name="Формула" r:id="rId9" imgW="837836" imgH="444307" progId="Equation.3">
                  <p:embed/>
                </p:oleObj>
              </mc:Choice>
              <mc:Fallback>
                <p:oleObj name="Формула" r:id="rId9" imgW="837836" imgH="444307" progId="Equation.3">
                  <p:embed/>
                  <p:pic>
                    <p:nvPicPr>
                      <p:cNvPr id="17419"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01001" y="4572001"/>
                        <a:ext cx="122872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20" name="Rectangle 14"/>
          <p:cNvSpPr>
            <a:spLocks noChangeArrowheads="1"/>
          </p:cNvSpPr>
          <p:nvPr/>
        </p:nvSpPr>
        <p:spPr bwMode="auto">
          <a:xfrm>
            <a:off x="1524001" y="30966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ru-RU" altLang="ru-RU" sz="1800"/>
          </a:p>
        </p:txBody>
      </p:sp>
      <p:graphicFrame>
        <p:nvGraphicFramePr>
          <p:cNvPr id="17421" name="Object 13"/>
          <p:cNvGraphicFramePr>
            <a:graphicFrameLocks noChangeAspect="1"/>
          </p:cNvGraphicFramePr>
          <p:nvPr/>
        </p:nvGraphicFramePr>
        <p:xfrm>
          <a:off x="7543800" y="5410201"/>
          <a:ext cx="1295400" cy="334963"/>
        </p:xfrm>
        <a:graphic>
          <a:graphicData uri="http://schemas.openxmlformats.org/presentationml/2006/ole">
            <mc:AlternateContent xmlns:mc="http://schemas.openxmlformats.org/markup-compatibility/2006">
              <mc:Choice xmlns:v="urn:schemas-microsoft-com:vml" Requires="v">
                <p:oleObj spid="_x0000_s4162" name="Формула" r:id="rId11" imgW="889000" imgH="228600" progId="Equation.3">
                  <p:embed/>
                </p:oleObj>
              </mc:Choice>
              <mc:Fallback>
                <p:oleObj name="Формула" r:id="rId11" imgW="889000" imgH="228600" progId="Equation.3">
                  <p:embed/>
                  <p:pic>
                    <p:nvPicPr>
                      <p:cNvPr id="17421"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43800" y="5410201"/>
                        <a:ext cx="12954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45731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uman walk cycle | Walking animation, Walking cartoon, Motion design  anima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960870"/>
            <a:ext cx="7620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577841" y="1143000"/>
            <a:ext cx="5653392" cy="523220"/>
          </a:xfrm>
          <a:prstGeom prst="rect">
            <a:avLst/>
          </a:prstGeom>
          <a:noFill/>
        </p:spPr>
        <p:txBody>
          <a:bodyPr wrap="square" rtlCol="0">
            <a:spAutoFit/>
          </a:bodyPr>
          <a:lstStyle/>
          <a:p>
            <a:r>
              <a:rPr lang="en-US" sz="2800" b="1" dirty="0" err="1"/>
              <a:t>Tayanch</a:t>
            </a:r>
            <a:r>
              <a:rPr lang="en-US" sz="2800" b="1" dirty="0"/>
              <a:t> </a:t>
            </a:r>
            <a:r>
              <a:rPr lang="en-US" sz="2800" b="1" dirty="0" err="1"/>
              <a:t>so’zlar</a:t>
            </a:r>
            <a:r>
              <a:rPr lang="en-US" sz="2800" dirty="0" smtClean="0"/>
              <a:t>:</a:t>
            </a:r>
            <a:endParaRPr lang="ru-RU" sz="2800" dirty="0"/>
          </a:p>
        </p:txBody>
      </p:sp>
    </p:spTree>
    <p:extLst>
      <p:ext uri="{BB962C8B-B14F-4D97-AF65-F5344CB8AC3E}">
        <p14:creationId xmlns:p14="http://schemas.microsoft.com/office/powerpoint/2010/main" val="3616249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268084" y="437629"/>
            <a:ext cx="9532188" cy="3277820"/>
          </a:xfrm>
          <a:prstGeom prst="rect">
            <a:avLst/>
          </a:prstGeom>
        </p:spPr>
        <p:txBody>
          <a:bodyPr wrap="square">
            <a:spAutoFit/>
          </a:bodyPr>
          <a:lstStyle/>
          <a:p>
            <a:pPr marL="420370" marR="255270" indent="448945" algn="just">
              <a:lnSpc>
                <a:spcPct val="115000"/>
              </a:lnSpc>
              <a:spcAft>
                <a:spcPts val="0"/>
              </a:spcAft>
            </a:pPr>
            <a:r>
              <a:rPr lang="ru-RU" b="1" dirty="0" err="1">
                <a:latin typeface="Times New Roman" panose="02020603050405020304" pitchFamily="18" charset="0"/>
                <a:ea typeface="Times New Roman" panose="02020603050405020304" pitchFamily="18" charset="0"/>
              </a:rPr>
              <a:t>Tranzistor</a:t>
            </a:r>
            <a:r>
              <a:rPr lang="ru-RU" b="1"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a:t>
            </a:r>
            <a:r>
              <a:rPr lang="ru-RU" dirty="0" err="1">
                <a:latin typeface="Times New Roman" panose="02020603050405020304" pitchFamily="18" charset="0"/>
                <a:ea typeface="Times New Roman" panose="02020603050405020304" pitchFamily="18" charset="0"/>
              </a:rPr>
              <a:t>ing</a:t>
            </a:r>
            <a:r>
              <a:rPr lang="ru-RU" dirty="0">
                <a:latin typeface="Times New Roman" panose="02020603050405020304" pitchFamily="18" charset="0"/>
                <a:ea typeface="Times New Roman" panose="02020603050405020304" pitchFamily="18" charset="0"/>
              </a:rPr>
              <a:t>. </a:t>
            </a:r>
            <a:r>
              <a:rPr lang="ru-RU" dirty="0" err="1">
                <a:solidFill>
                  <a:srgbClr val="242424"/>
                </a:solidFill>
                <a:latin typeface="Times New Roman" panose="02020603050405020304" pitchFamily="18" charset="0"/>
                <a:ea typeface="Times New Roman" panose="02020603050405020304" pitchFamily="18" charset="0"/>
              </a:rPr>
              <a:t>transfer</a:t>
            </a:r>
            <a:r>
              <a:rPr lang="ru-RU" dirty="0">
                <a:solidFill>
                  <a:srgbClr val="242424"/>
                </a:solidFill>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ko‘chirmoq</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dirty="0">
                <a:latin typeface="Times New Roman" panose="02020603050405020304" pitchFamily="18" charset="0"/>
                <a:ea typeface="Times New Roman" panose="02020603050405020304" pitchFamily="18" charset="0"/>
              </a:rPr>
              <a:t> </a:t>
            </a:r>
            <a:r>
              <a:rPr lang="ru-RU" dirty="0" err="1">
                <a:solidFill>
                  <a:srgbClr val="242424"/>
                </a:solidFill>
                <a:latin typeface="Times New Roman" panose="02020603050405020304" pitchFamily="18" charset="0"/>
                <a:ea typeface="Times New Roman" panose="02020603050405020304" pitchFamily="18" charset="0"/>
              </a:rPr>
              <a:t>resistor</a:t>
            </a:r>
            <a:r>
              <a:rPr lang="ru-RU" dirty="0">
                <a:solidFill>
                  <a:srgbClr val="242424"/>
                </a:solidFill>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qarshilik</a:t>
            </a:r>
            <a:r>
              <a:rPr lang="ru-RU" dirty="0">
                <a:latin typeface="Times New Roman" panose="02020603050405020304" pitchFamily="18" charset="0"/>
                <a:ea typeface="Times New Roman" panose="02020603050405020304" pitchFamily="18" charset="0"/>
              </a:rPr>
              <a:t>) — </a:t>
            </a:r>
            <a:r>
              <a:rPr lang="ru-RU" dirty="0" err="1">
                <a:latin typeface="Times New Roman" panose="02020603050405020304" pitchFamily="18" charset="0"/>
                <a:ea typeface="Times New Roman" panose="02020603050405020304" pitchFamily="18" charset="0"/>
              </a:rPr>
              <a:t>elektr</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tebranishlarni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kuchaytirish</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generatsiyalash</a:t>
            </a:r>
            <a:r>
              <a:rPr lang="ru-RU" spc="5"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a:t>
            </a:r>
            <a:r>
              <a:rPr lang="ru-RU" dirty="0" err="1">
                <a:latin typeface="Times New Roman" panose="02020603050405020304" pitchFamily="18" charset="0"/>
                <a:ea typeface="Times New Roman" panose="02020603050405020304" pitchFamily="18" charset="0"/>
              </a:rPr>
              <a:t>hosil</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qilish</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o‘zgartirish</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uchun</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mo‘ljallangan</a:t>
            </a:r>
            <a:r>
              <a:rPr lang="ru-RU" spc="5"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3</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elektrodli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yarimo‘tkazgich</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asbob</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Mikroelektronika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qurilmalarining</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asosiy</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elementi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Amerika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olimlari</a:t>
            </a:r>
            <a:r>
              <a:rPr lang="ru-RU" dirty="0">
                <a:latin typeface="Times New Roman" panose="02020603050405020304" pitchFamily="18" charset="0"/>
                <a:ea typeface="Times New Roman" panose="02020603050405020304" pitchFamily="18" charset="0"/>
              </a:rPr>
              <a:t> J. </a:t>
            </a:r>
            <a:r>
              <a:rPr lang="ru-RU" dirty="0" err="1">
                <a:latin typeface="Times New Roman" panose="02020603050405020304" pitchFamily="18" charset="0"/>
                <a:ea typeface="Times New Roman" panose="02020603050405020304" pitchFamily="18" charset="0"/>
              </a:rPr>
              <a:t>Bardin</a:t>
            </a:r>
            <a:r>
              <a:rPr lang="ru-RU" dirty="0">
                <a:latin typeface="Times New Roman" panose="02020603050405020304" pitchFamily="18" charset="0"/>
                <a:ea typeface="Times New Roman" panose="02020603050405020304" pitchFamily="18" charset="0"/>
              </a:rPr>
              <a:t>, U. </a:t>
            </a:r>
            <a:r>
              <a:rPr lang="ru-RU" dirty="0" err="1">
                <a:latin typeface="Times New Roman" panose="02020603050405020304" pitchFamily="18" charset="0"/>
                <a:ea typeface="Times New Roman" panose="02020603050405020304" pitchFamily="18" charset="0"/>
              </a:rPr>
              <a:t>Bratteyn</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dirty="0">
                <a:latin typeface="Times New Roman" panose="02020603050405020304" pitchFamily="18" charset="0"/>
                <a:ea typeface="Times New Roman" panose="02020603050405020304" pitchFamily="18" charset="0"/>
              </a:rPr>
              <a:t> U.</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SHokli</a:t>
            </a:r>
            <a:r>
              <a:rPr lang="ru-RU" dirty="0">
                <a:latin typeface="Times New Roman" panose="02020603050405020304" pitchFamily="18" charset="0"/>
                <a:ea typeface="Times New Roman" panose="02020603050405020304" pitchFamily="18" charset="0"/>
              </a:rPr>
              <a:t> 1948 </a:t>
            </a:r>
            <a:r>
              <a:rPr lang="ru-RU" dirty="0" err="1">
                <a:latin typeface="Times New Roman" panose="02020603050405020304" pitchFamily="18" charset="0"/>
                <a:ea typeface="Times New Roman" panose="02020603050405020304" pitchFamily="18" charset="0"/>
              </a:rPr>
              <a:t>yilda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ixtiro</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qilishgan</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Tuzilishi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tokni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boshqarish</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mexanizmiga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ko‘ra</a:t>
            </a:r>
            <a:r>
              <a:rPr lang="ru-RU" dirty="0">
                <a:latin typeface="Times New Roman" panose="02020603050405020304" pitchFamily="18" charset="0"/>
                <a:ea typeface="Times New Roman" panose="02020603050405020304" pitchFamily="18" charset="0"/>
              </a:rPr>
              <a:t>, T. 2 </a:t>
            </a:r>
            <a:r>
              <a:rPr lang="ru-RU" dirty="0" err="1">
                <a:latin typeface="Times New Roman" panose="02020603050405020304" pitchFamily="18" charset="0"/>
                <a:ea typeface="Times New Roman" panose="02020603050405020304" pitchFamily="18" charset="0"/>
              </a:rPr>
              <a:t>katta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sinfga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bipolyar</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oddiy</a:t>
            </a:r>
            <a:r>
              <a:rPr lang="ru-RU" dirty="0">
                <a:latin typeface="Times New Roman" panose="02020603050405020304" pitchFamily="18" charset="0"/>
                <a:ea typeface="Times New Roman" panose="02020603050405020304" pitchFamily="18" charset="0"/>
              </a:rPr>
              <a:t> T.) </a:t>
            </a:r>
            <a:r>
              <a:rPr lang="ru-RU" dirty="0" err="1">
                <a:latin typeface="Times New Roman" panose="02020603050405020304" pitchFamily="18" charset="0"/>
                <a:ea typeface="Times New Roman" panose="02020603050405020304" pitchFamily="18" charset="0"/>
              </a:rPr>
              <a:t>va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unipolyar</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maydon</a:t>
            </a:r>
            <a:r>
              <a:rPr lang="ru-RU" dirty="0">
                <a:latin typeface="Times New Roman" panose="02020603050405020304" pitchFamily="18" charset="0"/>
                <a:ea typeface="Times New Roman" panose="02020603050405020304" pitchFamily="18" charset="0"/>
              </a:rPr>
              <a:t> T.I) </a:t>
            </a:r>
            <a:r>
              <a:rPr lang="ru-RU" dirty="0" err="1">
                <a:latin typeface="Times New Roman" panose="02020603050405020304" pitchFamily="18" charset="0"/>
                <a:ea typeface="Times New Roman" panose="02020603050405020304" pitchFamily="18" charset="0"/>
              </a:rPr>
              <a:t>sinflarga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bo‘linadi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T.lar</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kichik</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quvvatli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kam</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shovqinli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impulsli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past</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yuqori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o‘ta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yuqori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chastotali</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foto</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T.lar</a:t>
            </a:r>
            <a:r>
              <a:rPr lang="ru-RU" spc="5"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a:t>
            </a:r>
            <a:r>
              <a:rPr lang="ru-RU" dirty="0" err="1">
                <a:latin typeface="Times New Roman" panose="02020603050405020304" pitchFamily="18" charset="0"/>
                <a:ea typeface="Times New Roman" panose="02020603050405020304" pitchFamily="18" charset="0"/>
              </a:rPr>
              <a:t>yorug‘lik</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signallarini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elektr</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signallariga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o‘zgartiruvchi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boshqa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turlarga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bo‘linadi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T.lar</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asosan</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germaniy</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kremniy</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boqa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monokristall</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yarimoo‘tkazgich</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materiallardan</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yasaladi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Xalq</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orasida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ixcham</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mikroelektron</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radiopriyomniklar</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ham</a:t>
            </a:r>
            <a:r>
              <a:rPr lang="ru-RU" spc="-30"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deb</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yuritiladi</a:t>
            </a:r>
            <a:r>
              <a:rPr lang="ru-RU" dirty="0">
                <a:latin typeface="Times New Roman" panose="02020603050405020304" pitchFamily="18" charset="0"/>
                <a:ea typeface="Times New Roman" panose="02020603050405020304" pitchFamily="18" charset="0"/>
              </a:rPr>
              <a:t>.</a:t>
            </a:r>
          </a:p>
        </p:txBody>
      </p:sp>
      <p:pic>
        <p:nvPicPr>
          <p:cNvPr id="5122" name="Picture 2" descr="File:Fet transistor.gif - Wikimedia Commons"/>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580092" y="3715449"/>
            <a:ext cx="3743325"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914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928687" y="750678"/>
            <a:ext cx="8505825" cy="5391150"/>
          </a:xfrm>
          <a:prstGeom prst="rect">
            <a:avLst/>
          </a:prstGeom>
        </p:spPr>
      </p:pic>
      <p:pic>
        <p:nvPicPr>
          <p:cNvPr id="6146" name="Picture 2" descr="Transistor GIF | GIFE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82870" y="2403258"/>
            <a:ext cx="2428568" cy="182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272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pinimg.com/564x/7e/b9/ae/7eb9aeb9f67f9e7ed45b4836c19897e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
            <a:ext cx="12192001" cy="6829264"/>
          </a:xfrm>
          <a:prstGeom prst="rect">
            <a:avLst/>
          </a:prstGeom>
          <a:noFill/>
          <a:extLst>
            <a:ext uri="{909E8E84-426E-40DD-AFC4-6F175D3DCCD1}">
              <a14:hiddenFill xmlns:a14="http://schemas.microsoft.com/office/drawing/2010/main">
                <a:solidFill>
                  <a:srgbClr val="FFFFFF"/>
                </a:solidFill>
              </a14:hiddenFill>
            </a:ext>
          </a:extLst>
        </p:spPr>
      </p:pic>
      <p:sp>
        <p:nvSpPr>
          <p:cNvPr id="13315" name="Номер слайда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spcBef>
                <a:spcPct val="0"/>
              </a:spcBef>
              <a:buClrTx/>
              <a:buSzTx/>
              <a:buFontTx/>
              <a:buNone/>
            </a:pPr>
            <a:fld id="{00151A2B-7129-47D1-8118-A8D64C34A662}" type="slidenum">
              <a:rPr lang="ru-RU" altLang="ru-RU" sz="1200">
                <a:solidFill>
                  <a:srgbClr val="D38E27"/>
                </a:solidFill>
              </a:rPr>
              <a:pPr>
                <a:spcBef>
                  <a:spcPct val="0"/>
                </a:spcBef>
                <a:buClrTx/>
                <a:buSzTx/>
                <a:buFontTx/>
                <a:buNone/>
              </a:pPr>
              <a:t>2</a:t>
            </a:fld>
            <a:endParaRPr lang="ru-RU" altLang="ru-RU" sz="1200">
              <a:solidFill>
                <a:srgbClr val="D38E27"/>
              </a:solidFill>
            </a:endParaRPr>
          </a:p>
        </p:txBody>
      </p:sp>
      <p:sp>
        <p:nvSpPr>
          <p:cNvPr id="13316" name="Прямоугольник 5"/>
          <p:cNvSpPr>
            <a:spLocks noChangeArrowheads="1"/>
          </p:cNvSpPr>
          <p:nvPr/>
        </p:nvSpPr>
        <p:spPr bwMode="auto">
          <a:xfrm>
            <a:off x="384048" y="284527"/>
            <a:ext cx="11317223"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lgn="ctr">
              <a:spcBef>
                <a:spcPct val="0"/>
              </a:spcBef>
              <a:buClrTx/>
              <a:buSzTx/>
              <a:buFontTx/>
              <a:buNone/>
            </a:pPr>
            <a:r>
              <a:rPr lang="en-US" b="1" dirty="0" err="1"/>
              <a:t>Bipolyar</a:t>
            </a:r>
            <a:r>
              <a:rPr lang="en-US" b="1" dirty="0"/>
              <a:t> </a:t>
            </a:r>
            <a:r>
              <a:rPr lang="en-US" b="1" dirty="0" err="1"/>
              <a:t>tranzistorlar</a:t>
            </a:r>
            <a:r>
              <a:rPr lang="en-US" b="1" dirty="0"/>
              <a:t> </a:t>
            </a:r>
            <a:r>
              <a:rPr lang="en-US" b="1" dirty="0" err="1"/>
              <a:t>va</a:t>
            </a:r>
            <a:r>
              <a:rPr lang="en-US" b="1" dirty="0"/>
              <a:t> </a:t>
            </a:r>
            <a:r>
              <a:rPr lang="en-US" b="1" dirty="0" err="1"/>
              <a:t>ularning</a:t>
            </a:r>
            <a:r>
              <a:rPr lang="en-US" b="1" dirty="0"/>
              <a:t> </a:t>
            </a:r>
            <a:r>
              <a:rPr lang="en-US" b="1" dirty="0" err="1"/>
              <a:t>sinflanishi</a:t>
            </a:r>
            <a:r>
              <a:rPr lang="en-US" b="1" dirty="0"/>
              <a:t>. </a:t>
            </a:r>
            <a:endParaRPr lang="en-US" dirty="0">
              <a:solidFill>
                <a:schemeClr val="tx1"/>
              </a:solidFill>
            </a:endParaRPr>
          </a:p>
        </p:txBody>
      </p:sp>
      <p:pic>
        <p:nvPicPr>
          <p:cNvPr id="1030" name="Picture 6" descr="30 Great Book Gifs | Book gif, Animated book, Animated love ..."/>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962869" y="1377271"/>
            <a:ext cx="3229131" cy="25106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0"/>
          <p:cNvSpPr>
            <a:spLocks noChangeArrowheads="1"/>
          </p:cNvSpPr>
          <p:nvPr/>
        </p:nvSpPr>
        <p:spPr bwMode="auto">
          <a:xfrm>
            <a:off x="-1996440" y="-1145723"/>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8511503"/>
      </p:ext>
    </p:extLst>
  </p:cSld>
  <p:clrMapOvr>
    <a:masterClrMapping/>
  </p:clrMapOvr>
  <p:transition spd="slow"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138688" y="215660"/>
            <a:ext cx="9230262" cy="4247317"/>
          </a:xfrm>
          <a:prstGeom prst="rect">
            <a:avLst/>
          </a:prstGeom>
        </p:spPr>
        <p:txBody>
          <a:bodyPr wrap="square">
            <a:spAutoFit/>
          </a:bodyPr>
          <a:lstStyle/>
          <a:p>
            <a:pPr marL="420370" marR="255905" indent="448945" algn="just">
              <a:lnSpc>
                <a:spcPct val="150000"/>
              </a:lnSpc>
              <a:spcAft>
                <a:spcPts val="0"/>
              </a:spcAft>
            </a:pPr>
            <a:r>
              <a:rPr lang="ru-RU" dirty="0" err="1">
                <a:latin typeface="Times New Roman" panose="02020603050405020304" pitchFamily="18" charset="0"/>
                <a:ea typeface="Times New Roman" panose="02020603050405020304" pitchFamily="18" charset="0"/>
              </a:rPr>
              <a:t>Sohalarning</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joylashish</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tartibi</a:t>
            </a:r>
            <a:r>
              <a:rPr lang="ru-RU" dirty="0">
                <a:latin typeface="Times New Roman" panose="02020603050405020304" pitchFamily="18" charset="0"/>
                <a:ea typeface="Times New Roman" panose="02020603050405020304" pitchFamily="18" charset="0"/>
              </a:rPr>
              <a:t> </a:t>
            </a:r>
            <a:r>
              <a:rPr lang="ru-RU" i="1" dirty="0">
                <a:latin typeface="Times New Roman" panose="02020603050405020304" pitchFamily="18" charset="0"/>
                <a:ea typeface="Times New Roman" panose="02020603050405020304" pitchFamily="18" charset="0"/>
              </a:rPr>
              <a:t>p-n-p </a:t>
            </a:r>
            <a:r>
              <a:rPr lang="ru-RU" dirty="0" err="1">
                <a:latin typeface="Times New Roman" panose="02020603050405020304" pitchFamily="18" charset="0"/>
                <a:ea typeface="Times New Roman" panose="02020603050405020304" pitchFamily="18" charset="0"/>
              </a:rPr>
              <a:t>yoki</a:t>
            </a:r>
            <a:r>
              <a:rPr lang="ru-RU" dirty="0">
                <a:latin typeface="Times New Roman" panose="02020603050405020304" pitchFamily="18" charset="0"/>
                <a:ea typeface="Times New Roman" panose="02020603050405020304" pitchFamily="18" charset="0"/>
              </a:rPr>
              <a:t> </a:t>
            </a:r>
            <a:r>
              <a:rPr lang="ru-RU" i="1" dirty="0">
                <a:latin typeface="Times New Roman" panose="02020603050405020304" pitchFamily="18" charset="0"/>
                <a:ea typeface="Times New Roman" panose="02020603050405020304" pitchFamily="18" charset="0"/>
              </a:rPr>
              <a:t>n-p-n </a:t>
            </a:r>
            <a:r>
              <a:rPr lang="ru-RU" dirty="0" err="1">
                <a:latin typeface="Times New Roman" panose="02020603050405020304" pitchFamily="18" charset="0"/>
                <a:ea typeface="Times New Roman" panose="02020603050405020304" pitchFamily="18" charset="0"/>
              </a:rPr>
              <a:t>prinsip</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jihatidan</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asbob</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ishiga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ta’sir</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qilmaydi</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ammo</a:t>
            </a:r>
            <a:r>
              <a:rPr lang="ru-RU" spc="5" dirty="0">
                <a:latin typeface="Times New Roman" panose="02020603050405020304" pitchFamily="18" charset="0"/>
                <a:ea typeface="Times New Roman" panose="02020603050405020304" pitchFamily="18" charset="0"/>
              </a:rPr>
              <a:t> </a:t>
            </a:r>
            <a:r>
              <a:rPr lang="ru-RU" i="1" dirty="0">
                <a:latin typeface="Times New Roman" panose="02020603050405020304" pitchFamily="18" charset="0"/>
                <a:ea typeface="Times New Roman" panose="02020603050405020304" pitchFamily="18" charset="0"/>
              </a:rPr>
              <a:t>p-n-p</a:t>
            </a:r>
            <a:r>
              <a:rPr lang="ru-RU" i="1"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tipdagi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tranzistorlarga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ulanadigan</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kuchlanishning</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qutbiyligi</a:t>
            </a:r>
            <a:r>
              <a:rPr lang="ru-RU" spc="5" dirty="0">
                <a:latin typeface="Times New Roman" panose="02020603050405020304" pitchFamily="18" charset="0"/>
                <a:ea typeface="Times New Roman" panose="02020603050405020304" pitchFamily="18" charset="0"/>
              </a:rPr>
              <a:t> </a:t>
            </a:r>
            <a:r>
              <a:rPr lang="ru-RU" i="1" dirty="0">
                <a:latin typeface="Times New Roman" panose="02020603050405020304" pitchFamily="18" charset="0"/>
                <a:ea typeface="Times New Roman" panose="02020603050405020304" pitchFamily="18" charset="0"/>
              </a:rPr>
              <a:t>n-p-n</a:t>
            </a:r>
            <a:r>
              <a:rPr lang="ru-RU" i="1"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tipdagi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tranzistorlarga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berilayotgan</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kuchlanishning</a:t>
            </a:r>
            <a:r>
              <a:rPr lang="ru-RU" spc="5" dirty="0">
                <a:latin typeface="Times New Roman" panose="02020603050405020304" pitchFamily="18" charset="0"/>
                <a:ea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rPr>
              <a:t>qutbiga</a:t>
            </a:r>
            <a:r>
              <a:rPr lang="en-US" b="1" dirty="0" smtClean="0">
                <a:latin typeface="Times New Roman" panose="02020603050405020304" pitchFamily="18" charset="0"/>
                <a:ea typeface="Times New Roman" panose="02020603050405020304" pitchFamily="18" charset="0"/>
              </a:rPr>
              <a:t> </a:t>
            </a:r>
            <a:r>
              <a:rPr lang="ru-RU" b="1" spc="-335" dirty="0" smtClean="0">
                <a:latin typeface="Times New Roman" panose="02020603050405020304" pitchFamily="18" charset="0"/>
                <a:ea typeface="Times New Roman" panose="02020603050405020304" pitchFamily="18" charset="0"/>
              </a:rPr>
              <a:t> </a:t>
            </a:r>
            <a:r>
              <a:rPr lang="ru-RU" b="1" dirty="0" err="1">
                <a:latin typeface="Times New Roman" panose="02020603050405020304" pitchFamily="18" charset="0"/>
                <a:ea typeface="Times New Roman" panose="02020603050405020304" pitchFamily="18" charset="0"/>
              </a:rPr>
              <a:t>qarama-qarshi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bo‘ladi</a:t>
            </a:r>
            <a:r>
              <a:rPr lang="ru-RU" dirty="0" smtClean="0">
                <a:latin typeface="Times New Roman" panose="02020603050405020304" pitchFamily="18" charset="0"/>
                <a:ea typeface="Times New Roman" panose="02020603050405020304" pitchFamily="18" charset="0"/>
              </a:rPr>
              <a:t>.</a:t>
            </a:r>
            <a:endParaRPr lang="en-US" dirty="0" smtClean="0">
              <a:latin typeface="Times New Roman" panose="02020603050405020304" pitchFamily="18" charset="0"/>
              <a:ea typeface="Times New Roman" panose="02020603050405020304" pitchFamily="18" charset="0"/>
            </a:endParaRPr>
          </a:p>
          <a:p>
            <a:pPr marL="420370" marR="255905" indent="448945" algn="just">
              <a:lnSpc>
                <a:spcPct val="150000"/>
              </a:lnSpc>
              <a:spcAft>
                <a:spcPts val="0"/>
              </a:spcAft>
            </a:pPr>
            <a:r>
              <a:rPr lang="en-US" dirty="0">
                <a:latin typeface="Times New Roman" panose="02020603050405020304" pitchFamily="18" charset="0"/>
                <a:ea typeface="Times New Roman" panose="02020603050405020304" pitchFamily="18" charset="0"/>
              </a:rPr>
              <a:t>p-n-p </a:t>
            </a:r>
            <a:r>
              <a:rPr lang="en-US" dirty="0" err="1">
                <a:latin typeface="Times New Roman" panose="02020603050405020304" pitchFamily="18" charset="0"/>
                <a:ea typeface="Times New Roman" panose="02020603050405020304" pitchFamily="18" charset="0"/>
              </a:rPr>
              <a:t>tipdagi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tranzistorning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tuzilishi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ishlash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prinsipini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ko‘rib</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chiqamiz</a:t>
            </a:r>
            <a:r>
              <a:rPr lang="en-US" dirty="0">
                <a:latin typeface="Times New Roman" panose="02020603050405020304" pitchFamily="18" charset="0"/>
                <a:ea typeface="Times New Roman" panose="02020603050405020304" pitchFamily="18" charset="0"/>
              </a:rPr>
              <a:t>. Chap </a:t>
            </a:r>
            <a:r>
              <a:rPr lang="en-US" dirty="0" err="1">
                <a:latin typeface="Times New Roman" panose="02020603050405020304" pitchFamily="18" charset="0"/>
                <a:ea typeface="Times New Roman" panose="02020603050405020304" pitchFamily="18" charset="0"/>
              </a:rPr>
              <a:t>sohada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kirishning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konsentratsiyasi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oshgan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demak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asosiy</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tok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tashuvchilar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sohada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kovak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konsentratsiyasi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oshgan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esa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asbob</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ishida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hal</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qiluvchi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rol</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o‘ynaydi</a:t>
            </a:r>
            <a:r>
              <a:rPr lang="en-US" dirty="0">
                <a:latin typeface="Times New Roman" panose="02020603050405020304" pitchFamily="18" charset="0"/>
                <a:ea typeface="Times New Roman" panose="02020603050405020304" pitchFamily="18" charset="0"/>
              </a:rPr>
              <a:t>. Bu </a:t>
            </a:r>
            <a:r>
              <a:rPr lang="en-US" dirty="0" err="1">
                <a:latin typeface="Times New Roman" panose="02020603050405020304" pitchFamily="18" charset="0"/>
                <a:ea typeface="Times New Roman" panose="02020603050405020304" pitchFamily="18" charset="0"/>
              </a:rPr>
              <a:t>soha</a:t>
            </a:r>
            <a:r>
              <a:rPr lang="en-US" dirty="0">
                <a:latin typeface="Times New Roman" panose="02020603050405020304" pitchFamily="18" charset="0"/>
                <a:ea typeface="Times New Roman" panose="02020603050405020304" pitchFamily="18" charset="0"/>
              </a:rPr>
              <a:t> emitter deb </a:t>
            </a:r>
            <a:r>
              <a:rPr lang="en-US" dirty="0" err="1">
                <a:latin typeface="Times New Roman" panose="02020603050405020304" pitchFamily="18" charset="0"/>
                <a:ea typeface="Times New Roman" panose="02020603050405020304" pitchFamily="18" charset="0"/>
              </a:rPr>
              <a:t>ataladi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Kirish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asosiy</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tok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tashuvchilar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konsentratsiyasi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ancha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kam</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bo‘lgan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o‘ng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soha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kollektor</a:t>
            </a:r>
            <a:r>
              <a:rPr lang="en-US" dirty="0">
                <a:latin typeface="Times New Roman" panose="02020603050405020304" pitchFamily="18" charset="0"/>
                <a:ea typeface="Times New Roman" panose="02020603050405020304" pitchFamily="18" charset="0"/>
              </a:rPr>
              <a:t> deb nom </a:t>
            </a:r>
            <a:r>
              <a:rPr lang="en-US" dirty="0" err="1">
                <a:latin typeface="Times New Roman" panose="02020603050405020304" pitchFamily="18" charset="0"/>
                <a:ea typeface="Times New Roman" panose="02020603050405020304" pitchFamily="18" charset="0"/>
              </a:rPr>
              <a:t>olgan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O‘rtadagi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soha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baza</a:t>
            </a:r>
            <a:r>
              <a:rPr lang="en-US" dirty="0">
                <a:latin typeface="Times New Roman" panose="02020603050405020304" pitchFamily="18" charset="0"/>
                <a:ea typeface="Times New Roman" panose="02020603050405020304" pitchFamily="18" charset="0"/>
              </a:rPr>
              <a:t> deb </a:t>
            </a:r>
            <a:r>
              <a:rPr lang="en-US" dirty="0" err="1">
                <a:latin typeface="Times New Roman" panose="02020603050405020304" pitchFamily="18" charset="0"/>
                <a:ea typeface="Times New Roman" panose="02020603050405020304" pitchFamily="18" charset="0"/>
              </a:rPr>
              <a:t>ataladi</a:t>
            </a:r>
            <a:r>
              <a:rPr lang="en-US" dirty="0">
                <a:latin typeface="Times New Roman" panose="02020603050405020304" pitchFamily="18" charset="0"/>
                <a:ea typeface="Times New Roman" panose="02020603050405020304" pitchFamily="18" charset="0"/>
              </a:rPr>
              <a:t>. Bu </a:t>
            </a:r>
            <a:r>
              <a:rPr lang="en-US" dirty="0" err="1">
                <a:latin typeface="Times New Roman" panose="02020603050405020304" pitchFamily="18" charset="0"/>
                <a:ea typeface="Times New Roman" panose="02020603050405020304" pitchFamily="18" charset="0"/>
              </a:rPr>
              <a:t>sohada</a:t>
            </a:r>
            <a:r>
              <a:rPr lang="en-US" dirty="0">
                <a:latin typeface="Times New Roman" panose="02020603050405020304" pitchFamily="18" charset="0"/>
                <a:ea typeface="Times New Roman" panose="02020603050405020304" pitchFamily="18" charset="0"/>
              </a:rPr>
              <a:t> p-n-p </a:t>
            </a:r>
            <a:r>
              <a:rPr lang="en-US" dirty="0" err="1">
                <a:latin typeface="Times New Roman" panose="02020603050405020304" pitchFamily="18" charset="0"/>
                <a:ea typeface="Times New Roman" panose="02020603050405020304" pitchFamily="18" charset="0"/>
              </a:rPr>
              <a:t>tipdagi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tranzistor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uchun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zaryadlarni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tashuvchilar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bo‘lib</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kovaklar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xizmat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qiladi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ular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emitterdan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diffuziyalanadi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chunki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unga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musbat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kuchlanish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ulangan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bo`ladi</a:t>
            </a:r>
            <a:r>
              <a:rPr lang="en-US" dirty="0">
                <a:latin typeface="Times New Roman" panose="02020603050405020304" pitchFamily="18" charset="0"/>
                <a:ea typeface="Times New Roman" panose="02020603050405020304" pitchFamily="18" charset="0"/>
              </a:rPr>
              <a:t>.</a:t>
            </a:r>
            <a:endParaRPr lang="ru-RU" dirty="0">
              <a:latin typeface="Times New Roman" panose="02020603050405020304" pitchFamily="18" charset="0"/>
              <a:ea typeface="Times New Roman" panose="02020603050405020304" pitchFamily="18" charset="0"/>
            </a:endParaRPr>
          </a:p>
        </p:txBody>
      </p:sp>
      <p:pic>
        <p:nvPicPr>
          <p:cNvPr id="7170" name="Picture 2" descr="Best Bipolar Junction Transistor GIFs | Gfycat"/>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601495" y="4939590"/>
            <a:ext cx="3330571" cy="1918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680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604514" y="320609"/>
            <a:ext cx="8859058" cy="5909550"/>
          </a:xfrm>
          <a:prstGeom prst="rect">
            <a:avLst/>
          </a:prstGeom>
        </p:spPr>
      </p:pic>
    </p:spTree>
    <p:extLst>
      <p:ext uri="{BB962C8B-B14F-4D97-AF65-F5344CB8AC3E}">
        <p14:creationId xmlns:p14="http://schemas.microsoft.com/office/powerpoint/2010/main" val="904223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23026" y="123266"/>
            <a:ext cx="9963510" cy="5978560"/>
          </a:xfrm>
          <a:prstGeom prst="rect">
            <a:avLst/>
          </a:prstGeom>
        </p:spPr>
        <p:txBody>
          <a:bodyPr wrap="square">
            <a:spAutoFit/>
          </a:bodyPr>
          <a:lstStyle/>
          <a:p>
            <a:pPr marL="420370" marR="256540" indent="448945" algn="just">
              <a:lnSpc>
                <a:spcPct val="148000"/>
              </a:lnSpc>
              <a:spcBef>
                <a:spcPts val="810"/>
              </a:spcBef>
              <a:spcAft>
                <a:spcPts val="0"/>
              </a:spcAft>
            </a:pPr>
            <a:r>
              <a:rPr lang="ru-RU" dirty="0" err="1">
                <a:latin typeface="Times New Roman" panose="02020603050405020304" pitchFamily="18" charset="0"/>
                <a:ea typeface="Times New Roman" panose="02020603050405020304" pitchFamily="18" charset="0"/>
              </a:rPr>
              <a:t>Bayon</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etilgan</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hodisa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tufayli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tranzistor</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kirish</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signalini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kuchaytirish</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xossasiga</a:t>
            </a:r>
            <a:r>
              <a:rPr lang="ru-RU" spc="-33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ega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bo‘ladi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Bunga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sabab</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shuki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kollektor</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zanjiriga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katta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nagruzka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qarshiligi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R</a:t>
            </a:r>
            <a:r>
              <a:rPr lang="ru-RU" baseline="-25000" dirty="0" err="1">
                <a:latin typeface="Times New Roman" panose="02020603050405020304" pitchFamily="18" charset="0"/>
                <a:ea typeface="Times New Roman" panose="02020603050405020304" pitchFamily="18" charset="0"/>
              </a:rPr>
              <a:t>n</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ulanadi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nisbatan</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kichik</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kollektor</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toki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o‘tganda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ham</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unda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nisbatan</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katta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signal</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kuchlanishi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ajraladi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Tok</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kuchlanish</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qiymatlari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shundayki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nagruzkadagi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quvvat</a:t>
            </a:r>
            <a:r>
              <a:rPr lang="ru-RU" spc="-335" dirty="0">
                <a:latin typeface="Times New Roman" panose="02020603050405020304" pitchFamily="18" charset="0"/>
                <a:ea typeface="Times New Roman" panose="02020603050405020304" pitchFamily="18" charset="0"/>
              </a:rPr>
              <a:t> </a:t>
            </a:r>
            <a:r>
              <a:rPr lang="ru-RU" i="1" dirty="0" err="1">
                <a:latin typeface="Times New Roman" panose="02020603050405020304" pitchFamily="18" charset="0"/>
                <a:ea typeface="Times New Roman" panose="02020603050405020304" pitchFamily="18" charset="0"/>
              </a:rPr>
              <a:t>R</a:t>
            </a:r>
            <a:r>
              <a:rPr lang="ru-RU" i="1" baseline="-25000" dirty="0" err="1">
                <a:latin typeface="Times New Roman" panose="02020603050405020304" pitchFamily="18" charset="0"/>
                <a:ea typeface="Times New Roman" panose="02020603050405020304" pitchFamily="18" charset="0"/>
              </a:rPr>
              <a:t>n</a:t>
            </a:r>
            <a:r>
              <a:rPr lang="ru-RU" i="1" spc="-25" dirty="0">
                <a:latin typeface="Times New Roman" panose="02020603050405020304" pitchFamily="18" charset="0"/>
                <a:ea typeface="Times New Roman" panose="02020603050405020304" pitchFamily="18" charset="0"/>
              </a:rPr>
              <a:t> </a:t>
            </a:r>
            <a:r>
              <a:rPr lang="ru-RU" sz="2000" dirty="0">
                <a:latin typeface="Symbol" panose="05050102010706020507" pitchFamily="18" charset="2"/>
                <a:ea typeface="Times New Roman" panose="02020603050405020304" pitchFamily="18" charset="0"/>
              </a:rPr>
              <a:t>=</a:t>
            </a:r>
            <a:r>
              <a:rPr lang="ru-RU" sz="2000" spc="-40" dirty="0">
                <a:latin typeface="Times New Roman" panose="02020603050405020304" pitchFamily="18" charset="0"/>
                <a:ea typeface="Times New Roman" panose="02020603050405020304" pitchFamily="18" charset="0"/>
              </a:rPr>
              <a:t> </a:t>
            </a:r>
            <a:r>
              <a:rPr lang="ru-RU" i="1" dirty="0">
                <a:latin typeface="Times New Roman" panose="02020603050405020304" pitchFamily="18" charset="0"/>
                <a:ea typeface="Times New Roman" panose="02020603050405020304" pitchFamily="18" charset="0"/>
              </a:rPr>
              <a:t>I</a:t>
            </a:r>
            <a:r>
              <a:rPr lang="ru-RU" i="1" baseline="30000" dirty="0">
                <a:latin typeface="Times New Roman" panose="02020603050405020304" pitchFamily="18" charset="0"/>
                <a:ea typeface="Times New Roman" panose="02020603050405020304" pitchFamily="18" charset="0"/>
              </a:rPr>
              <a:t>2</a:t>
            </a:r>
            <a:r>
              <a:rPr lang="ru-RU" i="1" baseline="-25000" dirty="0">
                <a:latin typeface="Times New Roman" panose="02020603050405020304" pitchFamily="18" charset="0"/>
                <a:ea typeface="Times New Roman" panose="02020603050405020304" pitchFamily="18" charset="0"/>
              </a:rPr>
              <a:t>n</a:t>
            </a:r>
            <a:r>
              <a:rPr lang="ru-RU" i="1" dirty="0">
                <a:latin typeface="Times New Roman" panose="02020603050405020304" pitchFamily="18" charset="0"/>
                <a:ea typeface="Times New Roman" panose="02020603050405020304" pitchFamily="18" charset="0"/>
              </a:rPr>
              <a:t>R</a:t>
            </a:r>
            <a:r>
              <a:rPr lang="ru-RU" i="1" baseline="-25000" dirty="0">
                <a:latin typeface="Times New Roman" panose="02020603050405020304" pitchFamily="18" charset="0"/>
                <a:ea typeface="Times New Roman" panose="02020603050405020304" pitchFamily="18" charset="0"/>
              </a:rPr>
              <a:t>n</a:t>
            </a:r>
            <a:r>
              <a:rPr lang="ru-RU" i="1" spc="-20"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a:t>
            </a:r>
            <a:r>
              <a:rPr lang="ru-RU" dirty="0" err="1">
                <a:latin typeface="Times New Roman" panose="02020603050405020304" pitchFamily="18" charset="0"/>
                <a:ea typeface="Times New Roman" panose="02020603050405020304" pitchFamily="18" charset="0"/>
              </a:rPr>
              <a:t>chiqish</a:t>
            </a:r>
            <a:r>
              <a:rPr lang="ru-RU" spc="-2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signalining</a:t>
            </a:r>
            <a:r>
              <a:rPr lang="ru-RU" spc="-2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quvvati</a:t>
            </a:r>
            <a:r>
              <a:rPr lang="ru-RU" dirty="0">
                <a:latin typeface="Times New Roman" panose="02020603050405020304" pitchFamily="18" charset="0"/>
                <a:ea typeface="Times New Roman" panose="02020603050405020304" pitchFamily="18" charset="0"/>
              </a:rPr>
              <a:t>)</a:t>
            </a:r>
            <a:r>
              <a:rPr lang="ru-RU" spc="-3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kirish</a:t>
            </a:r>
            <a:r>
              <a:rPr lang="ru-RU" spc="-20"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signalining</a:t>
            </a:r>
            <a:r>
              <a:rPr lang="ru-RU" spc="-2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quvvatidan</a:t>
            </a:r>
            <a:r>
              <a:rPr lang="ru-RU" spc="-1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katta</a:t>
            </a:r>
            <a:r>
              <a:rPr lang="ru-RU" spc="-20"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bo‘ladi</a:t>
            </a:r>
            <a:r>
              <a:rPr lang="ru-RU" dirty="0">
                <a:latin typeface="Times New Roman" panose="02020603050405020304" pitchFamily="18" charset="0"/>
                <a:ea typeface="Times New Roman" panose="02020603050405020304" pitchFamily="18" charset="0"/>
              </a:rPr>
              <a:t>.</a:t>
            </a:r>
          </a:p>
          <a:p>
            <a:pPr marL="420370" marR="256540" indent="448945" algn="just">
              <a:lnSpc>
                <a:spcPct val="150000"/>
              </a:lnSpc>
              <a:spcAft>
                <a:spcPts val="0"/>
              </a:spcAft>
            </a:pPr>
            <a:r>
              <a:rPr lang="ru-RU" dirty="0" err="1">
                <a:latin typeface="Times New Roman" panose="02020603050405020304" pitchFamily="18" charset="0"/>
                <a:ea typeface="Times New Roman" panose="02020603050405020304" pitchFamily="18" charset="0"/>
              </a:rPr>
              <a:t>Tranzistorni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tuzilish</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jihatdan</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quyidagicha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yasash</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mumkin</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Germaniy</a:t>
            </a:r>
            <a:r>
              <a:rPr lang="ru-RU" spc="-33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plastinasi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korpus</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asosiga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mahkamlangan</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tutqichga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qotiriladi</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Plastinaning</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ikki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tomoniga</a:t>
            </a:r>
            <a:r>
              <a:rPr lang="ru-RU" spc="18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indiy</a:t>
            </a:r>
            <a:r>
              <a:rPr lang="ru-RU" spc="180"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a:t>
            </a:r>
            <a:r>
              <a:rPr lang="ru-RU" dirty="0" err="1">
                <a:latin typeface="Times New Roman" panose="02020603050405020304" pitchFamily="18" charset="0"/>
                <a:ea typeface="Times New Roman" panose="02020603050405020304" pitchFamily="18" charset="0"/>
              </a:rPr>
              <a:t>nodir</a:t>
            </a:r>
            <a:r>
              <a:rPr lang="ru-RU" spc="190"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ximiyaviy</a:t>
            </a:r>
            <a:r>
              <a:rPr lang="ru-RU" dirty="0">
                <a:latin typeface="Times New Roman" panose="02020603050405020304" pitchFamily="18" charset="0"/>
                <a:ea typeface="Times New Roman" panose="02020603050405020304" pitchFamily="18" charset="0"/>
              </a:rPr>
              <a:t>,</a:t>
            </a:r>
            <a:r>
              <a:rPr lang="ru-RU" spc="20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yumshoq</a:t>
            </a:r>
            <a:r>
              <a:rPr lang="ru-RU" spc="20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oq</a:t>
            </a:r>
            <a:r>
              <a:rPr lang="ru-RU" spc="200"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metall</a:t>
            </a:r>
            <a:r>
              <a:rPr lang="ru-RU" dirty="0">
                <a:latin typeface="Times New Roman" panose="02020603050405020304" pitchFamily="18" charset="0"/>
                <a:ea typeface="Times New Roman" panose="02020603050405020304" pitchFamily="18" charset="0"/>
              </a:rPr>
              <a:t>)</a:t>
            </a:r>
            <a:r>
              <a:rPr lang="ru-RU" spc="18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sharchalari</a:t>
            </a:r>
            <a:r>
              <a:rPr lang="ru-RU" spc="205" dirty="0">
                <a:latin typeface="Times New Roman" panose="02020603050405020304" pitchFamily="18" charset="0"/>
                <a:ea typeface="Times New Roman" panose="02020603050405020304" pitchFamily="18" charset="0"/>
              </a:rPr>
              <a:t> </a:t>
            </a:r>
            <a:r>
              <a:rPr lang="ru-RU" dirty="0" err="1" smtClean="0">
                <a:latin typeface="Times New Roman" panose="02020603050405020304" pitchFamily="18" charset="0"/>
                <a:ea typeface="Times New Roman" panose="02020603050405020304" pitchFamily="18" charset="0"/>
              </a:rPr>
              <a:t>o‘rnatilib</a:t>
            </a:r>
            <a:r>
              <a:rPr lang="en-US" dirty="0" smtClean="0">
                <a:latin typeface="Times New Roman" panose="02020603050405020304" pitchFamily="18" charset="0"/>
                <a:ea typeface="Times New Roman" panose="02020603050405020304" pitchFamily="18" charset="0"/>
              </a:rPr>
              <a:t> </a:t>
            </a:r>
            <a:r>
              <a:rPr lang="ru-RU" dirty="0" err="1" smtClean="0">
                <a:latin typeface="Times New Roman" panose="02020603050405020304" pitchFamily="18" charset="0"/>
                <a:ea typeface="Times New Roman" panose="02020603050405020304" pitchFamily="18" charset="0"/>
              </a:rPr>
              <a:t>vakuumda</a:t>
            </a:r>
            <a:r>
              <a:rPr lang="ru-RU" spc="5" dirty="0" smtClean="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evtektik</a:t>
            </a:r>
            <a:r>
              <a:rPr lang="ru-RU" spc="5"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a:t>
            </a:r>
            <a:r>
              <a:rPr lang="ru-RU" dirty="0" err="1">
                <a:latin typeface="Times New Roman" panose="02020603050405020304" pitchFamily="18" charset="0"/>
                <a:ea typeface="Times New Roman" panose="02020603050405020304" pitchFamily="18" charset="0"/>
              </a:rPr>
              <a:t>maxsus</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texnologiya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ularnin</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ishlab</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chiqarishda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evtektik</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temperatura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ishlatishda</a:t>
            </a:r>
            <a:r>
              <a:rPr lang="ru-RU" dirty="0">
                <a:latin typeface="Times New Roman" panose="02020603050405020304" pitchFamily="18" charset="0"/>
                <a:ea typeface="Times New Roman" panose="02020603050405020304" pitchFamily="18" charset="0"/>
              </a:rPr>
              <a:t> </a:t>
            </a:r>
            <a:r>
              <a:rPr lang="ru-RU" i="1" dirty="0">
                <a:latin typeface="Times New Roman" panose="02020603050405020304" pitchFamily="18" charset="0"/>
                <a:ea typeface="Times New Roman" panose="02020603050405020304" pitchFamily="18" charset="0"/>
              </a:rPr>
              <a:t>r</a:t>
            </a:r>
            <a:r>
              <a:rPr lang="ru-RU" dirty="0">
                <a:latin typeface="Times New Roman" panose="02020603050405020304" pitchFamily="18" charset="0"/>
                <a:ea typeface="Times New Roman" panose="02020603050405020304" pitchFamily="18" charset="0"/>
              </a:rPr>
              <a:t>-</a:t>
            </a:r>
            <a:r>
              <a:rPr lang="ru-RU" dirty="0" err="1">
                <a:latin typeface="Times New Roman" panose="02020603050405020304" pitchFamily="18" charset="0"/>
                <a:ea typeface="Times New Roman" panose="02020603050405020304" pitchFamily="18" charset="0"/>
              </a:rPr>
              <a:t>yarimo‘tkazgichli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yoki</a:t>
            </a:r>
            <a:r>
              <a:rPr lang="ru-RU" dirty="0">
                <a:latin typeface="Times New Roman" panose="02020603050405020304" pitchFamily="18" charset="0"/>
                <a:ea typeface="Times New Roman" panose="02020603050405020304" pitchFamily="18" charset="0"/>
              </a:rPr>
              <a:t> </a:t>
            </a:r>
            <a:r>
              <a:rPr lang="ru-RU" i="1" dirty="0">
                <a:latin typeface="Times New Roman" panose="02020603050405020304" pitchFamily="18" charset="0"/>
                <a:ea typeface="Times New Roman" panose="02020603050405020304" pitchFamily="18" charset="0"/>
              </a:rPr>
              <a:t>n</a:t>
            </a:r>
            <a:r>
              <a:rPr lang="ru-RU" dirty="0">
                <a:latin typeface="Times New Roman" panose="02020603050405020304" pitchFamily="18" charset="0"/>
                <a:ea typeface="Times New Roman" panose="02020603050405020304" pitchFamily="18" charset="0"/>
              </a:rPr>
              <a:t>-</a:t>
            </a:r>
            <a:r>
              <a:rPr lang="ru-RU" dirty="0" err="1">
                <a:latin typeface="Times New Roman" panose="02020603050405020304" pitchFamily="18" charset="0"/>
                <a:ea typeface="Times New Roman" panose="02020603050405020304" pitchFamily="18" charset="0"/>
              </a:rPr>
              <a:t>yarimo‘tkazgichli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elementlarni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bir-biriga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maxkamlashda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elenktrodlarni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o‘tkazgich</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vazifasini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bajarish</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uchun</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ishlatishda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foydalaniladi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temperaturadan</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yuqoriroq</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temperaturagacha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qizdiriladi</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so‘ng</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uy</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temperaturasigacha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sovitiladi</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Natijada</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i="1" dirty="0">
                <a:latin typeface="Times New Roman" panose="02020603050405020304" pitchFamily="18" charset="0"/>
                <a:ea typeface="Times New Roman" panose="02020603050405020304" pitchFamily="18" charset="0"/>
              </a:rPr>
              <a:t>p-n</a:t>
            </a:r>
            <a:r>
              <a:rPr lang="ru-RU" dirty="0">
                <a:latin typeface="Times New Roman" panose="02020603050405020304" pitchFamily="18" charset="0"/>
                <a:ea typeface="Times New Roman" panose="02020603050405020304" pitchFamily="18" charset="0"/>
              </a:rPr>
              <a:t>-</a:t>
            </a:r>
            <a:r>
              <a:rPr lang="ru-RU" dirty="0" err="1">
                <a:latin typeface="Times New Roman" panose="02020603050405020304" pitchFamily="18" charset="0"/>
                <a:ea typeface="Times New Roman" panose="02020603050405020304" pitchFamily="18" charset="0"/>
              </a:rPr>
              <a:t>o‘tishlar</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hosil</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bo‘ladi</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Kollektor</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emitterlarning</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elektrodlari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shisha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izolyatorlar</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orqali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o‘tadi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baza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esa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korpus</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asosiga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kavsharlanadi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Kichik</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quvvatli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tranzistorning</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tashqi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ko‘rinishi</a:t>
            </a:r>
            <a:r>
              <a:rPr lang="ru-RU" dirty="0">
                <a:latin typeface="Times New Roman" panose="02020603050405020304" pitchFamily="18" charset="0"/>
                <a:ea typeface="Times New Roman" panose="02020603050405020304" pitchFamily="18" charset="0"/>
              </a:rPr>
              <a:t> 1-</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rasm</a:t>
            </a:r>
            <a:r>
              <a:rPr lang="ru-RU" dirty="0">
                <a:latin typeface="Times New Roman" panose="02020603050405020304" pitchFamily="18" charset="0"/>
                <a:ea typeface="Times New Roman" panose="02020603050405020304" pitchFamily="18" charset="0"/>
              </a:rPr>
              <a:t>,</a:t>
            </a:r>
            <a:r>
              <a:rPr lang="ru-RU" spc="-10"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v </a:t>
            </a:r>
            <a:r>
              <a:rPr lang="ru-RU" dirty="0" err="1">
                <a:latin typeface="Times New Roman" panose="02020603050405020304" pitchFamily="18" charset="0"/>
                <a:ea typeface="Times New Roman" panose="02020603050405020304" pitchFamily="18" charset="0"/>
              </a:rPr>
              <a:t>da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ko‘rsatilgan</a:t>
            </a:r>
            <a:r>
              <a:rPr lang="ru-RU" dirty="0">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1304390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35169" y="1259457"/>
            <a:ext cx="9368287" cy="3831818"/>
          </a:xfrm>
          <a:prstGeom prst="rect">
            <a:avLst/>
          </a:prstGeom>
        </p:spPr>
        <p:txBody>
          <a:bodyPr wrap="square">
            <a:spAutoFit/>
          </a:bodyPr>
          <a:lstStyle/>
          <a:p>
            <a:pPr marL="420370" marR="255905" indent="448945" algn="just">
              <a:lnSpc>
                <a:spcPct val="150000"/>
              </a:lnSpc>
              <a:spcBef>
                <a:spcPts val="5"/>
              </a:spcBef>
              <a:spcAft>
                <a:spcPts val="0"/>
              </a:spcAft>
            </a:pPr>
            <a:r>
              <a:rPr lang="ru-RU" dirty="0" err="1">
                <a:latin typeface="Times New Roman" panose="02020603050405020304" pitchFamily="18" charset="0"/>
                <a:ea typeface="Times New Roman" panose="02020603050405020304" pitchFamily="18" charset="0"/>
              </a:rPr>
              <a:t>Sanoat</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har</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xil</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quvvatli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tranzistorlar</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ishlab</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chiqaryapti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ular</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past</a:t>
            </a:r>
            <a:r>
              <a:rPr lang="ru-RU" dirty="0">
                <a:latin typeface="Times New Roman" panose="02020603050405020304" pitchFamily="18" charset="0"/>
                <a:ea typeface="Times New Roman" panose="02020603050405020304" pitchFamily="18" charset="0"/>
              </a:rPr>
              <a:t> (3 </a:t>
            </a:r>
            <a:r>
              <a:rPr lang="ru-RU" dirty="0" err="1">
                <a:latin typeface="Times New Roman" panose="02020603050405020304" pitchFamily="18" charset="0"/>
                <a:ea typeface="Times New Roman" panose="02020603050405020304" pitchFamily="18" charset="0"/>
              </a:rPr>
              <a:t>MGs</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gacha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o‘rtacha</a:t>
            </a:r>
            <a:r>
              <a:rPr lang="ru-RU" dirty="0">
                <a:latin typeface="Times New Roman" panose="02020603050405020304" pitchFamily="18" charset="0"/>
                <a:ea typeface="Times New Roman" panose="02020603050405020304" pitchFamily="18" charset="0"/>
              </a:rPr>
              <a:t> (30 </a:t>
            </a:r>
            <a:r>
              <a:rPr lang="ru-RU" dirty="0" err="1">
                <a:latin typeface="Times New Roman" panose="02020603050405020304" pitchFamily="18" charset="0"/>
                <a:ea typeface="Times New Roman" panose="02020603050405020304" pitchFamily="18" charset="0"/>
              </a:rPr>
              <a:t>MGs</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gacha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yuqori</a:t>
            </a:r>
            <a:r>
              <a:rPr lang="ru-RU" dirty="0">
                <a:latin typeface="Times New Roman" panose="02020603050405020304" pitchFamily="18" charset="0"/>
                <a:ea typeface="Times New Roman" panose="02020603050405020304" pitchFamily="18" charset="0"/>
              </a:rPr>
              <a:t> (300 </a:t>
            </a:r>
            <a:r>
              <a:rPr lang="ru-RU" dirty="0" err="1">
                <a:latin typeface="Times New Roman" panose="02020603050405020304" pitchFamily="18" charset="0"/>
                <a:ea typeface="Times New Roman" panose="02020603050405020304" pitchFamily="18" charset="0"/>
              </a:rPr>
              <a:t>MGs</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gacha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chastotalar</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sohasida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ishlashga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muljallangan</a:t>
            </a:r>
            <a:r>
              <a:rPr lang="ru-RU" i="1" dirty="0">
                <a:latin typeface="Times New Roman" panose="02020603050405020304" pitchFamily="18" charset="0"/>
                <a:ea typeface="Times New Roman" panose="02020603050405020304" pitchFamily="18" charset="0"/>
              </a:rPr>
              <a:t>.</a:t>
            </a:r>
            <a:endParaRPr lang="ru-RU" dirty="0">
              <a:latin typeface="Times New Roman" panose="02020603050405020304" pitchFamily="18" charset="0"/>
              <a:ea typeface="Times New Roman" panose="02020603050405020304" pitchFamily="18" charset="0"/>
            </a:endParaRPr>
          </a:p>
          <a:p>
            <a:pPr marL="420370" marR="254635" indent="448945" algn="just">
              <a:lnSpc>
                <a:spcPct val="150000"/>
              </a:lnSpc>
              <a:spcBef>
                <a:spcPts val="5"/>
              </a:spcBef>
              <a:spcAft>
                <a:spcPts val="0"/>
              </a:spcAft>
            </a:pPr>
            <a:r>
              <a:rPr lang="ru-RU" dirty="0" err="1">
                <a:latin typeface="Times New Roman" panose="02020603050405020304" pitchFamily="18" charset="0"/>
                <a:ea typeface="Times New Roman" panose="02020603050405020304" pitchFamily="18" charset="0"/>
              </a:rPr>
              <a:t>Misol</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tariqasida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past</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chastotali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tranzistorlardan</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quyidagilarni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aytib</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o‘tish</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mumkin</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germaniyli</a:t>
            </a:r>
            <a:r>
              <a:rPr lang="ru-RU" spc="5"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MP35–MP42,</a:t>
            </a:r>
            <a:r>
              <a:rPr lang="ru-RU" spc="5"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GT108A–GT108G,</a:t>
            </a:r>
            <a:r>
              <a:rPr lang="ru-RU" spc="5"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GT109A–GT109E</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kremniyli</a:t>
            </a:r>
            <a:r>
              <a:rPr lang="ru-RU" dirty="0">
                <a:latin typeface="Times New Roman" panose="02020603050405020304" pitchFamily="18" charset="0"/>
                <a:ea typeface="Times New Roman" panose="02020603050405020304" pitchFamily="18" charset="0"/>
              </a:rPr>
              <a:t> KT111-KT13 (</a:t>
            </a:r>
            <a:r>
              <a:rPr lang="ru-RU" dirty="0" err="1">
                <a:latin typeface="Times New Roman" panose="02020603050405020304" pitchFamily="18" charset="0"/>
                <a:ea typeface="Times New Roman" panose="02020603050405020304" pitchFamily="18" charset="0"/>
              </a:rPr>
              <a:t>kichik</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quvvatli</a:t>
            </a:r>
            <a:r>
              <a:rPr lang="ru-RU" dirty="0">
                <a:latin typeface="Times New Roman" panose="02020603050405020304" pitchFamily="18" charset="0"/>
                <a:ea typeface="Times New Roman" panose="02020603050405020304" pitchFamily="18" charset="0"/>
              </a:rPr>
              <a:t>, R=0,3 </a:t>
            </a:r>
            <a:r>
              <a:rPr lang="ru-RU" dirty="0" err="1">
                <a:latin typeface="Times New Roman" panose="02020603050405020304" pitchFamily="18" charset="0"/>
                <a:ea typeface="Times New Roman" panose="02020603050405020304" pitchFamily="18" charset="0"/>
              </a:rPr>
              <a:t>Vt</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germaniyli</a:t>
            </a:r>
            <a:r>
              <a:rPr lang="ru-RU" dirty="0">
                <a:latin typeface="Times New Roman" panose="02020603050405020304" pitchFamily="18" charset="0"/>
                <a:ea typeface="Times New Roman" panose="02020603050405020304" pitchFamily="18" charset="0"/>
              </a:rPr>
              <a:t> GT403A–GT403I</a:t>
            </a:r>
            <a:r>
              <a:rPr lang="ru-RU" spc="5"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a:t>
            </a:r>
            <a:r>
              <a:rPr lang="ru-RU" dirty="0" err="1">
                <a:latin typeface="Times New Roman" panose="02020603050405020304" pitchFamily="18" charset="0"/>
                <a:ea typeface="Times New Roman" panose="02020603050405020304" pitchFamily="18" charset="0"/>
              </a:rPr>
              <a:t>o‘rtacha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quvvatli</a:t>
            </a:r>
            <a:r>
              <a:rPr lang="ru-RU" dirty="0">
                <a:latin typeface="Times New Roman" panose="02020603050405020304" pitchFamily="18" charset="0"/>
                <a:ea typeface="Times New Roman" panose="02020603050405020304" pitchFamily="18" charset="0"/>
              </a:rPr>
              <a:t>, R &lt; 3 </a:t>
            </a:r>
            <a:r>
              <a:rPr lang="ru-RU" dirty="0" err="1">
                <a:latin typeface="Times New Roman" panose="02020603050405020304" pitchFamily="18" charset="0"/>
                <a:ea typeface="Times New Roman" panose="02020603050405020304" pitchFamily="18" charset="0"/>
              </a:rPr>
              <a:t>Vt</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germaniyli</a:t>
            </a:r>
            <a:r>
              <a:rPr lang="ru-RU" dirty="0">
                <a:latin typeface="Times New Roman" panose="02020603050405020304" pitchFamily="18" charset="0"/>
                <a:ea typeface="Times New Roman" panose="02020603050405020304" pitchFamily="18" charset="0"/>
              </a:rPr>
              <a:t> P201–P203 (</a:t>
            </a:r>
            <a:r>
              <a:rPr lang="ru-RU" dirty="0" err="1">
                <a:latin typeface="Times New Roman" panose="02020603050405020304" pitchFamily="18" charset="0"/>
                <a:ea typeface="Times New Roman" panose="02020603050405020304" pitchFamily="18" charset="0"/>
              </a:rPr>
              <a:t>katta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quvvatli</a:t>
            </a:r>
            <a:r>
              <a:rPr lang="ru-RU" dirty="0">
                <a:latin typeface="Times New Roman" panose="02020603050405020304" pitchFamily="18" charset="0"/>
                <a:ea typeface="Times New Roman" panose="02020603050405020304" pitchFamily="18" charset="0"/>
              </a:rPr>
              <a:t>, R=10 </a:t>
            </a:r>
            <a:r>
              <a:rPr lang="ru-RU" dirty="0" err="1">
                <a:latin typeface="Times New Roman" panose="02020603050405020304" pitchFamily="18" charset="0"/>
                <a:ea typeface="Times New Roman" panose="02020603050405020304" pitchFamily="18" charset="0"/>
              </a:rPr>
              <a:t>Vt</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shunga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o‘xshash</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o‘rta</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yuqori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chastotali</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hamda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o‘rta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yuqori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quvvatli</a:t>
            </a:r>
            <a:r>
              <a:rPr lang="ru-RU" spc="-33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tranzistorlar</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mavjud</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bo‘lib</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ular</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haqidagi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ma’lumotlarni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lug‘atlardan</a:t>
            </a:r>
            <a:r>
              <a:rPr lang="ru-RU" spc="35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olish</a:t>
            </a:r>
            <a:r>
              <a:rPr lang="ru-RU" spc="-33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mumkin</a:t>
            </a:r>
            <a:r>
              <a:rPr lang="ru-RU" dirty="0">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4168320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147313" y="58847"/>
            <a:ext cx="9230264" cy="4247317"/>
          </a:xfrm>
          <a:prstGeom prst="rect">
            <a:avLst/>
          </a:prstGeom>
        </p:spPr>
        <p:txBody>
          <a:bodyPr wrap="square">
            <a:spAutoFit/>
          </a:bodyPr>
          <a:lstStyle/>
          <a:p>
            <a:pPr marL="420370" marR="254635" indent="448945" algn="just">
              <a:lnSpc>
                <a:spcPct val="150000"/>
              </a:lnSpc>
              <a:spcBef>
                <a:spcPts val="10"/>
              </a:spcBef>
              <a:spcAft>
                <a:spcPts val="0"/>
              </a:spcAft>
            </a:pPr>
            <a:r>
              <a:rPr lang="ru-RU" dirty="0" err="1">
                <a:latin typeface="Times New Roman" panose="02020603050405020304" pitchFamily="18" charset="0"/>
                <a:ea typeface="Times New Roman" panose="02020603050405020304" pitchFamily="18" charset="0"/>
              </a:rPr>
              <a:t>Tranzistorlarning</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asosiy</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parametrlariga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kirish</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chiqish</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qarshiliklari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tok</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spc="-33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kuchlanish</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bo‘yicha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kuchaytirish</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koeffitsientlari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chegaraviy</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chastota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ruhsat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etilgan</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sochilish</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quvvati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kiradi</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Ularning</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hammasi</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ruhsat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etilgan</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sochilish</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quvvatidan</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tashqari</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ko‘p</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darajada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tranzistorlarning</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sxemaga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ulanish</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usuliga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bog‘liqdir</a:t>
            </a:r>
            <a:r>
              <a:rPr lang="ru-RU" dirty="0">
                <a:latin typeface="Times New Roman" panose="02020603050405020304" pitchFamily="18" charset="0"/>
                <a:ea typeface="Times New Roman" panose="02020603050405020304" pitchFamily="18" charset="0"/>
              </a:rPr>
              <a:t>.</a:t>
            </a:r>
          </a:p>
          <a:p>
            <a:pPr marL="420370" marR="255270" indent="448945" algn="just">
              <a:lnSpc>
                <a:spcPct val="150000"/>
              </a:lnSpc>
              <a:spcAft>
                <a:spcPts val="0"/>
              </a:spcAft>
            </a:pPr>
            <a:r>
              <a:rPr lang="ru-RU" dirty="0" err="1">
                <a:latin typeface="Times New Roman" panose="02020603050405020304" pitchFamily="18" charset="0"/>
                <a:ea typeface="Times New Roman" panose="02020603050405020304" pitchFamily="18" charset="0"/>
              </a:rPr>
              <a:t>Tranzistorlarning</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uchta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ulanish</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sxemasi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mavjud</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umumiy</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emitterli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umumiy</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bazali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umumiy</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kollektorli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quyida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eng</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ko‘p</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tarqalgan</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birinchi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ikkita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sxema</a:t>
            </a:r>
            <a:r>
              <a:rPr lang="ru-RU" dirty="0">
                <a:latin typeface="Times New Roman" panose="02020603050405020304" pitchFamily="18" charset="0"/>
                <a:ea typeface="Times New Roman" panose="02020603050405020304" pitchFamily="18" charset="0"/>
              </a:rPr>
              <a:t> (4.2-</a:t>
            </a:r>
            <a:r>
              <a:rPr lang="ru-RU" spc="-33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rasm</a:t>
            </a:r>
            <a:r>
              <a:rPr lang="ru-RU" dirty="0">
                <a:latin typeface="Times New Roman" panose="02020603050405020304" pitchFamily="18" charset="0"/>
                <a:ea typeface="Times New Roman" panose="02020603050405020304" pitchFamily="18" charset="0"/>
              </a:rPr>
              <a:t>,</a:t>
            </a:r>
            <a:r>
              <a:rPr lang="ru-RU" spc="-10"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va</a:t>
            </a:r>
            <a:r>
              <a:rPr lang="ru-RU" spc="-5"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b)</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ko‘rib</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chiqamiz</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a:t>
            </a:r>
          </a:p>
          <a:p>
            <a:pPr marL="420370" marR="256540" indent="448945" algn="just">
              <a:lnSpc>
                <a:spcPct val="150000"/>
              </a:lnSpc>
              <a:spcBef>
                <a:spcPts val="5"/>
              </a:spcBef>
              <a:spcAft>
                <a:spcPts val="0"/>
              </a:spcAft>
            </a:pPr>
            <a:r>
              <a:rPr lang="ru-RU" dirty="0" err="1">
                <a:latin typeface="Times New Roman" panose="02020603050405020304" pitchFamily="18" charset="0"/>
                <a:ea typeface="Times New Roman" panose="02020603050405020304" pitchFamily="18" charset="0"/>
              </a:rPr>
              <a:t>Tranzistorning</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umumiy</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baza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bilan</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ulanish</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sxemasi</a:t>
            </a:r>
            <a:r>
              <a:rPr lang="ru-RU" spc="5" dirty="0">
                <a:latin typeface="Times New Roman" panose="02020603050405020304" pitchFamily="18" charset="0"/>
                <a:ea typeface="Times New Roman" panose="02020603050405020304" pitchFamily="18" charset="0"/>
              </a:rPr>
              <a:t> </a:t>
            </a:r>
            <a:r>
              <a:rPr lang="ru-RU" dirty="0" smtClean="0">
                <a:latin typeface="Times New Roman" panose="02020603050405020304" pitchFamily="18" charset="0"/>
                <a:ea typeface="Times New Roman" panose="02020603050405020304" pitchFamily="18" charset="0"/>
              </a:rPr>
              <a:t>2-rasm</a:t>
            </a:r>
            <a:r>
              <a:rPr lang="ru-RU" dirty="0">
                <a:latin typeface="Times New Roman" panose="02020603050405020304" pitchFamily="18" charset="0"/>
                <a:ea typeface="Times New Roman" panose="02020603050405020304" pitchFamily="18" charset="0"/>
              </a:rPr>
              <a:t>,</a:t>
            </a:r>
            <a:r>
              <a:rPr lang="ru-RU" spc="5"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da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ko‘rsatilgan</a:t>
            </a:r>
            <a:r>
              <a:rPr lang="ru-RU" dirty="0">
                <a:latin typeface="Times New Roman" panose="02020603050405020304" pitchFamily="18" charset="0"/>
                <a:ea typeface="Times New Roman" panose="02020603050405020304" pitchFamily="18" charset="0"/>
              </a:rPr>
              <a:t>.</a:t>
            </a:r>
          </a:p>
          <a:p>
            <a:pPr marL="420370" marR="254635" indent="448945" algn="just">
              <a:lnSpc>
                <a:spcPct val="150000"/>
              </a:lnSpc>
              <a:spcAft>
                <a:spcPts val="0"/>
              </a:spcAft>
            </a:pPr>
            <a:r>
              <a:rPr lang="ru-RU" dirty="0" err="1">
                <a:latin typeface="Times New Roman" panose="02020603050405020304" pitchFamily="18" charset="0"/>
                <a:ea typeface="Times New Roman" panose="02020603050405020304" pitchFamily="18" charset="0"/>
              </a:rPr>
              <a:t>Bunda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kirish</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qarshiligi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emitter-baza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kuchlanishi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U</a:t>
            </a:r>
            <a:r>
              <a:rPr lang="ru-RU" baseline="-25000" dirty="0" err="1">
                <a:latin typeface="Times New Roman" panose="02020603050405020304" pitchFamily="18" charset="0"/>
                <a:ea typeface="Times New Roman" panose="02020603050405020304" pitchFamily="18" charset="0"/>
              </a:rPr>
              <a:t>e</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ning</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emitter</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toki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I</a:t>
            </a:r>
            <a:r>
              <a:rPr lang="ru-RU" baseline="-25000" dirty="0" err="1">
                <a:latin typeface="Times New Roman" panose="02020603050405020304" pitchFamily="18" charset="0"/>
                <a:ea typeface="Times New Roman" panose="02020603050405020304" pitchFamily="18" charset="0"/>
              </a:rPr>
              <a:t>e</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ga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bo‘lgan</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nisbati</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bilan</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aniqlanadi</a:t>
            </a:r>
            <a:r>
              <a:rPr lang="ru-RU" dirty="0">
                <a:latin typeface="Times New Roman" panose="02020603050405020304" pitchFamily="18" charset="0"/>
                <a:ea typeface="Times New Roman" panose="02020603050405020304" pitchFamily="18" charset="0"/>
              </a:rPr>
              <a:t>,</a:t>
            </a:r>
            <a:r>
              <a:rPr lang="ru-RU" spc="-10"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ya’ni</a:t>
            </a:r>
            <a:endParaRPr lang="ru-RU" dirty="0">
              <a:latin typeface="Times New Roman" panose="02020603050405020304" pitchFamily="18" charset="0"/>
              <a:ea typeface="Times New Roman" panose="02020603050405020304" pitchFamily="18" charset="0"/>
            </a:endParaRPr>
          </a:p>
        </p:txBody>
      </p:sp>
      <p:pic>
        <p:nvPicPr>
          <p:cNvPr id="6" name="Рисунок 5"/>
          <p:cNvPicPr>
            <a:picLocks noChangeAspect="1"/>
          </p:cNvPicPr>
          <p:nvPr/>
        </p:nvPicPr>
        <p:blipFill>
          <a:blip r:embed="rId2"/>
          <a:stretch>
            <a:fillRect/>
          </a:stretch>
        </p:blipFill>
        <p:spPr>
          <a:xfrm>
            <a:off x="4809945" y="5073681"/>
            <a:ext cx="1905000" cy="885825"/>
          </a:xfrm>
          <a:prstGeom prst="rect">
            <a:avLst/>
          </a:prstGeom>
        </p:spPr>
      </p:pic>
    </p:spTree>
    <p:extLst>
      <p:ext uri="{BB962C8B-B14F-4D97-AF65-F5344CB8AC3E}">
        <p14:creationId xmlns:p14="http://schemas.microsoft.com/office/powerpoint/2010/main" val="3678385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41.png" descr="Описание: tranzistorning ulanishi"/>
          <p:cNvPicPr/>
          <p:nvPr/>
        </p:nvPicPr>
        <p:blipFill>
          <a:blip r:embed="rId2" cstate="print"/>
          <a:stretch>
            <a:fillRect/>
          </a:stretch>
        </p:blipFill>
        <p:spPr>
          <a:xfrm>
            <a:off x="3460875" y="300911"/>
            <a:ext cx="4700905" cy="1252855"/>
          </a:xfrm>
          <a:prstGeom prst="rect">
            <a:avLst/>
          </a:prstGeom>
        </p:spPr>
      </p:pic>
      <p:sp>
        <p:nvSpPr>
          <p:cNvPr id="3" name="Прямоугольник 2"/>
          <p:cNvSpPr/>
          <p:nvPr/>
        </p:nvSpPr>
        <p:spPr>
          <a:xfrm>
            <a:off x="1940944" y="1858957"/>
            <a:ext cx="7573992" cy="671979"/>
          </a:xfrm>
          <a:prstGeom prst="rect">
            <a:avLst/>
          </a:prstGeom>
        </p:spPr>
        <p:txBody>
          <a:bodyPr wrap="square">
            <a:spAutoFit/>
          </a:bodyPr>
          <a:lstStyle/>
          <a:p>
            <a:pPr marL="929005">
              <a:spcBef>
                <a:spcPts val="585"/>
              </a:spcBef>
              <a:spcAft>
                <a:spcPts val="0"/>
              </a:spcAft>
            </a:pPr>
            <a:r>
              <a:rPr lang="ru-RU" b="1" i="1" dirty="0" err="1">
                <a:latin typeface="Times New Roman" panose="02020603050405020304" pitchFamily="18" charset="0"/>
                <a:ea typeface="Times New Roman" panose="02020603050405020304" pitchFamily="18" charset="0"/>
              </a:rPr>
              <a:t>Tranzistorning</a:t>
            </a:r>
            <a:r>
              <a:rPr lang="ru-RU" b="1" i="1" spc="-10" dirty="0">
                <a:latin typeface="Times New Roman" panose="02020603050405020304" pitchFamily="18" charset="0"/>
                <a:ea typeface="Times New Roman" panose="02020603050405020304" pitchFamily="18" charset="0"/>
              </a:rPr>
              <a:t> </a:t>
            </a:r>
            <a:r>
              <a:rPr lang="ru-RU" b="1" i="1" dirty="0" err="1">
                <a:latin typeface="Times New Roman" panose="02020603050405020304" pitchFamily="18" charset="0"/>
                <a:ea typeface="Times New Roman" panose="02020603050405020304" pitchFamily="18" charset="0"/>
              </a:rPr>
              <a:t>umumiy</a:t>
            </a:r>
            <a:r>
              <a:rPr lang="ru-RU" b="1" i="1" spc="-20" dirty="0">
                <a:latin typeface="Times New Roman" panose="02020603050405020304" pitchFamily="18" charset="0"/>
                <a:ea typeface="Times New Roman" panose="02020603050405020304" pitchFamily="18" charset="0"/>
              </a:rPr>
              <a:t> </a:t>
            </a:r>
            <a:r>
              <a:rPr lang="ru-RU" b="1" i="1" dirty="0" err="1">
                <a:latin typeface="Times New Roman" panose="02020603050405020304" pitchFamily="18" charset="0"/>
                <a:ea typeface="Times New Roman" panose="02020603050405020304" pitchFamily="18" charset="0"/>
              </a:rPr>
              <a:t>baza</a:t>
            </a:r>
            <a:r>
              <a:rPr lang="ru-RU" b="1" i="1" spc="-25" dirty="0">
                <a:latin typeface="Times New Roman" panose="02020603050405020304" pitchFamily="18" charset="0"/>
                <a:ea typeface="Times New Roman" panose="02020603050405020304" pitchFamily="18" charset="0"/>
              </a:rPr>
              <a:t> </a:t>
            </a:r>
            <a:r>
              <a:rPr lang="ru-RU" b="1" i="1" dirty="0" err="1">
                <a:latin typeface="Times New Roman" panose="02020603050405020304" pitchFamily="18" charset="0"/>
                <a:ea typeface="Times New Roman" panose="02020603050405020304" pitchFamily="18" charset="0"/>
              </a:rPr>
              <a:t>bilan</a:t>
            </a:r>
            <a:r>
              <a:rPr lang="ru-RU" b="1" i="1" spc="-20" dirty="0">
                <a:latin typeface="Times New Roman" panose="02020603050405020304" pitchFamily="18" charset="0"/>
                <a:ea typeface="Times New Roman" panose="02020603050405020304" pitchFamily="18" charset="0"/>
              </a:rPr>
              <a:t> </a:t>
            </a:r>
            <a:r>
              <a:rPr lang="ru-RU" b="1" i="1" dirty="0">
                <a:latin typeface="Times New Roman" panose="02020603050405020304" pitchFamily="18" charset="0"/>
                <a:ea typeface="Times New Roman" panose="02020603050405020304" pitchFamily="18" charset="0"/>
              </a:rPr>
              <a:t>(a)</a:t>
            </a:r>
            <a:r>
              <a:rPr lang="ru-RU" b="1" i="1" spc="-15" dirty="0">
                <a:latin typeface="Times New Roman" panose="02020603050405020304" pitchFamily="18" charset="0"/>
                <a:ea typeface="Times New Roman" panose="02020603050405020304" pitchFamily="18" charset="0"/>
              </a:rPr>
              <a:t> </a:t>
            </a:r>
            <a:r>
              <a:rPr lang="ru-RU" b="1" i="1" dirty="0" err="1">
                <a:latin typeface="Times New Roman" panose="02020603050405020304" pitchFamily="18" charset="0"/>
                <a:ea typeface="Times New Roman" panose="02020603050405020304" pitchFamily="18" charset="0"/>
              </a:rPr>
              <a:t>va</a:t>
            </a:r>
            <a:r>
              <a:rPr lang="ru-RU" b="1" i="1" spc="-15" dirty="0">
                <a:latin typeface="Times New Roman" panose="02020603050405020304" pitchFamily="18" charset="0"/>
                <a:ea typeface="Times New Roman" panose="02020603050405020304" pitchFamily="18" charset="0"/>
              </a:rPr>
              <a:t> </a:t>
            </a:r>
            <a:r>
              <a:rPr lang="ru-RU" b="1" i="1" dirty="0" err="1">
                <a:latin typeface="Times New Roman" panose="02020603050405020304" pitchFamily="18" charset="0"/>
                <a:ea typeface="Times New Roman" panose="02020603050405020304" pitchFamily="18" charset="0"/>
              </a:rPr>
              <a:t>umumiy</a:t>
            </a:r>
            <a:r>
              <a:rPr lang="ru-RU" b="1" i="1" spc="-20" dirty="0">
                <a:latin typeface="Times New Roman" panose="02020603050405020304" pitchFamily="18" charset="0"/>
                <a:ea typeface="Times New Roman" panose="02020603050405020304" pitchFamily="18" charset="0"/>
              </a:rPr>
              <a:t> </a:t>
            </a:r>
            <a:r>
              <a:rPr lang="ru-RU" b="1" i="1" dirty="0" err="1">
                <a:latin typeface="Times New Roman" panose="02020603050405020304" pitchFamily="18" charset="0"/>
                <a:ea typeface="Times New Roman" panose="02020603050405020304" pitchFamily="18" charset="0"/>
              </a:rPr>
              <a:t>emitter</a:t>
            </a:r>
            <a:r>
              <a:rPr lang="ru-RU" b="1" i="1" spc="-10" dirty="0">
                <a:latin typeface="Times New Roman" panose="02020603050405020304" pitchFamily="18" charset="0"/>
                <a:ea typeface="Times New Roman" panose="02020603050405020304" pitchFamily="18" charset="0"/>
              </a:rPr>
              <a:t> </a:t>
            </a:r>
            <a:r>
              <a:rPr lang="ru-RU" b="1" i="1" dirty="0" err="1">
                <a:latin typeface="Times New Roman" panose="02020603050405020304" pitchFamily="18" charset="0"/>
                <a:ea typeface="Times New Roman" panose="02020603050405020304" pitchFamily="18" charset="0"/>
              </a:rPr>
              <a:t>bilan</a:t>
            </a:r>
            <a:endParaRPr lang="ru-RU" b="1" i="1" dirty="0">
              <a:latin typeface="Times New Roman" panose="02020603050405020304" pitchFamily="18" charset="0"/>
              <a:ea typeface="Times New Roman" panose="02020603050405020304" pitchFamily="18" charset="0"/>
            </a:endParaRPr>
          </a:p>
          <a:p>
            <a:pPr marL="2606040">
              <a:spcBef>
                <a:spcPts val="235"/>
              </a:spcBef>
              <a:spcAft>
                <a:spcPts val="0"/>
              </a:spcAft>
            </a:pPr>
            <a:r>
              <a:rPr lang="ru-RU" b="1" i="1" dirty="0">
                <a:latin typeface="Times New Roman" panose="02020603050405020304" pitchFamily="18" charset="0"/>
                <a:ea typeface="Times New Roman" panose="02020603050405020304" pitchFamily="18" charset="0"/>
              </a:rPr>
              <a:t>(b)</a:t>
            </a:r>
            <a:r>
              <a:rPr lang="ru-RU" b="1" i="1" spc="-25" dirty="0">
                <a:latin typeface="Times New Roman" panose="02020603050405020304" pitchFamily="18" charset="0"/>
                <a:ea typeface="Times New Roman" panose="02020603050405020304" pitchFamily="18" charset="0"/>
              </a:rPr>
              <a:t> </a:t>
            </a:r>
            <a:r>
              <a:rPr lang="ru-RU" b="1" i="1" dirty="0" err="1">
                <a:latin typeface="Times New Roman" panose="02020603050405020304" pitchFamily="18" charset="0"/>
                <a:ea typeface="Times New Roman" panose="02020603050405020304" pitchFamily="18" charset="0"/>
              </a:rPr>
              <a:t>ulanish</a:t>
            </a:r>
            <a:r>
              <a:rPr lang="ru-RU" b="1" i="1" spc="-15" dirty="0">
                <a:latin typeface="Times New Roman" panose="02020603050405020304" pitchFamily="18" charset="0"/>
                <a:ea typeface="Times New Roman" panose="02020603050405020304" pitchFamily="18" charset="0"/>
              </a:rPr>
              <a:t> </a:t>
            </a:r>
            <a:r>
              <a:rPr lang="ru-RU" b="1" i="1" dirty="0" err="1">
                <a:latin typeface="Times New Roman" panose="02020603050405020304" pitchFamily="18" charset="0"/>
                <a:ea typeface="Times New Roman" panose="02020603050405020304" pitchFamily="18" charset="0"/>
              </a:rPr>
              <a:t>sxemalari</a:t>
            </a:r>
            <a:endParaRPr lang="ru-RU" sz="1400" dirty="0">
              <a:effectLst/>
              <a:latin typeface="Times New Roman" panose="02020603050405020304" pitchFamily="18" charset="0"/>
              <a:ea typeface="Times New Roman" panose="02020603050405020304" pitchFamily="18" charset="0"/>
            </a:endParaRPr>
          </a:p>
        </p:txBody>
      </p:sp>
      <p:sp>
        <p:nvSpPr>
          <p:cNvPr id="4" name="Прямоугольник 3"/>
          <p:cNvSpPr/>
          <p:nvPr/>
        </p:nvSpPr>
        <p:spPr>
          <a:xfrm>
            <a:off x="983411" y="2759586"/>
            <a:ext cx="8160589" cy="923330"/>
          </a:xfrm>
          <a:prstGeom prst="rect">
            <a:avLst/>
          </a:prstGeom>
        </p:spPr>
        <p:txBody>
          <a:bodyPr wrap="square">
            <a:spAutoFit/>
          </a:bodyPr>
          <a:lstStyle/>
          <a:p>
            <a:pPr marL="420370" marR="257810" indent="448945" algn="just">
              <a:lnSpc>
                <a:spcPct val="150000"/>
              </a:lnSpc>
              <a:spcAft>
                <a:spcPts val="0"/>
              </a:spcAft>
            </a:pPr>
            <a:r>
              <a:rPr lang="ru-RU" dirty="0" err="1">
                <a:latin typeface="Times New Roman" panose="02020603050405020304" pitchFamily="18" charset="0"/>
                <a:ea typeface="Times New Roman" panose="02020603050405020304" pitchFamily="18" charset="0"/>
              </a:rPr>
              <a:t>Tranzistorning</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turiga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qarab</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kirish</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qarshiligining</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qiymati</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bir</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necha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Om</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dan</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bir</a:t>
            </a:r>
            <a:r>
              <a:rPr lang="ru-RU" spc="-20"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qancha</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o‘nlab</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Om</a:t>
            </a:r>
            <a:r>
              <a:rPr lang="ru-RU" spc="-1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diapazonida</a:t>
            </a:r>
            <a:r>
              <a:rPr lang="ru-RU" spc="-5"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bo‘ladi</a:t>
            </a:r>
            <a:r>
              <a:rPr lang="ru-RU" dirty="0">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2454708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164566" y="383746"/>
            <a:ext cx="10058400" cy="2308324"/>
          </a:xfrm>
          <a:prstGeom prst="rect">
            <a:avLst/>
          </a:prstGeom>
        </p:spPr>
        <p:txBody>
          <a:bodyPr wrap="square">
            <a:spAutoFit/>
          </a:bodyPr>
          <a:lstStyle/>
          <a:p>
            <a:pPr marL="474345" algn="ctr">
              <a:spcAft>
                <a:spcPts val="0"/>
              </a:spcAft>
              <a:tabLst>
                <a:tab pos="2388235" algn="l"/>
              </a:tabLst>
            </a:pPr>
            <a:r>
              <a:rPr lang="bg-BG" b="1" dirty="0">
                <a:latin typeface="Times New Roman" panose="02020603050405020304" pitchFamily="18" charset="0"/>
                <a:ea typeface="Times New Roman" panose="02020603050405020304" pitchFamily="18" charset="0"/>
              </a:rPr>
              <a:t>Umumiy</a:t>
            </a:r>
            <a:r>
              <a:rPr lang="bg-BG" b="1" spc="-15" dirty="0">
                <a:latin typeface="Times New Roman" panose="02020603050405020304" pitchFamily="18" charset="0"/>
                <a:ea typeface="Times New Roman" panose="02020603050405020304" pitchFamily="18" charset="0"/>
              </a:rPr>
              <a:t> </a:t>
            </a:r>
            <a:r>
              <a:rPr lang="bg-BG" b="1" dirty="0">
                <a:latin typeface="Times New Roman" panose="02020603050405020304" pitchFamily="18" charset="0"/>
                <a:ea typeface="Times New Roman" panose="02020603050405020304" pitchFamily="18" charset="0"/>
              </a:rPr>
              <a:t>ma’lumotlar</a:t>
            </a:r>
            <a:endParaRPr lang="ru-RU" b="1" dirty="0">
              <a:latin typeface="Times New Roman" panose="02020603050405020304" pitchFamily="18" charset="0"/>
              <a:ea typeface="Times New Roman" panose="02020603050405020304" pitchFamily="18" charset="0"/>
            </a:endParaRPr>
          </a:p>
          <a:p>
            <a:pPr>
              <a:spcBef>
                <a:spcPts val="40"/>
              </a:spcBef>
              <a:spcAft>
                <a:spcPts val="0"/>
              </a:spcAft>
            </a:pPr>
            <a:r>
              <a:rPr lang="bg-BG" b="1" dirty="0">
                <a:latin typeface="Times New Roman" panose="02020603050405020304" pitchFamily="18" charset="0"/>
                <a:ea typeface="Times New Roman" panose="02020603050405020304" pitchFamily="18" charset="0"/>
              </a:rPr>
              <a:t> </a:t>
            </a:r>
            <a:endParaRPr lang="ru-RU" dirty="0">
              <a:latin typeface="Times New Roman" panose="02020603050405020304" pitchFamily="18" charset="0"/>
              <a:ea typeface="Times New Roman" panose="02020603050405020304" pitchFamily="18" charset="0"/>
            </a:endParaRPr>
          </a:p>
          <a:p>
            <a:pPr marL="161925" marR="452120" indent="457200" algn="just">
              <a:spcBef>
                <a:spcPts val="5"/>
              </a:spcBef>
              <a:spcAft>
                <a:spcPts val="0"/>
              </a:spcAft>
            </a:pPr>
            <a:r>
              <a:rPr lang="bg-BG" b="1" i="1" dirty="0">
                <a:latin typeface="Times New Roman" panose="02020603050405020304" pitchFamily="18" charset="0"/>
                <a:ea typeface="Times New Roman" panose="02020603050405020304" pitchFamily="18" charset="0"/>
              </a:rPr>
              <a:t>Bipolyar  </a:t>
            </a:r>
            <a:r>
              <a:rPr lang="bg-BG" b="1" i="1" spc="5"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tranzistor  </a:t>
            </a:r>
            <a:r>
              <a:rPr lang="bg-BG" b="1" i="1"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(BT)  </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deb    o‘zaro    ta’sirlashuvchi    ikkita</a:t>
            </a:r>
            <a:r>
              <a:rPr lang="bg-BG" spc="5" dirty="0">
                <a:latin typeface="Times New Roman" panose="02020603050405020304" pitchFamily="18" charset="0"/>
                <a:ea typeface="Times New Roman" panose="02020603050405020304" pitchFamily="18" charset="0"/>
              </a:rPr>
              <a:t> </a:t>
            </a:r>
            <a:r>
              <a:rPr lang="en-US" i="1" dirty="0" smtClean="0">
                <a:latin typeface="Times New Roman" panose="02020603050405020304" pitchFamily="18" charset="0"/>
                <a:ea typeface="Times New Roman" panose="02020603050405020304" pitchFamily="18" charset="0"/>
              </a:rPr>
              <a:t>p</a:t>
            </a:r>
            <a:r>
              <a:rPr lang="bg-BG" i="1" dirty="0" smtClean="0">
                <a:latin typeface="Times New Roman" panose="02020603050405020304" pitchFamily="18" charset="0"/>
                <a:ea typeface="Times New Roman" panose="02020603050405020304" pitchFamily="18" charset="0"/>
              </a:rPr>
              <a:t>-n </a:t>
            </a:r>
            <a:r>
              <a:rPr lang="bg-BG" dirty="0">
                <a:latin typeface="Times New Roman" panose="02020603050405020304" pitchFamily="18" charset="0"/>
                <a:ea typeface="Times New Roman" panose="02020603050405020304" pitchFamily="18" charset="0"/>
              </a:rPr>
              <a:t>o‘tishdan tashkil topgan va signallarni tok, kuchlanish yoki quvvat bo‘yicha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kuchaytiruvchi uch elektrodli yarimo‘tkazgich asbobga aytiladi. BTda tok hosil</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bo‘lishida ikki xil</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(bipolyar) zaryad tashuvchilar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 elektronlar va kovaklar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ishtirok</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etadi.</a:t>
            </a:r>
            <a:endParaRPr lang="ru-RU" dirty="0">
              <a:latin typeface="Times New Roman" panose="02020603050405020304" pitchFamily="18" charset="0"/>
              <a:ea typeface="Times New Roman" panose="02020603050405020304" pitchFamily="18" charset="0"/>
            </a:endParaRPr>
          </a:p>
          <a:p>
            <a:pPr marL="161925" marR="452755" indent="457200" algn="just">
              <a:spcAft>
                <a:spcPts val="0"/>
              </a:spcAft>
            </a:pPr>
            <a:r>
              <a:rPr lang="bg-BG" dirty="0">
                <a:latin typeface="Times New Roman" panose="02020603050405020304" pitchFamily="18" charset="0"/>
                <a:ea typeface="Times New Roman" panose="02020603050405020304" pitchFamily="18" charset="0"/>
              </a:rPr>
              <a:t>BT </a:t>
            </a:r>
            <a:r>
              <a:rPr lang="en-US" i="1" dirty="0">
                <a:latin typeface="Times New Roman" panose="02020603050405020304" pitchFamily="18" charset="0"/>
                <a:ea typeface="Times New Roman" panose="02020603050405020304" pitchFamily="18" charset="0"/>
              </a:rPr>
              <a:t>p</a:t>
            </a:r>
            <a:r>
              <a:rPr lang="bg-BG" i="1"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 </a:t>
            </a:r>
            <a:r>
              <a:rPr lang="bg-BG" i="1" dirty="0">
                <a:latin typeface="Times New Roman" panose="02020603050405020304" pitchFamily="18" charset="0"/>
                <a:ea typeface="Times New Roman" panose="02020603050405020304" pitchFamily="18" charset="0"/>
              </a:rPr>
              <a:t>n- </a:t>
            </a:r>
            <a:r>
              <a:rPr lang="bg-BG" dirty="0">
                <a:latin typeface="Times New Roman" panose="02020603050405020304" pitchFamily="18" charset="0"/>
                <a:ea typeface="Times New Roman" panose="02020603050405020304" pitchFamily="18" charset="0"/>
              </a:rPr>
              <a:t>o‘tkazuvchanlik turi takrorlanuvchi uchta (emitter, baza va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yarimo‘tkazgich sohaga</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ega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(1,</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yoki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 - rasmlar).</a:t>
            </a:r>
            <a:endParaRPr lang="ru-RU" dirty="0">
              <a:latin typeface="Times New Roman" panose="02020603050405020304" pitchFamily="18" charset="0"/>
              <a:ea typeface="Times New Roman" panose="02020603050405020304" pitchFamily="18" charset="0"/>
            </a:endParaRPr>
          </a:p>
        </p:txBody>
      </p:sp>
      <p:pic>
        <p:nvPicPr>
          <p:cNvPr id="3" name="Рисунок 2"/>
          <p:cNvPicPr>
            <a:picLocks noChangeAspect="1"/>
          </p:cNvPicPr>
          <p:nvPr/>
        </p:nvPicPr>
        <p:blipFill>
          <a:blip r:embed="rId2"/>
          <a:stretch>
            <a:fillRect/>
          </a:stretch>
        </p:blipFill>
        <p:spPr>
          <a:xfrm>
            <a:off x="2553419" y="2834167"/>
            <a:ext cx="6254895" cy="3583886"/>
          </a:xfrm>
          <a:prstGeom prst="rect">
            <a:avLst/>
          </a:prstGeom>
        </p:spPr>
      </p:pic>
    </p:spTree>
    <p:extLst>
      <p:ext uri="{BB962C8B-B14F-4D97-AF65-F5344CB8AC3E}">
        <p14:creationId xmlns:p14="http://schemas.microsoft.com/office/powerpoint/2010/main" val="2083273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77970" y="519746"/>
            <a:ext cx="10921042" cy="4237057"/>
          </a:xfrm>
          <a:prstGeom prst="rect">
            <a:avLst/>
          </a:prstGeom>
        </p:spPr>
        <p:txBody>
          <a:bodyPr wrap="square">
            <a:spAutoFit/>
          </a:bodyPr>
          <a:lstStyle/>
          <a:p>
            <a:pPr marL="161925" marR="452120" indent="457200" algn="just">
              <a:spcAft>
                <a:spcPts val="0"/>
              </a:spcAft>
            </a:pPr>
            <a:r>
              <a:rPr lang="bg-BG" dirty="0">
                <a:latin typeface="Times New Roman" panose="02020603050405020304" pitchFamily="18" charset="0"/>
                <a:ea typeface="Times New Roman" panose="02020603050405020304" pitchFamily="18" charset="0"/>
              </a:rPr>
              <a:t>Yarimo‘tkazgich</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sohalarni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belgilashda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asosiy</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zaryad</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tashuvchilar</a:t>
            </a:r>
            <a:r>
              <a:rPr lang="bg-BG" spc="-3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konsentratsiyasi yuqori bo‘lgan soha</a:t>
            </a:r>
            <a:r>
              <a:rPr lang="bg-BG" spc="5"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r</a:t>
            </a:r>
            <a:r>
              <a:rPr lang="bg-BG" i="1" baseline="30000" dirty="0">
                <a:latin typeface="Times New Roman" panose="02020603050405020304" pitchFamily="18" charset="0"/>
                <a:ea typeface="Times New Roman" panose="02020603050405020304" pitchFamily="18" charset="0"/>
              </a:rPr>
              <a:t>+</a:t>
            </a:r>
            <a:r>
              <a:rPr lang="bg-BG" i="1" spc="35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yoki</a:t>
            </a:r>
            <a:r>
              <a:rPr lang="bg-BG" spc="355"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n</a:t>
            </a:r>
            <a:r>
              <a:rPr lang="bg-BG" i="1" baseline="30000" dirty="0">
                <a:latin typeface="Times New Roman" panose="02020603050405020304" pitchFamily="18" charset="0"/>
                <a:ea typeface="Times New Roman" panose="02020603050405020304" pitchFamily="18" charset="0"/>
              </a:rPr>
              <a:t>+</a:t>
            </a:r>
            <a:r>
              <a:rPr lang="bg-BG" i="1"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belgisi qo‘yilishi bilan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boshqa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sohalardan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farqlanishi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qabul qilingan.</a:t>
            </a:r>
            <a:endParaRPr lang="ru-RU" dirty="0">
              <a:latin typeface="Times New Roman" panose="02020603050405020304" pitchFamily="18" charset="0"/>
              <a:ea typeface="Times New Roman" panose="02020603050405020304" pitchFamily="18" charset="0"/>
            </a:endParaRPr>
          </a:p>
          <a:p>
            <a:pPr marL="161925" marR="452120" indent="457200" algn="just">
              <a:spcAft>
                <a:spcPts val="0"/>
              </a:spcAft>
            </a:pPr>
            <a:r>
              <a:rPr lang="bg-BG" dirty="0">
                <a:latin typeface="Times New Roman" panose="02020603050405020304" pitchFamily="18" charset="0"/>
                <a:ea typeface="Times New Roman" panose="02020603050405020304" pitchFamily="18" charset="0"/>
              </a:rPr>
              <a:t>Tranzistorning sohalari ichida eng yuqori konsentratsiyaga ega bo‘lgan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chekka soha (</a:t>
            </a:r>
            <a:r>
              <a:rPr lang="bg-BG" i="1" dirty="0">
                <a:latin typeface="Times New Roman" panose="02020603050405020304" pitchFamily="18" charset="0"/>
                <a:ea typeface="Times New Roman" panose="02020603050405020304" pitchFamily="18" charset="0"/>
              </a:rPr>
              <a:t>n</a:t>
            </a:r>
            <a:r>
              <a:rPr lang="bg-BG" i="1" baseline="30000" dirty="0">
                <a:latin typeface="Times New Roman" panose="02020603050405020304" pitchFamily="18" charset="0"/>
                <a:ea typeface="Times New Roman" panose="02020603050405020304" pitchFamily="18" charset="0"/>
              </a:rPr>
              <a:t>+</a:t>
            </a:r>
            <a:r>
              <a:rPr lang="bg-BG" i="1"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 soha) </a:t>
            </a:r>
            <a:r>
              <a:rPr lang="bg-BG" i="1" dirty="0">
                <a:latin typeface="Times New Roman" panose="02020603050405020304" pitchFamily="18" charset="0"/>
                <a:ea typeface="Times New Roman" panose="02020603050405020304" pitchFamily="18" charset="0"/>
              </a:rPr>
              <a:t>n</a:t>
            </a:r>
            <a:r>
              <a:rPr lang="bg-BG" i="1" baseline="30000" dirty="0">
                <a:latin typeface="Times New Roman" panose="02020603050405020304" pitchFamily="18" charset="0"/>
                <a:ea typeface="Times New Roman" panose="02020603050405020304" pitchFamily="18" charset="0"/>
              </a:rPr>
              <a:t>+</a:t>
            </a:r>
            <a:r>
              <a:rPr lang="bg-BG" i="1" dirty="0">
                <a:latin typeface="Times New Roman" panose="02020603050405020304" pitchFamily="18" charset="0"/>
                <a:ea typeface="Times New Roman" panose="02020603050405020304" pitchFamily="18" charset="0"/>
              </a:rPr>
              <a:t>-r-n</a:t>
            </a:r>
            <a:r>
              <a:rPr lang="bg-BG" i="1"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yoki (</a:t>
            </a:r>
            <a:r>
              <a:rPr lang="bg-BG" i="1" dirty="0">
                <a:latin typeface="Times New Roman" panose="02020603050405020304" pitchFamily="18" charset="0"/>
                <a:ea typeface="Times New Roman" panose="02020603050405020304" pitchFamily="18" charset="0"/>
              </a:rPr>
              <a:t>r</a:t>
            </a:r>
            <a:r>
              <a:rPr lang="bg-BG" i="1" baseline="30000" dirty="0">
                <a:latin typeface="Times New Roman" panose="02020603050405020304" pitchFamily="18" charset="0"/>
                <a:ea typeface="Times New Roman" panose="02020603050405020304" pitchFamily="18" charset="0"/>
              </a:rPr>
              <a:t>+</a:t>
            </a:r>
            <a:r>
              <a:rPr lang="bg-BG" i="1"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soha) </a:t>
            </a:r>
            <a:r>
              <a:rPr lang="bg-BG" i="1" dirty="0">
                <a:latin typeface="Times New Roman" panose="02020603050405020304" pitchFamily="18" charset="0"/>
                <a:ea typeface="Times New Roman" panose="02020603050405020304" pitchFamily="18" charset="0"/>
              </a:rPr>
              <a:t>r</a:t>
            </a:r>
            <a:r>
              <a:rPr lang="bg-BG" i="1" baseline="30000" dirty="0">
                <a:latin typeface="Times New Roman" panose="02020603050405020304" pitchFamily="18" charset="0"/>
                <a:ea typeface="Times New Roman" panose="02020603050405020304" pitchFamily="18" charset="0"/>
              </a:rPr>
              <a:t>+</a:t>
            </a:r>
            <a:r>
              <a:rPr lang="bg-BG" i="1" dirty="0">
                <a:latin typeface="Times New Roman" panose="02020603050405020304" pitchFamily="18" charset="0"/>
                <a:ea typeface="Times New Roman" panose="02020603050405020304" pitchFamily="18" charset="0"/>
              </a:rPr>
              <a:t>-n-r </a:t>
            </a:r>
            <a:r>
              <a:rPr lang="bg-BG" dirty="0">
                <a:latin typeface="Times New Roman" panose="02020603050405020304" pitchFamily="18" charset="0"/>
                <a:ea typeface="Times New Roman" panose="02020603050405020304" pitchFamily="18" charset="0"/>
              </a:rPr>
              <a:t>turli tranzistorlarda</a:t>
            </a:r>
            <a:r>
              <a:rPr lang="bg-BG" spc="5"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emitter </a:t>
            </a:r>
            <a:r>
              <a:rPr lang="bg-BG" dirty="0">
                <a:latin typeface="Times New Roman" panose="02020603050405020304" pitchFamily="18" charset="0"/>
                <a:ea typeface="Times New Roman" panose="02020603050405020304" pitchFamily="18" charset="0"/>
              </a:rPr>
              <a:t>(</a:t>
            </a:r>
            <a:r>
              <a:rPr lang="bg-BG" b="1" i="1" dirty="0">
                <a:latin typeface="Times New Roman" panose="02020603050405020304" pitchFamily="18" charset="0"/>
                <a:ea typeface="Times New Roman" panose="02020603050405020304" pitchFamily="18" charset="0"/>
              </a:rPr>
              <a:t>E</a:t>
            </a:r>
            <a:r>
              <a:rPr lang="bg-BG" dirty="0">
                <a:latin typeface="Times New Roman" panose="02020603050405020304" pitchFamily="18" charset="0"/>
                <a:ea typeface="Times New Roman" panose="02020603050405020304" pitchFamily="18" charset="0"/>
              </a:rPr>
              <a:t>) deb ataladi. Emitterning vazifasi tranzistorning </a:t>
            </a:r>
            <a:r>
              <a:rPr lang="bg-BG" b="1" i="1" dirty="0">
                <a:latin typeface="Times New Roman" panose="02020603050405020304" pitchFamily="18" charset="0"/>
                <a:ea typeface="Times New Roman" panose="02020603050405020304" pitchFamily="18" charset="0"/>
              </a:rPr>
              <a:t>baza </a:t>
            </a:r>
            <a:r>
              <a:rPr lang="bg-BG" dirty="0">
                <a:latin typeface="Times New Roman" panose="02020603050405020304" pitchFamily="18" charset="0"/>
                <a:ea typeface="Times New Roman" panose="02020603050405020304" pitchFamily="18" charset="0"/>
              </a:rPr>
              <a:t>(</a:t>
            </a:r>
            <a:r>
              <a:rPr lang="bg-BG" b="1" i="1" dirty="0">
                <a:latin typeface="Times New Roman" panose="02020603050405020304" pitchFamily="18" charset="0"/>
                <a:ea typeface="Times New Roman" panose="02020603050405020304" pitchFamily="18" charset="0"/>
              </a:rPr>
              <a:t>B</a:t>
            </a:r>
            <a:r>
              <a:rPr lang="bg-BG" dirty="0">
                <a:latin typeface="Times New Roman" panose="02020603050405020304" pitchFamily="18" charset="0"/>
                <a:ea typeface="Times New Roman" panose="02020603050405020304" pitchFamily="18" charset="0"/>
              </a:rPr>
              <a: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sohasi deb ataluvchi o‘rta (</a:t>
            </a:r>
            <a:r>
              <a:rPr lang="bg-BG" i="1" dirty="0">
                <a:latin typeface="Times New Roman" panose="02020603050405020304" pitchFamily="18" charset="0"/>
                <a:ea typeface="Times New Roman" panose="02020603050405020304" pitchFamily="18" charset="0"/>
              </a:rPr>
              <a:t>r- </a:t>
            </a:r>
            <a:r>
              <a:rPr lang="bg-BG" dirty="0">
                <a:latin typeface="Times New Roman" panose="02020603050405020304" pitchFamily="18" charset="0"/>
                <a:ea typeface="Times New Roman" panose="02020603050405020304" pitchFamily="18" charset="0"/>
              </a:rPr>
              <a:t>yoki </a:t>
            </a:r>
            <a:r>
              <a:rPr lang="bg-BG" i="1" dirty="0">
                <a:latin typeface="Times New Roman" panose="02020603050405020304" pitchFamily="18" charset="0"/>
                <a:ea typeface="Times New Roman" panose="02020603050405020304" pitchFamily="18" charset="0"/>
              </a:rPr>
              <a:t>n- </a:t>
            </a:r>
            <a:r>
              <a:rPr lang="bg-BG" dirty="0">
                <a:latin typeface="Times New Roman" panose="02020603050405020304" pitchFamily="18" charset="0"/>
                <a:ea typeface="Times New Roman" panose="02020603050405020304" pitchFamily="18" charset="0"/>
              </a:rPr>
              <a:t>turli) sohasiga zaryad tashuvchilarni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injeksiyalashdan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iborat.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Tranzistor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tuzilmasining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boshqa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chekkasida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joylashgan</a:t>
            </a:r>
            <a:r>
              <a:rPr lang="bg-BG" spc="35"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n</a:t>
            </a:r>
            <a:r>
              <a:rPr lang="bg-BG" i="1" spc="4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soha</a:t>
            </a:r>
            <a:r>
              <a:rPr lang="bg-BG" spc="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i="1" dirty="0">
                <a:latin typeface="Times New Roman" panose="02020603050405020304" pitchFamily="18" charset="0"/>
                <a:ea typeface="Times New Roman" panose="02020603050405020304" pitchFamily="18" charset="0"/>
              </a:rPr>
              <a:t>n</a:t>
            </a:r>
            <a:r>
              <a:rPr lang="bg-BG" i="1" baseline="30000" dirty="0">
                <a:latin typeface="Times New Roman" panose="02020603050405020304" pitchFamily="18" charset="0"/>
                <a:ea typeface="Times New Roman" panose="02020603050405020304" pitchFamily="18" charset="0"/>
              </a:rPr>
              <a:t>+</a:t>
            </a:r>
            <a:r>
              <a:rPr lang="bg-BG" i="1" dirty="0">
                <a:latin typeface="Times New Roman" panose="02020603050405020304" pitchFamily="18" charset="0"/>
                <a:ea typeface="Times New Roman" panose="02020603050405020304" pitchFamily="18" charset="0"/>
              </a:rPr>
              <a:t>-r-n</a:t>
            </a:r>
            <a:r>
              <a:rPr lang="bg-BG" dirty="0">
                <a:latin typeface="Times New Roman" panose="02020603050405020304" pitchFamily="18" charset="0"/>
                <a:ea typeface="Times New Roman" panose="02020603050405020304" pitchFamily="18" charset="0"/>
              </a:rPr>
              <a:t>)</a:t>
            </a:r>
            <a:r>
              <a:rPr lang="bg-BG" spc="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yoki</a:t>
            </a:r>
            <a:r>
              <a:rPr lang="bg-BG" spc="40"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r</a:t>
            </a:r>
            <a:r>
              <a:rPr lang="bg-BG" i="1" spc="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4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soha</a:t>
            </a:r>
            <a:r>
              <a:rPr lang="bg-BG" spc="3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i="1" dirty="0">
                <a:latin typeface="Times New Roman" panose="02020603050405020304" pitchFamily="18" charset="0"/>
                <a:ea typeface="Times New Roman" panose="02020603050405020304" pitchFamily="18" charset="0"/>
              </a:rPr>
              <a:t>r</a:t>
            </a:r>
            <a:r>
              <a:rPr lang="bg-BG" i="1" baseline="30000" dirty="0">
                <a:latin typeface="Times New Roman" panose="02020603050405020304" pitchFamily="18" charset="0"/>
                <a:ea typeface="Times New Roman" panose="02020603050405020304" pitchFamily="18" charset="0"/>
              </a:rPr>
              <a:t>+</a:t>
            </a:r>
            <a:r>
              <a:rPr lang="bg-BG" i="1" dirty="0">
                <a:latin typeface="Times New Roman" panose="02020603050405020304" pitchFamily="18" charset="0"/>
                <a:ea typeface="Times New Roman" panose="02020603050405020304" pitchFamily="18" charset="0"/>
              </a:rPr>
              <a:t>-n-r</a:t>
            </a:r>
            <a:r>
              <a:rPr lang="bg-BG" dirty="0">
                <a:latin typeface="Times New Roman" panose="02020603050405020304" pitchFamily="18" charset="0"/>
                <a:ea typeface="Times New Roman" panose="02020603050405020304" pitchFamily="18" charset="0"/>
              </a:rPr>
              <a:t>)</a:t>
            </a:r>
            <a:r>
              <a:rPr lang="bg-BG" spc="35"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kollektor</a:t>
            </a:r>
            <a:r>
              <a:rPr lang="bg-BG" b="1" i="1" spc="4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b="1" i="1" dirty="0">
                <a:latin typeface="Times New Roman" panose="02020603050405020304" pitchFamily="18" charset="0"/>
                <a:ea typeface="Times New Roman" panose="02020603050405020304" pitchFamily="18" charset="0"/>
              </a:rPr>
              <a:t>K</a:t>
            </a:r>
            <a:r>
              <a:rPr lang="bg-BG" dirty="0">
                <a:latin typeface="Times New Roman" panose="02020603050405020304" pitchFamily="18" charset="0"/>
                <a:ea typeface="Times New Roman" panose="02020603050405020304" pitchFamily="18" charset="0"/>
              </a:rPr>
              <a:t>)</a:t>
            </a:r>
            <a:r>
              <a:rPr lang="bg-BG" spc="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deb</a:t>
            </a:r>
            <a:r>
              <a:rPr lang="bg-BG" spc="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ataladi.</a:t>
            </a:r>
            <a:endParaRPr lang="ru-RU" dirty="0">
              <a:latin typeface="Times New Roman" panose="02020603050405020304" pitchFamily="18" charset="0"/>
              <a:ea typeface="Times New Roman" panose="02020603050405020304" pitchFamily="18" charset="0"/>
            </a:endParaRPr>
          </a:p>
          <a:p>
            <a:pPr marL="161925" marR="452120" algn="just">
              <a:spcBef>
                <a:spcPts val="350"/>
              </a:spcBef>
              <a:spcAft>
                <a:spcPts val="0"/>
              </a:spcAft>
            </a:pPr>
            <a:r>
              <a:rPr lang="bg-BG" sz="1400" dirty="0">
                <a:latin typeface="Times New Roman" panose="02020603050405020304" pitchFamily="18" charset="0"/>
                <a:ea typeface="Times New Roman" panose="02020603050405020304" pitchFamily="18" charset="0"/>
              </a:rPr>
              <a:t/>
            </a:r>
            <a:br>
              <a:rPr lang="bg-BG" sz="1400" dirty="0">
                <a:latin typeface="Times New Roman" panose="02020603050405020304" pitchFamily="18" charset="0"/>
                <a:ea typeface="Times New Roman" panose="02020603050405020304" pitchFamily="18" charset="0"/>
              </a:rPr>
            </a:br>
            <a:r>
              <a:rPr lang="bg-BG" dirty="0">
                <a:latin typeface="Times New Roman" panose="02020603050405020304" pitchFamily="18" charset="0"/>
                <a:ea typeface="Times New Roman" panose="02020603050405020304" pitchFamily="18" charset="0"/>
              </a:rPr>
              <a:t>Uning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vazifasi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baza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sohasidagi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noasosiy</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zaryad</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tashuvchilarni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ekstraksiyalashdan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iborat.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Emitter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bilan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baza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orasidagi</a:t>
            </a:r>
            <a:r>
              <a:rPr lang="bg-BG" spc="5" dirty="0">
                <a:latin typeface="Times New Roman" panose="02020603050405020304" pitchFamily="18" charset="0"/>
                <a:ea typeface="Times New Roman" panose="02020603050405020304" pitchFamily="18" charset="0"/>
              </a:rPr>
              <a:t> </a:t>
            </a:r>
            <a:r>
              <a:rPr lang="en-US" i="1" dirty="0" smtClean="0">
                <a:latin typeface="Times New Roman" panose="02020603050405020304" pitchFamily="18" charset="0"/>
                <a:ea typeface="Times New Roman" panose="02020603050405020304" pitchFamily="18" charset="0"/>
              </a:rPr>
              <a:t>p</a:t>
            </a:r>
            <a:r>
              <a:rPr lang="bg-BG" i="1" spc="5" dirty="0" smtClean="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5"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n</a:t>
            </a:r>
            <a:r>
              <a:rPr lang="bg-BG" i="1"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o‘tish</a:t>
            </a:r>
            <a:r>
              <a:rPr lang="bg-BG" spc="5"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emitter</a:t>
            </a:r>
            <a:r>
              <a:rPr lang="bg-BG" b="1" i="1" spc="5"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o‘tish</a:t>
            </a:r>
            <a:r>
              <a:rPr lang="bg-BG" b="1" i="1"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(EO‘),</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bilan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baza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orasidagi</a:t>
            </a:r>
            <a:r>
              <a:rPr lang="bg-BG" spc="5"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r</a:t>
            </a:r>
            <a:r>
              <a:rPr lang="bg-BG" i="1"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5"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n</a:t>
            </a:r>
            <a:r>
              <a:rPr lang="bg-BG" i="1"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esa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o‘tish</a:t>
            </a:r>
            <a:r>
              <a:rPr lang="bg-BG" spc="5"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kollektor</a:t>
            </a:r>
            <a:r>
              <a:rPr lang="bg-BG" b="1" i="1" spc="-10"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o‘tish</a:t>
            </a:r>
            <a:r>
              <a:rPr lang="bg-BG" b="1" i="1"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 deb</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ataladi.</a:t>
            </a:r>
            <a:endParaRPr lang="ru-RU" dirty="0">
              <a:latin typeface="Times New Roman" panose="02020603050405020304" pitchFamily="18" charset="0"/>
              <a:ea typeface="Times New Roman" panose="02020603050405020304" pitchFamily="18" charset="0"/>
            </a:endParaRPr>
          </a:p>
          <a:p>
            <a:pPr marL="161925" marR="451485" indent="456565" algn="just">
              <a:spcAft>
                <a:spcPts val="0"/>
              </a:spcAft>
            </a:pPr>
            <a:r>
              <a:rPr lang="bg-BG" dirty="0">
                <a:latin typeface="Times New Roman" panose="02020603050405020304" pitchFamily="18" charset="0"/>
                <a:ea typeface="Times New Roman" panose="02020603050405020304" pitchFamily="18" charset="0"/>
              </a:rPr>
              <a:t>Baza sohasi </a:t>
            </a:r>
            <a:r>
              <a:rPr lang="en-US" dirty="0" smtClean="0">
                <a:latin typeface="Times New Roman" panose="02020603050405020304" pitchFamily="18" charset="0"/>
                <a:ea typeface="Times New Roman" panose="02020603050405020304" pitchFamily="18" charset="0"/>
              </a:rPr>
              <a:t>e</a:t>
            </a:r>
            <a:r>
              <a:rPr lang="bg-BG" dirty="0" smtClean="0">
                <a:latin typeface="Times New Roman" panose="02020603050405020304" pitchFamily="18" charset="0"/>
                <a:ea typeface="Times New Roman" panose="02020603050405020304" pitchFamily="18" charset="0"/>
              </a:rPr>
              <a:t>mitter </a:t>
            </a:r>
            <a:r>
              <a:rPr lang="bg-BG" dirty="0">
                <a:latin typeface="Times New Roman" panose="02020603050405020304" pitchFamily="18" charset="0"/>
                <a:ea typeface="Times New Roman" panose="02020603050405020304" pitchFamily="18" charset="0"/>
              </a:rPr>
              <a:t>va kollektor o‘tishlarning o‘zaro ta’sirlashuvini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ta’minlashi kerakligi sababli, BTning baza sohasi kengligi </a:t>
            </a:r>
            <a:r>
              <a:rPr lang="bg-BG" i="1" dirty="0">
                <a:latin typeface="Times New Roman" panose="02020603050405020304" pitchFamily="18" charset="0"/>
                <a:ea typeface="Times New Roman" panose="02020603050405020304" pitchFamily="18" charset="0"/>
              </a:rPr>
              <a:t>L</a:t>
            </a:r>
            <a:r>
              <a:rPr lang="bg-BG" i="1" baseline="-25000" dirty="0">
                <a:latin typeface="Times New Roman" panose="02020603050405020304" pitchFamily="18" charset="0"/>
                <a:ea typeface="Times New Roman" panose="02020603050405020304" pitchFamily="18" charset="0"/>
              </a:rPr>
              <a:t>B</a:t>
            </a:r>
            <a:r>
              <a:rPr lang="bg-BG" i="1"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bazadagi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noasosiy zarяd tashuvchilar </a:t>
            </a:r>
            <a:r>
              <a:rPr lang="bg-BG" dirty="0" smtClean="0">
                <a:latin typeface="Times New Roman" panose="02020603050405020304" pitchFamily="18" charset="0"/>
                <a:ea typeface="Times New Roman" panose="02020603050405020304" pitchFamily="18" charset="0"/>
              </a:rPr>
              <a:t>diffuzi</a:t>
            </a:r>
            <a:r>
              <a:rPr lang="en-US" dirty="0" err="1" smtClean="0">
                <a:latin typeface="Times New Roman" panose="02020603050405020304" pitchFamily="18" charset="0"/>
                <a:ea typeface="Times New Roman" panose="02020603050405020304" pitchFamily="18" charset="0"/>
              </a:rPr>
              <a:t>ya</a:t>
            </a:r>
            <a:r>
              <a:rPr lang="bg-BG" dirty="0" smtClean="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uzunligidan kichik </a:t>
            </a:r>
            <a:r>
              <a:rPr lang="bg-BG" dirty="0" smtClean="0">
                <a:latin typeface="Times New Roman" panose="02020603050405020304" pitchFamily="18" charset="0"/>
                <a:ea typeface="Times New Roman" panose="02020603050405020304" pitchFamily="18" charset="0"/>
              </a:rPr>
              <a:t>(</a:t>
            </a:r>
            <a:r>
              <a:rPr lang="en-US" i="1" dirty="0" smtClean="0">
                <a:latin typeface="Times New Roman" panose="02020603050405020304" pitchFamily="18" charset="0"/>
                <a:ea typeface="Times New Roman" panose="02020603050405020304" pitchFamily="18" charset="0"/>
              </a:rPr>
              <a:t>p</a:t>
            </a:r>
            <a:r>
              <a:rPr lang="bg-BG" i="1" baseline="30000" dirty="0" smtClean="0">
                <a:latin typeface="Times New Roman" panose="02020603050405020304" pitchFamily="18" charset="0"/>
                <a:ea typeface="Times New Roman" panose="02020603050405020304" pitchFamily="18" charset="0"/>
              </a:rPr>
              <a:t>+</a:t>
            </a:r>
            <a:r>
              <a:rPr lang="bg-BG" i="1" dirty="0" smtClean="0">
                <a:latin typeface="Times New Roman" panose="02020603050405020304" pitchFamily="18" charset="0"/>
                <a:ea typeface="Times New Roman" panose="02020603050405020304" pitchFamily="18" charset="0"/>
              </a:rPr>
              <a:t>-n-</a:t>
            </a:r>
            <a:r>
              <a:rPr lang="en-US" i="1" dirty="0" smtClean="0">
                <a:latin typeface="Times New Roman" panose="02020603050405020304" pitchFamily="18" charset="0"/>
                <a:ea typeface="Times New Roman" panose="02020603050405020304" pitchFamily="18" charset="0"/>
              </a:rPr>
              <a:t>p</a:t>
            </a:r>
            <a:r>
              <a:rPr lang="bg-BG" i="1" dirty="0" smtClean="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BT uchun</a:t>
            </a:r>
            <a:r>
              <a:rPr lang="bg-BG" spc="5"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L</a:t>
            </a:r>
            <a:r>
              <a:rPr lang="bg-BG" i="1" baseline="-25000" dirty="0">
                <a:latin typeface="Times New Roman" panose="02020603050405020304" pitchFamily="18" charset="0"/>
                <a:ea typeface="Times New Roman" panose="02020603050405020304" pitchFamily="18" charset="0"/>
              </a:rPr>
              <a:t>B</a:t>
            </a:r>
            <a:r>
              <a:rPr lang="bg-BG" i="1" dirty="0">
                <a:latin typeface="Times New Roman" panose="02020603050405020304" pitchFamily="18" charset="0"/>
                <a:ea typeface="Times New Roman" panose="02020603050405020304" pitchFamily="18" charset="0"/>
              </a:rPr>
              <a:t>&lt;&lt;L</a:t>
            </a:r>
            <a:r>
              <a:rPr lang="bg-BG" i="1" baseline="-25000" dirty="0">
                <a:latin typeface="Times New Roman" panose="02020603050405020304" pitchFamily="18" charset="0"/>
                <a:ea typeface="Times New Roman" panose="02020603050405020304" pitchFamily="18" charset="0"/>
              </a:rPr>
              <a:t>n</a:t>
            </a:r>
            <a:r>
              <a:rPr lang="bg-BG" i="1"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n</a:t>
            </a:r>
            <a:r>
              <a:rPr lang="bg-BG" i="1" baseline="30000" dirty="0">
                <a:latin typeface="Times New Roman" panose="02020603050405020304" pitchFamily="18" charset="0"/>
                <a:ea typeface="Times New Roman" panose="02020603050405020304" pitchFamily="18" charset="0"/>
              </a:rPr>
              <a:t>+</a:t>
            </a:r>
            <a:r>
              <a:rPr lang="bg-BG" i="1" dirty="0">
                <a:latin typeface="Times New Roman" panose="02020603050405020304" pitchFamily="18" charset="0"/>
                <a:ea typeface="Times New Roman" panose="02020603050405020304" pitchFamily="18" charset="0"/>
              </a:rPr>
              <a:t>-r-n </a:t>
            </a:r>
            <a:r>
              <a:rPr lang="bg-BG" dirty="0">
                <a:latin typeface="Times New Roman" panose="02020603050405020304" pitchFamily="18" charset="0"/>
                <a:ea typeface="Times New Roman" panose="02020603050405020304" pitchFamily="18" charset="0"/>
              </a:rPr>
              <a:t>BT uchun </a:t>
            </a:r>
            <a:r>
              <a:rPr lang="bg-BG" i="1" dirty="0">
                <a:latin typeface="Times New Roman" panose="02020603050405020304" pitchFamily="18" charset="0"/>
                <a:ea typeface="Times New Roman" panose="02020603050405020304" pitchFamily="18" charset="0"/>
              </a:rPr>
              <a:t>L</a:t>
            </a:r>
            <a:r>
              <a:rPr lang="bg-BG" i="1" baseline="-25000" dirty="0">
                <a:latin typeface="Times New Roman" panose="02020603050405020304" pitchFamily="18" charset="0"/>
                <a:ea typeface="Times New Roman" panose="02020603050405020304" pitchFamily="18" charset="0"/>
              </a:rPr>
              <a:t>B</a:t>
            </a:r>
            <a:r>
              <a:rPr lang="bg-BG" i="1" dirty="0">
                <a:latin typeface="Times New Roman" panose="02020603050405020304" pitchFamily="18" charset="0"/>
                <a:ea typeface="Times New Roman" panose="02020603050405020304" pitchFamily="18" charset="0"/>
              </a:rPr>
              <a:t>&lt;&lt;L</a:t>
            </a:r>
            <a:r>
              <a:rPr lang="bg-BG" i="1" baseline="-25000" dirty="0">
                <a:latin typeface="Times New Roman" panose="02020603050405020304" pitchFamily="18" charset="0"/>
                <a:ea typeface="Times New Roman" panose="02020603050405020304" pitchFamily="18" charset="0"/>
              </a:rPr>
              <a:t>r</a:t>
            </a:r>
            <a:r>
              <a:rPr lang="bg-BG" dirty="0">
                <a:latin typeface="Times New Roman" panose="02020603050405020304" pitchFamily="18" charset="0"/>
                <a:ea typeface="Times New Roman" panose="02020603050405020304" pitchFamily="18" charset="0"/>
              </a:rPr>
              <a:t>) bo‘lmog‘i shart. Aks holda эmitterdan bazaga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injekцiяlangan asosiy zarяd tashuvchilar KO‘gacha etib bormaydilar va BT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samaradorligi pasaяdi. Odatda, baza sohasi kengligi</a:t>
            </a:r>
            <a:r>
              <a:rPr lang="bg-BG" spc="5"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L</a:t>
            </a:r>
            <a:r>
              <a:rPr lang="bg-BG" i="1" baseline="-25000" dirty="0">
                <a:latin typeface="Times New Roman" panose="02020603050405020304" pitchFamily="18" charset="0"/>
                <a:ea typeface="Times New Roman" panose="02020603050405020304" pitchFamily="18" charset="0"/>
              </a:rPr>
              <a:t>B</a:t>
            </a:r>
            <a:r>
              <a:rPr lang="bg-BG" i="1"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 0,01÷1 mkm 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tashkil</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эtadi.</a:t>
            </a:r>
            <a:endParaRPr lang="ru-RU"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46384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71268" y="621101"/>
            <a:ext cx="10593237" cy="4154984"/>
          </a:xfrm>
          <a:prstGeom prst="rect">
            <a:avLst/>
          </a:prstGeom>
        </p:spPr>
        <p:txBody>
          <a:bodyPr wrap="square">
            <a:spAutoFit/>
          </a:bodyPr>
          <a:lstStyle/>
          <a:p>
            <a:pPr marL="161925" marR="451485" indent="456565" algn="just">
              <a:spcAft>
                <a:spcPts val="0"/>
              </a:spcAft>
            </a:pPr>
            <a:r>
              <a:rPr lang="bg-BG" sz="2400" dirty="0">
                <a:latin typeface="Times New Roman" panose="02020603050405020304" pitchFamily="18" charset="0"/>
                <a:ea typeface="Times New Roman" panose="02020603050405020304" pitchFamily="18" charset="0"/>
              </a:rPr>
              <a:t>Tuzilish</a:t>
            </a:r>
            <a:r>
              <a:rPr lang="bg-BG" sz="2400" spc="5" dirty="0">
                <a:latin typeface="Times New Roman" panose="02020603050405020304" pitchFamily="18" charset="0"/>
                <a:ea typeface="Times New Roman" panose="02020603050405020304" pitchFamily="18" charset="0"/>
              </a:rPr>
              <a:t> </a:t>
            </a:r>
            <a:r>
              <a:rPr lang="bg-BG" sz="2400" dirty="0" smtClean="0">
                <a:latin typeface="Times New Roman" panose="02020603050405020304" pitchFamily="18" charset="0"/>
                <a:ea typeface="Times New Roman" panose="02020603050405020304" pitchFamily="18" charset="0"/>
              </a:rPr>
              <a:t>xususi</a:t>
            </a:r>
            <a:r>
              <a:rPr lang="en-US" sz="2400" dirty="0" err="1" smtClean="0">
                <a:latin typeface="Times New Roman" panose="02020603050405020304" pitchFamily="18" charset="0"/>
                <a:ea typeface="Times New Roman" panose="02020603050405020304" pitchFamily="18" charset="0"/>
              </a:rPr>
              <a:t>ya</a:t>
            </a:r>
            <a:r>
              <a:rPr lang="bg-BG" sz="2400" dirty="0" smtClean="0">
                <a:latin typeface="Times New Roman" panose="02020603050405020304" pitchFamily="18" charset="0"/>
                <a:ea typeface="Times New Roman" panose="02020603050405020304" pitchFamily="18" charset="0"/>
              </a:rPr>
              <a:t>tlariga</a:t>
            </a:r>
            <a:r>
              <a:rPr lang="bg-BG" sz="2400" spc="5" dirty="0" smtClean="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va</a:t>
            </a:r>
            <a:r>
              <a:rPr lang="bg-BG" sz="2400" spc="5" dirty="0">
                <a:latin typeface="Times New Roman" panose="02020603050405020304" pitchFamily="18" charset="0"/>
                <a:ea typeface="Times New Roman" panose="02020603050405020304" pitchFamily="18" charset="0"/>
              </a:rPr>
              <a:t> </a:t>
            </a:r>
            <a:r>
              <a:rPr lang="bg-BG" sz="2400" dirty="0" smtClean="0">
                <a:latin typeface="Times New Roman" panose="02020603050405020304" pitchFamily="18" charset="0"/>
                <a:ea typeface="Times New Roman" panose="02020603050405020304" pitchFamily="18" charset="0"/>
              </a:rPr>
              <a:t>tay</a:t>
            </a:r>
            <a:r>
              <a:rPr lang="en-US" sz="2400" dirty="0" err="1" smtClean="0">
                <a:latin typeface="Times New Roman" panose="02020603050405020304" pitchFamily="18" charset="0"/>
                <a:ea typeface="Times New Roman" panose="02020603050405020304" pitchFamily="18" charset="0"/>
              </a:rPr>
              <a:t>yo</a:t>
            </a:r>
            <a:r>
              <a:rPr lang="bg-BG" sz="2400" dirty="0" smtClean="0">
                <a:latin typeface="Times New Roman" panose="02020603050405020304" pitchFamily="18" charset="0"/>
                <a:ea typeface="Times New Roman" panose="02020603050405020304" pitchFamily="18" charset="0"/>
              </a:rPr>
              <a:t>rlash</a:t>
            </a:r>
            <a:r>
              <a:rPr lang="bg-BG" sz="2400" spc="5" dirty="0" smtClean="0">
                <a:latin typeface="Times New Roman" panose="02020603050405020304" pitchFamily="18" charset="0"/>
                <a:ea typeface="Times New Roman" panose="02020603050405020304" pitchFamily="18" charset="0"/>
              </a:rPr>
              <a:t> </a:t>
            </a:r>
            <a:r>
              <a:rPr lang="bg-BG" sz="2400" dirty="0" smtClean="0">
                <a:latin typeface="Times New Roman" panose="02020603050405020304" pitchFamily="18" charset="0"/>
                <a:ea typeface="Times New Roman" panose="02020603050405020304" pitchFamily="18" charset="0"/>
              </a:rPr>
              <a:t>texnologi</a:t>
            </a:r>
            <a:r>
              <a:rPr lang="en-US" sz="2400" dirty="0" err="1" smtClean="0">
                <a:latin typeface="Times New Roman" panose="02020603050405020304" pitchFamily="18" charset="0"/>
                <a:ea typeface="Times New Roman" panose="02020603050405020304" pitchFamily="18" charset="0"/>
              </a:rPr>
              <a:t>ya</a:t>
            </a:r>
            <a:r>
              <a:rPr lang="bg-BG" sz="2400" dirty="0" smtClean="0">
                <a:latin typeface="Times New Roman" panose="02020603050405020304" pitchFamily="18" charset="0"/>
                <a:ea typeface="Times New Roman" panose="02020603050405020304" pitchFamily="18" charset="0"/>
              </a:rPr>
              <a:t>siga</a:t>
            </a:r>
            <a:r>
              <a:rPr lang="bg-BG" sz="2400" spc="5" dirty="0" smtClean="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ko‘ra</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BTlar</a:t>
            </a:r>
            <a:r>
              <a:rPr lang="bg-BG" sz="2400" spc="5" dirty="0">
                <a:latin typeface="Times New Roman" panose="02020603050405020304" pitchFamily="18" charset="0"/>
                <a:ea typeface="Times New Roman" panose="02020603050405020304" pitchFamily="18" charset="0"/>
              </a:rPr>
              <a:t> </a:t>
            </a:r>
            <a:r>
              <a:rPr lang="en-US" sz="2400" b="1" i="1" dirty="0" smtClean="0">
                <a:latin typeface="Times New Roman" panose="02020603050405020304" pitchFamily="18" charset="0"/>
                <a:ea typeface="Times New Roman" panose="02020603050405020304" pitchFamily="18" charset="0"/>
              </a:rPr>
              <a:t>e</a:t>
            </a:r>
            <a:r>
              <a:rPr lang="bg-BG" sz="2400" b="1" i="1" dirty="0" smtClean="0">
                <a:latin typeface="Times New Roman" panose="02020603050405020304" pitchFamily="18" charset="0"/>
                <a:ea typeface="Times New Roman" panose="02020603050405020304" pitchFamily="18" charset="0"/>
              </a:rPr>
              <a:t>ritib</a:t>
            </a:r>
            <a:r>
              <a:rPr lang="bg-BG" sz="2400" b="1" i="1" spc="5" dirty="0" smtClean="0">
                <a:latin typeface="Times New Roman" panose="02020603050405020304" pitchFamily="18" charset="0"/>
                <a:ea typeface="Times New Roman" panose="02020603050405020304" pitchFamily="18" charset="0"/>
              </a:rPr>
              <a:t> </a:t>
            </a:r>
            <a:r>
              <a:rPr lang="bg-BG" sz="2400" b="1" i="1" dirty="0" smtClean="0">
                <a:latin typeface="Times New Roman" panose="02020603050405020304" pitchFamily="18" charset="0"/>
                <a:ea typeface="Times New Roman" panose="02020603050405020304" pitchFamily="18" charset="0"/>
              </a:rPr>
              <a:t>tay</a:t>
            </a:r>
            <a:r>
              <a:rPr lang="en-US" sz="2400" b="1" i="1" dirty="0" err="1" smtClean="0">
                <a:latin typeface="Times New Roman" panose="02020603050405020304" pitchFamily="18" charset="0"/>
                <a:ea typeface="Times New Roman" panose="02020603050405020304" pitchFamily="18" charset="0"/>
              </a:rPr>
              <a:t>yo</a:t>
            </a:r>
            <a:r>
              <a:rPr lang="bg-BG" sz="2400" b="1" i="1" dirty="0" smtClean="0">
                <a:latin typeface="Times New Roman" panose="02020603050405020304" pitchFamily="18" charset="0"/>
                <a:ea typeface="Times New Roman" panose="02020603050405020304" pitchFamily="18" charset="0"/>
              </a:rPr>
              <a:t>rlangan</a:t>
            </a:r>
            <a:r>
              <a:rPr lang="bg-BG" sz="2400" dirty="0">
                <a:latin typeface="Times New Roman" panose="02020603050405020304" pitchFamily="18" charset="0"/>
                <a:ea typeface="Times New Roman" panose="02020603050405020304" pitchFamily="18" charset="0"/>
              </a:rPr>
              <a:t>,</a:t>
            </a:r>
            <a:r>
              <a:rPr lang="bg-BG" sz="2400" spc="5" dirty="0">
                <a:latin typeface="Times New Roman" panose="02020603050405020304" pitchFamily="18" charset="0"/>
                <a:ea typeface="Times New Roman" panose="02020603050405020304" pitchFamily="18" charset="0"/>
              </a:rPr>
              <a:t> </a:t>
            </a:r>
            <a:r>
              <a:rPr lang="bg-BG" sz="2400" b="1" i="1" dirty="0">
                <a:latin typeface="Times New Roman" panose="02020603050405020304" pitchFamily="18" charset="0"/>
                <a:ea typeface="Times New Roman" panose="02020603050405020304" pitchFamily="18" charset="0"/>
              </a:rPr>
              <a:t>planar</a:t>
            </a:r>
            <a:r>
              <a:rPr lang="bg-BG" sz="2400" b="1" i="1"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va</a:t>
            </a:r>
            <a:r>
              <a:rPr lang="bg-BG" sz="2400" spc="5" dirty="0">
                <a:latin typeface="Times New Roman" panose="02020603050405020304" pitchFamily="18" charset="0"/>
                <a:ea typeface="Times New Roman" panose="02020603050405020304" pitchFamily="18" charset="0"/>
              </a:rPr>
              <a:t> </a:t>
            </a:r>
            <a:r>
              <a:rPr lang="bg-BG" sz="2400" b="1" i="1" dirty="0">
                <a:latin typeface="Times New Roman" panose="02020603050405020304" pitchFamily="18" charset="0"/>
                <a:ea typeface="Times New Roman" panose="02020603050405020304" pitchFamily="18" charset="0"/>
              </a:rPr>
              <a:t>planar</a:t>
            </a:r>
            <a:r>
              <a:rPr lang="bg-BG" sz="2400" b="1" i="1" spc="5" dirty="0">
                <a:latin typeface="Times New Roman" panose="02020603050405020304" pitchFamily="18" charset="0"/>
                <a:ea typeface="Times New Roman" panose="02020603050405020304" pitchFamily="18" charset="0"/>
              </a:rPr>
              <a:t> </a:t>
            </a:r>
            <a:r>
              <a:rPr lang="bg-BG" sz="2400" b="1" i="1" dirty="0">
                <a:latin typeface="Times New Roman" panose="02020603050405020304" pitchFamily="18" charset="0"/>
                <a:ea typeface="Times New Roman" panose="02020603050405020304" pitchFamily="18" charset="0"/>
              </a:rPr>
              <a:t>-</a:t>
            </a:r>
            <a:r>
              <a:rPr lang="bg-BG" sz="2400" b="1" i="1" spc="5" dirty="0">
                <a:latin typeface="Times New Roman" panose="02020603050405020304" pitchFamily="18" charset="0"/>
                <a:ea typeface="Times New Roman" panose="02020603050405020304" pitchFamily="18" charset="0"/>
              </a:rPr>
              <a:t> </a:t>
            </a:r>
            <a:r>
              <a:rPr lang="en-US" sz="2400" b="1" i="1" dirty="0" smtClean="0">
                <a:latin typeface="Times New Roman" panose="02020603050405020304" pitchFamily="18" charset="0"/>
                <a:ea typeface="Times New Roman" panose="02020603050405020304" pitchFamily="18" charset="0"/>
              </a:rPr>
              <a:t>e</a:t>
            </a:r>
            <a:r>
              <a:rPr lang="bg-BG" sz="2400" b="1" i="1" dirty="0" smtClean="0">
                <a:latin typeface="Times New Roman" panose="02020603050405020304" pitchFamily="18" charset="0"/>
                <a:ea typeface="Times New Roman" panose="02020603050405020304" pitchFamily="18" charset="0"/>
              </a:rPr>
              <a:t>pitaksial</a:t>
            </a:r>
            <a:r>
              <a:rPr lang="bg-BG" sz="2400" b="1" i="1" spc="5" dirty="0" smtClean="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tranzistorlarga</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ajratiladi.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Qotishmali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tranzistorlarning</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baza</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sohasida</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kiritmalar</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taqsimlanishi bir jinsli (tekis) bo‘lganligi sababli, unda эlektr maydon</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hosil</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bo‘lmaydi.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Shuning</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uchun</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ЭZNlar</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bazadan</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kollektorga</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diffuziя</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hisobiga</a:t>
            </a:r>
            <a:r>
              <a:rPr lang="bg-BG" sz="2400" spc="-10"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ko‘chadilar.</a:t>
            </a:r>
            <a:endParaRPr lang="ru-RU" sz="2400" dirty="0">
              <a:latin typeface="Times New Roman" panose="02020603050405020304" pitchFamily="18" charset="0"/>
              <a:ea typeface="Times New Roman" panose="02020603050405020304" pitchFamily="18" charset="0"/>
            </a:endParaRPr>
          </a:p>
          <a:p>
            <a:pPr marL="161925" marR="451485" indent="457200" algn="just">
              <a:spcAft>
                <a:spcPts val="0"/>
              </a:spcAft>
            </a:pPr>
            <a:r>
              <a:rPr lang="bg-BG" sz="2400" dirty="0">
                <a:latin typeface="Times New Roman" panose="02020603050405020304" pitchFamily="18" charset="0"/>
                <a:ea typeface="Times New Roman" panose="02020603050405020304" pitchFamily="18" charset="0"/>
              </a:rPr>
              <a:t>Planar</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va</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planar</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эpitaksial</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tranzistorlarning</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baza</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sohasida</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kiritmalar </a:t>
            </a:r>
            <a:r>
              <a:rPr lang="bg-BG" sz="2400" dirty="0" smtClean="0">
                <a:latin typeface="Times New Roman" panose="02020603050405020304" pitchFamily="18" charset="0"/>
                <a:ea typeface="Times New Roman" panose="02020603050405020304" pitchFamily="18" charset="0"/>
              </a:rPr>
              <a:t>konцentra</a:t>
            </a:r>
            <a:r>
              <a:rPr lang="en-US" sz="2400" dirty="0" err="1" smtClean="0">
                <a:latin typeface="Times New Roman" panose="02020603050405020304" pitchFamily="18" charset="0"/>
                <a:ea typeface="Times New Roman" panose="02020603050405020304" pitchFamily="18" charset="0"/>
              </a:rPr>
              <a:t>ts</a:t>
            </a:r>
            <a:r>
              <a:rPr lang="bg-BG" sz="2400" dirty="0" smtClean="0">
                <a:latin typeface="Times New Roman" panose="02020603050405020304" pitchFamily="18" charset="0"/>
                <a:ea typeface="Times New Roman" panose="02020603050405020304" pitchFamily="18" charset="0"/>
              </a:rPr>
              <a:t>i</a:t>
            </a:r>
            <a:r>
              <a:rPr lang="en-US" sz="2400" dirty="0" err="1" smtClean="0">
                <a:latin typeface="Times New Roman" panose="02020603050405020304" pitchFamily="18" charset="0"/>
                <a:ea typeface="Times New Roman" panose="02020603050405020304" pitchFamily="18" charset="0"/>
              </a:rPr>
              <a:t>ya</a:t>
            </a:r>
            <a:r>
              <a:rPr lang="bg-BG" sz="2400" dirty="0" smtClean="0">
                <a:latin typeface="Times New Roman" panose="02020603050405020304" pitchFamily="18" charset="0"/>
                <a:ea typeface="Times New Roman" panose="02020603050405020304" pitchFamily="18" charset="0"/>
              </a:rPr>
              <a:t>si </a:t>
            </a:r>
            <a:r>
              <a:rPr lang="bg-BG" sz="2400" dirty="0">
                <a:latin typeface="Times New Roman" panose="02020603050405020304" pitchFamily="18" charset="0"/>
                <a:ea typeface="Times New Roman" panose="02020603050405020304" pitchFamily="18" charset="0"/>
              </a:rPr>
              <a:t>taqsimoti bir jinsli эmas (notekis) bo‘lib, u</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kollektorga</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siljigan</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sari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kamayib</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boradi.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Bunday</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BTlar</a:t>
            </a:r>
            <a:r>
              <a:rPr lang="bg-BG" sz="2400" spc="5" dirty="0">
                <a:latin typeface="Times New Roman" panose="02020603050405020304" pitchFamily="18" charset="0"/>
                <a:ea typeface="Times New Roman" panose="02020603050405020304" pitchFamily="18" charset="0"/>
              </a:rPr>
              <a:t> </a:t>
            </a:r>
            <a:r>
              <a:rPr lang="bg-BG" sz="2400" b="1" i="1" dirty="0">
                <a:latin typeface="Times New Roman" panose="02020603050405020304" pitchFamily="18" charset="0"/>
                <a:ea typeface="Times New Roman" panose="02020603050405020304" pitchFamily="18" charset="0"/>
              </a:rPr>
              <a:t>dreyfli</a:t>
            </a:r>
            <a:r>
              <a:rPr lang="bg-BG" sz="2400" b="1" i="1"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tranzistorlar</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deb</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ataladi.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Kiritmalar</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konцentraцiяsi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gradienti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ichki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эlektr maydon hosil bo‘lishiga olib keladi va ЭZNlar bazadan kollektorga</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dreyf</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va</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diffuziя</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jaraёnlari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hisobiga</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ko‘chadilar.</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Demak,</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dreyfli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BTlarning</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tezkorligi юqori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bo‘ladi.</a:t>
            </a:r>
            <a:endParaRPr lang="ru-RU"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17793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846052" y="1019461"/>
            <a:ext cx="8108830" cy="2595069"/>
          </a:xfrm>
          <a:prstGeom prst="rect">
            <a:avLst/>
          </a:prstGeom>
        </p:spPr>
        <p:txBody>
          <a:bodyPr wrap="square">
            <a:spAutoFit/>
          </a:bodyPr>
          <a:lstStyle/>
          <a:p>
            <a:pPr marL="193675" marR="452120" indent="442595" algn="just">
              <a:lnSpc>
                <a:spcPct val="95000"/>
              </a:lnSpc>
              <a:spcBef>
                <a:spcPts val="5"/>
              </a:spcBef>
              <a:spcAft>
                <a:spcPts val="0"/>
              </a:spcAft>
            </a:pPr>
            <a:r>
              <a:rPr lang="bg-BG" dirty="0">
                <a:latin typeface="Times New Roman" panose="02020603050405020304" pitchFamily="18" charset="0"/>
                <a:ea typeface="Times New Roman" panose="02020603050405020304" pitchFamily="18" charset="0"/>
              </a:rPr>
              <a:t>BTlar asosan chastotalarning keng diapazonida (0÷10 GGц) va quvvat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bo‘yicha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(0,01÷100</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signallarni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o‘zgartuvchi,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generator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kuchaytirgich</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sxemalarni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hosil</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qilish</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uchun</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ishlatiladi.</a:t>
            </a:r>
            <a:endParaRPr lang="ru-RU" dirty="0">
              <a:latin typeface="Times New Roman" panose="02020603050405020304" pitchFamily="18" charset="0"/>
              <a:ea typeface="Times New Roman" panose="02020603050405020304" pitchFamily="18" charset="0"/>
            </a:endParaRPr>
          </a:p>
          <a:p>
            <a:pPr marL="193675" marR="452120" indent="442595" algn="just">
              <a:lnSpc>
                <a:spcPct val="95000"/>
              </a:lnSpc>
              <a:spcBef>
                <a:spcPts val="10"/>
              </a:spcBef>
              <a:spcAft>
                <a:spcPts val="0"/>
              </a:spcAft>
            </a:pPr>
            <a:r>
              <a:rPr lang="bg-BG" dirty="0">
                <a:latin typeface="Times New Roman" panose="02020603050405020304" pitchFamily="18" charset="0"/>
                <a:ea typeface="Times New Roman" panose="02020603050405020304" pitchFamily="18" charset="0"/>
              </a:rPr>
              <a:t>BTlar</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chastota</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bo‘yicha:</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past</a:t>
            </a:r>
            <a:r>
              <a:rPr lang="bg-BG" spc="27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chastotali</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3</a:t>
            </a:r>
            <a:r>
              <a:rPr lang="bg-BG" spc="26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MGц</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gacha;</a:t>
            </a:r>
            <a:r>
              <a:rPr lang="bg-BG" spc="26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o‘rta</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chastotali</a:t>
            </a:r>
            <a:r>
              <a:rPr lang="bg-BG" spc="-34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0,3 ÷ 30 MGц; юqori chastotali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30 ÷ 300 MGц; o‘ta юqori chastotali</a:t>
            </a:r>
            <a:r>
              <a:rPr lang="bg-BG" spc="35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- 300</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MGц</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юqori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guruhlarga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bo‘linadi.</a:t>
            </a:r>
            <a:endParaRPr lang="ru-RU" dirty="0">
              <a:latin typeface="Times New Roman" panose="02020603050405020304" pitchFamily="18" charset="0"/>
              <a:ea typeface="Times New Roman" panose="02020603050405020304" pitchFamily="18" charset="0"/>
            </a:endParaRPr>
          </a:p>
          <a:p>
            <a:pPr marL="636905" algn="just">
              <a:lnSpc>
                <a:spcPts val="1545"/>
              </a:lnSpc>
              <a:spcAft>
                <a:spcPts val="0"/>
              </a:spcAft>
            </a:pPr>
            <a:r>
              <a:rPr lang="bg-BG" dirty="0">
                <a:latin typeface="Times New Roman" panose="02020603050405020304" pitchFamily="18" charset="0"/>
                <a:ea typeface="Times New Roman" panose="02020603050405020304" pitchFamily="18" charset="0"/>
              </a:rPr>
              <a:t>Quvvat</a:t>
            </a:r>
            <a:r>
              <a:rPr lang="bg-BG" spc="7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bo‘yicha</a:t>
            </a:r>
            <a:r>
              <a:rPr lang="bg-BG" spc="7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7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kam</a:t>
            </a:r>
            <a:r>
              <a:rPr lang="bg-BG" spc="6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quvvatli</a:t>
            </a:r>
            <a:r>
              <a:rPr lang="bg-BG" spc="7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7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0,3</a:t>
            </a:r>
            <a:r>
              <a:rPr lang="bg-BG" spc="7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Vt</a:t>
            </a:r>
            <a:r>
              <a:rPr lang="bg-BG" spc="7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gacha;</a:t>
            </a:r>
            <a:r>
              <a:rPr lang="bg-BG" spc="7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o‘rta</a:t>
            </a:r>
            <a:r>
              <a:rPr lang="bg-BG" spc="6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quvvatli</a:t>
            </a:r>
            <a:r>
              <a:rPr lang="bg-BG" spc="1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7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0,3</a:t>
            </a:r>
            <a:r>
              <a:rPr lang="bg-BG" spc="50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6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1,5</a:t>
            </a:r>
            <a:endParaRPr lang="ru-RU" dirty="0">
              <a:latin typeface="Times New Roman" panose="02020603050405020304" pitchFamily="18" charset="0"/>
              <a:ea typeface="Times New Roman" panose="02020603050405020304" pitchFamily="18" charset="0"/>
            </a:endParaRPr>
          </a:p>
          <a:p>
            <a:pPr marL="193675" algn="just">
              <a:lnSpc>
                <a:spcPts val="1550"/>
              </a:lnSpc>
              <a:spcAft>
                <a:spcPts val="0"/>
              </a:spcAft>
            </a:pPr>
            <a:r>
              <a:rPr lang="bg-BG" dirty="0">
                <a:latin typeface="Times New Roman" panose="02020603050405020304" pitchFamily="18" charset="0"/>
                <a:ea typeface="Times New Roman" panose="02020603050405020304" pitchFamily="18" charset="0"/>
              </a:rPr>
              <a:t>Vt;</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katta</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quvvatli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1,5</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Vt</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dan</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юqori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guruhlarga</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ajratiladi.</a:t>
            </a:r>
            <a:endParaRPr lang="ru-RU" dirty="0">
              <a:latin typeface="Times New Roman" panose="02020603050405020304" pitchFamily="18" charset="0"/>
              <a:ea typeface="Times New Roman" panose="02020603050405020304" pitchFamily="18" charset="0"/>
            </a:endParaRPr>
          </a:p>
          <a:p>
            <a:pPr marL="198755" marR="456565" indent="443230" algn="just">
              <a:lnSpc>
                <a:spcPct val="95000"/>
              </a:lnSpc>
              <a:spcBef>
                <a:spcPts val="25"/>
              </a:spcBef>
              <a:spcAft>
                <a:spcPts val="0"/>
              </a:spcAft>
            </a:pPr>
            <a:r>
              <a:rPr lang="bg-BG" dirty="0">
                <a:latin typeface="Times New Roman" panose="02020603050405020304" pitchFamily="18" charset="0"/>
                <a:ea typeface="Times New Roman" panose="02020603050405020304" pitchFamily="18" charset="0"/>
              </a:rPr>
              <a:t>Nanosekund diapazonida katta quvvatli impulslarni hosil qilishga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mo‘ljallangan </a:t>
            </a:r>
            <a:r>
              <a:rPr lang="bg-BG" b="1" i="1" dirty="0">
                <a:latin typeface="Times New Roman" panose="02020603050405020304" pitchFamily="18" charset="0"/>
                <a:ea typeface="Times New Roman" panose="02020603050405020304" pitchFamily="18" charset="0"/>
              </a:rPr>
              <a:t>ko‘chkili </a:t>
            </a:r>
            <a:r>
              <a:rPr lang="bg-BG" dirty="0">
                <a:latin typeface="Times New Roman" panose="02020603050405020304" pitchFamily="18" charset="0"/>
                <a:ea typeface="Times New Roman" panose="02020603050405020304" pitchFamily="18" charset="0"/>
              </a:rPr>
              <a:t>tranzistorlar BTlarning яna bir turini tashkil</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эtadi.</a:t>
            </a:r>
            <a:endParaRPr lang="ru-RU"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80613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ctr" eaLnBrk="1" hangingPunct="1"/>
            <a:r>
              <a:rPr lang="en-US" altLang="ru-RU" b="1" dirty="0" err="1" smtClean="0">
                <a:latin typeface="Times New Roman" panose="02020603050405020304" pitchFamily="18" charset="0"/>
              </a:rPr>
              <a:t>Reja</a:t>
            </a:r>
            <a:r>
              <a:rPr lang="en-US" altLang="ru-RU" b="1" dirty="0" smtClean="0">
                <a:latin typeface="Times New Roman" panose="02020603050405020304" pitchFamily="18" charset="0"/>
              </a:rPr>
              <a:t>:</a:t>
            </a:r>
            <a:endParaRPr lang="ru-RU" altLang="ru-RU" b="1" dirty="0" smtClean="0">
              <a:latin typeface="Times New Roman" panose="02020603050405020304" pitchFamily="18" charset="0"/>
            </a:endParaRPr>
          </a:p>
        </p:txBody>
      </p:sp>
      <p:sp>
        <p:nvSpPr>
          <p:cNvPr id="4099" name="Rectangle 3"/>
          <p:cNvSpPr>
            <a:spLocks noGrp="1" noChangeArrowheads="1"/>
          </p:cNvSpPr>
          <p:nvPr>
            <p:ph type="body" idx="1"/>
          </p:nvPr>
        </p:nvSpPr>
        <p:spPr/>
        <p:txBody>
          <a:bodyPr/>
          <a:lstStyle/>
          <a:p>
            <a:pPr eaLnBrk="1" hangingPunct="1"/>
            <a:r>
              <a:rPr lang="uz-Cyrl-UZ" altLang="ru-RU" sz="2400" b="1" i="1" dirty="0">
                <a:latin typeface="Times New Roman" panose="02020603050405020304" pitchFamily="18" charset="0"/>
              </a:rPr>
              <a:t>Биполяр транзистор ҳақида тушунча</a:t>
            </a:r>
          </a:p>
          <a:p>
            <a:pPr eaLnBrk="1" hangingPunct="1"/>
            <a:r>
              <a:rPr lang="uz-Cyrl-UZ" altLang="ru-RU" sz="2400" b="1" i="1" dirty="0">
                <a:latin typeface="Times New Roman" panose="02020603050405020304" pitchFamily="18" charset="0"/>
              </a:rPr>
              <a:t>Биполяр транзистор турлари</a:t>
            </a:r>
          </a:p>
          <a:p>
            <a:pPr eaLnBrk="1" hangingPunct="1"/>
            <a:r>
              <a:rPr lang="uz-Cyrl-UZ" altLang="ru-RU" sz="2400" b="1" i="1" dirty="0">
                <a:latin typeface="Times New Roman" panose="02020603050405020304" pitchFamily="18" charset="0"/>
              </a:rPr>
              <a:t>Биполяр транзистор иш режимлари</a:t>
            </a:r>
            <a:endParaRPr lang="en-US" altLang="ru-RU" sz="2400" b="1" i="1" dirty="0">
              <a:latin typeface="Times New Roman" panose="02020603050405020304" pitchFamily="18" charset="0"/>
            </a:endParaRPr>
          </a:p>
          <a:p>
            <a:pPr eaLnBrk="1" hangingPunct="1"/>
            <a:r>
              <a:rPr lang="uz-Cyrl-UZ" altLang="ru-RU" sz="2400" b="1" i="1" dirty="0">
                <a:latin typeface="Times New Roman" panose="02020603050405020304" pitchFamily="18" charset="0"/>
              </a:rPr>
              <a:t>Биполяр транзисторнинг уланиш схемалари</a:t>
            </a:r>
          </a:p>
          <a:p>
            <a:pPr eaLnBrk="1" hangingPunct="1"/>
            <a:r>
              <a:rPr lang="uz-Cyrl-UZ" altLang="ru-RU" sz="2400" b="1" i="1" dirty="0">
                <a:latin typeface="Times New Roman" panose="02020603050405020304" pitchFamily="18" charset="0"/>
              </a:rPr>
              <a:t>Биполяр транзисторнинг асосий параметрлари</a:t>
            </a:r>
            <a:endParaRPr lang="ru-RU" altLang="ru-RU" sz="2400" b="1" i="1" dirty="0">
              <a:latin typeface="Times New Roman" panose="02020603050405020304" pitchFamily="18" charset="0"/>
            </a:endParaRPr>
          </a:p>
        </p:txBody>
      </p:sp>
    </p:spTree>
    <p:extLst>
      <p:ext uri="{BB962C8B-B14F-4D97-AF65-F5344CB8AC3E}">
        <p14:creationId xmlns:p14="http://schemas.microsoft.com/office/powerpoint/2010/main" val="323364883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055962" y="1459408"/>
            <a:ext cx="7786777" cy="2595069"/>
          </a:xfrm>
          <a:prstGeom prst="rect">
            <a:avLst/>
          </a:prstGeom>
        </p:spPr>
        <p:txBody>
          <a:bodyPr wrap="square">
            <a:spAutoFit/>
          </a:bodyPr>
          <a:lstStyle/>
          <a:p>
            <a:pPr marL="193675" marR="452120" indent="442595" algn="just">
              <a:lnSpc>
                <a:spcPct val="95000"/>
              </a:lnSpc>
              <a:spcBef>
                <a:spcPts val="5"/>
              </a:spcBef>
              <a:spcAft>
                <a:spcPts val="0"/>
              </a:spcAft>
            </a:pPr>
            <a:r>
              <a:rPr lang="bg-BG" dirty="0">
                <a:latin typeface="Times New Roman" panose="02020603050405020304" pitchFamily="18" charset="0"/>
                <a:ea typeface="Times New Roman" panose="02020603050405020304" pitchFamily="18" charset="0"/>
              </a:rPr>
              <a:t>BTlar asosan chastotalarning keng diapazonida (0÷10 GGц) va quvvat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bo‘yicha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(0,01÷100</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signallarni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o‘zgartuvchi,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generator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kuchaytirgich</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sxemalarni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hosil</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qilish</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uchun</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ishlatiladi.</a:t>
            </a:r>
            <a:endParaRPr lang="ru-RU" dirty="0">
              <a:latin typeface="Times New Roman" panose="02020603050405020304" pitchFamily="18" charset="0"/>
              <a:ea typeface="Times New Roman" panose="02020603050405020304" pitchFamily="18" charset="0"/>
            </a:endParaRPr>
          </a:p>
          <a:p>
            <a:pPr marL="193675" marR="452120" indent="442595" algn="just">
              <a:lnSpc>
                <a:spcPct val="95000"/>
              </a:lnSpc>
              <a:spcBef>
                <a:spcPts val="10"/>
              </a:spcBef>
              <a:spcAft>
                <a:spcPts val="0"/>
              </a:spcAft>
            </a:pPr>
            <a:r>
              <a:rPr lang="bg-BG" dirty="0">
                <a:latin typeface="Times New Roman" panose="02020603050405020304" pitchFamily="18" charset="0"/>
                <a:ea typeface="Times New Roman" panose="02020603050405020304" pitchFamily="18" charset="0"/>
              </a:rPr>
              <a:t>BTlar</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chastota</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bo‘yicha:</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past</a:t>
            </a:r>
            <a:r>
              <a:rPr lang="bg-BG" spc="27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chastotali</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3</a:t>
            </a:r>
            <a:r>
              <a:rPr lang="bg-BG" spc="26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MGц</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gacha;</a:t>
            </a:r>
            <a:r>
              <a:rPr lang="bg-BG" spc="26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o‘rta</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chastotali</a:t>
            </a:r>
            <a:r>
              <a:rPr lang="bg-BG" spc="-34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0,3 ÷ 30 MGц; юqori chastotali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30 ÷ 300 MGц; o‘ta юqori chastotali</a:t>
            </a:r>
            <a:r>
              <a:rPr lang="bg-BG" spc="35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- 300</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MGц</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юqori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guruhlarga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bo‘linadi.</a:t>
            </a:r>
            <a:endParaRPr lang="ru-RU" dirty="0">
              <a:latin typeface="Times New Roman" panose="02020603050405020304" pitchFamily="18" charset="0"/>
              <a:ea typeface="Times New Roman" panose="02020603050405020304" pitchFamily="18" charset="0"/>
            </a:endParaRPr>
          </a:p>
          <a:p>
            <a:pPr marL="636905" algn="just">
              <a:lnSpc>
                <a:spcPts val="1545"/>
              </a:lnSpc>
              <a:spcAft>
                <a:spcPts val="0"/>
              </a:spcAft>
            </a:pPr>
            <a:r>
              <a:rPr lang="bg-BG" dirty="0">
                <a:latin typeface="Times New Roman" panose="02020603050405020304" pitchFamily="18" charset="0"/>
                <a:ea typeface="Times New Roman" panose="02020603050405020304" pitchFamily="18" charset="0"/>
              </a:rPr>
              <a:t>Quvvat</a:t>
            </a:r>
            <a:r>
              <a:rPr lang="bg-BG" spc="7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bo‘yicha</a:t>
            </a:r>
            <a:r>
              <a:rPr lang="bg-BG" spc="7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7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kam</a:t>
            </a:r>
            <a:r>
              <a:rPr lang="bg-BG" spc="6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quvvatli</a:t>
            </a:r>
            <a:r>
              <a:rPr lang="bg-BG" spc="7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7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0,3</a:t>
            </a:r>
            <a:r>
              <a:rPr lang="bg-BG" spc="7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Vt</a:t>
            </a:r>
            <a:r>
              <a:rPr lang="bg-BG" spc="7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gacha;</a:t>
            </a:r>
            <a:r>
              <a:rPr lang="bg-BG" spc="7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o‘rta</a:t>
            </a:r>
            <a:r>
              <a:rPr lang="bg-BG" spc="6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quvvatli</a:t>
            </a:r>
            <a:r>
              <a:rPr lang="bg-BG" spc="1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7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0,3</a:t>
            </a:r>
            <a:r>
              <a:rPr lang="bg-BG" spc="50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6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1,5</a:t>
            </a:r>
            <a:endParaRPr lang="ru-RU" dirty="0">
              <a:latin typeface="Times New Roman" panose="02020603050405020304" pitchFamily="18" charset="0"/>
              <a:ea typeface="Times New Roman" panose="02020603050405020304" pitchFamily="18" charset="0"/>
            </a:endParaRPr>
          </a:p>
          <a:p>
            <a:pPr marL="193675" algn="just">
              <a:lnSpc>
                <a:spcPts val="1550"/>
              </a:lnSpc>
              <a:spcAft>
                <a:spcPts val="0"/>
              </a:spcAft>
            </a:pPr>
            <a:r>
              <a:rPr lang="bg-BG" dirty="0">
                <a:latin typeface="Times New Roman" panose="02020603050405020304" pitchFamily="18" charset="0"/>
                <a:ea typeface="Times New Roman" panose="02020603050405020304" pitchFamily="18" charset="0"/>
              </a:rPr>
              <a:t>Vt;</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katta</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quvvatli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1,5</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Vt</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dan</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юqori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guruhlarga</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ajratiladi.</a:t>
            </a:r>
            <a:endParaRPr lang="ru-RU" dirty="0">
              <a:latin typeface="Times New Roman" panose="02020603050405020304" pitchFamily="18" charset="0"/>
              <a:ea typeface="Times New Roman" panose="02020603050405020304" pitchFamily="18" charset="0"/>
            </a:endParaRPr>
          </a:p>
          <a:p>
            <a:pPr marL="198755" marR="456565" indent="443230" algn="just">
              <a:lnSpc>
                <a:spcPct val="95000"/>
              </a:lnSpc>
              <a:spcBef>
                <a:spcPts val="25"/>
              </a:spcBef>
              <a:spcAft>
                <a:spcPts val="0"/>
              </a:spcAft>
            </a:pPr>
            <a:r>
              <a:rPr lang="bg-BG" dirty="0">
                <a:latin typeface="Times New Roman" panose="02020603050405020304" pitchFamily="18" charset="0"/>
                <a:ea typeface="Times New Roman" panose="02020603050405020304" pitchFamily="18" charset="0"/>
              </a:rPr>
              <a:t>Nanosekund diapazonida katta quvvatli impulslarni hosil qilishga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mo‘ljallangan </a:t>
            </a:r>
            <a:r>
              <a:rPr lang="bg-BG" b="1" i="1" dirty="0">
                <a:latin typeface="Times New Roman" panose="02020603050405020304" pitchFamily="18" charset="0"/>
                <a:ea typeface="Times New Roman" panose="02020603050405020304" pitchFamily="18" charset="0"/>
              </a:rPr>
              <a:t>ko‘chkili </a:t>
            </a:r>
            <a:r>
              <a:rPr lang="bg-BG" dirty="0">
                <a:latin typeface="Times New Roman" panose="02020603050405020304" pitchFamily="18" charset="0"/>
                <a:ea typeface="Times New Roman" panose="02020603050405020304" pitchFamily="18" charset="0"/>
              </a:rPr>
              <a:t>tranzistorlar BTlarning яna bir turini tashkil</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эtadi.</a:t>
            </a:r>
            <a:endParaRPr lang="ru-RU"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74792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83412" y="780641"/>
            <a:ext cx="9609826" cy="4839786"/>
          </a:xfrm>
          <a:prstGeom prst="rect">
            <a:avLst/>
          </a:prstGeom>
        </p:spPr>
        <p:txBody>
          <a:bodyPr wrap="square">
            <a:spAutoFit/>
          </a:bodyPr>
          <a:lstStyle/>
          <a:p>
            <a:pPr marL="636905" algn="just">
              <a:lnSpc>
                <a:spcPts val="1540"/>
              </a:lnSpc>
              <a:spcAft>
                <a:spcPts val="0"/>
              </a:spcAft>
            </a:pPr>
            <a:r>
              <a:rPr lang="bg-BG" dirty="0">
                <a:latin typeface="Times New Roman" panose="02020603050405020304" pitchFamily="18" charset="0"/>
                <a:ea typeface="Times New Roman" panose="02020603050405020304" pitchFamily="18" charset="0"/>
              </a:rPr>
              <a:t>Tuzilishi</a:t>
            </a:r>
            <a:r>
              <a:rPr lang="bg-BG" spc="5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bo‘yicha</a:t>
            </a:r>
            <a:r>
              <a:rPr lang="bg-BG" spc="38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BTlar</a:t>
            </a:r>
            <a:r>
              <a:rPr lang="bg-BG" spc="390"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ko‘p</a:t>
            </a:r>
            <a:r>
              <a:rPr lang="bg-BG" b="1" i="1" spc="390"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эmitterli</a:t>
            </a:r>
            <a:r>
              <a:rPr lang="bg-BG" b="1" i="1" spc="38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b="1" i="1" dirty="0">
                <a:latin typeface="Times New Roman" panose="02020603050405020304" pitchFamily="18" charset="0"/>
                <a:ea typeface="Times New Roman" panose="02020603050405020304" pitchFamily="18" charset="0"/>
              </a:rPr>
              <a:t>KЭT</a:t>
            </a:r>
            <a:r>
              <a:rPr lang="bg-BG" dirty="0">
                <a:latin typeface="Times New Roman" panose="02020603050405020304" pitchFamily="18" charset="0"/>
                <a:ea typeface="Times New Roman" panose="02020603050405020304" pitchFamily="18" charset="0"/>
              </a:rPr>
              <a:t>),</a:t>
            </a:r>
            <a:r>
              <a:rPr lang="bg-BG" spc="390"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ko‘p</a:t>
            </a:r>
            <a:r>
              <a:rPr lang="bg-BG" b="1" i="1" spc="385"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kollektorli</a:t>
            </a:r>
            <a:endParaRPr lang="ru-RU" sz="1400" dirty="0">
              <a:latin typeface="Times New Roman" panose="02020603050405020304" pitchFamily="18" charset="0"/>
              <a:ea typeface="Times New Roman" panose="02020603050405020304" pitchFamily="18" charset="0"/>
            </a:endParaRPr>
          </a:p>
          <a:p>
            <a:pPr marL="193675" algn="just">
              <a:lnSpc>
                <a:spcPts val="1575"/>
              </a:lnSpc>
              <a:spcAft>
                <a:spcPts val="0"/>
              </a:spcAft>
            </a:pPr>
            <a:r>
              <a:rPr lang="bg-BG" dirty="0">
                <a:latin typeface="Times New Roman" panose="02020603050405020304" pitchFamily="18" charset="0"/>
                <a:ea typeface="Times New Roman" panose="02020603050405020304" pitchFamily="18" charset="0"/>
              </a:rPr>
              <a:t>(</a:t>
            </a:r>
            <a:r>
              <a:rPr lang="bg-BG" b="1" i="1" dirty="0">
                <a:latin typeface="Times New Roman" panose="02020603050405020304" pitchFamily="18" charset="0"/>
                <a:ea typeface="Times New Roman" panose="02020603050405020304" pitchFamily="18" charset="0"/>
              </a:rPr>
              <a:t>KKT</a:t>
            </a:r>
            <a:r>
              <a:rPr lang="bg-BG" dirty="0">
                <a:latin typeface="Times New Roman" panose="02020603050405020304" pitchFamily="18" charset="0"/>
                <a:ea typeface="Times New Roman" panose="02020603050405020304" pitchFamily="18" charset="0"/>
              </a:rPr>
              <a:t>)</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a:t>
            </a:r>
            <a:r>
              <a:rPr lang="bg-BG" spc="-5"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tarkibiy</a:t>
            </a:r>
            <a:r>
              <a:rPr lang="bg-BG" b="1" i="1"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(Darlington</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Shiklai)</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tranzistorlari</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bo‘ladi.</a:t>
            </a:r>
            <a:endParaRPr lang="ru-RU" dirty="0">
              <a:latin typeface="Times New Roman" panose="02020603050405020304" pitchFamily="18" charset="0"/>
              <a:ea typeface="Times New Roman" panose="02020603050405020304" pitchFamily="18" charset="0"/>
            </a:endParaRPr>
          </a:p>
          <a:p>
            <a:pPr marL="161925" marR="452120" indent="456565" algn="just">
              <a:spcAft>
                <a:spcPts val="0"/>
              </a:spcAft>
            </a:pPr>
            <a:r>
              <a:rPr lang="bg-BG" dirty="0">
                <a:latin typeface="Times New Roman" panose="02020603050405020304" pitchFamily="18" charset="0"/>
                <a:ea typeface="Times New Roman" panose="02020603050405020304" pitchFamily="18" charset="0"/>
              </a:rPr>
              <a:t>BT kirishiga berilgan signal quvvat bo‘yicha kuchaytiriladi. Buning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uchun uni o‘zgartiriladigan signal zanjiriga </a:t>
            </a:r>
            <a:r>
              <a:rPr lang="bg-BG" i="1" dirty="0">
                <a:latin typeface="Times New Roman" panose="02020603050405020304" pitchFamily="18" charset="0"/>
                <a:ea typeface="Times New Roman" panose="02020603050405020304" pitchFamily="18" charset="0"/>
              </a:rPr>
              <a:t>U</a:t>
            </a:r>
            <a:r>
              <a:rPr lang="bg-BG" i="1" baseline="-25000" dirty="0">
                <a:latin typeface="Times New Roman" panose="02020603050405020304" pitchFamily="18" charset="0"/>
                <a:ea typeface="Times New Roman" panose="02020603050405020304" pitchFamily="18" charset="0"/>
              </a:rPr>
              <a:t>C</a:t>
            </a:r>
            <a:r>
              <a:rPr lang="bg-BG" i="1"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(kirish ёki boshqaruvchi)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hamda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kuchaytirilgan</a:t>
            </a:r>
            <a:r>
              <a:rPr lang="bg-BG" spc="5"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R</a:t>
            </a:r>
            <a:r>
              <a:rPr lang="bg-BG" i="1" baseline="-25000" dirty="0">
                <a:latin typeface="Times New Roman" panose="02020603050405020304" pitchFamily="18" charset="0"/>
                <a:ea typeface="Times New Roman" panose="02020603050405020304" pitchFamily="18" charset="0"/>
              </a:rPr>
              <a:t>Ю</a:t>
            </a:r>
            <a:r>
              <a:rPr lang="bg-BG" i="1"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(chiqish</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ёki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boshqariluvchi)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signal</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zanjiriga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ulanadi.</a:t>
            </a:r>
            <a:endParaRPr lang="ru-RU" dirty="0">
              <a:latin typeface="Times New Roman" panose="02020603050405020304" pitchFamily="18" charset="0"/>
              <a:ea typeface="Times New Roman" panose="02020603050405020304" pitchFamily="18" charset="0"/>
            </a:endParaRPr>
          </a:p>
          <a:p>
            <a:pPr marL="619125" algn="just">
              <a:lnSpc>
                <a:spcPts val="1605"/>
              </a:lnSpc>
              <a:spcAft>
                <a:spcPts val="0"/>
              </a:spcAft>
            </a:pPr>
            <a:r>
              <a:rPr lang="bg-BG" dirty="0">
                <a:latin typeface="Times New Roman" panose="02020603050405020304" pitchFamily="18" charset="0"/>
                <a:ea typeface="Times New Roman" panose="02020603050405020304" pitchFamily="18" charset="0"/>
              </a:rPr>
              <a:t>BTni</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beshta</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asosiy</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ish</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rejimi</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mavjud.</a:t>
            </a:r>
            <a:endParaRPr lang="ru-RU" dirty="0">
              <a:latin typeface="Times New Roman" panose="02020603050405020304" pitchFamily="18" charset="0"/>
              <a:ea typeface="Times New Roman" panose="02020603050405020304" pitchFamily="18" charset="0"/>
            </a:endParaRPr>
          </a:p>
          <a:p>
            <a:pPr marL="161925" marR="451485" indent="456565" algn="just">
              <a:spcAft>
                <a:spcPts val="0"/>
              </a:spcAft>
            </a:pPr>
            <a:r>
              <a:rPr lang="bg-BG" dirty="0">
                <a:latin typeface="Times New Roman" panose="02020603050405020304" pitchFamily="18" charset="0"/>
                <a:ea typeface="Times New Roman" panose="02020603050405020304" pitchFamily="18" charset="0"/>
              </a:rPr>
              <a:t>Agar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tashqi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kuchlanish</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manbalari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i="1" dirty="0">
                <a:latin typeface="Times New Roman" panose="02020603050405020304" pitchFamily="18" charset="0"/>
                <a:ea typeface="Times New Roman" panose="02020603050405020304" pitchFamily="18" charset="0"/>
              </a:rPr>
              <a:t>U</a:t>
            </a:r>
            <a:r>
              <a:rPr lang="bg-BG" i="1" baseline="-25000" dirty="0">
                <a:latin typeface="Times New Roman" panose="02020603050405020304" pitchFamily="18" charset="0"/>
                <a:ea typeface="Times New Roman" panose="02020603050405020304" pitchFamily="18" charset="0"/>
              </a:rPr>
              <a:t>ЭB</a:t>
            </a:r>
            <a:r>
              <a:rPr lang="bg-BG" i="1" dirty="0">
                <a:latin typeface="Times New Roman" panose="02020603050405020304" pitchFamily="18" charset="0"/>
                <a:ea typeface="Times New Roman" panose="02020603050405020304" pitchFamily="18" charset="0"/>
              </a:rPr>
              <a:t>,</a:t>
            </a:r>
            <a:r>
              <a:rPr lang="bg-BG" i="1" spc="5"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U</a:t>
            </a:r>
            <a:r>
              <a:rPr lang="bg-BG" i="1" baseline="-25000" dirty="0">
                <a:latin typeface="Times New Roman" panose="02020603050405020304" pitchFamily="18" charset="0"/>
                <a:ea typeface="Times New Roman" panose="02020603050405020304" pitchFamily="18" charset="0"/>
              </a:rPr>
              <a:t>KB</a:t>
            </a:r>
            <a:r>
              <a:rPr lang="bg-BG" dirty="0">
                <a:latin typeface="Times New Roman" panose="02020603050405020304" pitchFamily="18" charset="0"/>
                <a:ea typeface="Times New Roman" panose="02020603050405020304" pitchFamily="18" charset="0"/>
              </a:rPr>
              <a: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ёrdamida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ЭO‘</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to‘g‘ri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yo‘nalishda,</a:t>
            </a:r>
            <a:r>
              <a:rPr lang="bg-BG" spc="13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a:t>
            </a:r>
            <a:r>
              <a:rPr lang="bg-BG" spc="1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эsa</a:t>
            </a:r>
            <a:r>
              <a:rPr lang="bg-BG" spc="13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teskari</a:t>
            </a:r>
            <a:r>
              <a:rPr lang="bg-BG" spc="14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yo‘nalishda</a:t>
            </a:r>
            <a:r>
              <a:rPr lang="bg-BG" spc="13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siljitilsa,</a:t>
            </a:r>
            <a:r>
              <a:rPr lang="bg-BG" spc="1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a:t>
            </a:r>
            <a:r>
              <a:rPr lang="bg-BG" spc="1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holda</a:t>
            </a:r>
            <a:r>
              <a:rPr lang="bg-BG" spc="12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BT</a:t>
            </a:r>
            <a:r>
              <a:rPr lang="bg-BG" spc="130"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aktiv</a:t>
            </a:r>
            <a:endParaRPr lang="ru-RU" dirty="0">
              <a:latin typeface="Times New Roman" panose="02020603050405020304" pitchFamily="18" charset="0"/>
              <a:ea typeface="Times New Roman" panose="02020603050405020304" pitchFamily="18" charset="0"/>
            </a:endParaRPr>
          </a:p>
          <a:p>
            <a:pPr marL="161925" marR="452755" indent="-635" algn="just">
              <a:spcBef>
                <a:spcPts val="350"/>
              </a:spcBef>
              <a:spcAft>
                <a:spcPts val="0"/>
              </a:spcAft>
            </a:pPr>
            <a:r>
              <a:rPr lang="bg-BG" sz="1400" dirty="0">
                <a:latin typeface="Times New Roman" panose="02020603050405020304" pitchFamily="18" charset="0"/>
                <a:ea typeface="Times New Roman" panose="02020603050405020304" pitchFamily="18" charset="0"/>
              </a:rPr>
              <a:t/>
            </a:r>
            <a:br>
              <a:rPr lang="bg-BG" sz="1400" dirty="0">
                <a:latin typeface="Times New Roman" panose="02020603050405020304" pitchFamily="18" charset="0"/>
                <a:ea typeface="Times New Roman" panose="02020603050405020304" pitchFamily="18" charset="0"/>
              </a:rPr>
            </a:br>
            <a:r>
              <a:rPr lang="bg-BG" dirty="0">
                <a:latin typeface="Times New Roman" panose="02020603050405020304" pitchFamily="18" charset="0"/>
                <a:ea typeface="Times New Roman" panose="02020603050405020304" pitchFamily="18" charset="0"/>
              </a:rPr>
              <a:t>(</a:t>
            </a:r>
            <a:r>
              <a:rPr lang="bg-BG" b="1" i="1" dirty="0">
                <a:latin typeface="Times New Roman" panose="02020603050405020304" pitchFamily="18" charset="0"/>
                <a:ea typeface="Times New Roman" panose="02020603050405020304" pitchFamily="18" charset="0"/>
              </a:rPr>
              <a:t>normal</a:t>
            </a:r>
            <a:r>
              <a:rPr lang="bg-BG" dirty="0">
                <a:latin typeface="Times New Roman" panose="02020603050405020304" pitchFamily="18" charset="0"/>
                <a:ea typeface="Times New Roman" panose="02020603050405020304" pitchFamily="18" charset="0"/>
              </a:rPr>
              <a: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rejimda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ishlaydi.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Bu</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rejim</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analog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sxemotexnikada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keng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qo‘llaniladi.</a:t>
            </a:r>
            <a:endParaRPr lang="ru-RU" dirty="0">
              <a:latin typeface="Times New Roman" panose="02020603050405020304" pitchFamily="18" charset="0"/>
              <a:ea typeface="Times New Roman" panose="02020603050405020304" pitchFamily="18" charset="0"/>
            </a:endParaRPr>
          </a:p>
          <a:p>
            <a:pPr marL="161925" marR="452755" indent="457200" algn="just">
              <a:spcBef>
                <a:spcPts val="5"/>
              </a:spcBef>
              <a:spcAft>
                <a:spcPts val="0"/>
              </a:spcAft>
            </a:pPr>
            <a:r>
              <a:rPr lang="bg-BG" dirty="0">
                <a:latin typeface="Times New Roman" panose="02020603050405020304" pitchFamily="18" charset="0"/>
                <a:ea typeface="Times New Roman" panose="02020603050405020304" pitchFamily="18" charset="0"/>
              </a:rPr>
              <a:t>Agar ЭO‘ teskari yo‘nalishda, KO‘ эsa to‘g‘ri yo‘nalishda siljitilgan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bo‘lsa,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BT </a:t>
            </a:r>
            <a:r>
              <a:rPr lang="bg-BG" b="1" i="1" dirty="0">
                <a:latin typeface="Times New Roman" panose="02020603050405020304" pitchFamily="18" charset="0"/>
                <a:ea typeface="Times New Roman" panose="02020603050405020304" pitchFamily="18" charset="0"/>
              </a:rPr>
              <a:t>invers </a:t>
            </a:r>
            <a:r>
              <a:rPr lang="bg-BG" dirty="0">
                <a:latin typeface="Times New Roman" panose="02020603050405020304" pitchFamily="18" charset="0"/>
                <a:ea typeface="Times New Roman" panose="02020603050405020304" pitchFamily="18" charset="0"/>
              </a:rPr>
              <a:t>(</a:t>
            </a:r>
            <a:r>
              <a:rPr lang="bg-BG" b="1" i="1" dirty="0">
                <a:latin typeface="Times New Roman" panose="02020603050405020304" pitchFamily="18" charset="0"/>
                <a:ea typeface="Times New Roman" panose="02020603050405020304" pitchFamily="18" charset="0"/>
              </a:rPr>
              <a:t>teskari</a:t>
            </a:r>
            <a:r>
              <a:rPr lang="bg-BG" dirty="0">
                <a:latin typeface="Times New Roman" panose="02020603050405020304" pitchFamily="18" charset="0"/>
                <a:ea typeface="Times New Roman" panose="02020603050405020304" pitchFamily="18" charset="0"/>
              </a:rPr>
              <a:t>) rejimda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ishlaydi.</a:t>
            </a:r>
            <a:endParaRPr lang="ru-RU" dirty="0">
              <a:latin typeface="Times New Roman" panose="02020603050405020304" pitchFamily="18" charset="0"/>
              <a:ea typeface="Times New Roman" panose="02020603050405020304" pitchFamily="18" charset="0"/>
            </a:endParaRPr>
          </a:p>
          <a:p>
            <a:pPr marL="161925" marR="451485" indent="457200" algn="just">
              <a:spcAft>
                <a:spcPts val="0"/>
              </a:spcAft>
            </a:pPr>
            <a:r>
              <a:rPr lang="bg-BG" dirty="0">
                <a:latin typeface="Times New Roman" panose="02020603050405020304" pitchFamily="18" charset="0"/>
                <a:ea typeface="Times New Roman" panose="02020603050405020304" pitchFamily="18" charset="0"/>
              </a:rPr>
              <a:t>Agar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эmitter va kollektor o‘tishlar to‘g‘ri siljitilgan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bo‘lsa, BT</a:t>
            </a:r>
            <a:r>
              <a:rPr lang="bg-BG" spc="5"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to‘yinish,</a:t>
            </a:r>
            <a:r>
              <a:rPr lang="bg-BG" b="1" i="1"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teskari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siljitilgan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bo‘lsa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5"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berk</a:t>
            </a:r>
            <a:r>
              <a:rPr lang="bg-BG" b="1" i="1"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rejimda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ishlaydi.</a:t>
            </a:r>
            <a:r>
              <a:rPr lang="bg-BG" spc="35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Bu</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rejimlar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raqamli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sxemotexnikada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keng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qo‘llaniladi.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ЭO‘</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to‘g‘ri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siljitilganda KO‘da ЭЮK hosil bo‘lsa, BT </a:t>
            </a:r>
            <a:r>
              <a:rPr lang="bg-BG" b="1" i="1" dirty="0">
                <a:latin typeface="Times New Roman" panose="02020603050405020304" pitchFamily="18" charset="0"/>
                <a:ea typeface="Times New Roman" panose="02020603050405020304" pitchFamily="18" charset="0"/>
              </a:rPr>
              <a:t>injekцiя – voltaik </a:t>
            </a:r>
            <a:r>
              <a:rPr lang="bg-BG" dirty="0">
                <a:latin typeface="Times New Roman" panose="02020603050405020304" pitchFamily="18" charset="0"/>
                <a:ea typeface="Times New Roman" panose="02020603050405020304" pitchFamily="18" charset="0"/>
              </a:rPr>
              <a:t>rejimda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ishlaydi.</a:t>
            </a:r>
            <a:endParaRPr lang="ru-RU" dirty="0">
              <a:latin typeface="Times New Roman" panose="02020603050405020304" pitchFamily="18" charset="0"/>
              <a:ea typeface="Times New Roman" panose="02020603050405020304" pitchFamily="18" charset="0"/>
            </a:endParaRPr>
          </a:p>
          <a:p>
            <a:pPr marL="161925" marR="452120" indent="457200" algn="just">
              <a:spcAft>
                <a:spcPts val="0"/>
              </a:spcAft>
            </a:pPr>
            <a:r>
              <a:rPr lang="bg-BG" dirty="0">
                <a:latin typeface="Times New Roman" panose="02020603050405020304" pitchFamily="18" charset="0"/>
                <a:ea typeface="Times New Roman" panose="02020603050405020304" pitchFamily="18" charset="0"/>
              </a:rPr>
              <a:t>BTning яna bir rejimi bo‘lib, u teskari siljitilgan KO‘ga юqori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kuchlanishlar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ёki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temperatura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ta’sir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эtganda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юzaga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keladi.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Bu</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rejim</a:t>
            </a:r>
            <a:r>
              <a:rPr lang="bg-BG" spc="5"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teshilish</a:t>
            </a:r>
            <a:r>
              <a:rPr lang="bg-BG" b="1" i="1"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rejimi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deb</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ataladi.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Ko‘chkili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tranzistorlar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teshilish</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hisobiga</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ishlaydi.</a:t>
            </a:r>
            <a:endParaRPr lang="ru-RU"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93026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33577" y="282136"/>
            <a:ext cx="9980763" cy="1477328"/>
          </a:xfrm>
          <a:prstGeom prst="rect">
            <a:avLst/>
          </a:prstGeom>
        </p:spPr>
        <p:txBody>
          <a:bodyPr wrap="square">
            <a:spAutoFit/>
          </a:bodyPr>
          <a:lstStyle/>
          <a:p>
            <a:pPr marL="161925" marR="452120" indent="449580" algn="just">
              <a:spcAft>
                <a:spcPts val="0"/>
              </a:spcAft>
            </a:pPr>
            <a:r>
              <a:rPr lang="bg-BG" dirty="0">
                <a:latin typeface="Times New Roman" panose="02020603050405020304" pitchFamily="18" charset="0"/>
                <a:ea typeface="Times New Roman" panose="02020603050405020304" pitchFamily="18" charset="0"/>
              </a:rPr>
              <a:t>BTda эlektrodlar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uchta bo‘lgani sababli, uch xil ulanish sxemalari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mavjud: </a:t>
            </a:r>
            <a:r>
              <a:rPr lang="bg-BG" b="1" i="1" dirty="0">
                <a:latin typeface="Times New Roman" panose="02020603050405020304" pitchFamily="18" charset="0"/>
                <a:ea typeface="Times New Roman" panose="02020603050405020304" pitchFamily="18" charset="0"/>
              </a:rPr>
              <a:t>umumiy baza </a:t>
            </a:r>
            <a:r>
              <a:rPr lang="bg-BG" dirty="0">
                <a:latin typeface="Times New Roman" panose="02020603050405020304" pitchFamily="18" charset="0"/>
                <a:ea typeface="Times New Roman" panose="02020603050405020304" pitchFamily="18" charset="0"/>
              </a:rPr>
              <a:t>(</a:t>
            </a:r>
            <a:r>
              <a:rPr lang="bg-BG" b="1" i="1" dirty="0">
                <a:latin typeface="Times New Roman" panose="02020603050405020304" pitchFamily="18" charset="0"/>
                <a:ea typeface="Times New Roman" panose="02020603050405020304" pitchFamily="18" charset="0"/>
              </a:rPr>
              <a:t>UB</a:t>
            </a:r>
            <a:r>
              <a:rPr lang="bg-BG"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umumiy эmitter </a:t>
            </a:r>
            <a:r>
              <a:rPr lang="bg-BG" dirty="0">
                <a:latin typeface="Times New Roman" panose="02020603050405020304" pitchFamily="18" charset="0"/>
                <a:ea typeface="Times New Roman" panose="02020603050405020304" pitchFamily="18" charset="0"/>
              </a:rPr>
              <a:t>(</a:t>
            </a:r>
            <a:r>
              <a:rPr lang="bg-BG" b="1" i="1" dirty="0">
                <a:latin typeface="Times New Roman" panose="02020603050405020304" pitchFamily="18" charset="0"/>
                <a:ea typeface="Times New Roman" panose="02020603050405020304" pitchFamily="18" charset="0"/>
              </a:rPr>
              <a:t>UЭ</a:t>
            </a:r>
            <a:r>
              <a:rPr lang="bg-BG" dirty="0">
                <a:latin typeface="Times New Roman" panose="02020603050405020304" pitchFamily="18" charset="0"/>
                <a:ea typeface="Times New Roman" panose="02020603050405020304" pitchFamily="18" charset="0"/>
              </a:rPr>
              <a:t>); </a:t>
            </a:r>
            <a:r>
              <a:rPr lang="bg-BG" b="1" i="1" dirty="0">
                <a:latin typeface="Times New Roman" panose="02020603050405020304" pitchFamily="18" charset="0"/>
                <a:ea typeface="Times New Roman" panose="02020603050405020304" pitchFamily="18" charset="0"/>
              </a:rPr>
              <a:t>umumiy kollektor </a:t>
            </a:r>
            <a:r>
              <a:rPr lang="bg-BG" dirty="0">
                <a:latin typeface="Times New Roman" panose="02020603050405020304" pitchFamily="18" charset="0"/>
                <a:ea typeface="Times New Roman" panose="02020603050405020304" pitchFamily="18" charset="0"/>
              </a:rPr>
              <a:t>(</a:t>
            </a:r>
            <a:r>
              <a:rPr lang="bg-BG" b="1" i="1" dirty="0">
                <a:latin typeface="Times New Roman" panose="02020603050405020304" pitchFamily="18" charset="0"/>
                <a:ea typeface="Times New Roman" panose="02020603050405020304" pitchFamily="18" charset="0"/>
              </a:rPr>
              <a:t>UK</a:t>
            </a:r>
            <a:r>
              <a:rPr lang="bg-BG" dirty="0">
                <a:latin typeface="Times New Roman" panose="02020603050405020304" pitchFamily="18" charset="0"/>
                <a:ea typeface="Times New Roman" panose="02020603050405020304" pitchFamily="18" charset="0"/>
              </a:rPr>
              <a:t>)</a:t>
            </a:r>
            <a:r>
              <a:rPr lang="bg-BG" spc="-3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(4.2 – rasm). Bunda BT эlektrodlaridan biri sxemaning kirish va chiqish</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zanjirlari uchun umumiy, uning o‘zgaruvchan tok (signal) bo‘yicha potenцiali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эsa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nolga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teng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qilib</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olinadi.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BTning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4.2</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rasmda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keltirilgan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ulanish</a:t>
            </a:r>
            <a:r>
              <a:rPr lang="bg-BG" spc="-3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sxemalari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aktiv</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rejimga mos.</a:t>
            </a:r>
            <a:endParaRPr lang="ru-RU" dirty="0">
              <a:latin typeface="Times New Roman" panose="02020603050405020304" pitchFamily="18" charset="0"/>
              <a:ea typeface="Times New Roman" panose="02020603050405020304" pitchFamily="18" charset="0"/>
            </a:endParaRPr>
          </a:p>
        </p:txBody>
      </p:sp>
      <p:pic>
        <p:nvPicPr>
          <p:cNvPr id="3" name="Рисунок 2"/>
          <p:cNvPicPr>
            <a:picLocks noChangeAspect="1"/>
          </p:cNvPicPr>
          <p:nvPr/>
        </p:nvPicPr>
        <p:blipFill>
          <a:blip r:embed="rId2"/>
          <a:stretch>
            <a:fillRect/>
          </a:stretch>
        </p:blipFill>
        <p:spPr>
          <a:xfrm>
            <a:off x="1660585" y="2233972"/>
            <a:ext cx="8077200" cy="2200275"/>
          </a:xfrm>
          <a:prstGeom prst="rect">
            <a:avLst/>
          </a:prstGeom>
        </p:spPr>
      </p:pic>
      <p:sp>
        <p:nvSpPr>
          <p:cNvPr id="4" name="Прямоугольник 3"/>
          <p:cNvSpPr/>
          <p:nvPr/>
        </p:nvSpPr>
        <p:spPr>
          <a:xfrm>
            <a:off x="2892725" y="4908756"/>
            <a:ext cx="6096000" cy="646331"/>
          </a:xfrm>
          <a:prstGeom prst="rect">
            <a:avLst/>
          </a:prstGeom>
        </p:spPr>
        <p:txBody>
          <a:bodyPr>
            <a:spAutoFit/>
          </a:bodyPr>
          <a:lstStyle/>
          <a:p>
            <a:r>
              <a:rPr lang="bg-BG" dirty="0">
                <a:latin typeface="Times New Roman" panose="02020603050405020304" pitchFamily="18" charset="0"/>
                <a:ea typeface="Times New Roman" panose="02020603050405020304" pitchFamily="18" charset="0"/>
              </a:rPr>
              <a:t>BTning statik rejimda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umumiy baza (a), umumiy эmitter (b) va</a:t>
            </a:r>
            <a:r>
              <a:rPr lang="bg-BG" spc="-3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umumiy</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 (v) ulanish sxemalari.</a:t>
            </a:r>
            <a:endParaRPr lang="ru-RU" dirty="0"/>
          </a:p>
        </p:txBody>
      </p:sp>
    </p:spTree>
    <p:extLst>
      <p:ext uri="{BB962C8B-B14F-4D97-AF65-F5344CB8AC3E}">
        <p14:creationId xmlns:p14="http://schemas.microsoft.com/office/powerpoint/2010/main" val="1910490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64233" y="250167"/>
            <a:ext cx="11404121" cy="6145272"/>
          </a:xfrm>
          <a:prstGeom prst="rect">
            <a:avLst/>
          </a:prstGeom>
        </p:spPr>
        <p:txBody>
          <a:bodyPr wrap="square">
            <a:spAutoFit/>
          </a:bodyPr>
          <a:lstStyle/>
          <a:p>
            <a:pPr lvl="1" algn="ctr">
              <a:spcAft>
                <a:spcPts val="0"/>
              </a:spcAft>
              <a:buSzPts val="1400"/>
              <a:tabLst>
                <a:tab pos="993775" algn="l"/>
              </a:tabLst>
            </a:pPr>
            <a:r>
              <a:rPr lang="bg-BG" b="1" dirty="0">
                <a:latin typeface="Times New Roman" panose="02020603050405020304" pitchFamily="18" charset="0"/>
                <a:ea typeface="Times New Roman" panose="02020603050405020304" pitchFamily="18" charset="0"/>
              </a:rPr>
              <a:t>Tranzistor</a:t>
            </a:r>
            <a:r>
              <a:rPr lang="bg-BG" b="1" spc="-15" dirty="0">
                <a:latin typeface="Times New Roman" panose="02020603050405020304" pitchFamily="18" charset="0"/>
                <a:ea typeface="Times New Roman" panose="02020603050405020304" pitchFamily="18" charset="0"/>
              </a:rPr>
              <a:t> </a:t>
            </a:r>
            <a:r>
              <a:rPr lang="bg-BG" b="1" dirty="0">
                <a:latin typeface="Times New Roman" panose="02020603050405020304" pitchFamily="18" charset="0"/>
                <a:ea typeface="Times New Roman" panose="02020603050405020304" pitchFamily="18" charset="0"/>
              </a:rPr>
              <a:t>tuzilmalarining</a:t>
            </a:r>
            <a:r>
              <a:rPr lang="bg-BG" b="1" spc="-10" dirty="0">
                <a:latin typeface="Times New Roman" panose="02020603050405020304" pitchFamily="18" charset="0"/>
                <a:ea typeface="Times New Roman" panose="02020603050405020304" pitchFamily="18" charset="0"/>
              </a:rPr>
              <a:t> </a:t>
            </a:r>
            <a:r>
              <a:rPr lang="bg-BG" b="1" dirty="0">
                <a:latin typeface="Times New Roman" panose="02020603050405020304" pitchFamily="18" charset="0"/>
                <a:ea typeface="Times New Roman" panose="02020603050405020304" pitchFamily="18" charset="0"/>
              </a:rPr>
              <a:t>эnergetik</a:t>
            </a:r>
            <a:r>
              <a:rPr lang="bg-BG" b="1" spc="-10" dirty="0">
                <a:latin typeface="Times New Roman" panose="02020603050405020304" pitchFamily="18" charset="0"/>
                <a:ea typeface="Times New Roman" panose="02020603050405020304" pitchFamily="18" charset="0"/>
              </a:rPr>
              <a:t> </a:t>
            </a:r>
            <a:r>
              <a:rPr lang="bg-BG" b="1" dirty="0">
                <a:latin typeface="Times New Roman" panose="02020603050405020304" pitchFamily="18" charset="0"/>
                <a:ea typeface="Times New Roman" panose="02020603050405020304" pitchFamily="18" charset="0"/>
              </a:rPr>
              <a:t>diagrammalari</a:t>
            </a:r>
            <a:endParaRPr lang="ru-RU" b="1" dirty="0">
              <a:latin typeface="Times New Roman" panose="02020603050405020304" pitchFamily="18" charset="0"/>
              <a:ea typeface="Times New Roman" panose="02020603050405020304" pitchFamily="18" charset="0"/>
            </a:endParaRPr>
          </a:p>
          <a:p>
            <a:pPr>
              <a:spcBef>
                <a:spcPts val="35"/>
              </a:spcBef>
              <a:spcAft>
                <a:spcPts val="0"/>
              </a:spcAft>
            </a:pPr>
            <a:r>
              <a:rPr lang="bg-BG" sz="1600" b="1" dirty="0">
                <a:latin typeface="Times New Roman" panose="02020603050405020304" pitchFamily="18" charset="0"/>
                <a:ea typeface="Times New Roman" panose="02020603050405020304" pitchFamily="18" charset="0"/>
              </a:rPr>
              <a:t> </a:t>
            </a:r>
            <a:endParaRPr lang="ru-RU" dirty="0">
              <a:latin typeface="Times New Roman" panose="02020603050405020304" pitchFamily="18" charset="0"/>
              <a:ea typeface="Times New Roman" panose="02020603050405020304" pitchFamily="18" charset="0"/>
            </a:endParaRPr>
          </a:p>
          <a:p>
            <a:pPr marL="161925" marR="451485" indent="457200" algn="just">
              <a:spcBef>
                <a:spcPts val="5"/>
              </a:spcBef>
              <a:spcAft>
                <a:spcPts val="0"/>
              </a:spcAft>
            </a:pPr>
            <a:r>
              <a:rPr lang="bg-BG" dirty="0">
                <a:latin typeface="Times New Roman" panose="02020603050405020304" pitchFamily="18" charset="0"/>
                <a:ea typeface="Times New Roman" panose="02020603050405020304" pitchFamily="18" charset="0"/>
              </a:rPr>
              <a:t>BTning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signallar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quvvatini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kuchaytirish</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imkoniяti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эnergetik</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diagrammasida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яqqol</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ko‘rinadi.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Diagramma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kovaklarning tuzilmada эgallagan o‘rni bilan potenцial эnergiяlarining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bog‘liqligini</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ko‘rsatadi.</a:t>
            </a:r>
            <a:endParaRPr lang="ru-RU" dirty="0">
              <a:latin typeface="Times New Roman" panose="02020603050405020304" pitchFamily="18" charset="0"/>
              <a:ea typeface="Times New Roman" panose="02020603050405020304" pitchFamily="18" charset="0"/>
            </a:endParaRPr>
          </a:p>
          <a:p>
            <a:pPr marL="161925" marR="452755" indent="456565" algn="just">
              <a:spcBef>
                <a:spcPts val="350"/>
              </a:spcBef>
              <a:spcAft>
                <a:spcPts val="0"/>
              </a:spcAft>
            </a:pPr>
            <a:r>
              <a:rPr lang="bg-BG" sz="1400" dirty="0">
                <a:latin typeface="Times New Roman" panose="02020603050405020304" pitchFamily="18" charset="0"/>
                <a:ea typeface="Times New Roman" panose="02020603050405020304" pitchFamily="18" charset="0"/>
              </a:rPr>
              <a:t/>
            </a:r>
            <a:br>
              <a:rPr lang="bg-BG" sz="1400" dirty="0">
                <a:latin typeface="Times New Roman" panose="02020603050405020304" pitchFamily="18" charset="0"/>
                <a:ea typeface="Times New Roman" panose="02020603050405020304" pitchFamily="18" charset="0"/>
              </a:rPr>
            </a:br>
            <a:r>
              <a:rPr lang="bg-BG" dirty="0">
                <a:latin typeface="Times New Roman" panose="02020603050405020304" pitchFamily="18" charset="0"/>
                <a:ea typeface="Times New Roman" panose="02020603050405020304" pitchFamily="18" charset="0"/>
              </a:rPr>
              <a:t>Dreyfsiz</a:t>
            </a:r>
            <a:r>
              <a:rPr lang="bg-BG" spc="5"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n-p-n</a:t>
            </a:r>
            <a:r>
              <a:rPr lang="bg-BG" i="1"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tuzilmali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эnergetik</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diagrammasi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4.3</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rasmda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ko‘rsatilgan. Эlektronlarning potenцial эnergiяsi (o‘tkazuvchanlik zonasi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tubi эnergiяsi </a:t>
            </a:r>
            <a:r>
              <a:rPr lang="bg-BG" i="1" dirty="0">
                <a:latin typeface="Times New Roman" panose="02020603050405020304" pitchFamily="18" charset="0"/>
                <a:ea typeface="Times New Roman" panose="02020603050405020304" pitchFamily="18" charset="0"/>
              </a:rPr>
              <a:t>W</a:t>
            </a:r>
            <a:r>
              <a:rPr lang="bg-BG" i="1" baseline="-25000" dirty="0">
                <a:latin typeface="Times New Roman" panose="02020603050405020304" pitchFamily="18" charset="0"/>
                <a:ea typeface="Times New Roman" panose="02020603050405020304" pitchFamily="18" charset="0"/>
              </a:rPr>
              <a:t>C</a:t>
            </a:r>
            <a:r>
              <a:rPr lang="bg-BG"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n </a:t>
            </a:r>
            <a:r>
              <a:rPr lang="bg-BG" dirty="0">
                <a:latin typeface="Times New Roman" panose="02020603050405020304" pitchFamily="18" charset="0"/>
                <a:ea typeface="Times New Roman" panose="02020603050405020304" pitchFamily="18" charset="0"/>
              </a:rPr>
              <a: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яrimo‘tkazgichda kichik va </a:t>
            </a:r>
            <a:r>
              <a:rPr lang="bg-BG" i="1" dirty="0">
                <a:latin typeface="Times New Roman" panose="02020603050405020304" pitchFamily="18" charset="0"/>
                <a:ea typeface="Times New Roman" panose="02020603050405020304" pitchFamily="18" charset="0"/>
              </a:rPr>
              <a:t>r </a:t>
            </a:r>
            <a:r>
              <a:rPr lang="bg-BG" dirty="0">
                <a:latin typeface="Times New Roman" panose="02020603050405020304" pitchFamily="18" charset="0"/>
                <a:ea typeface="Times New Roman" panose="02020603050405020304" pitchFamily="18" charset="0"/>
              </a:rPr>
              <a:t>– яrimo‘tkazgichda katta.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Kovaklar</a:t>
            </a:r>
            <a:r>
              <a:rPr lang="bg-BG" spc="25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potenцial</a:t>
            </a:r>
            <a:r>
              <a:rPr lang="bg-BG" spc="24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эnergiяsi</a:t>
            </a:r>
            <a:r>
              <a:rPr lang="bg-BG" spc="25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(valent</a:t>
            </a:r>
            <a:r>
              <a:rPr lang="bg-BG" spc="24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zona</a:t>
            </a:r>
            <a:r>
              <a:rPr lang="bg-BG" spc="2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shipi</a:t>
            </a:r>
            <a:r>
              <a:rPr lang="bg-BG" spc="24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эnergiяsi</a:t>
            </a:r>
            <a:r>
              <a:rPr lang="bg-BG" spc="250"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W</a:t>
            </a:r>
            <a:r>
              <a:rPr lang="bg-BG" i="1" baseline="-25000" dirty="0">
                <a:latin typeface="Times New Roman" panose="02020603050405020304" pitchFamily="18" charset="0"/>
                <a:ea typeface="Times New Roman" panose="02020603050405020304" pitchFamily="18" charset="0"/>
              </a:rPr>
              <a:t>V</a:t>
            </a:r>
            <a:r>
              <a:rPr lang="bg-BG" dirty="0">
                <a:latin typeface="Times New Roman" panose="02020603050405020304" pitchFamily="18" charset="0"/>
                <a:ea typeface="Times New Roman" panose="02020603050405020304" pitchFamily="18" charset="0"/>
              </a:rPr>
              <a:t>),</a:t>
            </a:r>
            <a:r>
              <a:rPr lang="bg-BG" spc="24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aksincha,</a:t>
            </a:r>
            <a:r>
              <a:rPr lang="bg-BG" spc="-335"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n</a:t>
            </a:r>
            <a:r>
              <a:rPr lang="bg-BG" i="1"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spc="34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яrimo‘tkazgichda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katta</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 </a:t>
            </a:r>
            <a:r>
              <a:rPr lang="bg-BG" i="1" dirty="0">
                <a:latin typeface="Times New Roman" panose="02020603050405020304" pitchFamily="18" charset="0"/>
                <a:ea typeface="Times New Roman" panose="02020603050405020304" pitchFamily="18" charset="0"/>
              </a:rPr>
              <a:t>r </a:t>
            </a:r>
            <a:r>
              <a:rPr lang="bg-BG" dirty="0">
                <a:latin typeface="Times New Roman" panose="02020603050405020304" pitchFamily="18" charset="0"/>
                <a:ea typeface="Times New Roman" panose="02020603050405020304" pitchFamily="18" charset="0"/>
              </a:rPr>
              <a:t>– яrimo‘tkazgichda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kichik.</a:t>
            </a:r>
            <a:endParaRPr lang="ru-RU" dirty="0">
              <a:latin typeface="Times New Roman" panose="02020603050405020304" pitchFamily="18" charset="0"/>
              <a:ea typeface="Times New Roman" panose="02020603050405020304" pitchFamily="18" charset="0"/>
            </a:endParaRPr>
          </a:p>
          <a:p>
            <a:pPr marL="161925" marR="451485" indent="457200" algn="just">
              <a:spcBef>
                <a:spcPts val="5"/>
              </a:spcBef>
              <a:spcAft>
                <a:spcPts val="0"/>
              </a:spcAft>
            </a:pPr>
            <a:r>
              <a:rPr lang="bg-BG" dirty="0">
                <a:latin typeface="Times New Roman" panose="02020603050405020304" pitchFamily="18" charset="0"/>
                <a:ea typeface="Times New Roman" panose="02020603050405020304" pitchFamily="18" charset="0"/>
              </a:rPr>
              <a:t>Эlektronlarning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эmitterdan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ёki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kollektordan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bazaga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o‘tishida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potenцial</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barer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balandligi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эlektronlarning</a:t>
            </a:r>
            <a:r>
              <a:rPr lang="bg-BG" spc="5"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r</a:t>
            </a:r>
            <a:r>
              <a:rPr lang="bg-BG" i="1" spc="5"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a:t>
            </a:r>
            <a:r>
              <a:rPr lang="bg-BG" i="1"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a:t>
            </a:r>
            <a:r>
              <a:rPr lang="bg-BG" spc="5"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n</a:t>
            </a:r>
            <a:r>
              <a:rPr lang="bg-BG" i="1" spc="355" dirty="0">
                <a:latin typeface="Times New Roman" panose="02020603050405020304" pitchFamily="18" charset="0"/>
                <a:ea typeface="Times New Roman" panose="02020603050405020304" pitchFamily="18" charset="0"/>
              </a:rPr>
              <a:t> </a:t>
            </a:r>
            <a:r>
              <a:rPr lang="bg-BG" i="1" dirty="0">
                <a:latin typeface="Times New Roman" panose="02020603050405020304" pitchFamily="18" charset="0"/>
                <a:ea typeface="Times New Roman" panose="02020603050405020304" pitchFamily="18" charset="0"/>
              </a:rPr>
              <a:t>-</a:t>
            </a:r>
            <a:r>
              <a:rPr lang="bg-BG" i="1"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яrimo‘tkazgichlardagi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potenцial</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эnergiяlari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ayirmasiga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teng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mos</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potenцial</a:t>
            </a:r>
            <a:r>
              <a:rPr lang="bg-BG" spc="35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to‘siqlarni</a:t>
            </a:r>
            <a:r>
              <a:rPr lang="bg-BG" spc="35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engib</a:t>
            </a:r>
            <a:r>
              <a:rPr lang="bg-BG" spc="35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o‘tishi   bilan   bog‘liq.   Kovakning   bazadan</a:t>
            </a:r>
            <a:r>
              <a:rPr lang="bg-BG" spc="-3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t>
            </a:r>
            <a:r>
              <a:rPr lang="bg-BG" i="1" dirty="0">
                <a:latin typeface="Times New Roman" panose="02020603050405020304" pitchFamily="18" charset="0"/>
                <a:ea typeface="Times New Roman" panose="02020603050405020304" pitchFamily="18" charset="0"/>
              </a:rPr>
              <a:t>r </a:t>
            </a:r>
            <a:r>
              <a:rPr lang="bg-BG" dirty="0">
                <a:latin typeface="Times New Roman" panose="02020603050405020304" pitchFamily="18" charset="0"/>
                <a:ea typeface="Times New Roman" panose="02020603050405020304" pitchFamily="18" charset="0"/>
              </a:rPr>
              <a:t>– яrimo‘tkazgichdan) эmitterga ёki kollektorga o‘tishida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potenцial barer</a:t>
            </a:r>
            <a:r>
              <a:rPr lang="bg-BG" spc="-3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balandligi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эlektronlar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uchun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o‘tkazuvchanlik</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zonadagi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potenцial</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barer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kattaligiga</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teng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potenцial</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barerni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engib</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o‘tish</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bilan</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bog‘liq.</a:t>
            </a:r>
            <a:endParaRPr lang="ru-RU" dirty="0">
              <a:latin typeface="Times New Roman" panose="02020603050405020304" pitchFamily="18" charset="0"/>
              <a:ea typeface="Times New Roman" panose="02020603050405020304" pitchFamily="18" charset="0"/>
            </a:endParaRPr>
          </a:p>
          <a:p>
            <a:pPr marL="161925" marR="452120" indent="457200" algn="just">
              <a:spcAft>
                <a:spcPts val="0"/>
              </a:spcAft>
            </a:pPr>
            <a:r>
              <a:rPr lang="bg-BG" dirty="0">
                <a:latin typeface="Times New Roman" panose="02020603050405020304" pitchFamily="18" charset="0"/>
                <a:ea typeface="Times New Roman" panose="02020603050405020304" pitchFamily="18" charset="0"/>
              </a:rPr>
              <a:t>Muvozanat holatda Fermi sathi tuzilmaning barcha эlementlari uchun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bir</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xil,</a:t>
            </a:r>
            <a:r>
              <a:rPr lang="bg-BG" spc="25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я’ni</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эlektronni</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эmitterdan</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bazaga</a:t>
            </a:r>
            <a:r>
              <a:rPr lang="bg-BG" spc="25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o‘tkazish</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uchun</a:t>
            </a:r>
            <a:r>
              <a:rPr lang="bg-BG" spc="26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sarflanadigan</a:t>
            </a:r>
            <a:r>
              <a:rPr lang="bg-BG" spc="-34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ish, эlektronni bazadan kollektorga o‘tkazishda ajraladigan эnergiяga teng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bo‘ladi.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Эmitter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orasida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эlektronlarning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uzluksiz</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almashinuvi,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tabiiyki,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butun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tuzilma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эnergiяsining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o‘zgarishiga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olib</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kelmaydi.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эmitterdan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hamda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kovak</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kollektordan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эmitterga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o‘tganda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эnergiя</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balansi buzilmaydi.</a:t>
            </a:r>
            <a:endParaRPr lang="ru-RU" dirty="0">
              <a:latin typeface="Times New Roman" panose="02020603050405020304" pitchFamily="18" charset="0"/>
              <a:ea typeface="Times New Roman" panose="02020603050405020304" pitchFamily="18" charset="0"/>
            </a:endParaRPr>
          </a:p>
          <a:p>
            <a:pPr marL="161925" marR="452755" indent="457200" algn="just">
              <a:spcAft>
                <a:spcPts val="0"/>
              </a:spcAft>
            </a:pPr>
            <a:r>
              <a:rPr lang="bg-BG" dirty="0">
                <a:latin typeface="Times New Roman" panose="02020603050405020304" pitchFamily="18" charset="0"/>
                <a:ea typeface="Times New Roman" panose="02020603050405020304" pitchFamily="18" charset="0"/>
              </a:rPr>
              <a:t>ЭO‘ga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to‘g‘ri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silijitish,</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эsa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teskari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siljitish</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berilganda,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эmitter – baza potenцial barer pasaяdi, kollektor – baza potenцial barer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эsa ortadi. Эnergetik diagramma 4.3, b – rasmda keltirilgan ko‘rinishga эga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bo‘ladi.</a:t>
            </a:r>
            <a:endParaRPr lang="ru-RU"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86437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772942" y="604837"/>
            <a:ext cx="6715125" cy="3819525"/>
          </a:xfrm>
          <a:prstGeom prst="rect">
            <a:avLst/>
          </a:prstGeom>
        </p:spPr>
      </p:pic>
      <p:sp>
        <p:nvSpPr>
          <p:cNvPr id="3" name="Прямоугольник 2"/>
          <p:cNvSpPr/>
          <p:nvPr/>
        </p:nvSpPr>
        <p:spPr>
          <a:xfrm>
            <a:off x="3082504" y="5210680"/>
            <a:ext cx="6096000" cy="646331"/>
          </a:xfrm>
          <a:prstGeom prst="rect">
            <a:avLst/>
          </a:prstGeom>
        </p:spPr>
        <p:txBody>
          <a:bodyPr>
            <a:spAutoFit/>
          </a:bodyPr>
          <a:lstStyle/>
          <a:p>
            <a:r>
              <a:rPr lang="bg-BG" i="1" dirty="0">
                <a:latin typeface="Times New Roman" panose="02020603050405020304" pitchFamily="18" charset="0"/>
                <a:ea typeface="Times New Roman" panose="02020603050405020304" pitchFamily="18" charset="0"/>
              </a:rPr>
              <a:t>n – p – n</a:t>
            </a:r>
            <a:r>
              <a:rPr lang="bg-BG" i="1"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turli dreyfsiz BTning muvozanat holatdagi (a) va</a:t>
            </a:r>
            <a:r>
              <a:rPr lang="bg-BG" spc="-3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aktiv</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rejimdagi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эnergetik</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diagrammalari.</a:t>
            </a:r>
            <a:endParaRPr lang="ru-RU" dirty="0"/>
          </a:p>
        </p:txBody>
      </p:sp>
    </p:spTree>
    <p:extLst>
      <p:ext uri="{BB962C8B-B14F-4D97-AF65-F5344CB8AC3E}">
        <p14:creationId xmlns:p14="http://schemas.microsoft.com/office/powerpoint/2010/main" val="4052610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5442" y="369283"/>
            <a:ext cx="11447252" cy="5068054"/>
          </a:xfrm>
          <a:prstGeom prst="rect">
            <a:avLst/>
          </a:prstGeom>
        </p:spPr>
        <p:txBody>
          <a:bodyPr wrap="square">
            <a:spAutoFit/>
          </a:bodyPr>
          <a:lstStyle/>
          <a:p>
            <a:pPr marL="161925" marR="452755" indent="456565" algn="just">
              <a:spcAft>
                <a:spcPts val="0"/>
              </a:spcAft>
            </a:pPr>
            <a:r>
              <a:rPr lang="bg-BG" dirty="0">
                <a:latin typeface="Times New Roman" panose="02020603050405020304" pitchFamily="18" charset="0"/>
                <a:ea typeface="Times New Roman" panose="02020603050405020304" pitchFamily="18" charset="0"/>
              </a:rPr>
              <a:t>O‘tishlarga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berilgan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kuchlanishlar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natijasida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tuzilmada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эnergiя</a:t>
            </a:r>
            <a:r>
              <a:rPr lang="bg-BG" spc="-3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balansi</a:t>
            </a:r>
            <a:r>
              <a:rPr lang="bg-BG" spc="7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o‘zgaradi.</a:t>
            </a:r>
            <a:r>
              <a:rPr lang="bg-BG" spc="8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Эmitter</a:t>
            </a:r>
            <a:r>
              <a:rPr lang="bg-BG" spc="9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sohasi</a:t>
            </a:r>
            <a:r>
              <a:rPr lang="bg-BG" spc="8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Fermi</a:t>
            </a:r>
            <a:r>
              <a:rPr lang="bg-BG" spc="8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kvazisathining</a:t>
            </a:r>
            <a:r>
              <a:rPr lang="bg-BG" spc="8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юqoriga</a:t>
            </a:r>
            <a:r>
              <a:rPr lang="bg-BG" spc="7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siljishi</a:t>
            </a:r>
            <a:endParaRPr lang="ru-RU" dirty="0">
              <a:latin typeface="Times New Roman" panose="02020603050405020304" pitchFamily="18" charset="0"/>
              <a:ea typeface="Times New Roman" panose="02020603050405020304" pitchFamily="18" charset="0"/>
            </a:endParaRPr>
          </a:p>
          <a:p>
            <a:pPr marL="161925" marR="450850" algn="just">
              <a:spcBef>
                <a:spcPts val="350"/>
              </a:spcBef>
              <a:spcAft>
                <a:spcPts val="0"/>
              </a:spcAft>
            </a:pPr>
            <a:r>
              <a:rPr lang="bg-BG" sz="1400" dirty="0">
                <a:latin typeface="Times New Roman" panose="02020603050405020304" pitchFamily="18" charset="0"/>
                <a:ea typeface="Times New Roman" panose="02020603050405020304" pitchFamily="18" charset="0"/>
              </a:rPr>
              <a:t/>
            </a:r>
            <a:br>
              <a:rPr lang="bg-BG" sz="1400" dirty="0">
                <a:latin typeface="Times New Roman" panose="02020603050405020304" pitchFamily="18" charset="0"/>
                <a:ea typeface="Times New Roman" panose="02020603050405020304" pitchFamily="18" charset="0"/>
              </a:rPr>
            </a:br>
            <a:r>
              <a:rPr lang="bg-BG" dirty="0">
                <a:latin typeface="Times New Roman" panose="02020603050405020304" pitchFamily="18" charset="0"/>
                <a:ea typeface="Times New Roman" panose="02020603050405020304" pitchFamily="18" charset="0"/>
              </a:rPr>
              <a:t>va potenцial barerning mos kamayishi, эlektronni ЭO‘dan o‘tkazish uchun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zarur ishning kamayishini anglatadi. Xuddi shu vaqtda kollektor sohasi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Fermi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kvazisathining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pastga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siljishi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potenцial</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barerining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ortishi,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эlektronni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bazadan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o‘tishda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ajralib</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chiqadigan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эnergiяning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ortishini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anglatadi.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Agar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vaqt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birligi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ichida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o‘tuvchi эlektronlar soni, xuddi shu vaqt davomida, эmitterdan bazaga o‘tuvchi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эlektronlar soniga, xech bo‘lmaganda, kattalik darajasi bo‘yicha teng bo‘lsa,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эlektronlarni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bazaga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injekцiяlash</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uchun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sarflanadigan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quvvat,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ushbu</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эlektronlar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o‘tganda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ajraladigan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quvvatga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nisbatan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kichik</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bo‘ladi.</a:t>
            </a:r>
            <a:endParaRPr lang="ru-RU" dirty="0">
              <a:latin typeface="Times New Roman" panose="02020603050405020304" pitchFamily="18" charset="0"/>
              <a:ea typeface="Times New Roman" panose="02020603050405020304" pitchFamily="18" charset="0"/>
            </a:endParaRPr>
          </a:p>
          <a:p>
            <a:pPr marL="161925" marR="451485" indent="457200" algn="just">
              <a:spcAft>
                <a:spcPts val="0"/>
              </a:spcAft>
            </a:pPr>
            <a:r>
              <a:rPr lang="bg-BG" dirty="0">
                <a:latin typeface="Times New Roman" panose="02020603050405020304" pitchFamily="18" charset="0"/>
                <a:ea typeface="Times New Roman" panose="02020603050405020304" pitchFamily="18" charset="0"/>
              </a:rPr>
              <a:t>Ushbu ortiqcha quvvat chiqish zanjiri эlektr toki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quvvatidek namoёn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bo‘ladi. Юqorida ko‘rib o‘tilganlar BT 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quvvat kuchaytirilishining fizik</a:t>
            </a:r>
            <a:r>
              <a:rPr lang="bg-BG" spc="-3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mohiяtini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belgilaydi.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Bazadan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yo‘nalgan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эlektronlar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oqimi</a:t>
            </a:r>
            <a:r>
              <a:rPr lang="bg-BG" spc="-3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эmitterdan bazaga oquvchi ushbu zarrachalar oqimi bilan bir xil bo‘lishi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uchun,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baza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sohasi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kengligi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etarlicha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kichik</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a:t>
            </a:r>
            <a:r>
              <a:rPr lang="bg-BG" spc="35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эlektronlarning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rekombinaцiя</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hisobiga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yo‘qolishi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kam bo‘lmog‘i</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kerak.</a:t>
            </a:r>
            <a:endParaRPr lang="ru-RU" dirty="0">
              <a:latin typeface="Times New Roman" panose="02020603050405020304" pitchFamily="18" charset="0"/>
              <a:ea typeface="Times New Roman" panose="02020603050405020304" pitchFamily="18" charset="0"/>
            </a:endParaRPr>
          </a:p>
          <a:p>
            <a:pPr marL="161925" marR="451485" indent="457200" algn="just">
              <a:spcAft>
                <a:spcPts val="0"/>
              </a:spcAft>
            </a:pPr>
            <a:r>
              <a:rPr lang="bg-BG" dirty="0">
                <a:latin typeface="Times New Roman" panose="02020603050405020304" pitchFamily="18" charset="0"/>
                <a:ea typeface="Times New Roman" panose="02020603050405020304" pitchFamily="18" charset="0"/>
              </a:rPr>
              <a:t>Kovak</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kollektordan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эmitterga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o‘tganda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эnergiя</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balansi,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albatta,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shundayligicha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qoladi.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Lekin,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sohada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kovaklar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konцentraцiяsi</a:t>
            </a:r>
            <a:r>
              <a:rPr lang="bg-BG" spc="-3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эmitterdagi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эlektronlar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konцentraцiяsiga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nisbatan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juda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kichik</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bo‘lgani</a:t>
            </a:r>
            <a:r>
              <a:rPr lang="bg-BG" spc="-3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sababli,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birlik</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vaqt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davomida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kollektordan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эmitterga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o‘tuvchi</a:t>
            </a:r>
            <a:r>
              <a:rPr lang="bg-BG" spc="35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kovaklar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soni эlektronlarning эmitterdan kollektorga o‘tishiga nisbatan mos marta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kam</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bo‘ladi.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Kovaklar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o‘tishi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hisobiga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quvvat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bo‘yicha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юtug‘,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эlektronlar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o‘tishi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hisobiga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quvvatdagi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юtug‘ga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nisbatan,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inobatga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olmasa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bo‘ladigan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darajada</a:t>
            </a:r>
            <a:r>
              <a:rPr lang="bg-BG" spc="-1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kam</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bo‘ladi.</a:t>
            </a:r>
            <a:endParaRPr lang="ru-RU"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94552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85336" y="851523"/>
            <a:ext cx="9031856" cy="4801314"/>
          </a:xfrm>
          <a:prstGeom prst="rect">
            <a:avLst/>
          </a:prstGeom>
        </p:spPr>
        <p:txBody>
          <a:bodyPr wrap="square">
            <a:spAutoFit/>
          </a:bodyPr>
          <a:lstStyle/>
          <a:p>
            <a:pPr marL="161925" marR="451485" indent="457200" algn="just">
              <a:spcAft>
                <a:spcPts val="0"/>
              </a:spcAft>
            </a:pPr>
            <a:r>
              <a:rPr lang="bg-BG" i="1" dirty="0">
                <a:latin typeface="Times New Roman" panose="02020603050405020304" pitchFamily="18" charset="0"/>
                <a:ea typeface="Times New Roman" panose="02020603050405020304" pitchFamily="18" charset="0"/>
              </a:rPr>
              <a:t>p – n – p </a:t>
            </a:r>
            <a:r>
              <a:rPr lang="bg-BG" dirty="0">
                <a:latin typeface="Times New Roman" panose="02020603050405020304" pitchFamily="18" charset="0"/>
                <a:ea typeface="Times New Roman" panose="02020603050405020304" pitchFamily="18" charset="0"/>
              </a:rPr>
              <a:t>tuzilmali BTlarda эsa quvvat bo‘yicha юtug‘ning asosiy qismi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kovaklarning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эmitterdan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o‘tishi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hisobiga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bo‘ladi.</a:t>
            </a:r>
            <a:r>
              <a:rPr lang="bg-BG" spc="-3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Эlektronlarning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kollektordan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эmitterga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o‘tishi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quvvat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kuchaytirishda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inobatga</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olmasa bo‘ladigan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darajada kam</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bo‘ladi.</a:t>
            </a:r>
            <a:endParaRPr lang="ru-RU" dirty="0">
              <a:latin typeface="Times New Roman" panose="02020603050405020304" pitchFamily="18" charset="0"/>
              <a:ea typeface="Times New Roman" panose="02020603050405020304" pitchFamily="18" charset="0"/>
            </a:endParaRPr>
          </a:p>
          <a:p>
            <a:pPr marL="161925" marR="451485" indent="457200" algn="just">
              <a:spcBef>
                <a:spcPts val="5"/>
              </a:spcBef>
              <a:spcAft>
                <a:spcPts val="0"/>
              </a:spcAft>
            </a:pPr>
            <a:r>
              <a:rPr lang="bg-BG" dirty="0">
                <a:latin typeface="Times New Roman" panose="02020603050405020304" pitchFamily="18" charset="0"/>
                <a:ea typeface="Times New Roman" panose="02020603050405020304" pitchFamily="18" charset="0"/>
              </a:rPr>
              <a:t>Tranzistorlarda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quvvat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o‘zgartirishning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ba’zi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tomonlari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gidrodinamik эnergiяni o‘zgartirish jaraёniga o‘xshab ketadi. Эmitter va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sohalarni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do‘nglik</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bilan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ajratilgan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ikkita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suv</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xavzasiga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o‘xshatish</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mumkin.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Tranzistor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tuzilmaning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muvozanat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holatiga,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gidrogeologlar tili bilan aytganda, юqori va pastki tub sathlari bir xil</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do‘nglik</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sathidan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pastda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ёtgan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holat</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to‘g‘ri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keladi.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ЭO‘dagi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to‘g‘ri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KO‘dagi teskari siljishga юqori tub sathi do‘nglik sathiga nisbatan юqori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ko‘tarilgan,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tubning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pastki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sathi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эsa,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aksincha,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sezilarli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pasaytirilgan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holat to‘g‘ri keladi. Юqori suv havzadagi suv do‘nglikdan oshib o‘tadi va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qisman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filtraцiя</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bug‘lanish</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hisobiga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kamayishiga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qaramasdan</a:t>
            </a:r>
            <a:r>
              <a:rPr lang="bg-BG" spc="-3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(эlektronlarning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bazada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rekombinaцiя</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bo‘lishi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hisobiga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kamayishi),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ikkinchi suv havzasi chegarasigacha etib boradi. Bu erda u pastki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tub sathiga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nisbatan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katta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potenцial</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эnergiя</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zahirasiga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эga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bo‘ladi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va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sharshara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sifatida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oqib,</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jamg‘arilgan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эnergiяni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ajratish</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uchun</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gidroturbina</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o‘rnatishni taqozo qiladi. Tranzistorlarda bunday turbinalar vazifasini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kollektor</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zanjirining юklama</a:t>
            </a:r>
            <a:r>
              <a:rPr lang="bg-BG" spc="34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эlementlari</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bajaradi.</a:t>
            </a:r>
            <a:endParaRPr lang="ru-RU"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12636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09622" y="1242205"/>
            <a:ext cx="8177841" cy="2031325"/>
          </a:xfrm>
          <a:prstGeom prst="rect">
            <a:avLst/>
          </a:prstGeom>
        </p:spPr>
        <p:txBody>
          <a:bodyPr wrap="square">
            <a:spAutoFit/>
          </a:bodyPr>
          <a:lstStyle/>
          <a:p>
            <a:pPr marL="161925" marR="452755" indent="457200" algn="just">
              <a:spcBef>
                <a:spcPts val="350"/>
              </a:spcBef>
              <a:spcAft>
                <a:spcPts val="0"/>
              </a:spcAft>
            </a:pPr>
            <a:r>
              <a:rPr lang="bg-BG" sz="1400" i="1" dirty="0">
                <a:latin typeface="Times New Roman" panose="02020603050405020304" pitchFamily="18" charset="0"/>
                <a:ea typeface="Times New Roman" panose="02020603050405020304" pitchFamily="18" charset="0"/>
              </a:rPr>
              <a:t>p – n – p </a:t>
            </a:r>
            <a:r>
              <a:rPr lang="bg-BG" sz="1400" dirty="0">
                <a:latin typeface="Times New Roman" panose="02020603050405020304" pitchFamily="18" charset="0"/>
                <a:ea typeface="Times New Roman" panose="02020603050405020304" pitchFamily="18" charset="0"/>
              </a:rPr>
              <a:t>tuzilmali tranzistorlarda barcha jaraёnlar юqoridagilarga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o‘xshash</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bo‘ladi,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faqat</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ishchi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suюqlik</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rolini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эlektronlar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эmas,</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kovaklar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bajaradi.</a:t>
            </a:r>
            <a:endParaRPr lang="ru-RU" sz="1400" dirty="0">
              <a:latin typeface="Times New Roman" panose="02020603050405020304" pitchFamily="18" charset="0"/>
              <a:ea typeface="Times New Roman" panose="02020603050405020304" pitchFamily="18" charset="0"/>
            </a:endParaRPr>
          </a:p>
          <a:p>
            <a:pPr marL="161925" marR="452120" indent="456565" algn="just">
              <a:spcAft>
                <a:spcPts val="0"/>
              </a:spcAft>
            </a:pPr>
            <a:r>
              <a:rPr lang="bg-BG" sz="1400" dirty="0">
                <a:latin typeface="Times New Roman" panose="02020603050405020304" pitchFamily="18" charset="0"/>
                <a:ea typeface="Times New Roman" panose="02020603050405020304" pitchFamily="18" charset="0"/>
              </a:rPr>
              <a:t>Dreyfli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tranzistorlar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baza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sohasida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kiritmalar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notekis</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taqsimlangan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bo‘lgani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uchun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эlektr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o‘tish</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bazaning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butun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kengligini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эgallaydi.</a:t>
            </a:r>
            <a:r>
              <a:rPr lang="bg-BG" sz="1400" spc="160" dirty="0">
                <a:latin typeface="Times New Roman" panose="02020603050405020304" pitchFamily="18" charset="0"/>
                <a:ea typeface="Times New Roman" panose="02020603050405020304" pitchFamily="18" charset="0"/>
              </a:rPr>
              <a:t> </a:t>
            </a:r>
            <a:r>
              <a:rPr lang="bg-BG" sz="1400" i="1" dirty="0">
                <a:latin typeface="Times New Roman" panose="02020603050405020304" pitchFamily="18" charset="0"/>
                <a:ea typeface="Times New Roman" panose="02020603050405020304" pitchFamily="18" charset="0"/>
              </a:rPr>
              <a:t>n</a:t>
            </a:r>
            <a:r>
              <a:rPr lang="bg-BG" sz="1400" i="1" spc="165" dirty="0">
                <a:latin typeface="Times New Roman" panose="02020603050405020304" pitchFamily="18" charset="0"/>
                <a:ea typeface="Times New Roman" panose="02020603050405020304" pitchFamily="18" charset="0"/>
              </a:rPr>
              <a:t> </a:t>
            </a:r>
            <a:r>
              <a:rPr lang="bg-BG" sz="1400" i="1" dirty="0">
                <a:latin typeface="Times New Roman" panose="02020603050405020304" pitchFamily="18" charset="0"/>
                <a:ea typeface="Times New Roman" panose="02020603050405020304" pitchFamily="18" charset="0"/>
              </a:rPr>
              <a:t>–</a:t>
            </a:r>
            <a:r>
              <a:rPr lang="bg-BG" sz="1400" i="1" spc="165" dirty="0">
                <a:latin typeface="Times New Roman" panose="02020603050405020304" pitchFamily="18" charset="0"/>
                <a:ea typeface="Times New Roman" panose="02020603050405020304" pitchFamily="18" charset="0"/>
              </a:rPr>
              <a:t> </a:t>
            </a:r>
            <a:r>
              <a:rPr lang="bg-BG" sz="1400" i="1" dirty="0">
                <a:latin typeface="Times New Roman" panose="02020603050405020304" pitchFamily="18" charset="0"/>
                <a:ea typeface="Times New Roman" panose="02020603050405020304" pitchFamily="18" charset="0"/>
              </a:rPr>
              <a:t>p</a:t>
            </a:r>
            <a:r>
              <a:rPr lang="bg-BG" sz="1400" i="1" spc="165" dirty="0">
                <a:latin typeface="Times New Roman" panose="02020603050405020304" pitchFamily="18" charset="0"/>
                <a:ea typeface="Times New Roman" panose="02020603050405020304" pitchFamily="18" charset="0"/>
              </a:rPr>
              <a:t> </a:t>
            </a:r>
            <a:r>
              <a:rPr lang="bg-BG" sz="1400" i="1" dirty="0">
                <a:latin typeface="Times New Roman" panose="02020603050405020304" pitchFamily="18" charset="0"/>
                <a:ea typeface="Times New Roman" panose="02020603050405020304" pitchFamily="18" charset="0"/>
              </a:rPr>
              <a:t>–</a:t>
            </a:r>
            <a:r>
              <a:rPr lang="bg-BG" sz="1400" i="1" spc="165" dirty="0">
                <a:latin typeface="Times New Roman" panose="02020603050405020304" pitchFamily="18" charset="0"/>
                <a:ea typeface="Times New Roman" panose="02020603050405020304" pitchFamily="18" charset="0"/>
              </a:rPr>
              <a:t> </a:t>
            </a:r>
            <a:r>
              <a:rPr lang="bg-BG" sz="1400" i="1" dirty="0">
                <a:latin typeface="Times New Roman" panose="02020603050405020304" pitchFamily="18" charset="0"/>
                <a:ea typeface="Times New Roman" panose="02020603050405020304" pitchFamily="18" charset="0"/>
              </a:rPr>
              <a:t>n</a:t>
            </a:r>
            <a:r>
              <a:rPr lang="bg-BG" sz="1400" i="1" spc="17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tuzilmali</a:t>
            </a:r>
            <a:r>
              <a:rPr lang="bg-BG" sz="1400" spc="16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dreyfli</a:t>
            </a:r>
            <a:r>
              <a:rPr lang="bg-BG" sz="1400" spc="16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tranzistor</a:t>
            </a:r>
            <a:r>
              <a:rPr lang="bg-BG" sz="1400" spc="16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эnergetik</a:t>
            </a:r>
            <a:r>
              <a:rPr lang="bg-BG" sz="1400" spc="16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diagrammasi</a:t>
            </a:r>
            <a:endParaRPr lang="ru-RU" sz="1400" dirty="0">
              <a:latin typeface="Times New Roman" panose="02020603050405020304" pitchFamily="18" charset="0"/>
              <a:ea typeface="Times New Roman" panose="02020603050405020304" pitchFamily="18" charset="0"/>
            </a:endParaRPr>
          </a:p>
          <a:p>
            <a:pPr marL="742950" marR="451485" lvl="1" indent="-285750">
              <a:spcAft>
                <a:spcPts val="0"/>
              </a:spcAft>
              <a:buSzPts val="1400"/>
              <a:buFont typeface="Times New Roman" panose="02020603050405020304" pitchFamily="18" charset="0"/>
              <a:buAutoNum type="arabicPeriod"/>
              <a:tabLst>
                <a:tab pos="434975" algn="l"/>
              </a:tabLst>
            </a:pPr>
            <a:r>
              <a:rPr lang="bg-BG" sz="1400" dirty="0">
                <a:latin typeface="Times New Roman" panose="02020603050405020304" pitchFamily="18" charset="0"/>
                <a:ea typeface="Times New Roman" panose="02020603050405020304" pitchFamily="18" charset="0"/>
              </a:rPr>
              <a:t>– rasmda keltirilgan. Bunday tranzistorda baza sohasi do‘nglikdan эmas,</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balki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kollektor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tomonga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og‘gan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tekislikdan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iborat.</a:t>
            </a:r>
            <a:r>
              <a:rPr lang="bg-BG" sz="1400" spc="35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Эlektronlarning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bazadan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o‘tishi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diffuziя</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bilan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dreyf</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hisobiga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amalga</a:t>
            </a:r>
            <a:r>
              <a:rPr lang="bg-BG" sz="1400" spc="35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oshadi.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Gidrodinamik</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o‘xshatishda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suюqlikning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suv</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havzalar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orasidagi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harakati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nafaqat</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gidrodinamik</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bosim</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ostida,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balki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ko‘proq</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gidrostatik</a:t>
            </a:r>
            <a:r>
              <a:rPr lang="bg-BG" sz="1400" spc="35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bosim</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ostida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юz</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berishini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anglatadi.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Suv</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o‘tish</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tezligi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ortadi,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o‘tishdagi</a:t>
            </a:r>
            <a:r>
              <a:rPr lang="bg-BG" sz="1400" spc="-33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yo‘qotishlar эsa kamaяdi.</a:t>
            </a:r>
            <a:endParaRPr lang="ru-RU"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94905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4076700" y="1757362"/>
            <a:ext cx="4038600" cy="3343275"/>
          </a:xfrm>
          <a:prstGeom prst="rect">
            <a:avLst/>
          </a:prstGeom>
        </p:spPr>
      </p:pic>
      <p:sp>
        <p:nvSpPr>
          <p:cNvPr id="3" name="Прямоугольник 2"/>
          <p:cNvSpPr/>
          <p:nvPr/>
        </p:nvSpPr>
        <p:spPr>
          <a:xfrm>
            <a:off x="3651849" y="5486726"/>
            <a:ext cx="6096000" cy="646331"/>
          </a:xfrm>
          <a:prstGeom prst="rect">
            <a:avLst/>
          </a:prstGeom>
        </p:spPr>
        <p:txBody>
          <a:bodyPr>
            <a:spAutoFit/>
          </a:bodyPr>
          <a:lstStyle/>
          <a:p>
            <a:r>
              <a:rPr lang="bg-BG" i="1" dirty="0">
                <a:latin typeface="Times New Roman" panose="02020603050405020304" pitchFamily="18" charset="0"/>
                <a:ea typeface="Times New Roman" panose="02020603050405020304" pitchFamily="18" charset="0"/>
              </a:rPr>
              <a:t>n – p – n </a:t>
            </a:r>
            <a:r>
              <a:rPr lang="bg-BG" dirty="0">
                <a:latin typeface="Times New Roman" panose="02020603050405020304" pitchFamily="18" charset="0"/>
                <a:ea typeface="Times New Roman" panose="02020603050405020304" pitchFamily="18" charset="0"/>
              </a:rPr>
              <a:t>turli dreyfli BTning</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aktiv rejimdagi</a:t>
            </a:r>
            <a:r>
              <a:rPr lang="bg-BG" spc="-3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эnergetik</a:t>
            </a:r>
            <a:r>
              <a:rPr lang="bg-BG" spc="-10"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diagrammasi</a:t>
            </a:r>
            <a:endParaRPr lang="ru-RU" dirty="0"/>
          </a:p>
        </p:txBody>
      </p:sp>
    </p:spTree>
    <p:extLst>
      <p:ext uri="{BB962C8B-B14F-4D97-AF65-F5344CB8AC3E}">
        <p14:creationId xmlns:p14="http://schemas.microsoft.com/office/powerpoint/2010/main" val="7656955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432650" y="1880558"/>
            <a:ext cx="7591245" cy="2677656"/>
          </a:xfrm>
          <a:prstGeom prst="rect">
            <a:avLst/>
          </a:prstGeom>
        </p:spPr>
        <p:txBody>
          <a:bodyPr wrap="square">
            <a:spAutoFit/>
          </a:bodyPr>
          <a:lstStyle/>
          <a:p>
            <a:pPr marL="161925" marR="452120" indent="457200" algn="just">
              <a:spcAft>
                <a:spcPts val="0"/>
              </a:spcAft>
            </a:pPr>
            <a:r>
              <a:rPr lang="bg-BG" sz="2400" dirty="0">
                <a:latin typeface="Times New Roman" panose="02020603050405020304" pitchFamily="18" charset="0"/>
                <a:ea typeface="Times New Roman" panose="02020603050405020304" pitchFamily="18" charset="0"/>
              </a:rPr>
              <a:t>Quvvat o‘zgartirish jaraёnlarini miqdor jihatdan ifodalash uchun,</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bazaga</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injekцiяlanuvchi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эlektronlar</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oqimi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va</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KO‘</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chegarasidagi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ushbu</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zarrachalar oqimi orasidagi bog‘lanishni aniqlash kerak. Bu o‘z navbatida BT</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эlektrodlar</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toklarini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va</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turli</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ish</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rejimlarida</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ular</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orasidagi</a:t>
            </a:r>
            <a:r>
              <a:rPr lang="bg-BG" sz="2400" spc="-33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bog‘liqlikni</a:t>
            </a:r>
            <a:r>
              <a:rPr lang="bg-BG" sz="2400" spc="-10"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aniqlashdan</a:t>
            </a:r>
            <a:r>
              <a:rPr lang="bg-BG" sz="2400" spc="5" dirty="0">
                <a:latin typeface="Times New Roman" panose="02020603050405020304" pitchFamily="18" charset="0"/>
                <a:ea typeface="Times New Roman" panose="02020603050405020304" pitchFamily="18" charset="0"/>
              </a:rPr>
              <a:t> </a:t>
            </a:r>
            <a:r>
              <a:rPr lang="bg-BG" sz="2400" dirty="0">
                <a:latin typeface="Times New Roman" panose="02020603050405020304" pitchFamily="18" charset="0"/>
                <a:ea typeface="Times New Roman" panose="02020603050405020304" pitchFamily="18" charset="0"/>
              </a:rPr>
              <a:t>iborat эkanligini anglatadi.</a:t>
            </a:r>
            <a:endParaRPr lang="ru-RU"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83406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a:xfrm>
            <a:off x="2098675" y="304800"/>
            <a:ext cx="8001000" cy="1066800"/>
          </a:xfrm>
        </p:spPr>
        <p:txBody>
          <a:bodyPr/>
          <a:lstStyle/>
          <a:p>
            <a:pPr algn="ctr" eaLnBrk="1" hangingPunct="1"/>
            <a:r>
              <a:rPr lang="uz-Cyrl-UZ" altLang="ru-RU" sz="3600" b="1">
                <a:latin typeface="Times New Roman" panose="02020603050405020304" pitchFamily="18" charset="0"/>
              </a:rPr>
              <a:t>Биполяр транзистор таърифи</a:t>
            </a:r>
            <a:endParaRPr lang="ru-RU" altLang="ru-RU" sz="3600" b="1">
              <a:latin typeface="Times New Roman" panose="02020603050405020304" pitchFamily="18" charset="0"/>
            </a:endParaRPr>
          </a:p>
        </p:txBody>
      </p:sp>
      <p:sp>
        <p:nvSpPr>
          <p:cNvPr id="20485" name="Rectangle 5"/>
          <p:cNvSpPr>
            <a:spLocks noGrp="1" noChangeArrowheads="1"/>
          </p:cNvSpPr>
          <p:nvPr>
            <p:ph type="body" idx="1"/>
          </p:nvPr>
        </p:nvSpPr>
        <p:spPr>
          <a:xfrm>
            <a:off x="2090738" y="2057400"/>
            <a:ext cx="8001000" cy="2895600"/>
          </a:xfrm>
        </p:spPr>
        <p:txBody>
          <a:bodyPr/>
          <a:lstStyle/>
          <a:p>
            <a:pPr algn="just" eaLnBrk="1" hangingPunct="1"/>
            <a:r>
              <a:rPr lang="ru-RU" altLang="ru-RU" sz="2400" b="1" i="1">
                <a:solidFill>
                  <a:srgbClr val="0070C0"/>
                </a:solidFill>
                <a:latin typeface="Times New Roman" panose="02020603050405020304" pitchFamily="18" charset="0"/>
              </a:rPr>
              <a:t>Биполяр транзистор</a:t>
            </a:r>
            <a:r>
              <a:rPr lang="ru-RU" altLang="ru-RU" sz="2400">
                <a:solidFill>
                  <a:srgbClr val="0070C0"/>
                </a:solidFill>
                <a:latin typeface="Times New Roman" panose="02020603050405020304" pitchFamily="18" charset="0"/>
              </a:rPr>
              <a:t> </a:t>
            </a:r>
            <a:r>
              <a:rPr lang="ru-RU" altLang="ru-RU" sz="2400">
                <a:latin typeface="Times New Roman" panose="02020603050405020304" pitchFamily="18" charset="0"/>
              </a:rPr>
              <a:t>(БТ) </a:t>
            </a:r>
            <a:r>
              <a:rPr lang="uz-Cyrl-UZ" altLang="ru-RU" sz="2400">
                <a:latin typeface="Times New Roman" panose="02020603050405020304" pitchFamily="18" charset="0"/>
              </a:rPr>
              <a:t>деб ўзаро таъсирлашувчи иккита </a:t>
            </a:r>
            <a:r>
              <a:rPr lang="ru-RU" altLang="ru-RU" sz="2400">
                <a:latin typeface="Times New Roman" panose="02020603050405020304" pitchFamily="18" charset="0"/>
              </a:rPr>
              <a:t>р-</a:t>
            </a:r>
            <a:r>
              <a:rPr lang="en-US" altLang="ru-RU" sz="2400">
                <a:latin typeface="Times New Roman" panose="02020603050405020304" pitchFamily="18" charset="0"/>
              </a:rPr>
              <a:t>n </a:t>
            </a:r>
            <a:r>
              <a:rPr lang="uz-Cyrl-UZ" altLang="ru-RU" sz="2400">
                <a:latin typeface="Times New Roman" panose="02020603050405020304" pitchFamily="18" charset="0"/>
              </a:rPr>
              <a:t>ўтишдан ташкил топган ва сигналларни       ток, кучланиш ёки қувват бўйича кучайтирувчи уч электродли яримўтказгич асбобга айтилади. </a:t>
            </a:r>
          </a:p>
          <a:p>
            <a:pPr algn="just" eaLnBrk="1" hangingPunct="1"/>
            <a:r>
              <a:rPr lang="uz-Cyrl-UZ" altLang="ru-RU" sz="2400">
                <a:latin typeface="Times New Roman" panose="02020603050405020304" pitchFamily="18" charset="0"/>
              </a:rPr>
              <a:t>БТда ток ҳосил бўлишида икки хил  (биполяр) заряд ташувчилар  – электронлар ва коваклар иштирок этади.</a:t>
            </a:r>
            <a:endParaRPr lang="ru-RU" altLang="ru-RU" sz="2400">
              <a:latin typeface="Times New Roman" panose="02020603050405020304" pitchFamily="18" charset="0"/>
            </a:endParaRPr>
          </a:p>
        </p:txBody>
      </p:sp>
    </p:spTree>
    <p:extLst>
      <p:ext uri="{BB962C8B-B14F-4D97-AF65-F5344CB8AC3E}">
        <p14:creationId xmlns:p14="http://schemas.microsoft.com/office/powerpoint/2010/main" val="138569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anim calcmode="lin" valueType="num">
                                      <p:cBhvr additive="base">
                                        <p:cTn id="7" dur="500" fill="hold"/>
                                        <p:tgtEl>
                                          <p:spTgt spid="2048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485">
                                            <p:txEl>
                                              <p:pRg st="1" end="1"/>
                                            </p:txEl>
                                          </p:spTgt>
                                        </p:tgtEl>
                                        <p:attrNameLst>
                                          <p:attrName>style.visibility</p:attrName>
                                        </p:attrNameLst>
                                      </p:cBhvr>
                                      <p:to>
                                        <p:strVal val="visible"/>
                                      </p:to>
                                    </p:set>
                                    <p:anim calcmode="lin" valueType="num">
                                      <p:cBhvr additive="base">
                                        <p:cTn id="13" dur="500" fill="hold"/>
                                        <p:tgtEl>
                                          <p:spTgt spid="2048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92370" y="1725283"/>
            <a:ext cx="7651630" cy="3703578"/>
          </a:xfrm>
          <a:prstGeom prst="rect">
            <a:avLst/>
          </a:prstGeom>
        </p:spPr>
        <p:txBody>
          <a:bodyPr wrap="square">
            <a:spAutoFit/>
          </a:bodyPr>
          <a:lstStyle/>
          <a:p>
            <a:pPr lvl="1" algn="ctr">
              <a:spcAft>
                <a:spcPts val="0"/>
              </a:spcAft>
              <a:buSzPts val="1400"/>
              <a:tabLst>
                <a:tab pos="1845945" algn="l"/>
              </a:tabLst>
            </a:pPr>
            <a:r>
              <a:rPr lang="bg-BG" sz="2000" b="1" dirty="0">
                <a:latin typeface="Times New Roman" panose="02020603050405020304" pitchFamily="18" charset="0"/>
                <a:ea typeface="Times New Roman" panose="02020603050405020304" pitchFamily="18" charset="0"/>
              </a:rPr>
              <a:t>Tranzistorda</a:t>
            </a:r>
            <a:r>
              <a:rPr lang="bg-BG" sz="2000" b="1" spc="-5" dirty="0">
                <a:latin typeface="Times New Roman" panose="02020603050405020304" pitchFamily="18" charset="0"/>
                <a:ea typeface="Times New Roman" panose="02020603050405020304" pitchFamily="18" charset="0"/>
              </a:rPr>
              <a:t> </a:t>
            </a:r>
            <a:r>
              <a:rPr lang="en-US" sz="2000" b="1" dirty="0" smtClean="0">
                <a:latin typeface="Times New Roman" panose="02020603050405020304" pitchFamily="18" charset="0"/>
                <a:ea typeface="Times New Roman" panose="02020603050405020304" pitchFamily="18" charset="0"/>
              </a:rPr>
              <a:t>e</a:t>
            </a:r>
            <a:r>
              <a:rPr lang="bg-BG" sz="2000" b="1" dirty="0" smtClean="0">
                <a:latin typeface="Times New Roman" panose="02020603050405020304" pitchFamily="18" charset="0"/>
                <a:ea typeface="Times New Roman" panose="02020603050405020304" pitchFamily="18" charset="0"/>
              </a:rPr>
              <a:t>lektrodlar</a:t>
            </a:r>
            <a:r>
              <a:rPr lang="bg-BG" sz="2000" b="1" spc="-10" dirty="0" smtClean="0">
                <a:latin typeface="Times New Roman" panose="02020603050405020304" pitchFamily="18" charset="0"/>
                <a:ea typeface="Times New Roman" panose="02020603050405020304" pitchFamily="18" charset="0"/>
              </a:rPr>
              <a:t> </a:t>
            </a:r>
            <a:r>
              <a:rPr lang="bg-BG" sz="2000" b="1" dirty="0">
                <a:latin typeface="Times New Roman" panose="02020603050405020304" pitchFamily="18" charset="0"/>
                <a:ea typeface="Times New Roman" panose="02020603050405020304" pitchFamily="18" charset="0"/>
              </a:rPr>
              <a:t>toklari</a:t>
            </a:r>
            <a:endParaRPr lang="ru-RU" sz="2000" b="1" dirty="0">
              <a:latin typeface="Times New Roman" panose="02020603050405020304" pitchFamily="18" charset="0"/>
              <a:ea typeface="Times New Roman" panose="02020603050405020304" pitchFamily="18" charset="0"/>
            </a:endParaRPr>
          </a:p>
          <a:p>
            <a:pPr>
              <a:spcBef>
                <a:spcPts val="40"/>
              </a:spcBef>
              <a:spcAft>
                <a:spcPts val="0"/>
              </a:spcAft>
            </a:pPr>
            <a:r>
              <a:rPr lang="bg-BG" b="1" dirty="0">
                <a:latin typeface="Times New Roman" panose="02020603050405020304" pitchFamily="18" charset="0"/>
                <a:ea typeface="Times New Roman" panose="02020603050405020304" pitchFamily="18" charset="0"/>
              </a:rPr>
              <a:t> </a:t>
            </a:r>
            <a:endParaRPr lang="ru-RU" sz="2000" dirty="0">
              <a:latin typeface="Times New Roman" panose="02020603050405020304" pitchFamily="18" charset="0"/>
              <a:ea typeface="Times New Roman" panose="02020603050405020304" pitchFamily="18" charset="0"/>
            </a:endParaRPr>
          </a:p>
          <a:p>
            <a:pPr marL="161925" indent="456565">
              <a:spcBef>
                <a:spcPts val="5"/>
              </a:spcBef>
              <a:spcAft>
                <a:spcPts val="0"/>
              </a:spcAft>
            </a:pPr>
            <a:r>
              <a:rPr lang="bg-BG" sz="2000" dirty="0">
                <a:latin typeface="Times New Roman" panose="02020603050405020304" pitchFamily="18" charset="0"/>
                <a:ea typeface="Times New Roman" panose="02020603050405020304" pitchFamily="18" charset="0"/>
              </a:rPr>
              <a:t>UB</a:t>
            </a:r>
            <a:r>
              <a:rPr lang="bg-BG" sz="2000" spc="8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sxemada</a:t>
            </a:r>
            <a:r>
              <a:rPr lang="bg-BG" sz="2000" spc="8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ulangan,</a:t>
            </a:r>
            <a:r>
              <a:rPr lang="bg-BG" sz="2000" spc="8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эritib</a:t>
            </a:r>
            <a:r>
              <a:rPr lang="bg-BG" sz="2000" spc="8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tayёrlangan</a:t>
            </a:r>
            <a:r>
              <a:rPr lang="bg-BG" sz="2000" spc="180" dirty="0">
                <a:latin typeface="Times New Roman" panose="02020603050405020304" pitchFamily="18" charset="0"/>
                <a:ea typeface="Times New Roman" panose="02020603050405020304" pitchFamily="18" charset="0"/>
              </a:rPr>
              <a:t> </a:t>
            </a:r>
            <a:r>
              <a:rPr lang="bg-BG" sz="2000" i="1" dirty="0">
                <a:latin typeface="Times New Roman" panose="02020603050405020304" pitchFamily="18" charset="0"/>
                <a:ea typeface="Times New Roman" panose="02020603050405020304" pitchFamily="18" charset="0"/>
              </a:rPr>
              <a:t>n-p-n</a:t>
            </a:r>
            <a:r>
              <a:rPr lang="bg-BG" sz="2000" i="1" spc="8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BTning</a:t>
            </a:r>
            <a:r>
              <a:rPr lang="bg-BG" sz="2000" spc="9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aktiv</a:t>
            </a:r>
            <a:r>
              <a:rPr lang="bg-BG" sz="2000" spc="8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rejimda</a:t>
            </a:r>
            <a:r>
              <a:rPr lang="bg-BG" sz="2000" spc="-33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ishlashini</a:t>
            </a:r>
            <a:r>
              <a:rPr lang="bg-BG" sz="2000" spc="-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ko‘rib</a:t>
            </a:r>
            <a:r>
              <a:rPr lang="bg-BG" sz="2000" spc="-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chiqamiz (4.5</a:t>
            </a:r>
            <a:r>
              <a:rPr lang="bg-BG" sz="2000" spc="-1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 rasm).</a:t>
            </a:r>
            <a:endParaRPr lang="ru-RU" sz="2000" dirty="0">
              <a:latin typeface="Times New Roman" panose="02020603050405020304" pitchFamily="18" charset="0"/>
              <a:ea typeface="Times New Roman" panose="02020603050405020304" pitchFamily="18" charset="0"/>
            </a:endParaRPr>
          </a:p>
          <a:p>
            <a:pPr marL="619125">
              <a:lnSpc>
                <a:spcPts val="1610"/>
              </a:lnSpc>
              <a:spcAft>
                <a:spcPts val="0"/>
              </a:spcAft>
            </a:pPr>
            <a:r>
              <a:rPr lang="bg-BG" sz="2000" dirty="0">
                <a:latin typeface="Times New Roman" panose="02020603050405020304" pitchFamily="18" charset="0"/>
                <a:ea typeface="Times New Roman" panose="02020603050405020304" pitchFamily="18" charset="0"/>
              </a:rPr>
              <a:t>BTning</a:t>
            </a:r>
            <a:r>
              <a:rPr lang="bg-BG" sz="2000" spc="-1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ishlashi</a:t>
            </a:r>
            <a:r>
              <a:rPr lang="bg-BG" sz="2000" spc="-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uch</a:t>
            </a:r>
            <a:r>
              <a:rPr lang="bg-BG" sz="2000" spc="-1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hodisa</a:t>
            </a:r>
            <a:r>
              <a:rPr lang="bg-BG" sz="2000" spc="-1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hisobiga</a:t>
            </a:r>
            <a:r>
              <a:rPr lang="bg-BG" sz="2000" spc="-1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amalga</a:t>
            </a:r>
            <a:r>
              <a:rPr lang="bg-BG" sz="2000" spc="-1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oshadi:</a:t>
            </a:r>
            <a:endParaRPr lang="ru-RU" sz="2000" dirty="0">
              <a:latin typeface="Times New Roman" panose="02020603050405020304" pitchFamily="18" charset="0"/>
              <a:ea typeface="Times New Roman" panose="02020603050405020304" pitchFamily="18" charset="0"/>
            </a:endParaRPr>
          </a:p>
          <a:p>
            <a:pPr marL="1143000" lvl="2" indent="-228600">
              <a:spcAft>
                <a:spcPts val="0"/>
              </a:spcAft>
              <a:buSzPts val="1400"/>
              <a:buFont typeface="Times New Roman" panose="02020603050405020304" pitchFamily="18" charset="0"/>
              <a:buChar char="-"/>
              <a:tabLst>
                <a:tab pos="847725" algn="l"/>
                <a:tab pos="848360" algn="l"/>
              </a:tabLst>
            </a:pPr>
            <a:r>
              <a:rPr lang="bg-BG" sz="2000" dirty="0">
                <a:latin typeface="Times New Roman" panose="02020603050405020304" pitchFamily="18" charset="0"/>
                <a:ea typeface="Times New Roman" panose="02020603050405020304" pitchFamily="18" charset="0"/>
              </a:rPr>
              <a:t>эmitterdan</a:t>
            </a:r>
            <a:r>
              <a:rPr lang="bg-BG" sz="2000" spc="-1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asosiy</a:t>
            </a:r>
            <a:r>
              <a:rPr lang="bg-BG" sz="2000" spc="-1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zarяd</a:t>
            </a:r>
            <a:r>
              <a:rPr lang="bg-BG" sz="2000" spc="-1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tashuvchilarning</a:t>
            </a:r>
            <a:r>
              <a:rPr lang="bg-BG" sz="2000" spc="-1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bazaga</a:t>
            </a:r>
            <a:r>
              <a:rPr lang="bg-BG" sz="2000" spc="-2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injekцiяlanishi;</a:t>
            </a:r>
            <a:endParaRPr lang="ru-RU" sz="1600" dirty="0">
              <a:latin typeface="Times New Roman" panose="02020603050405020304" pitchFamily="18" charset="0"/>
              <a:ea typeface="Times New Roman" panose="02020603050405020304" pitchFamily="18" charset="0"/>
            </a:endParaRPr>
          </a:p>
          <a:p>
            <a:pPr marL="1143000" marR="452120" lvl="2" indent="-228600">
              <a:spcBef>
                <a:spcPts val="350"/>
              </a:spcBef>
              <a:spcAft>
                <a:spcPts val="0"/>
              </a:spcAft>
              <a:buSzPts val="1400"/>
              <a:buFont typeface="Times New Roman" panose="02020603050405020304" pitchFamily="18" charset="0"/>
              <a:buChar char="-"/>
              <a:tabLst>
                <a:tab pos="847725" algn="l"/>
                <a:tab pos="848360" algn="l"/>
              </a:tabLst>
            </a:pPr>
            <a:r>
              <a:rPr lang="bg-BG" sz="2000" dirty="0">
                <a:latin typeface="Times New Roman" panose="02020603050405020304" pitchFamily="18" charset="0"/>
                <a:ea typeface="Times New Roman" panose="02020603050405020304" pitchFamily="18" charset="0"/>
              </a:rPr>
              <a:t/>
            </a:r>
            <a:br>
              <a:rPr lang="bg-BG" sz="2000" dirty="0">
                <a:latin typeface="Times New Roman" panose="02020603050405020304" pitchFamily="18" charset="0"/>
                <a:ea typeface="Times New Roman" panose="02020603050405020304" pitchFamily="18" charset="0"/>
              </a:rPr>
            </a:br>
            <a:r>
              <a:rPr lang="bg-BG" sz="2000" dirty="0">
                <a:latin typeface="Times New Roman" panose="02020603050405020304" pitchFamily="18" charset="0"/>
                <a:ea typeface="Times New Roman" panose="02020603050405020304" pitchFamily="18" charset="0"/>
              </a:rPr>
              <a:t>bazaga</a:t>
            </a:r>
            <a:r>
              <a:rPr lang="bg-BG" sz="2000" spc="31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injekцiяlangan</a:t>
            </a:r>
            <a:r>
              <a:rPr lang="bg-BG" sz="2000" spc="33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ЭZTlarning</a:t>
            </a:r>
            <a:r>
              <a:rPr lang="bg-BG" sz="2000" spc="32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diffuziя</a:t>
            </a:r>
            <a:r>
              <a:rPr lang="bg-BG" sz="2000" spc="32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va</a:t>
            </a:r>
            <a:r>
              <a:rPr lang="bg-BG" sz="2000" spc="32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dreyf</a:t>
            </a:r>
            <a:r>
              <a:rPr lang="bg-BG" sz="2000" spc="32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hisobiga</a:t>
            </a:r>
            <a:r>
              <a:rPr lang="bg-BG" sz="2000" spc="-33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KO‘gacha</a:t>
            </a:r>
            <a:r>
              <a:rPr lang="bg-BG" sz="2000" spc="-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etib kelishi;</a:t>
            </a:r>
            <a:endParaRPr lang="ru-RU" sz="1600" dirty="0">
              <a:latin typeface="Times New Roman" panose="02020603050405020304" pitchFamily="18" charset="0"/>
              <a:ea typeface="Times New Roman" panose="02020603050405020304" pitchFamily="18" charset="0"/>
            </a:endParaRPr>
          </a:p>
          <a:p>
            <a:pPr marL="1143000" marR="452755" lvl="2" indent="-228600">
              <a:spcBef>
                <a:spcPts val="5"/>
              </a:spcBef>
              <a:spcAft>
                <a:spcPts val="0"/>
              </a:spcAft>
              <a:buSzPts val="1400"/>
              <a:buFont typeface="Times New Roman" panose="02020603050405020304" pitchFamily="18" charset="0"/>
              <a:buChar char="-"/>
              <a:tabLst>
                <a:tab pos="847725" algn="l"/>
                <a:tab pos="848360" algn="l"/>
              </a:tabLst>
            </a:pPr>
            <a:r>
              <a:rPr lang="bg-BG" sz="2000" dirty="0">
                <a:latin typeface="Times New Roman" panose="02020603050405020304" pitchFamily="18" charset="0"/>
                <a:ea typeface="Times New Roman" panose="02020603050405020304" pitchFamily="18" charset="0"/>
              </a:rPr>
              <a:t>bazaga</a:t>
            </a:r>
            <a:r>
              <a:rPr lang="bg-BG" sz="2000" spc="23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injekцiяlangan</a:t>
            </a:r>
            <a:r>
              <a:rPr lang="bg-BG" sz="2000" spc="24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va</a:t>
            </a:r>
            <a:r>
              <a:rPr lang="bg-BG" sz="2000" spc="24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KO‘gacha</a:t>
            </a:r>
            <a:r>
              <a:rPr lang="bg-BG" sz="2000" spc="24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etib</a:t>
            </a:r>
            <a:r>
              <a:rPr lang="bg-BG" sz="2000" spc="23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kelgan</a:t>
            </a:r>
            <a:r>
              <a:rPr lang="bg-BG" sz="2000" spc="24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noasosiy</a:t>
            </a:r>
            <a:r>
              <a:rPr lang="bg-BG" sz="2000" spc="240"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zarяd</a:t>
            </a:r>
            <a:r>
              <a:rPr lang="bg-BG" sz="2000" spc="-33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tashuvchilarning</a:t>
            </a:r>
            <a:r>
              <a:rPr lang="bg-BG" sz="2000" spc="-5" dirty="0">
                <a:latin typeface="Times New Roman" panose="02020603050405020304" pitchFamily="18" charset="0"/>
                <a:ea typeface="Times New Roman" panose="02020603050405020304" pitchFamily="18" charset="0"/>
              </a:rPr>
              <a:t> </a:t>
            </a:r>
            <a:r>
              <a:rPr lang="bg-BG" sz="2000" dirty="0">
                <a:latin typeface="Times New Roman" panose="02020603050405020304" pitchFamily="18" charset="0"/>
                <a:ea typeface="Times New Roman" panose="02020603050405020304" pitchFamily="18" charset="0"/>
              </a:rPr>
              <a:t>эkstrakцiяlanishi.</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613052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3238141" y="414786"/>
            <a:ext cx="4991100" cy="2819400"/>
          </a:xfrm>
          <a:prstGeom prst="rect">
            <a:avLst/>
          </a:prstGeom>
        </p:spPr>
      </p:pic>
      <p:sp>
        <p:nvSpPr>
          <p:cNvPr id="3" name="Прямоугольник 2"/>
          <p:cNvSpPr/>
          <p:nvPr/>
        </p:nvSpPr>
        <p:spPr>
          <a:xfrm>
            <a:off x="3048000" y="3105835"/>
            <a:ext cx="6096000" cy="646331"/>
          </a:xfrm>
          <a:prstGeom prst="rect">
            <a:avLst/>
          </a:prstGeom>
        </p:spPr>
        <p:txBody>
          <a:bodyPr>
            <a:spAutoFit/>
          </a:bodyPr>
          <a:lstStyle/>
          <a:p>
            <a:r>
              <a:rPr lang="bg-BG" dirty="0">
                <a:latin typeface="Times New Roman" panose="02020603050405020304" pitchFamily="18" charset="0"/>
                <a:ea typeface="Times New Roman" panose="02020603050405020304" pitchFamily="18" charset="0"/>
              </a:rPr>
              <a:t>Aktiv rejim uchun kuchlanish manbalari qutblari va</a:t>
            </a:r>
            <a:r>
              <a:rPr lang="bg-BG" spc="-33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эlektrodlar</a:t>
            </a:r>
            <a:r>
              <a:rPr lang="bg-BG" spc="-5"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toklari yo‘nalishlari.</a:t>
            </a:r>
            <a:endParaRPr lang="ru-RU" dirty="0"/>
          </a:p>
        </p:txBody>
      </p:sp>
    </p:spTree>
    <p:extLst>
      <p:ext uri="{BB962C8B-B14F-4D97-AF65-F5344CB8AC3E}">
        <p14:creationId xmlns:p14="http://schemas.microsoft.com/office/powerpoint/2010/main" val="38156793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1901226" y="803784"/>
            <a:ext cx="8096250" cy="4905375"/>
          </a:xfrm>
          <a:prstGeom prst="rect">
            <a:avLst/>
          </a:prstGeom>
        </p:spPr>
      </p:pic>
    </p:spTree>
    <p:extLst>
      <p:ext uri="{BB962C8B-B14F-4D97-AF65-F5344CB8AC3E}">
        <p14:creationId xmlns:p14="http://schemas.microsoft.com/office/powerpoint/2010/main" val="1308162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50852" y="594513"/>
            <a:ext cx="6096000" cy="4087016"/>
          </a:xfrm>
          <a:prstGeom prst="rect">
            <a:avLst/>
          </a:prstGeom>
        </p:spPr>
        <p:txBody>
          <a:bodyPr>
            <a:spAutoFit/>
          </a:bodyPr>
          <a:lstStyle/>
          <a:p>
            <a:pPr marL="161925" marR="452120" indent="-635" algn="just">
              <a:lnSpc>
                <a:spcPct val="103000"/>
              </a:lnSpc>
              <a:spcBef>
                <a:spcPts val="440"/>
              </a:spcBef>
              <a:spcAft>
                <a:spcPts val="0"/>
              </a:spcAft>
            </a:pPr>
            <a:r>
              <a:rPr lang="bg-BG" dirty="0" smtClean="0">
                <a:latin typeface="Times New Roman" panose="02020603050405020304" pitchFamily="18" charset="0"/>
                <a:ea typeface="Times New Roman" panose="02020603050405020304" pitchFamily="18" charset="0"/>
              </a:rPr>
              <a:t>Odatda</a:t>
            </a:r>
            <a:r>
              <a:rPr lang="bg-BG" spc="355" dirty="0" smtClean="0">
                <a:latin typeface="Times New Roman" panose="02020603050405020304" pitchFamily="18" charset="0"/>
                <a:ea typeface="Times New Roman" panose="02020603050405020304" pitchFamily="18" charset="0"/>
              </a:rPr>
              <a:t> </a:t>
            </a:r>
            <a:r>
              <a:rPr lang="bg-BG" dirty="0" smtClean="0">
                <a:latin typeface="Times New Roman" panose="02020603050405020304" pitchFamily="18" charset="0"/>
                <a:ea typeface="Times New Roman" panose="02020603050405020304" pitchFamily="18" charset="0"/>
              </a:rPr>
              <a:t>=0,990-0,995</a:t>
            </a:r>
            <a:r>
              <a:rPr lang="bg-BG" spc="355" dirty="0" smtClean="0">
                <a:latin typeface="Times New Roman" panose="02020603050405020304" pitchFamily="18" charset="0"/>
                <a:ea typeface="Times New Roman" panose="02020603050405020304" pitchFamily="18" charset="0"/>
              </a:rPr>
              <a:t> </a:t>
            </a:r>
            <a:r>
              <a:rPr lang="bg-BG" dirty="0" smtClean="0">
                <a:latin typeface="Times New Roman" panose="02020603050405020304" pitchFamily="18" charset="0"/>
                <a:ea typeface="Times New Roman" panose="02020603050405020304" pitchFamily="18" charset="0"/>
              </a:rPr>
              <a:t>ni</a:t>
            </a:r>
            <a:r>
              <a:rPr lang="bg-BG" spc="355" dirty="0" smtClean="0">
                <a:latin typeface="Times New Roman" panose="02020603050405020304" pitchFamily="18" charset="0"/>
                <a:ea typeface="Times New Roman" panose="02020603050405020304" pitchFamily="18" charset="0"/>
              </a:rPr>
              <a:t> </a:t>
            </a:r>
            <a:r>
              <a:rPr lang="bg-BG" dirty="0" smtClean="0">
                <a:latin typeface="Times New Roman" panose="02020603050405020304" pitchFamily="18" charset="0"/>
                <a:ea typeface="Times New Roman" panose="02020603050405020304" pitchFamily="18" charset="0"/>
              </a:rPr>
              <a:t>tashkil</a:t>
            </a:r>
            <a:r>
              <a:rPr lang="bg-BG" spc="355" dirty="0" smtClean="0">
                <a:latin typeface="Times New Roman" panose="02020603050405020304" pitchFamily="18" charset="0"/>
                <a:ea typeface="Times New Roman" panose="02020603050405020304" pitchFamily="18" charset="0"/>
              </a:rPr>
              <a:t> </a:t>
            </a:r>
            <a:r>
              <a:rPr lang="bg-BG" dirty="0" smtClean="0">
                <a:latin typeface="Times New Roman" panose="02020603050405020304" pitchFamily="18" charset="0"/>
                <a:ea typeface="Times New Roman" panose="02020603050405020304" pitchFamily="18" charset="0"/>
              </a:rPr>
              <a:t>эtadi.</a:t>
            </a:r>
            <a:r>
              <a:rPr lang="bg-BG" spc="355" dirty="0" smtClean="0">
                <a:latin typeface="Times New Roman" panose="02020603050405020304" pitchFamily="18" charset="0"/>
                <a:ea typeface="Times New Roman" panose="02020603050405020304" pitchFamily="18" charset="0"/>
              </a:rPr>
              <a:t> </a:t>
            </a:r>
            <a:r>
              <a:rPr lang="bg-BG" dirty="0" smtClean="0">
                <a:latin typeface="Times New Roman" panose="02020603050405020304" pitchFamily="18" charset="0"/>
                <a:ea typeface="Times New Roman" panose="02020603050405020304" pitchFamily="18" charset="0"/>
              </a:rPr>
              <a:t>Bazaga</a:t>
            </a:r>
            <a:r>
              <a:rPr lang="bg-BG" spc="355" dirty="0" smtClean="0">
                <a:latin typeface="Times New Roman" panose="02020603050405020304" pitchFamily="18" charset="0"/>
                <a:ea typeface="Times New Roman" panose="02020603050405020304" pitchFamily="18" charset="0"/>
              </a:rPr>
              <a:t> </a:t>
            </a:r>
            <a:r>
              <a:rPr lang="bg-BG" dirty="0" smtClean="0">
                <a:latin typeface="Times New Roman" panose="02020603050405020304" pitchFamily="18" charset="0"/>
                <a:ea typeface="Times New Roman" panose="02020603050405020304" pitchFamily="18" charset="0"/>
              </a:rPr>
              <a:t>injekцiяlangan</a:t>
            </a:r>
            <a:r>
              <a:rPr lang="bg-BG" spc="5" dirty="0" smtClean="0">
                <a:latin typeface="Times New Roman" panose="02020603050405020304" pitchFamily="18" charset="0"/>
                <a:ea typeface="Times New Roman" panose="02020603050405020304" pitchFamily="18" charset="0"/>
              </a:rPr>
              <a:t> </a:t>
            </a:r>
            <a:r>
              <a:rPr lang="bg-BG" dirty="0" smtClean="0">
                <a:latin typeface="Times New Roman" panose="02020603050405020304" pitchFamily="18" charset="0"/>
                <a:ea typeface="Times New Roman" panose="02020603050405020304" pitchFamily="18" charset="0"/>
              </a:rPr>
              <a:t>эlektronlar, bazada kollektor tomonga diffuziяlanib KO‘gacha etib boradi.</a:t>
            </a:r>
            <a:r>
              <a:rPr lang="bg-BG" spc="5" dirty="0" smtClean="0">
                <a:latin typeface="Times New Roman" panose="02020603050405020304" pitchFamily="18" charset="0"/>
                <a:ea typeface="Times New Roman" panose="02020603050405020304" pitchFamily="18" charset="0"/>
              </a:rPr>
              <a:t> </a:t>
            </a:r>
            <a:r>
              <a:rPr lang="bg-BG" dirty="0" smtClean="0">
                <a:latin typeface="Times New Roman" panose="02020603050405020304" pitchFamily="18" charset="0"/>
                <a:ea typeface="Times New Roman" panose="02020603050405020304" pitchFamily="18" charset="0"/>
              </a:rPr>
              <a:t>So‘ngra</a:t>
            </a:r>
            <a:r>
              <a:rPr lang="bg-BG" spc="5" dirty="0" smtClean="0">
                <a:latin typeface="Times New Roman" panose="02020603050405020304" pitchFamily="18" charset="0"/>
                <a:ea typeface="Times New Roman" panose="02020603050405020304" pitchFamily="18" charset="0"/>
              </a:rPr>
              <a:t> </a:t>
            </a:r>
            <a:r>
              <a:rPr lang="bg-BG" dirty="0" smtClean="0">
                <a:latin typeface="Times New Roman" panose="02020603050405020304" pitchFamily="18" charset="0"/>
                <a:ea typeface="Times New Roman" panose="02020603050405020304" pitchFamily="18" charset="0"/>
              </a:rPr>
              <a:t>kollektorga эkstrakцiяlanadi (KO‘ning эlektr maydoni ta’sirida</a:t>
            </a:r>
            <a:r>
              <a:rPr lang="bg-BG" spc="5" dirty="0" smtClean="0">
                <a:latin typeface="Times New Roman" panose="02020603050405020304" pitchFamily="18" charset="0"/>
                <a:ea typeface="Times New Roman" panose="02020603050405020304" pitchFamily="18" charset="0"/>
              </a:rPr>
              <a:t> </a:t>
            </a:r>
            <a:r>
              <a:rPr lang="bg-BG" dirty="0" smtClean="0">
                <a:latin typeface="Times New Roman" panose="02020603050405020304" pitchFamily="18" charset="0"/>
                <a:ea typeface="Times New Roman" panose="02020603050405020304" pitchFamily="18" charset="0"/>
              </a:rPr>
              <a:t>kollektorga</a:t>
            </a:r>
            <a:r>
              <a:rPr lang="bg-BG" spc="-15" dirty="0" smtClean="0">
                <a:latin typeface="Times New Roman" panose="02020603050405020304" pitchFamily="18" charset="0"/>
                <a:ea typeface="Times New Roman" panose="02020603050405020304" pitchFamily="18" charset="0"/>
              </a:rPr>
              <a:t> </a:t>
            </a:r>
            <a:r>
              <a:rPr lang="bg-BG" dirty="0" smtClean="0">
                <a:latin typeface="Times New Roman" panose="02020603050405020304" pitchFamily="18" charset="0"/>
                <a:ea typeface="Times New Roman" panose="02020603050405020304" pitchFamily="18" charset="0"/>
              </a:rPr>
              <a:t>tortib olinadi)</a:t>
            </a:r>
            <a:r>
              <a:rPr lang="bg-BG" spc="-5" dirty="0" smtClean="0">
                <a:latin typeface="Times New Roman" panose="02020603050405020304" pitchFamily="18" charset="0"/>
                <a:ea typeface="Times New Roman" panose="02020603050405020304" pitchFamily="18" charset="0"/>
              </a:rPr>
              <a:t> </a:t>
            </a:r>
            <a:r>
              <a:rPr lang="bg-BG" dirty="0" smtClean="0">
                <a:latin typeface="Times New Roman" panose="02020603050405020304" pitchFamily="18" charset="0"/>
                <a:ea typeface="Times New Roman" panose="02020603050405020304" pitchFamily="18" charset="0"/>
              </a:rPr>
              <a:t>va</a:t>
            </a:r>
            <a:r>
              <a:rPr lang="bg-BG" spc="-5" dirty="0" smtClean="0">
                <a:latin typeface="Times New Roman" panose="02020603050405020304" pitchFamily="18" charset="0"/>
                <a:ea typeface="Times New Roman" panose="02020603050405020304" pitchFamily="18" charset="0"/>
              </a:rPr>
              <a:t> </a:t>
            </a:r>
            <a:r>
              <a:rPr lang="bg-BG" dirty="0" smtClean="0">
                <a:latin typeface="Times New Roman" panose="02020603050405020304" pitchFamily="18" charset="0"/>
                <a:ea typeface="Times New Roman" panose="02020603050405020304" pitchFamily="18" charset="0"/>
              </a:rPr>
              <a:t>kollektor</a:t>
            </a:r>
            <a:r>
              <a:rPr lang="bg-BG" spc="-5" dirty="0" smtClean="0">
                <a:latin typeface="Times New Roman" panose="02020603050405020304" pitchFamily="18" charset="0"/>
                <a:ea typeface="Times New Roman" panose="02020603050405020304" pitchFamily="18" charset="0"/>
              </a:rPr>
              <a:t> </a:t>
            </a:r>
            <a:r>
              <a:rPr lang="bg-BG" dirty="0" smtClean="0">
                <a:latin typeface="Times New Roman" panose="02020603050405020304" pitchFamily="18" charset="0"/>
                <a:ea typeface="Times New Roman" panose="02020603050405020304" pitchFamily="18" charset="0"/>
              </a:rPr>
              <a:t>toki </a:t>
            </a:r>
            <a:r>
              <a:rPr lang="bg-BG" i="1" dirty="0" smtClean="0">
                <a:latin typeface="Times New Roman" panose="02020603050405020304" pitchFamily="18" charset="0"/>
                <a:ea typeface="Times New Roman" panose="02020603050405020304" pitchFamily="18" charset="0"/>
              </a:rPr>
              <a:t>I</a:t>
            </a:r>
            <a:r>
              <a:rPr lang="bg-BG" i="1" baseline="-25000" dirty="0" smtClean="0">
                <a:latin typeface="Times New Roman" panose="02020603050405020304" pitchFamily="18" charset="0"/>
                <a:ea typeface="Times New Roman" panose="02020603050405020304" pitchFamily="18" charset="0"/>
              </a:rPr>
              <a:t>Kn</a:t>
            </a:r>
            <a:r>
              <a:rPr lang="bg-BG" i="1" spc="-10" dirty="0" smtClean="0">
                <a:latin typeface="Times New Roman" panose="02020603050405020304" pitchFamily="18" charset="0"/>
                <a:ea typeface="Times New Roman" panose="02020603050405020304" pitchFamily="18" charset="0"/>
              </a:rPr>
              <a:t> </a:t>
            </a:r>
            <a:r>
              <a:rPr lang="bg-BG" dirty="0" smtClean="0">
                <a:latin typeface="Times New Roman" panose="02020603050405020304" pitchFamily="18" charset="0"/>
                <a:ea typeface="Times New Roman" panose="02020603050405020304" pitchFamily="18" charset="0"/>
              </a:rPr>
              <a:t>ni hosil</a:t>
            </a:r>
            <a:r>
              <a:rPr lang="bg-BG" spc="-10" dirty="0" smtClean="0">
                <a:latin typeface="Times New Roman" panose="02020603050405020304" pitchFamily="18" charset="0"/>
                <a:ea typeface="Times New Roman" panose="02020603050405020304" pitchFamily="18" charset="0"/>
              </a:rPr>
              <a:t> </a:t>
            </a:r>
            <a:r>
              <a:rPr lang="bg-BG" dirty="0" smtClean="0">
                <a:latin typeface="Times New Roman" panose="02020603050405020304" pitchFamily="18" charset="0"/>
                <a:ea typeface="Times New Roman" panose="02020603050405020304" pitchFamily="18" charset="0"/>
              </a:rPr>
              <a:t>qiladi.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Kollektorga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o‘tish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davomida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injek</a:t>
            </a:r>
            <a:r>
              <a:rPr lang="bg-BG" dirty="0">
                <a:latin typeface="Times New Roman" panose="02020603050405020304" pitchFamily="18" charset="0"/>
                <a:ea typeface="Times New Roman" panose="02020603050405020304" pitchFamily="18" charset="0"/>
              </a:rPr>
              <a:t>ц</a:t>
            </a:r>
            <a:r>
              <a:rPr lang="en-US" dirty="0" err="1">
                <a:latin typeface="Times New Roman" panose="02020603050405020304" pitchFamily="18" charset="0"/>
                <a:ea typeface="Times New Roman" panose="02020603050405020304" pitchFamily="18" charset="0"/>
              </a:rPr>
              <a:t>i</a:t>
            </a:r>
            <a:r>
              <a:rPr lang="bg-BG" dirty="0">
                <a:latin typeface="Times New Roman" panose="02020603050405020304" pitchFamily="18" charset="0"/>
                <a:ea typeface="Times New Roman" panose="02020603050405020304" pitchFamily="18" charset="0"/>
              </a:rPr>
              <a:t>я</a:t>
            </a:r>
            <a:r>
              <a:rPr lang="en-US" dirty="0" err="1">
                <a:latin typeface="Times New Roman" panose="02020603050405020304" pitchFamily="18" charset="0"/>
                <a:ea typeface="Times New Roman" panose="02020603050405020304" pitchFamily="18" charset="0"/>
              </a:rPr>
              <a:t>langan</a:t>
            </a:r>
            <a:r>
              <a:rPr lang="en-US"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a:t>
            </a:r>
            <a:r>
              <a:rPr lang="en-US" dirty="0" err="1">
                <a:latin typeface="Times New Roman" panose="02020603050405020304" pitchFamily="18" charset="0"/>
                <a:ea typeface="Times New Roman" panose="02020603050405020304" pitchFamily="18" charset="0"/>
              </a:rPr>
              <a:t>lektronlarning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bir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qismi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baza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sohadagi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kovaklar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bilan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uchrashib</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rekombina</a:t>
            </a:r>
            <a:r>
              <a:rPr lang="bg-BG" dirty="0">
                <a:latin typeface="Times New Roman" panose="02020603050405020304" pitchFamily="18" charset="0"/>
                <a:ea typeface="Times New Roman" panose="02020603050405020304" pitchFamily="18" charset="0"/>
              </a:rPr>
              <a:t>ц</a:t>
            </a:r>
            <a:r>
              <a:rPr lang="en-US" dirty="0" err="1">
                <a:latin typeface="Times New Roman" panose="02020603050405020304" pitchFamily="18" charset="0"/>
                <a:ea typeface="Times New Roman" panose="02020603050405020304" pitchFamily="18" charset="0"/>
              </a:rPr>
              <a:t>i</a:t>
            </a:r>
            <a:r>
              <a:rPr lang="bg-BG" dirty="0">
                <a:latin typeface="Times New Roman" panose="02020603050405020304" pitchFamily="18" charset="0"/>
                <a:ea typeface="Times New Roman" panose="02020603050405020304" pitchFamily="18" charset="0"/>
              </a:rPr>
              <a:t>я</a:t>
            </a:r>
            <a:r>
              <a:rPr lang="en-US" dirty="0" err="1">
                <a:latin typeface="Times New Roman" panose="02020603050405020304" pitchFamily="18" charset="0"/>
                <a:ea typeface="Times New Roman" panose="02020603050405020304" pitchFamily="18" charset="0"/>
              </a:rPr>
              <a:t>lanadi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ularning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kon</a:t>
            </a:r>
            <a:r>
              <a:rPr lang="bg-BG" dirty="0">
                <a:latin typeface="Times New Roman" panose="02020603050405020304" pitchFamily="18" charset="0"/>
                <a:ea typeface="Times New Roman" panose="02020603050405020304" pitchFamily="18" charset="0"/>
              </a:rPr>
              <a:t>ц</a:t>
            </a:r>
            <a:r>
              <a:rPr lang="en-US" dirty="0" err="1">
                <a:latin typeface="Times New Roman" panose="02020603050405020304" pitchFamily="18" charset="0"/>
                <a:ea typeface="Times New Roman" panose="02020603050405020304" pitchFamily="18" charset="0"/>
              </a:rPr>
              <a:t>entra</a:t>
            </a:r>
            <a:r>
              <a:rPr lang="bg-BG" dirty="0">
                <a:latin typeface="Times New Roman" panose="02020603050405020304" pitchFamily="18" charset="0"/>
                <a:ea typeface="Times New Roman" panose="02020603050405020304" pitchFamily="18" charset="0"/>
              </a:rPr>
              <a:t>ц</a:t>
            </a:r>
            <a:r>
              <a:rPr lang="en-US" dirty="0" err="1">
                <a:latin typeface="Times New Roman" panose="02020603050405020304" pitchFamily="18" charset="0"/>
                <a:ea typeface="Times New Roman" panose="02020603050405020304" pitchFamily="18" charset="0"/>
              </a:rPr>
              <a:t>i</a:t>
            </a:r>
            <a:r>
              <a:rPr lang="bg-BG" dirty="0">
                <a:latin typeface="Times New Roman" panose="02020603050405020304" pitchFamily="18" charset="0"/>
                <a:ea typeface="Times New Roman" panose="02020603050405020304" pitchFamily="18" charset="0"/>
              </a:rPr>
              <a:t>я</a:t>
            </a:r>
            <a:r>
              <a:rPr lang="en-US" dirty="0" err="1">
                <a:latin typeface="Times New Roman" panose="02020603050405020304" pitchFamily="18" charset="0"/>
                <a:ea typeface="Times New Roman" panose="02020603050405020304" pitchFamily="18" charset="0"/>
              </a:rPr>
              <a:t>si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kama</a:t>
            </a:r>
            <a:r>
              <a:rPr lang="bg-BG" dirty="0">
                <a:latin typeface="Times New Roman" panose="02020603050405020304" pitchFamily="18" charset="0"/>
                <a:ea typeface="Times New Roman" panose="02020603050405020304" pitchFamily="18" charset="0"/>
              </a:rPr>
              <a:t>я</a:t>
            </a:r>
            <a:r>
              <a:rPr lang="en-US" dirty="0">
                <a:latin typeface="Times New Roman" panose="02020603050405020304" pitchFamily="18" charset="0"/>
                <a:ea typeface="Times New Roman" panose="02020603050405020304" pitchFamily="18" charset="0"/>
              </a:rPr>
              <a:t>di. </a:t>
            </a:r>
            <a:r>
              <a:rPr lang="en-US" dirty="0" err="1">
                <a:latin typeface="Times New Roman" panose="02020603050405020304" pitchFamily="18" charset="0"/>
                <a:ea typeface="Times New Roman" panose="02020603050405020304" pitchFamily="18" charset="0"/>
              </a:rPr>
              <a:t>Etishmovchi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kovaklar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tashqi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zanjir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orqali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kirib</a:t>
            </a:r>
            <a:r>
              <a:rPr lang="en-US"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a:t>
            </a:r>
            <a:r>
              <a:rPr lang="en-US" dirty="0" err="1">
                <a:latin typeface="Times New Roman" panose="02020603050405020304" pitchFamily="18" charset="0"/>
                <a:ea typeface="Times New Roman" panose="02020603050405020304" pitchFamily="18" charset="0"/>
              </a:rPr>
              <a:t>lektr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neytrallik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sharti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bajarilishi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uchun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baza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tokining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rekombina</a:t>
            </a:r>
            <a:r>
              <a:rPr lang="bg-BG" dirty="0">
                <a:latin typeface="Times New Roman" panose="02020603050405020304" pitchFamily="18" charset="0"/>
                <a:ea typeface="Times New Roman" panose="02020603050405020304" pitchFamily="18" charset="0"/>
              </a:rPr>
              <a:t>ц</a:t>
            </a:r>
            <a:r>
              <a:rPr lang="en-US" dirty="0">
                <a:latin typeface="Times New Roman" panose="02020603050405020304" pitchFamily="18" charset="0"/>
                <a:ea typeface="Times New Roman" panose="02020603050405020304" pitchFamily="18" charset="0"/>
              </a:rPr>
              <a:t>ion </a:t>
            </a:r>
            <a:r>
              <a:rPr lang="en-US" dirty="0" err="1">
                <a:latin typeface="Times New Roman" panose="02020603050405020304" pitchFamily="18" charset="0"/>
                <a:ea typeface="Times New Roman" panose="02020603050405020304" pitchFamily="18" charset="0"/>
              </a:rPr>
              <a:t>takshil</a:t>
            </a:r>
            <a:r>
              <a:rPr lang="en-US"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a:t>
            </a:r>
            <a:r>
              <a:rPr lang="en-US" dirty="0" err="1">
                <a:latin typeface="Times New Roman" panose="02020603050405020304" pitchFamily="18" charset="0"/>
                <a:ea typeface="Times New Roman" panose="02020603050405020304" pitchFamily="18" charset="0"/>
              </a:rPr>
              <a:t>tuvchisi</a:t>
            </a:r>
            <a:r>
              <a:rPr lang="en-US" dirty="0">
                <a:latin typeface="Times New Roman" panose="02020603050405020304" pitchFamily="18" charset="0"/>
                <a:ea typeface="Times New Roman" panose="02020603050405020304" pitchFamily="18" charset="0"/>
              </a:rPr>
              <a:t> IBREK </a:t>
            </a:r>
            <a:r>
              <a:rPr lang="en-US" dirty="0" err="1">
                <a:latin typeface="Times New Roman" panose="02020603050405020304" pitchFamily="18" charset="0"/>
                <a:ea typeface="Times New Roman" panose="02020603050405020304" pitchFamily="18" charset="0"/>
              </a:rPr>
              <a:t>ni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hosil</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qiladi</a:t>
            </a:r>
            <a:r>
              <a:rPr lang="en-US" dirty="0">
                <a:latin typeface="Times New Roman" panose="02020603050405020304" pitchFamily="18" charset="0"/>
                <a:ea typeface="Times New Roman" panose="02020603050405020304" pitchFamily="18" charset="0"/>
              </a:rPr>
              <a:t>. IBREK </a:t>
            </a:r>
            <a:r>
              <a:rPr lang="en-US" dirty="0" err="1">
                <a:latin typeface="Times New Roman" panose="02020603050405020304" pitchFamily="18" charset="0"/>
                <a:ea typeface="Times New Roman" panose="02020603050405020304" pitchFamily="18" charset="0"/>
              </a:rPr>
              <a:t>qiymati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katta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bo‘lgani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uchun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uni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kamaytirishga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harakat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qilinadi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Bunga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baza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kengligini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kamaytirish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bilan</a:t>
            </a:r>
            <a:r>
              <a:rPr lang="en-US" dirty="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э</a:t>
            </a:r>
            <a:r>
              <a:rPr lang="en-US" dirty="0" err="1">
                <a:latin typeface="Times New Roman" panose="02020603050405020304" pitchFamily="18" charset="0"/>
                <a:ea typeface="Times New Roman" panose="02020603050405020304" pitchFamily="18" charset="0"/>
              </a:rPr>
              <a:t>rishiladi</a:t>
            </a:r>
            <a:r>
              <a:rPr lang="en-US" dirty="0">
                <a:latin typeface="Times New Roman" panose="02020603050405020304" pitchFamily="18" charset="0"/>
                <a:ea typeface="Times New Roman" panose="02020603050405020304" pitchFamily="18" charset="0"/>
              </a:rPr>
              <a:t>.</a:t>
            </a:r>
            <a:endParaRPr lang="ru-RU"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847976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181225" y="100012"/>
            <a:ext cx="7829550" cy="6657975"/>
          </a:xfrm>
          <a:prstGeom prst="rect">
            <a:avLst/>
          </a:prstGeom>
        </p:spPr>
      </p:pic>
    </p:spTree>
    <p:extLst>
      <p:ext uri="{BB962C8B-B14F-4D97-AF65-F5344CB8AC3E}">
        <p14:creationId xmlns:p14="http://schemas.microsoft.com/office/powerpoint/2010/main" val="1578766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942291" y="567905"/>
            <a:ext cx="8048625" cy="3048000"/>
          </a:xfrm>
          <a:prstGeom prst="rect">
            <a:avLst/>
          </a:prstGeom>
        </p:spPr>
      </p:pic>
      <p:pic>
        <p:nvPicPr>
          <p:cNvPr id="3" name="Рисунок 2"/>
          <p:cNvPicPr>
            <a:picLocks noChangeAspect="1"/>
          </p:cNvPicPr>
          <p:nvPr/>
        </p:nvPicPr>
        <p:blipFill>
          <a:blip r:embed="rId3"/>
          <a:stretch>
            <a:fillRect/>
          </a:stretch>
        </p:blipFill>
        <p:spPr>
          <a:xfrm>
            <a:off x="1942291" y="3723287"/>
            <a:ext cx="7820025" cy="1533525"/>
          </a:xfrm>
          <a:prstGeom prst="rect">
            <a:avLst/>
          </a:prstGeom>
        </p:spPr>
      </p:pic>
    </p:spTree>
    <p:extLst>
      <p:ext uri="{BB962C8B-B14F-4D97-AF65-F5344CB8AC3E}">
        <p14:creationId xmlns:p14="http://schemas.microsoft.com/office/powerpoint/2010/main" val="38816593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176462" y="885825"/>
            <a:ext cx="7839075" cy="5086350"/>
          </a:xfrm>
          <a:prstGeom prst="rect">
            <a:avLst/>
          </a:prstGeom>
        </p:spPr>
      </p:pic>
    </p:spTree>
    <p:extLst>
      <p:ext uri="{BB962C8B-B14F-4D97-AF65-F5344CB8AC3E}">
        <p14:creationId xmlns:p14="http://schemas.microsoft.com/office/powerpoint/2010/main" val="16773006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100262" y="1976437"/>
            <a:ext cx="7991475" cy="2905125"/>
          </a:xfrm>
          <a:prstGeom prst="rect">
            <a:avLst/>
          </a:prstGeom>
        </p:spPr>
      </p:pic>
    </p:spTree>
    <p:extLst>
      <p:ext uri="{BB962C8B-B14F-4D97-AF65-F5344CB8AC3E}">
        <p14:creationId xmlns:p14="http://schemas.microsoft.com/office/powerpoint/2010/main" val="22123498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02257" y="198409"/>
            <a:ext cx="10299939" cy="3434273"/>
          </a:xfrm>
          <a:prstGeom prst="rect">
            <a:avLst/>
          </a:prstGeom>
        </p:spPr>
        <p:txBody>
          <a:bodyPr wrap="square">
            <a:spAutoFit/>
          </a:bodyPr>
          <a:lstStyle/>
          <a:p>
            <a:pPr marR="1177925" lvl="1" algn="ctr">
              <a:spcAft>
                <a:spcPts val="0"/>
              </a:spcAft>
              <a:buSzPts val="1400"/>
              <a:tabLst>
                <a:tab pos="1198245" algn="l"/>
              </a:tabLst>
            </a:pPr>
            <a:r>
              <a:rPr lang="bg-BG" sz="1400" b="1" dirty="0">
                <a:latin typeface="Times New Roman" panose="02020603050405020304" pitchFamily="18" charset="0"/>
                <a:ea typeface="Times New Roman" panose="02020603050405020304" pitchFamily="18" charset="0"/>
              </a:rPr>
              <a:t>Bipolyar tranzistor ish rejimlarini elektrodlar</a:t>
            </a:r>
            <a:r>
              <a:rPr lang="bg-BG" sz="1400" b="1" spc="-335" dirty="0">
                <a:latin typeface="Times New Roman" panose="02020603050405020304" pitchFamily="18" charset="0"/>
                <a:ea typeface="Times New Roman" panose="02020603050405020304" pitchFamily="18" charset="0"/>
              </a:rPr>
              <a:t> </a:t>
            </a:r>
            <a:r>
              <a:rPr lang="bg-BG" sz="1400" b="1" dirty="0">
                <a:latin typeface="Times New Roman" panose="02020603050405020304" pitchFamily="18" charset="0"/>
                <a:ea typeface="Times New Roman" panose="02020603050405020304" pitchFamily="18" charset="0"/>
              </a:rPr>
              <a:t>toklariga</a:t>
            </a:r>
            <a:r>
              <a:rPr lang="bg-BG" sz="1400" b="1" spc="-5" dirty="0">
                <a:latin typeface="Times New Roman" panose="02020603050405020304" pitchFamily="18" charset="0"/>
                <a:ea typeface="Times New Roman" panose="02020603050405020304" pitchFamily="18" charset="0"/>
              </a:rPr>
              <a:t> </a:t>
            </a:r>
            <a:r>
              <a:rPr lang="bg-BG" sz="1400" b="1" dirty="0">
                <a:latin typeface="Times New Roman" panose="02020603050405020304" pitchFamily="18" charset="0"/>
                <a:ea typeface="Times New Roman" panose="02020603050405020304" pitchFamily="18" charset="0"/>
              </a:rPr>
              <a:t>ta’siri</a:t>
            </a:r>
            <a:endParaRPr lang="ru-RU" sz="1400" b="1" dirty="0">
              <a:latin typeface="Times New Roman" panose="02020603050405020304" pitchFamily="18" charset="0"/>
              <a:ea typeface="Times New Roman" panose="02020603050405020304" pitchFamily="18" charset="0"/>
            </a:endParaRPr>
          </a:p>
          <a:p>
            <a:pPr>
              <a:spcBef>
                <a:spcPts val="40"/>
              </a:spcBef>
              <a:spcAft>
                <a:spcPts val="0"/>
              </a:spcAft>
            </a:pPr>
            <a:r>
              <a:rPr lang="bg-BG" sz="1350" b="1" dirty="0">
                <a:latin typeface="Times New Roman" panose="02020603050405020304" pitchFamily="18" charset="0"/>
                <a:ea typeface="Times New Roman" panose="02020603050405020304" pitchFamily="18" charset="0"/>
              </a:rPr>
              <a:t> </a:t>
            </a:r>
            <a:endParaRPr lang="ru-RU" sz="1400" dirty="0">
              <a:latin typeface="Times New Roman" panose="02020603050405020304" pitchFamily="18" charset="0"/>
              <a:ea typeface="Times New Roman" panose="02020603050405020304" pitchFamily="18" charset="0"/>
            </a:endParaRPr>
          </a:p>
          <a:p>
            <a:pPr marL="161925" marR="452120" indent="457200" algn="just">
              <a:spcAft>
                <a:spcPts val="0"/>
              </a:spcAft>
            </a:pPr>
            <a:r>
              <a:rPr lang="bg-BG" sz="1400" dirty="0">
                <a:latin typeface="Times New Roman" panose="02020603050405020304" pitchFamily="18" charset="0"/>
                <a:ea typeface="Times New Roman" panose="02020603050405020304" pitchFamily="18" charset="0"/>
              </a:rPr>
              <a:t>Kollektor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va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emitter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toklarining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o‘zaro</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bog‘lanishi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baza</a:t>
            </a:r>
            <a:r>
              <a:rPr lang="bg-BG" sz="1400" spc="35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orqali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amalga oshadi. Dreyfsiz BT bazasida turli rejimlarda zaryad tashuvchilar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konsentrasiyasining</a:t>
            </a:r>
            <a:r>
              <a:rPr lang="bg-BG" sz="1400" spc="-1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taqsimlanishi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4.6</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 rasmda</a:t>
            </a:r>
            <a:r>
              <a:rPr lang="bg-BG" sz="1400" spc="-1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ko‘rsatilgan.</a:t>
            </a:r>
            <a:endParaRPr lang="ru-RU" sz="1400" dirty="0">
              <a:latin typeface="Times New Roman" panose="02020603050405020304" pitchFamily="18" charset="0"/>
              <a:ea typeface="Times New Roman" panose="02020603050405020304" pitchFamily="18" charset="0"/>
            </a:endParaRPr>
          </a:p>
          <a:p>
            <a:pPr marL="161925" marR="452120" indent="457200" algn="just">
              <a:spcAft>
                <a:spcPts val="0"/>
              </a:spcAft>
            </a:pPr>
            <a:r>
              <a:rPr lang="bg-BG" sz="1400" dirty="0">
                <a:latin typeface="Times New Roman" panose="02020603050405020304" pitchFamily="18" charset="0"/>
                <a:ea typeface="Times New Roman" panose="02020603050405020304" pitchFamily="18" charset="0"/>
              </a:rPr>
              <a:t>Bazaning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chap</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tomoni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EO‘dan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boshlanib</a:t>
            </a:r>
            <a:r>
              <a:rPr lang="bg-BG" sz="1400" spc="5" dirty="0">
                <a:latin typeface="Times New Roman" panose="02020603050405020304" pitchFamily="18" charset="0"/>
                <a:ea typeface="Times New Roman" panose="02020603050405020304" pitchFamily="18" charset="0"/>
              </a:rPr>
              <a:t> </a:t>
            </a:r>
            <a:r>
              <a:rPr lang="bg-BG" sz="1400" i="1" dirty="0">
                <a:latin typeface="Times New Roman" panose="02020603050405020304" pitchFamily="18" charset="0"/>
                <a:ea typeface="Times New Roman" panose="02020603050405020304" pitchFamily="18" charset="0"/>
              </a:rPr>
              <a:t>X=</a:t>
            </a:r>
            <a:r>
              <a:rPr lang="bg-BG" sz="1400" dirty="0">
                <a:latin typeface="Times New Roman" panose="02020603050405020304" pitchFamily="18" charset="0"/>
                <a:ea typeface="Times New Roman" panose="02020603050405020304" pitchFamily="18" charset="0"/>
              </a:rPr>
              <a:t>0,</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tomoni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KO‘</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bilan</a:t>
            </a:r>
            <a:r>
              <a:rPr lang="bg-BG" sz="1400" spc="-33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chegaralanadi</a:t>
            </a:r>
            <a:r>
              <a:rPr lang="bg-BG" sz="1400" spc="5" dirty="0">
                <a:latin typeface="Times New Roman" panose="02020603050405020304" pitchFamily="18" charset="0"/>
                <a:ea typeface="Times New Roman" panose="02020603050405020304" pitchFamily="18" charset="0"/>
              </a:rPr>
              <a:t> </a:t>
            </a:r>
            <a:r>
              <a:rPr lang="bg-BG" sz="1400" i="1" dirty="0">
                <a:latin typeface="Times New Roman" panose="02020603050405020304" pitchFamily="18" charset="0"/>
                <a:ea typeface="Times New Roman" panose="02020603050405020304" pitchFamily="18" charset="0"/>
              </a:rPr>
              <a:t>X=L</a:t>
            </a:r>
            <a:r>
              <a:rPr lang="bg-BG" sz="1400" i="1" baseline="-25000" dirty="0">
                <a:latin typeface="Times New Roman" panose="02020603050405020304" pitchFamily="18" charset="0"/>
                <a:ea typeface="Times New Roman" panose="02020603050405020304" pitchFamily="18" charset="0"/>
              </a:rPr>
              <a:t>B</a:t>
            </a:r>
            <a:r>
              <a:rPr lang="bg-BG" sz="1400" dirty="0">
                <a:latin typeface="Times New Roman" panose="02020603050405020304" pitchFamily="18" charset="0"/>
                <a:ea typeface="Times New Roman" panose="02020603050405020304" pitchFamily="18" charset="0"/>
              </a:rPr>
              <a:t>.</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Aktiv</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rejimda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emitterdan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asosiy</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zaryad</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tashuvchilar</a:t>
            </a:r>
            <a:r>
              <a:rPr lang="bg-BG" sz="1400" spc="-33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bazaga injeksiyalangani sababli, bazaning chap tomon chegarasida, EO‘ga yaqin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sohada, konsentrasiyasi </a:t>
            </a:r>
            <a:r>
              <a:rPr lang="bg-BG" sz="1400" i="1" dirty="0">
                <a:latin typeface="Times New Roman" panose="02020603050405020304" pitchFamily="18" charset="0"/>
                <a:ea typeface="Times New Roman" panose="02020603050405020304" pitchFamily="18" charset="0"/>
              </a:rPr>
              <a:t>n</a:t>
            </a:r>
            <a:r>
              <a:rPr lang="bg-BG" sz="1400" i="1" baseline="-25000" dirty="0">
                <a:latin typeface="Times New Roman" panose="02020603050405020304" pitchFamily="18" charset="0"/>
                <a:ea typeface="Times New Roman" panose="02020603050405020304" pitchFamily="18" charset="0"/>
              </a:rPr>
              <a:t>0</a:t>
            </a:r>
            <a:r>
              <a:rPr lang="bg-BG" sz="1400" dirty="0">
                <a:latin typeface="Times New Roman" panose="02020603050405020304" pitchFamily="18" charset="0"/>
                <a:ea typeface="Times New Roman" panose="02020603050405020304" pitchFamily="18" charset="0"/>
              </a:rPr>
              <a:t>ni tashkil etuvchi nomuvozanat elektronlar paydo</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bo‘ladi.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Bazaning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tomonida,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KO‘</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yaqinida,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noasosiy</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zaryad</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tashuvchilar</a:t>
            </a:r>
            <a:r>
              <a:rPr lang="bg-BG" sz="1400" spc="-33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KO‘ning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ichki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elektr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maydoni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yordamida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ekstraksiyalangani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sababli,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elektronlar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konsentrasiyasi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muvozanat</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holatdagi</a:t>
            </a:r>
            <a:r>
              <a:rPr lang="bg-BG" sz="1400" spc="5" dirty="0">
                <a:latin typeface="Times New Roman" panose="02020603050405020304" pitchFamily="18" charset="0"/>
                <a:ea typeface="Times New Roman" panose="02020603050405020304" pitchFamily="18" charset="0"/>
              </a:rPr>
              <a:t> </a:t>
            </a:r>
            <a:r>
              <a:rPr lang="bg-BG" sz="1400" i="1" dirty="0">
                <a:latin typeface="Times New Roman" panose="02020603050405020304" pitchFamily="18" charset="0"/>
                <a:ea typeface="Times New Roman" panose="02020603050405020304" pitchFamily="18" charset="0"/>
              </a:rPr>
              <a:t>n</a:t>
            </a:r>
            <a:r>
              <a:rPr lang="bg-BG" sz="1400" i="1" baseline="-25000" dirty="0">
                <a:latin typeface="Times New Roman" panose="02020603050405020304" pitchFamily="18" charset="0"/>
                <a:ea typeface="Times New Roman" panose="02020603050405020304" pitchFamily="18" charset="0"/>
              </a:rPr>
              <a:t>p</a:t>
            </a:r>
            <a:r>
              <a:rPr lang="bg-BG" sz="1400" i="1"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konsentrasiyaga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nisbatan</a:t>
            </a:r>
            <a:r>
              <a:rPr lang="bg-BG" sz="1400" spc="1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e’tiborga</a:t>
            </a:r>
            <a:r>
              <a:rPr lang="bg-BG" sz="1400" spc="35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olmasa</a:t>
            </a:r>
            <a:r>
              <a:rPr lang="bg-BG" sz="1400" spc="34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bo‘ladigan</a:t>
            </a:r>
            <a:r>
              <a:rPr lang="bg-BG" sz="1400" spc="35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darajada</a:t>
            </a:r>
            <a:r>
              <a:rPr lang="bg-BG" sz="1400" spc="34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kichik</a:t>
            </a:r>
            <a:r>
              <a:rPr lang="bg-BG" sz="1400" spc="35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bo‘ladi.</a:t>
            </a:r>
            <a:r>
              <a:rPr lang="bg-BG" sz="1400" spc="35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Bazada</a:t>
            </a:r>
            <a:endParaRPr lang="ru-RU" sz="1400" dirty="0">
              <a:latin typeface="Times New Roman" panose="02020603050405020304" pitchFamily="18" charset="0"/>
              <a:ea typeface="Times New Roman" panose="02020603050405020304" pitchFamily="18" charset="0"/>
            </a:endParaRPr>
          </a:p>
          <a:p>
            <a:pPr marL="161925">
              <a:lnSpc>
                <a:spcPts val="1610"/>
              </a:lnSpc>
              <a:spcAft>
                <a:spcPts val="0"/>
              </a:spcAft>
              <a:tabLst>
                <a:tab pos="1227455" algn="l"/>
                <a:tab pos="2586355" algn="l"/>
              </a:tabLst>
            </a:pPr>
            <a:r>
              <a:rPr lang="bg-BG" sz="1100" dirty="0">
                <a:latin typeface="Times New Roman" panose="02020603050405020304" pitchFamily="18" charset="0"/>
                <a:ea typeface="Times New Roman" panose="02020603050405020304" pitchFamily="18" charset="0"/>
              </a:rPr>
              <a:t/>
            </a:r>
            <a:br>
              <a:rPr lang="bg-BG" sz="1100" dirty="0">
                <a:latin typeface="Times New Roman" panose="02020603050405020304" pitchFamily="18" charset="0"/>
                <a:ea typeface="Times New Roman" panose="02020603050405020304" pitchFamily="18" charset="0"/>
              </a:rPr>
            </a:br>
            <a:r>
              <a:rPr lang="bg-BG" sz="1400" dirty="0">
                <a:latin typeface="Times New Roman" panose="02020603050405020304" pitchFamily="18" charset="0"/>
                <a:ea typeface="Times New Roman" panose="02020603050405020304" pitchFamily="18" charset="0"/>
              </a:rPr>
              <a:t>elektronlar	konsentrasiyasi	</a:t>
            </a:r>
            <a:r>
              <a:rPr lang="bg-BG" sz="1400" spc="-5" dirty="0">
                <a:latin typeface="Times New Roman" panose="02020603050405020304" pitchFamily="18" charset="0"/>
                <a:ea typeface="Times New Roman" panose="02020603050405020304" pitchFamily="18" charset="0"/>
              </a:rPr>
              <a:t>gradienti</a:t>
            </a:r>
            <a:endParaRPr lang="ru-RU" sz="1400" dirty="0">
              <a:latin typeface="Times New Roman" panose="02020603050405020304" pitchFamily="18" charset="0"/>
              <a:ea typeface="Times New Roman" panose="02020603050405020304" pitchFamily="18" charset="0"/>
            </a:endParaRPr>
          </a:p>
          <a:p>
            <a:pPr marL="122555">
              <a:spcBef>
                <a:spcPts val="35"/>
              </a:spcBef>
              <a:spcAft>
                <a:spcPts val="0"/>
              </a:spcAft>
            </a:pPr>
            <a:r>
              <a:rPr lang="bg-BG" sz="1100" dirty="0">
                <a:latin typeface="Times New Roman" panose="02020603050405020304" pitchFamily="18" charset="0"/>
                <a:ea typeface="Times New Roman" panose="02020603050405020304" pitchFamily="18" charset="0"/>
              </a:rPr>
              <a:t/>
            </a:r>
            <a:br>
              <a:rPr lang="bg-BG" sz="1100" dirty="0">
                <a:latin typeface="Times New Roman" panose="02020603050405020304" pitchFamily="18" charset="0"/>
                <a:ea typeface="Times New Roman" panose="02020603050405020304" pitchFamily="18" charset="0"/>
              </a:rPr>
            </a:br>
            <a:r>
              <a:rPr lang="bg-BG" sz="1400" i="1" spc="-10" dirty="0">
                <a:latin typeface="Times New Roman" panose="02020603050405020304" pitchFamily="18" charset="0"/>
                <a:ea typeface="Times New Roman" panose="02020603050405020304" pitchFamily="18" charset="0"/>
              </a:rPr>
              <a:t>dn</a:t>
            </a:r>
            <a:r>
              <a:rPr lang="bg-BG" sz="1400" i="1" spc="-190" dirty="0">
                <a:latin typeface="Times New Roman" panose="02020603050405020304" pitchFamily="18" charset="0"/>
                <a:ea typeface="Times New Roman" panose="02020603050405020304" pitchFamily="18" charset="0"/>
              </a:rPr>
              <a:t> </a:t>
            </a:r>
            <a:r>
              <a:rPr lang="bg-BG" sz="1400" spc="-10" dirty="0">
                <a:latin typeface="Times New Roman" panose="02020603050405020304" pitchFamily="18" charset="0"/>
                <a:ea typeface="Times New Roman" panose="02020603050405020304" pitchFamily="18" charset="0"/>
              </a:rPr>
              <a:t>/</a:t>
            </a:r>
            <a:r>
              <a:rPr lang="bg-BG" sz="1400" spc="-125" dirty="0">
                <a:latin typeface="Times New Roman" panose="02020603050405020304" pitchFamily="18" charset="0"/>
                <a:ea typeface="Times New Roman" panose="02020603050405020304" pitchFamily="18" charset="0"/>
              </a:rPr>
              <a:t> </a:t>
            </a:r>
            <a:r>
              <a:rPr lang="bg-BG" sz="1400" i="1" spc="-10" dirty="0">
                <a:latin typeface="Times New Roman" panose="02020603050405020304" pitchFamily="18" charset="0"/>
                <a:ea typeface="Times New Roman" panose="02020603050405020304" pitchFamily="18" charset="0"/>
              </a:rPr>
              <a:t>dx</a:t>
            </a:r>
            <a:endParaRPr lang="ru-RU" sz="1100" dirty="0">
              <a:latin typeface="Times New Roman" panose="02020603050405020304" pitchFamily="18" charset="0"/>
              <a:ea typeface="Times New Roman" panose="02020603050405020304" pitchFamily="18" charset="0"/>
            </a:endParaRPr>
          </a:p>
          <a:p>
            <a:pPr marL="121920">
              <a:lnSpc>
                <a:spcPts val="1610"/>
              </a:lnSpc>
              <a:spcAft>
                <a:spcPts val="0"/>
              </a:spcAft>
              <a:tabLst>
                <a:tab pos="689610" algn="l"/>
                <a:tab pos="1428115" algn="l"/>
              </a:tabLst>
            </a:pPr>
            <a:r>
              <a:rPr lang="bg-BG" sz="1400" dirty="0" smtClean="0">
                <a:latin typeface="Times New Roman" panose="02020603050405020304" pitchFamily="18" charset="0"/>
                <a:ea typeface="Times New Roman" panose="02020603050405020304" pitchFamily="18" charset="0"/>
              </a:rPr>
              <a:t/>
            </a:r>
            <a:br>
              <a:rPr lang="bg-BG" sz="1400" dirty="0" smtClean="0">
                <a:latin typeface="Times New Roman" panose="02020603050405020304" pitchFamily="18" charset="0"/>
                <a:ea typeface="Times New Roman" panose="02020603050405020304" pitchFamily="18" charset="0"/>
              </a:rPr>
            </a:br>
            <a:r>
              <a:rPr lang="bg-BG" sz="1400" dirty="0" smtClean="0">
                <a:latin typeface="Times New Roman" panose="02020603050405020304" pitchFamily="18" charset="0"/>
                <a:ea typeface="Times New Roman" panose="02020603050405020304" pitchFamily="18" charset="0"/>
              </a:rPr>
              <a:t>hosil	bo‘lgani	hisobiga</a:t>
            </a:r>
            <a:r>
              <a:rPr lang="en-US" sz="1400" dirty="0" err="1">
                <a:latin typeface="Times New Roman" panose="02020603050405020304" pitchFamily="18" charset="0"/>
                <a:ea typeface="Times New Roman" panose="02020603050405020304" pitchFamily="18" charset="0"/>
              </a:rPr>
              <a:t>elektronlar</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konsentrasiya</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katta</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sohadan</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kam</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tomonga</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diffuziyalanib</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harakatlanadi</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va</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bazada</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elektronlarning</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diffuziya</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tokini</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hosil</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qiladi</a:t>
            </a:r>
            <a:endParaRPr lang="ru-RU" sz="1400" dirty="0">
              <a:effectLst/>
              <a:latin typeface="Times New Roman" panose="02020603050405020304" pitchFamily="18" charset="0"/>
              <a:ea typeface="Times New Roman" panose="02020603050405020304" pitchFamily="18" charset="0"/>
            </a:endParaRPr>
          </a:p>
        </p:txBody>
      </p:sp>
      <p:pic>
        <p:nvPicPr>
          <p:cNvPr id="3" name="Рисунок 2"/>
          <p:cNvPicPr>
            <a:picLocks noChangeAspect="1"/>
          </p:cNvPicPr>
          <p:nvPr/>
        </p:nvPicPr>
        <p:blipFill>
          <a:blip r:embed="rId2"/>
          <a:stretch>
            <a:fillRect/>
          </a:stretch>
        </p:blipFill>
        <p:spPr>
          <a:xfrm>
            <a:off x="4980676" y="4066456"/>
            <a:ext cx="1943100" cy="933450"/>
          </a:xfrm>
          <a:prstGeom prst="rect">
            <a:avLst/>
          </a:prstGeom>
        </p:spPr>
      </p:pic>
    </p:spTree>
    <p:extLst>
      <p:ext uri="{BB962C8B-B14F-4D97-AF65-F5344CB8AC3E}">
        <p14:creationId xmlns:p14="http://schemas.microsoft.com/office/powerpoint/2010/main" val="2406511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200275" y="423862"/>
            <a:ext cx="7791450" cy="6010275"/>
          </a:xfrm>
          <a:prstGeom prst="rect">
            <a:avLst/>
          </a:prstGeom>
        </p:spPr>
      </p:pic>
    </p:spTree>
    <p:extLst>
      <p:ext uri="{BB962C8B-B14F-4D97-AF65-F5344CB8AC3E}">
        <p14:creationId xmlns:p14="http://schemas.microsoft.com/office/powerpoint/2010/main" val="3785413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752600" y="304800"/>
            <a:ext cx="8686800" cy="1066800"/>
          </a:xfrm>
        </p:spPr>
        <p:txBody>
          <a:bodyPr/>
          <a:lstStyle/>
          <a:p>
            <a:pPr algn="ctr" eaLnBrk="1" hangingPunct="1"/>
            <a:r>
              <a:rPr lang="ru-RU" altLang="ru-RU" sz="2400" b="1" i="1">
                <a:latin typeface="Times New Roman" panose="02020603050405020304" pitchFamily="18" charset="0"/>
              </a:rPr>
              <a:t>р</a:t>
            </a:r>
            <a:r>
              <a:rPr lang="en-US" altLang="ru-RU" sz="2400" b="1" i="1">
                <a:latin typeface="Times New Roman" panose="02020603050405020304" pitchFamily="18" charset="0"/>
              </a:rPr>
              <a:t>-n-</a:t>
            </a:r>
            <a:r>
              <a:rPr lang="ru-RU" altLang="ru-RU" sz="2400" b="1" i="1">
                <a:latin typeface="Times New Roman" panose="02020603050405020304" pitchFamily="18" charset="0"/>
              </a:rPr>
              <a:t>р</a:t>
            </a:r>
            <a:r>
              <a:rPr lang="en-US" altLang="ru-RU" sz="2400" b="1">
                <a:latin typeface="Times New Roman" panose="02020603050405020304" pitchFamily="18" charset="0"/>
              </a:rPr>
              <a:t> (</a:t>
            </a:r>
            <a:r>
              <a:rPr lang="ru-RU" altLang="ru-RU" sz="2400" b="1">
                <a:latin typeface="Times New Roman" panose="02020603050405020304" pitchFamily="18" charset="0"/>
              </a:rPr>
              <a:t>а</a:t>
            </a:r>
            <a:r>
              <a:rPr lang="en-US" altLang="ru-RU" sz="2400" b="1">
                <a:latin typeface="Times New Roman" panose="02020603050405020304" pitchFamily="18" charset="0"/>
              </a:rPr>
              <a:t>) </a:t>
            </a:r>
            <a:r>
              <a:rPr lang="uz-Cyrl-UZ" altLang="ru-RU" sz="2400" b="1">
                <a:latin typeface="Times New Roman" panose="02020603050405020304" pitchFamily="18" charset="0"/>
              </a:rPr>
              <a:t>ва </a:t>
            </a:r>
            <a:r>
              <a:rPr lang="en-US" altLang="ru-RU" sz="2400" b="1" i="1">
                <a:latin typeface="Times New Roman" panose="02020603050405020304" pitchFamily="18" charset="0"/>
              </a:rPr>
              <a:t>n-</a:t>
            </a:r>
            <a:r>
              <a:rPr lang="ru-RU" altLang="ru-RU" sz="2400" b="1" i="1">
                <a:latin typeface="Times New Roman" panose="02020603050405020304" pitchFamily="18" charset="0"/>
              </a:rPr>
              <a:t>р</a:t>
            </a:r>
            <a:r>
              <a:rPr lang="en-US" altLang="ru-RU" sz="2400" b="1" i="1">
                <a:latin typeface="Times New Roman" panose="02020603050405020304" pitchFamily="18" charset="0"/>
              </a:rPr>
              <a:t>-n</a:t>
            </a:r>
            <a:r>
              <a:rPr lang="en-US" altLang="ru-RU" sz="2400" b="1">
                <a:latin typeface="Times New Roman" panose="02020603050405020304" pitchFamily="18" charset="0"/>
              </a:rPr>
              <a:t>  (</a:t>
            </a:r>
            <a:r>
              <a:rPr lang="ru-RU" altLang="ru-RU" sz="2400" b="1">
                <a:latin typeface="Times New Roman" panose="02020603050405020304" pitchFamily="18" charset="0"/>
              </a:rPr>
              <a:t>б</a:t>
            </a:r>
            <a:r>
              <a:rPr lang="en-US" altLang="ru-RU" sz="2400" b="1">
                <a:latin typeface="Times New Roman" panose="02020603050405020304" pitchFamily="18" charset="0"/>
              </a:rPr>
              <a:t>) </a:t>
            </a:r>
            <a:r>
              <a:rPr lang="uz-Cyrl-UZ" altLang="ru-RU" sz="2400" b="1">
                <a:latin typeface="Times New Roman" panose="02020603050405020304" pitchFamily="18" charset="0"/>
              </a:rPr>
              <a:t>турли </a:t>
            </a:r>
            <a:r>
              <a:rPr lang="ru-RU" altLang="ru-RU" sz="2400" b="1">
                <a:latin typeface="Times New Roman" panose="02020603050405020304" pitchFamily="18" charset="0"/>
              </a:rPr>
              <a:t>БТ</a:t>
            </a:r>
            <a:r>
              <a:rPr lang="uz-Cyrl-UZ" altLang="ru-RU" sz="2400" b="1">
                <a:latin typeface="Times New Roman" panose="02020603050405020304" pitchFamily="18" charset="0"/>
              </a:rPr>
              <a:t> лар тузилмаси ва уларнинг</a:t>
            </a:r>
            <a:br>
              <a:rPr lang="uz-Cyrl-UZ" altLang="ru-RU" sz="2400" b="1">
                <a:latin typeface="Times New Roman" panose="02020603050405020304" pitchFamily="18" charset="0"/>
              </a:rPr>
            </a:br>
            <a:r>
              <a:rPr lang="uz-Cyrl-UZ" altLang="ru-RU" sz="2400" b="1">
                <a:latin typeface="Times New Roman" panose="02020603050405020304" pitchFamily="18" charset="0"/>
              </a:rPr>
              <a:t>схемада  шартли белгиланиши</a:t>
            </a:r>
            <a:r>
              <a:rPr lang="uz-Cyrl-UZ" altLang="ru-RU" sz="3400"/>
              <a:t> </a:t>
            </a:r>
            <a:endParaRPr lang="ru-RU" altLang="ru-RU" sz="3400"/>
          </a:p>
        </p:txBody>
      </p:sp>
      <p:sp>
        <p:nvSpPr>
          <p:cNvPr id="6147" name="Rectangle 3"/>
          <p:cNvSpPr>
            <a:spLocks noGrp="1" noChangeArrowheads="1"/>
          </p:cNvSpPr>
          <p:nvPr>
            <p:ph type="body" idx="1"/>
          </p:nvPr>
        </p:nvSpPr>
        <p:spPr/>
        <p:txBody>
          <a:bodyPr/>
          <a:lstStyle/>
          <a:p>
            <a:pPr marL="0" indent="0">
              <a:buNone/>
            </a:pPr>
            <a:r>
              <a:rPr lang="ru-RU" altLang="ru-RU" smtClean="0"/>
              <a:t>.</a:t>
            </a:r>
          </a:p>
        </p:txBody>
      </p:sp>
      <p:pic>
        <p:nvPicPr>
          <p:cNvPr id="61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209800"/>
            <a:ext cx="635635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50156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41540" y="-1562640"/>
            <a:ext cx="11671540" cy="8066311"/>
          </a:xfrm>
          <a:prstGeom prst="rect">
            <a:avLst/>
          </a:prstGeom>
        </p:spPr>
        <p:txBody>
          <a:bodyPr wrap="square">
            <a:spAutoFit/>
          </a:bodyPr>
          <a:lstStyle/>
          <a:p>
            <a:pPr marL="742950" lvl="1" indent="-285750" algn="r">
              <a:spcBef>
                <a:spcPts val="1340"/>
              </a:spcBef>
              <a:spcAft>
                <a:spcPts val="0"/>
              </a:spcAft>
              <a:buSzPts val="1400"/>
              <a:buFont typeface="Times New Roman" panose="02020603050405020304" pitchFamily="18" charset="0"/>
              <a:buAutoNum type="arabicPeriod"/>
              <a:tabLst>
                <a:tab pos="1514475" algn="l"/>
              </a:tabLst>
            </a:pPr>
            <a:r>
              <a:rPr lang="bg-BG" sz="1400" b="1" dirty="0">
                <a:latin typeface="Times New Roman" panose="02020603050405020304" pitchFamily="18" charset="0"/>
                <a:ea typeface="Times New Roman" panose="02020603050405020304" pitchFamily="18" charset="0"/>
              </a:rPr>
              <a:t>Bipolяr</a:t>
            </a:r>
            <a:r>
              <a:rPr lang="bg-BG" sz="1400" b="1" spc="-20" dirty="0">
                <a:latin typeface="Times New Roman" panose="02020603050405020304" pitchFamily="18" charset="0"/>
                <a:ea typeface="Times New Roman" panose="02020603050405020304" pitchFamily="18" charset="0"/>
              </a:rPr>
              <a:t> </a:t>
            </a:r>
            <a:r>
              <a:rPr lang="bg-BG" sz="1400" b="1" dirty="0">
                <a:latin typeface="Times New Roman" panose="02020603050405020304" pitchFamily="18" charset="0"/>
                <a:ea typeface="Times New Roman" panose="02020603050405020304" pitchFamily="18" charset="0"/>
              </a:rPr>
              <a:t>tranzistorning</a:t>
            </a:r>
            <a:r>
              <a:rPr lang="bg-BG" sz="1400" b="1" spc="-20" dirty="0">
                <a:latin typeface="Times New Roman" panose="02020603050405020304" pitchFamily="18" charset="0"/>
                <a:ea typeface="Times New Roman" panose="02020603050405020304" pitchFamily="18" charset="0"/>
              </a:rPr>
              <a:t> </a:t>
            </a:r>
            <a:r>
              <a:rPr lang="bg-BG" sz="1400" b="1" dirty="0">
                <a:latin typeface="Times New Roman" panose="02020603050405020304" pitchFamily="18" charset="0"/>
                <a:ea typeface="Times New Roman" panose="02020603050405020304" pitchFamily="18" charset="0"/>
              </a:rPr>
              <a:t>эlektr</a:t>
            </a:r>
            <a:r>
              <a:rPr lang="bg-BG" sz="1400" b="1" spc="-10" dirty="0">
                <a:latin typeface="Times New Roman" panose="02020603050405020304" pitchFamily="18" charset="0"/>
                <a:ea typeface="Times New Roman" panose="02020603050405020304" pitchFamily="18" charset="0"/>
              </a:rPr>
              <a:t> </a:t>
            </a:r>
            <a:r>
              <a:rPr lang="bg-BG" sz="1400" b="1" dirty="0">
                <a:latin typeface="Times New Roman" panose="02020603050405020304" pitchFamily="18" charset="0"/>
                <a:ea typeface="Times New Roman" panose="02020603050405020304" pitchFamily="18" charset="0"/>
              </a:rPr>
              <a:t>modellari</a:t>
            </a:r>
            <a:endParaRPr lang="ru-RU" sz="1400" b="1" dirty="0">
              <a:latin typeface="Times New Roman" panose="02020603050405020304" pitchFamily="18" charset="0"/>
              <a:ea typeface="Times New Roman" panose="02020603050405020304" pitchFamily="18" charset="0"/>
            </a:endParaRPr>
          </a:p>
          <a:p>
            <a:pPr>
              <a:spcBef>
                <a:spcPts val="40"/>
              </a:spcBef>
              <a:spcAft>
                <a:spcPts val="0"/>
              </a:spcAft>
            </a:pPr>
            <a:r>
              <a:rPr lang="bg-BG" sz="1350" b="1" dirty="0">
                <a:latin typeface="Times New Roman" panose="02020603050405020304" pitchFamily="18" charset="0"/>
                <a:ea typeface="Times New Roman" panose="02020603050405020304" pitchFamily="18" charset="0"/>
              </a:rPr>
              <a:t> </a:t>
            </a:r>
            <a:endParaRPr lang="ru-RU" sz="1400" dirty="0">
              <a:latin typeface="Times New Roman" panose="02020603050405020304" pitchFamily="18" charset="0"/>
              <a:ea typeface="Times New Roman" panose="02020603050405020304" pitchFamily="18" charset="0"/>
            </a:endParaRPr>
          </a:p>
          <a:p>
            <a:pPr marL="161925" marR="452120" indent="457200" algn="just">
              <a:spcAft>
                <a:spcPts val="0"/>
              </a:spcAft>
            </a:pPr>
            <a:r>
              <a:rPr lang="bg-BG" sz="1400" b="1" i="1" dirty="0">
                <a:latin typeface="Times New Roman" panose="02020603050405020304" pitchFamily="18" charset="0"/>
                <a:ea typeface="Times New Roman" panose="02020603050405020304" pitchFamily="18" charset="0"/>
              </a:rPr>
              <a:t>Umumiy</a:t>
            </a:r>
            <a:r>
              <a:rPr lang="bg-BG" sz="1400" b="1" i="1"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ma’lumotlar</a:t>
            </a:r>
            <a:r>
              <a:rPr lang="bg-BG" sz="1400" b="1" dirty="0">
                <a:latin typeface="Times New Roman" panose="02020603050405020304" pitchFamily="18" charset="0"/>
                <a:ea typeface="Times New Roman" panose="02020603050405020304" pitchFamily="18" charset="0"/>
              </a:rPr>
              <a:t>.</a:t>
            </a:r>
            <a:r>
              <a:rPr lang="bg-BG" sz="1400" b="1"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Modellashning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asosiy</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vazifasi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BT</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эlektr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xarakteristikalari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bilan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fizik</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parametrlari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orasidagi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bog‘lanishni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aniqlashdan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iborat.</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Buning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uchun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BT</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эlektr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model</a:t>
            </a:r>
            <a:r>
              <a:rPr lang="bg-BG" sz="1400" spc="35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ko‘rinishida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keltiriladi.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Uning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modeli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ba’zan</a:t>
            </a:r>
            <a:r>
              <a:rPr lang="bg-BG" sz="1400"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эkvivalent</a:t>
            </a:r>
            <a:r>
              <a:rPr lang="bg-BG" sz="1400" b="1" i="1"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sxema</a:t>
            </a:r>
            <a:r>
              <a:rPr lang="bg-BG" sz="1400" b="1" i="1"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ёki</a:t>
            </a:r>
            <a:r>
              <a:rPr lang="bg-BG" sz="1400"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almashlash</a:t>
            </a:r>
            <a:r>
              <a:rPr lang="bg-BG" sz="1400" b="1" i="1"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sxemasi</a:t>
            </a:r>
            <a:r>
              <a:rPr lang="bg-BG" sz="1400" b="1" i="1" spc="-1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deb ham ataladi.</a:t>
            </a:r>
            <a:endParaRPr lang="ru-RU" sz="1400" dirty="0">
              <a:latin typeface="Times New Roman" panose="02020603050405020304" pitchFamily="18" charset="0"/>
              <a:ea typeface="Times New Roman" panose="02020603050405020304" pitchFamily="18" charset="0"/>
            </a:endParaRPr>
          </a:p>
          <a:p>
            <a:pPr marL="161925" marR="452120" indent="457200" algn="just">
              <a:spcAft>
                <a:spcPts val="0"/>
              </a:spcAft>
            </a:pPr>
            <a:r>
              <a:rPr lang="bg-BG" sz="1400" dirty="0">
                <a:latin typeface="Times New Roman" panose="02020603050405020304" pitchFamily="18" charset="0"/>
                <a:ea typeface="Times New Roman" panose="02020603050405020304" pitchFamily="18" charset="0"/>
              </a:rPr>
              <a:t>Эlektr modelda BT oddiy эlementlar (diod, tok manbai, rezistor va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kondensatorlar)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ёki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to‘rt</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qutbli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bilan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almashtiriladi.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Tranzistor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modellari</a:t>
            </a:r>
            <a:r>
              <a:rPr lang="bg-BG" sz="1400" spc="21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эlektron</a:t>
            </a:r>
            <a:r>
              <a:rPr lang="bg-BG" sz="1400" spc="21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sxemalar</a:t>
            </a:r>
            <a:r>
              <a:rPr lang="bg-BG" sz="1400" spc="21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parametrlari</a:t>
            </a:r>
            <a:r>
              <a:rPr lang="bg-BG" sz="1400" spc="21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va</a:t>
            </a:r>
            <a:r>
              <a:rPr lang="bg-BG" sz="1400" spc="21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xarakteristikalarini</a:t>
            </a:r>
            <a:endParaRPr lang="ru-RU" sz="1400" dirty="0">
              <a:latin typeface="Times New Roman" panose="02020603050405020304" pitchFamily="18" charset="0"/>
              <a:ea typeface="Times New Roman" panose="02020603050405020304" pitchFamily="18" charset="0"/>
            </a:endParaRPr>
          </a:p>
          <a:p>
            <a:pPr marL="161925" marR="451485" algn="just">
              <a:spcBef>
                <a:spcPts val="350"/>
              </a:spcBef>
              <a:spcAft>
                <a:spcPts val="0"/>
              </a:spcAft>
            </a:pPr>
            <a:r>
              <a:rPr lang="bg-BG" sz="1100" dirty="0">
                <a:latin typeface="Times New Roman" panose="02020603050405020304" pitchFamily="18" charset="0"/>
                <a:ea typeface="Times New Roman" panose="02020603050405020304" pitchFamily="18" charset="0"/>
              </a:rPr>
              <a:t/>
            </a:r>
            <a:br>
              <a:rPr lang="bg-BG" sz="1100" dirty="0">
                <a:latin typeface="Times New Roman" panose="02020603050405020304" pitchFamily="18" charset="0"/>
                <a:ea typeface="Times New Roman" panose="02020603050405020304" pitchFamily="18" charset="0"/>
              </a:rPr>
            </a:br>
            <a:r>
              <a:rPr lang="bg-BG" sz="1400" dirty="0">
                <a:latin typeface="Times New Roman" panose="02020603050405020304" pitchFamily="18" charset="0"/>
                <a:ea typeface="Times New Roman" panose="02020603050405020304" pitchFamily="18" charset="0"/>
              </a:rPr>
              <a:t>hisoblashda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va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muhimi,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integral</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sxemalarni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ishlab</a:t>
            </a:r>
            <a:r>
              <a:rPr lang="bg-BG" sz="1400" spc="35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chiqarishda,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murakkab</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sxemani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sodda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va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aniq</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modellar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asosida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tahlil</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qilish</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zarur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bo‘lganda</a:t>
            </a:r>
            <a:r>
              <a:rPr lang="bg-BG" sz="1400" spc="-1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ishlatiladi.</a:t>
            </a:r>
            <a:endParaRPr lang="ru-RU" sz="1400" dirty="0">
              <a:latin typeface="Times New Roman" panose="02020603050405020304" pitchFamily="18" charset="0"/>
              <a:ea typeface="Times New Roman" panose="02020603050405020304" pitchFamily="18" charset="0"/>
            </a:endParaRPr>
          </a:p>
          <a:p>
            <a:pPr marL="161925" marR="453390" indent="457200" algn="just">
              <a:spcAft>
                <a:spcPts val="0"/>
              </a:spcAft>
            </a:pPr>
            <a:r>
              <a:rPr lang="bg-BG" sz="1400" dirty="0">
                <a:latin typeface="Times New Roman" panose="02020603050405020304" pitchFamily="18" charset="0"/>
                <a:ea typeface="Times New Roman" panose="02020603050405020304" pitchFamily="18" charset="0"/>
              </a:rPr>
              <a:t>Ba’zi modellar tranzistorning statik rejimi uchun,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boshqalari эsa –</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dinamik rejimi uchun ishlab chiqilgan. BT эlektrodlaridagi kuchlanishlar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vaqt bo‘yicha o‘zgarmas bo‘lgan rejim</a:t>
            </a:r>
            <a:r>
              <a:rPr lang="bg-BG" sz="1400"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statik rejim </a:t>
            </a:r>
            <a:r>
              <a:rPr lang="bg-BG" sz="1400" dirty="0">
                <a:latin typeface="Times New Roman" panose="02020603050405020304" pitchFamily="18" charset="0"/>
                <a:ea typeface="Times New Roman" panose="02020603050405020304" pitchFamily="18" charset="0"/>
              </a:rPr>
              <a:t>deyiladi. Bu vaqtda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rejimning</a:t>
            </a:r>
            <a:r>
              <a:rPr lang="bg-BG" sz="1400" spc="34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barcha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parametrlari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vaqt davomida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o‘zgarmas</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qoladi.</a:t>
            </a:r>
            <a:endParaRPr lang="ru-RU" sz="1400" dirty="0">
              <a:latin typeface="Times New Roman" panose="02020603050405020304" pitchFamily="18" charset="0"/>
              <a:ea typeface="Times New Roman" panose="02020603050405020304" pitchFamily="18" charset="0"/>
            </a:endParaRPr>
          </a:p>
          <a:p>
            <a:pPr marL="161925" marR="451485" indent="457200" algn="just">
              <a:spcAft>
                <a:spcPts val="0"/>
              </a:spcAft>
            </a:pPr>
            <a:r>
              <a:rPr lang="bg-BG" sz="1400" dirty="0">
                <a:latin typeface="Times New Roman" panose="02020603050405020304" pitchFamily="18" charset="0"/>
                <a:ea typeface="Times New Roman" panose="02020603050405020304" pitchFamily="18" charset="0"/>
              </a:rPr>
              <a:t>Tranzistor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ishlaganda,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uning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эlektrodlari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zanjirlariga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o‘zgarmas</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kuchlanish manbalaridan tashqari, kuchaytirilishi ёki o‘zgartirilishi zarur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bo‘lgan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signal</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manbai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ham</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ulanadi.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Signal</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berilganda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tranzistor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эlektrodlaridan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birida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kuchlanish</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(tok)</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vaqt</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davomida</a:t>
            </a:r>
            <a:r>
              <a:rPr lang="bg-BG" sz="1400"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o‘zgaruvchan</a:t>
            </a:r>
            <a:r>
              <a:rPr lang="bg-BG" sz="1400" b="1" i="1"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bo‘lib</a:t>
            </a:r>
            <a:r>
              <a:rPr lang="bg-BG" sz="1400" spc="-33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tranzistor</a:t>
            </a:r>
            <a:r>
              <a:rPr lang="bg-BG" sz="1400" spc="-10"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dinamik rejim</a:t>
            </a:r>
            <a:r>
              <a:rPr lang="bg-BG" sz="1400" b="1" i="1"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holatida bo‘ladi.</a:t>
            </a:r>
            <a:endParaRPr lang="ru-RU" sz="1400" dirty="0">
              <a:latin typeface="Times New Roman" panose="02020603050405020304" pitchFamily="18" charset="0"/>
              <a:ea typeface="Times New Roman" panose="02020603050405020304" pitchFamily="18" charset="0"/>
            </a:endParaRPr>
          </a:p>
          <a:p>
            <a:pPr marL="161925" marR="451485" indent="456565" algn="just">
              <a:spcBef>
                <a:spcPts val="5"/>
              </a:spcBef>
              <a:spcAft>
                <a:spcPts val="0"/>
              </a:spcAft>
            </a:pPr>
            <a:r>
              <a:rPr lang="bg-BG" sz="1400" dirty="0">
                <a:latin typeface="Times New Roman" panose="02020603050405020304" pitchFamily="18" charset="0"/>
                <a:ea typeface="Times New Roman" panose="02020603050405020304" pitchFamily="18" charset="0"/>
              </a:rPr>
              <a:t>Umumiy holda, tok va kuchlanishlarning o‘zgaruvchan tashkil эtuvchilari</a:t>
            </a:r>
            <a:r>
              <a:rPr lang="bg-BG" sz="1400" spc="-33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orasidagi bog‘lanish bilan ularning o‘zgarmas tashkil эtuvchilari orasidagi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bog‘lanish bir – biridan farq qiladi ((4.4) va (4.8) tenglamalar). Buning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ikkita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sababi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Birinchidan,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tranzistor</a:t>
            </a:r>
            <a:r>
              <a:rPr lang="bg-BG" sz="1400" spc="5" dirty="0">
                <a:latin typeface="Times New Roman" panose="02020603050405020304" pitchFamily="18" charset="0"/>
                <a:ea typeface="Times New Roman" panose="02020603050405020304" pitchFamily="18" charset="0"/>
              </a:rPr>
              <a:t> </a:t>
            </a:r>
            <a:r>
              <a:rPr lang="bg-BG" sz="1400" i="1" dirty="0">
                <a:latin typeface="Times New Roman" panose="02020603050405020304" pitchFamily="18" charset="0"/>
                <a:ea typeface="Times New Roman" panose="02020603050405020304" pitchFamily="18" charset="0"/>
              </a:rPr>
              <a:t>r-n</a:t>
            </a:r>
            <a:r>
              <a:rPr lang="bg-BG" sz="1400" i="1"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o‘tishlarining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barer</a:t>
            </a:r>
            <a:r>
              <a:rPr lang="bg-BG" sz="1400" spc="-33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sig‘imlari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mavjud,</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kollektor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va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baza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sohalari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sezilarli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hajmiy</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qarshilikka эga. Shular hisobiga </a:t>
            </a:r>
            <a:r>
              <a:rPr lang="bg-BG" sz="1400" i="1" dirty="0">
                <a:latin typeface="Times New Roman" panose="02020603050405020304" pitchFamily="18" charset="0"/>
                <a:ea typeface="Times New Roman" panose="02020603050405020304" pitchFamily="18" charset="0"/>
              </a:rPr>
              <a:t>r-n </a:t>
            </a:r>
            <a:r>
              <a:rPr lang="bg-BG" sz="1400" dirty="0">
                <a:latin typeface="Times New Roman" panose="02020603050405020304" pitchFamily="18" charset="0"/>
                <a:ea typeface="Times New Roman" panose="02020603050405020304" pitchFamily="18" charset="0"/>
              </a:rPr>
              <a:t>o‘tishlardagi kuchlanishlar tranzistor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эlektrodlaridagi kuchlanishlar bilan sinfaz o‘zgarmaydilar va amplitudasi</a:t>
            </a:r>
            <a:r>
              <a:rPr lang="bg-BG" sz="1400" spc="-33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bo‘yicha эlektrodlardagi kuchlanishlarga nisbatan doim kichik qiymatga эga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bo‘ladi. Kuchlanishlar qiymatidagi farq</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signal chastotasi ortishi bilan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ortadi.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Ikkinchidan,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zarяd</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tashuvchilarning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baza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orqali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o‘tishi,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я’ni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ЭO‘</a:t>
            </a:r>
            <a:r>
              <a:rPr lang="bg-BG" sz="1400" spc="-33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diffuziя</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sig‘imining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qayta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zarяdlanishi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inerцion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jaraёndir.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Shuning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uchun,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dinamik</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rejimda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эlektrodlar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toklarining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oniy</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qiymatlari</a:t>
            </a:r>
            <a:r>
              <a:rPr lang="bg-BG" sz="1400" spc="5" dirty="0">
                <a:latin typeface="Times New Roman" panose="02020603050405020304" pitchFamily="18" charset="0"/>
                <a:ea typeface="Times New Roman" panose="02020603050405020304" pitchFamily="18" charset="0"/>
              </a:rPr>
              <a:t> </a:t>
            </a:r>
            <a:r>
              <a:rPr lang="bg-BG" sz="1400" i="1" dirty="0">
                <a:latin typeface="Times New Roman" panose="02020603050405020304" pitchFamily="18" charset="0"/>
                <a:ea typeface="Times New Roman" panose="02020603050405020304" pitchFamily="18" charset="0"/>
              </a:rPr>
              <a:t>r-n</a:t>
            </a:r>
            <a:r>
              <a:rPr lang="bg-BG" sz="1400" i="1"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o‘tishlardagi kuchlanishlarning oniy qiymatlariga mos kelmay qoladi, zarяd</a:t>
            </a:r>
            <a:r>
              <a:rPr lang="bg-BG" sz="1400" spc="-33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tashuvchilarning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эmitterdan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kollektorgacha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etib</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borishi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uchun,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kollektor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tokining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kechikishi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deb</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ataluvchi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ma’lum</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vaqt</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zarur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bo‘ladi.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Shunday</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bo‘lishiga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qaramasdan,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agar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kechikish</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vaqti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o‘zgaruvchan</a:t>
            </a:r>
            <a:r>
              <a:rPr lang="bg-BG" sz="1400" spc="35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kuchlanishning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o‘zgarish davriga nisbatan juda kichik bo‘lsa, o‘zaro bog‘lanishlarning farqi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katta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bo‘lmaydi,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я’ni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oniy</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qiymatlar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bog‘lanishlari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amalda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statik</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rejimdagi o‘zgarmas qiymatlar orasidagi bog‘lanishlar kabi bo‘ladi. Bunday</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chastotalarni</a:t>
            </a:r>
            <a:r>
              <a:rPr lang="bg-BG" sz="1400"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past</a:t>
            </a:r>
            <a:r>
              <a:rPr lang="bg-BG" sz="1400" b="1" i="1"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chastotalar</a:t>
            </a:r>
            <a:r>
              <a:rPr lang="bg-BG" sz="1400" b="1" i="1"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deb</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atash,</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past</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chastotalardagi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dinamik</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rejimni эsa –</a:t>
            </a:r>
            <a:r>
              <a:rPr lang="bg-BG" sz="1400"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kvazistatik</a:t>
            </a:r>
            <a:r>
              <a:rPr lang="bg-BG" sz="1400" b="1" i="1"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rejim</a:t>
            </a:r>
            <a:r>
              <a:rPr lang="bg-BG" sz="1400" b="1" i="1" spc="-1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deb atash</a:t>
            </a:r>
            <a:r>
              <a:rPr lang="bg-BG" sz="1400" spc="-1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qabul</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qilingan.</a:t>
            </a:r>
            <a:endParaRPr lang="ru-RU" sz="1400" dirty="0">
              <a:latin typeface="Times New Roman" panose="02020603050405020304" pitchFamily="18" charset="0"/>
              <a:ea typeface="Times New Roman" panose="02020603050405020304" pitchFamily="18" charset="0"/>
            </a:endParaRPr>
          </a:p>
          <a:p>
            <a:pPr marL="161925" marR="452755" indent="457200" algn="just">
              <a:spcAft>
                <a:spcPts val="0"/>
              </a:spcAft>
            </a:pPr>
            <a:r>
              <a:rPr lang="bg-BG" sz="1400" dirty="0">
                <a:latin typeface="Times New Roman" panose="02020603050405020304" pitchFamily="18" charset="0"/>
                <a:ea typeface="Times New Roman" panose="02020603050405020304" pitchFamily="18" charset="0"/>
              </a:rPr>
              <a:t>Signal qiymati, я’ni o‘zgaruvchan tashkil эtuvchilari katta ёki kichik</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bo‘lishi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mumkin.</a:t>
            </a:r>
            <a:endParaRPr lang="ru-RU" sz="1400" dirty="0">
              <a:latin typeface="Times New Roman" panose="02020603050405020304" pitchFamily="18" charset="0"/>
              <a:ea typeface="Times New Roman" panose="02020603050405020304" pitchFamily="18" charset="0"/>
            </a:endParaRPr>
          </a:p>
          <a:p>
            <a:pPr marL="161925" marR="451485" indent="456565" algn="just">
              <a:spcAft>
                <a:spcPts val="0"/>
              </a:spcAft>
            </a:pPr>
            <a:r>
              <a:rPr lang="bg-BG" sz="1400" dirty="0">
                <a:latin typeface="Times New Roman" panose="02020603050405020304" pitchFamily="18" charset="0"/>
                <a:ea typeface="Times New Roman" panose="02020603050405020304" pitchFamily="18" charset="0"/>
              </a:rPr>
              <a:t>Kirish va chiqish signallari o‘zgaruvchan tashkil эtuvchilari orasida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chiziqli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bog‘lanish</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kuzatiluvchi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signal</a:t>
            </a:r>
            <a:r>
              <a:rPr lang="bg-BG" sz="1400"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kichik</a:t>
            </a:r>
            <a:r>
              <a:rPr lang="bg-BG" sz="1400" b="1" i="1"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signal</a:t>
            </a:r>
            <a:r>
              <a:rPr lang="bg-BG" sz="1400" b="1" i="1"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deb</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ataladi.</a:t>
            </a:r>
            <a:r>
              <a:rPr lang="bg-BG" sz="1400" spc="35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Agar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kirish signali amplitudasi ikki marta kamaytirilsa, o‘lchanaёtgan parametr</a:t>
            </a:r>
            <a:r>
              <a:rPr lang="bg-BG" sz="1400" spc="-33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qiymati,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masalan,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kuchaytirish</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koэffiцienti,</a:t>
            </a:r>
            <a:r>
              <a:rPr lang="bg-BG" sz="1400" spc="5" dirty="0">
                <a:latin typeface="Times New Roman" panose="02020603050405020304" pitchFamily="18" charset="0"/>
                <a:ea typeface="Times New Roman" panose="02020603050405020304" pitchFamily="18" charset="0"/>
              </a:rPr>
              <a:t> </a:t>
            </a:r>
            <a:r>
              <a:rPr lang="bg-BG" sz="1200" dirty="0">
                <a:latin typeface="Symbol" panose="05050102010706020507" pitchFamily="18" charset="2"/>
                <a:ea typeface="Times New Roman" panose="02020603050405020304" pitchFamily="18" charset="0"/>
              </a:rPr>
              <a:t>±</a:t>
            </a:r>
            <a:r>
              <a:rPr lang="bg-BG" sz="120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10%</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ga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o‘zgarsa,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shartli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ravishda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signal</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amplitudasi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etarlicha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kichik</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deb</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hisoblanadi.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Kichik</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signalni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boshqa</a:t>
            </a:r>
            <a:r>
              <a:rPr lang="bg-BG" sz="1400" spc="-1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ta’riflari ham mavjud.</a:t>
            </a:r>
            <a:endParaRPr lang="ru-RU" sz="1400" dirty="0">
              <a:latin typeface="Times New Roman" panose="02020603050405020304" pitchFamily="18" charset="0"/>
              <a:ea typeface="Times New Roman" panose="02020603050405020304" pitchFamily="18" charset="0"/>
            </a:endParaRPr>
          </a:p>
          <a:p>
            <a:pPr marL="161925" marR="452120" indent="457200" algn="just">
              <a:spcAft>
                <a:spcPts val="0"/>
              </a:spcAft>
            </a:pPr>
            <a:r>
              <a:rPr lang="bg-BG" sz="1400" dirty="0">
                <a:latin typeface="Times New Roman" panose="02020603050405020304" pitchFamily="18" charset="0"/>
                <a:ea typeface="Times New Roman" panose="02020603050405020304" pitchFamily="18" charset="0"/>
              </a:rPr>
              <a:t>O‘zgaruvchan va o‘zgarmas tashkil эtuvchilar turli modellar ёrdamida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hisoblanadi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va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tahlil</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qilinadi.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O‘zgarmas</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tashkil</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эtuvchilarni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tahlil</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qilishda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u</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ёki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bu</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sonli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integral</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parametrlarga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эga</a:t>
            </a:r>
            <a:r>
              <a:rPr lang="bg-BG" sz="1400"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nochiziqli</a:t>
            </a:r>
            <a:r>
              <a:rPr lang="bg-BG" sz="1400" b="1" i="1"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Эbers</a:t>
            </a:r>
            <a:r>
              <a:rPr lang="bg-BG" sz="1400" b="1" i="1" spc="350"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a:t>
            </a:r>
            <a:r>
              <a:rPr lang="bg-BG" sz="1400" b="1" i="1" spc="-33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Moll</a:t>
            </a:r>
            <a:r>
              <a:rPr lang="bg-BG" sz="1400" b="1" i="1" spc="180"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modeli</a:t>
            </a:r>
            <a:r>
              <a:rPr lang="bg-BG" sz="1400" dirty="0">
                <a:latin typeface="Times New Roman" panose="02020603050405020304" pitchFamily="18" charset="0"/>
                <a:ea typeface="Times New Roman" panose="02020603050405020304" pitchFamily="18" charset="0"/>
              </a:rPr>
              <a:t>ning</a:t>
            </a:r>
            <a:r>
              <a:rPr lang="bg-BG" sz="1400" spc="17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turli</a:t>
            </a:r>
            <a:r>
              <a:rPr lang="bg-BG" sz="1400" spc="17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variantlari</a:t>
            </a:r>
            <a:r>
              <a:rPr lang="bg-BG" sz="1400" spc="18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ishlatiladi.</a:t>
            </a:r>
            <a:r>
              <a:rPr lang="bg-BG" sz="1400" spc="17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Ularning</a:t>
            </a:r>
            <a:r>
              <a:rPr lang="bg-BG" sz="1400" spc="180"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nochiziqli</a:t>
            </a:r>
            <a:endParaRPr lang="ru-RU" sz="1400" dirty="0">
              <a:latin typeface="Times New Roman" panose="02020603050405020304" pitchFamily="18" charset="0"/>
              <a:ea typeface="Times New Roman" panose="02020603050405020304" pitchFamily="18" charset="0"/>
            </a:endParaRPr>
          </a:p>
          <a:p>
            <a:pPr marL="161925" marR="452120" indent="-635" algn="just">
              <a:spcBef>
                <a:spcPts val="350"/>
              </a:spcBef>
              <a:spcAft>
                <a:spcPts val="0"/>
              </a:spcAft>
            </a:pPr>
            <a:r>
              <a:rPr lang="bg-BG" sz="1100" dirty="0">
                <a:latin typeface="Times New Roman" panose="02020603050405020304" pitchFamily="18" charset="0"/>
                <a:ea typeface="Times New Roman" panose="02020603050405020304" pitchFamily="18" charset="0"/>
              </a:rPr>
              <a:t/>
            </a:r>
            <a:br>
              <a:rPr lang="bg-BG" sz="1100" dirty="0">
                <a:latin typeface="Times New Roman" panose="02020603050405020304" pitchFamily="18" charset="0"/>
                <a:ea typeface="Times New Roman" panose="02020603050405020304" pitchFamily="18" charset="0"/>
              </a:rPr>
            </a:br>
            <a:r>
              <a:rPr lang="bg-BG" sz="1400" dirty="0">
                <a:latin typeface="Times New Roman" panose="02020603050405020304" pitchFamily="18" charset="0"/>
                <a:ea typeface="Times New Roman" panose="02020603050405020304" pitchFamily="18" charset="0"/>
              </a:rPr>
              <a:t>deyilishiga sabab, katta signal rejimida diod va sig‘imlarning nochiziqli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xarakteristikalarga</a:t>
            </a:r>
            <a:r>
              <a:rPr lang="bg-BG" sz="1400" spc="-1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эgaligidadir.</a:t>
            </a:r>
            <a:endParaRPr lang="ru-RU" sz="1400" dirty="0">
              <a:latin typeface="Times New Roman" panose="02020603050405020304" pitchFamily="18" charset="0"/>
              <a:ea typeface="Times New Roman" panose="02020603050405020304" pitchFamily="18" charset="0"/>
            </a:endParaRPr>
          </a:p>
          <a:p>
            <a:pPr marL="161925" marR="452755" indent="457200" algn="just">
              <a:spcBef>
                <a:spcPts val="5"/>
              </a:spcBef>
              <a:spcAft>
                <a:spcPts val="0"/>
              </a:spcAft>
            </a:pPr>
            <a:r>
              <a:rPr lang="bg-BG" sz="1400" dirty="0">
                <a:latin typeface="Times New Roman" panose="02020603050405020304" pitchFamily="18" charset="0"/>
                <a:ea typeface="Times New Roman" panose="02020603050405020304" pitchFamily="18" charset="0"/>
              </a:rPr>
              <a:t>Kichik</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o‘zgaruvchan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tashkil</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эtuvchilarni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tahlil</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qilishda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nochiziqli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modellardan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foydalanishning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ma’nosi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yo‘q,</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chunki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differenцiallar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deb</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ataluvchi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kichik</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o‘zgarishlar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orasidagi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bog‘lanishlar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funkцiяlarning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o‘zi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bilan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эmas,</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balki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ularning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differenцiallari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bilan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belgilanadi.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Shu</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sababdan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o‘zgaruvchan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tashkil</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эtuvchilarni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tahlil</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qilishda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maxsus</a:t>
            </a:r>
            <a:r>
              <a:rPr lang="bg-BG" sz="1400"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kichik</a:t>
            </a:r>
            <a:r>
              <a:rPr lang="bg-BG" sz="1400" b="1" i="1"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signalli</a:t>
            </a:r>
            <a:r>
              <a:rPr lang="bg-BG" sz="1400" b="1" i="1"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(chiziqli)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dinamik</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modellardan</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foydalaniladi.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Bunday</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modellarda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tok</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va</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kuchlanishlarning</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kichik</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o‘zgarishlarini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bog‘lovchi</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kattaliklar</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tranzistorning</a:t>
            </a:r>
            <a:r>
              <a:rPr lang="bg-BG" sz="1400" spc="-1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differenцial</a:t>
            </a:r>
            <a:r>
              <a:rPr lang="bg-BG" sz="1400" b="1" i="1" spc="-5" dirty="0">
                <a:latin typeface="Times New Roman" panose="02020603050405020304" pitchFamily="18" charset="0"/>
                <a:ea typeface="Times New Roman" panose="02020603050405020304" pitchFamily="18" charset="0"/>
              </a:rPr>
              <a:t> </a:t>
            </a:r>
            <a:r>
              <a:rPr lang="bg-BG" sz="1400" b="1" i="1" dirty="0">
                <a:latin typeface="Times New Roman" panose="02020603050405020304" pitchFamily="18" charset="0"/>
                <a:ea typeface="Times New Roman" panose="02020603050405020304" pitchFamily="18" charset="0"/>
              </a:rPr>
              <a:t>parametrlari</a:t>
            </a:r>
            <a:r>
              <a:rPr lang="bg-BG" sz="1400" b="1" i="1"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deb</a:t>
            </a:r>
            <a:r>
              <a:rPr lang="bg-BG" sz="1400" spc="-5" dirty="0">
                <a:latin typeface="Times New Roman" panose="02020603050405020304" pitchFamily="18" charset="0"/>
                <a:ea typeface="Times New Roman" panose="02020603050405020304" pitchFamily="18" charset="0"/>
              </a:rPr>
              <a:t> </a:t>
            </a:r>
            <a:r>
              <a:rPr lang="bg-BG" sz="1400" dirty="0">
                <a:latin typeface="Times New Roman" panose="02020603050405020304" pitchFamily="18" charset="0"/>
                <a:ea typeface="Times New Roman" panose="02020603050405020304" pitchFamily="18" charset="0"/>
              </a:rPr>
              <a:t>ataladi.</a:t>
            </a:r>
            <a:endParaRPr lang="ru-RU"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431675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Пин содержит это изображение: Line Board, Line, Circuit Board, Line Vector PNG Transparent Clipart Image and PSD File for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428239" y="-2428241"/>
            <a:ext cx="7335519" cy="12192001"/>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Library by Joakim Agervald on Dribbbl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477519"/>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2679065" y="621437"/>
            <a:ext cx="6096000" cy="92333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r>
              <a:rPr lang="ru-RU" b="1" dirty="0" smtClean="0">
                <a:solidFill>
                  <a:srgbClr val="000000"/>
                </a:solidFill>
                <a:latin typeface="Times New Roman" panose="02020603050405020304" pitchFamily="18" charset="0"/>
              </a:rPr>
              <a:t>                                   </a:t>
            </a:r>
            <a:r>
              <a:rPr lang="en-US" b="1" dirty="0" err="1" smtClean="0">
                <a:solidFill>
                  <a:srgbClr val="000000"/>
                </a:solidFill>
                <a:latin typeface="Times New Roman" panose="02020603050405020304" pitchFamily="18" charset="0"/>
              </a:rPr>
              <a:t>Sinov</a:t>
            </a:r>
            <a:r>
              <a:rPr lang="en-US" b="1" dirty="0" smtClean="0">
                <a:solidFill>
                  <a:srgbClr val="000000"/>
                </a:solidFill>
                <a:latin typeface="Times New Roman" panose="02020603050405020304" pitchFamily="18" charset="0"/>
              </a:rPr>
              <a:t> </a:t>
            </a:r>
            <a:r>
              <a:rPr lang="en-US" b="1" dirty="0" err="1">
                <a:solidFill>
                  <a:srgbClr val="000000"/>
                </a:solidFill>
                <a:latin typeface="Times New Roman" panose="02020603050405020304" pitchFamily="18" charset="0"/>
              </a:rPr>
              <a:t>savollari</a:t>
            </a:r>
            <a:r>
              <a:rPr lang="en-US" b="1" dirty="0">
                <a:solidFill>
                  <a:srgbClr val="000000"/>
                </a:solidFill>
                <a:latin typeface="Times New Roman" panose="02020603050405020304" pitchFamily="18" charset="0"/>
              </a:rPr>
              <a:t/>
            </a:r>
            <a:br>
              <a:rPr lang="en-US" b="1" dirty="0">
                <a:solidFill>
                  <a:srgbClr val="000000"/>
                </a:solidFill>
                <a:latin typeface="Times New Roman" panose="02020603050405020304" pitchFamily="18" charset="0"/>
              </a:rPr>
            </a:br>
            <a:r>
              <a:rPr lang="en-US" dirty="0" smtClean="0"/>
              <a:t/>
            </a:r>
            <a:br>
              <a:rPr lang="en-US" dirty="0" smtClean="0"/>
            </a:br>
            <a:endParaRPr lang="ru-RU" dirty="0"/>
          </a:p>
        </p:txBody>
      </p:sp>
    </p:spTree>
    <p:extLst>
      <p:ext uri="{BB962C8B-B14F-4D97-AF65-F5344CB8AC3E}">
        <p14:creationId xmlns:p14="http://schemas.microsoft.com/office/powerpoint/2010/main" val="4523912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https://i.pinimg.com/564x/5e/28/c3/5e28c30265a86e55b6f2efdd9726d41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Нижний колонтитул 1"/>
          <p:cNvSpPr>
            <a:spLocks noGrp="1"/>
          </p:cNvSpPr>
          <p:nvPr>
            <p:ph type="ftr" sz="quarter" idx="11"/>
          </p:nvPr>
        </p:nvSpPr>
        <p:spPr/>
        <p:txBody>
          <a:bodyPr/>
          <a:lstStyle/>
          <a:p>
            <a:pPr>
              <a:defRPr/>
            </a:pPr>
            <a:r>
              <a:rPr lang="en-US" dirty="0" smtClean="0"/>
              <a:t>.</a:t>
            </a:r>
            <a:endParaRPr lang="ru-RU" dirty="0"/>
          </a:p>
        </p:txBody>
      </p:sp>
      <p:sp>
        <p:nvSpPr>
          <p:cNvPr id="27651" name="Номер слайда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spcBef>
                <a:spcPct val="0"/>
              </a:spcBef>
              <a:buClrTx/>
              <a:buSzTx/>
              <a:buFontTx/>
              <a:buNone/>
            </a:pPr>
            <a:fld id="{09AC3AAB-7273-4FA7-91DA-1F7DB98D2071}" type="slidenum">
              <a:rPr lang="ru-RU" altLang="ru-RU" sz="1200">
                <a:solidFill>
                  <a:srgbClr val="D38E27"/>
                </a:solidFill>
              </a:rPr>
              <a:pPr>
                <a:spcBef>
                  <a:spcPct val="0"/>
                </a:spcBef>
                <a:buClrTx/>
                <a:buSzTx/>
                <a:buFontTx/>
                <a:buNone/>
              </a:pPr>
              <a:t>52</a:t>
            </a:fld>
            <a:endParaRPr lang="ru-RU" altLang="ru-RU" sz="1200">
              <a:solidFill>
                <a:srgbClr val="D38E27"/>
              </a:solidFill>
            </a:endParaRPr>
          </a:p>
        </p:txBody>
      </p:sp>
    </p:spTree>
    <p:extLst>
      <p:ext uri="{BB962C8B-B14F-4D97-AF65-F5344CB8AC3E}">
        <p14:creationId xmlns:p14="http://schemas.microsoft.com/office/powerpoint/2010/main" val="2141628679"/>
      </p:ext>
    </p:extLst>
  </p:cSld>
  <p:clrMapOvr>
    <a:masterClrMapping/>
  </p:clrMapOvr>
  <p:transition spd="slow"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algn="ctr" eaLnBrk="1" hangingPunct="1"/>
            <a:r>
              <a:rPr lang="uz-Cyrl-UZ" altLang="ru-RU" sz="2800" b="1">
                <a:latin typeface="Times New Roman" panose="02020603050405020304" pitchFamily="18" charset="0"/>
                <a:cs typeface="Times New Roman" panose="02020603050405020304" pitchFamily="18" charset="0"/>
              </a:rPr>
              <a:t>Замонавий транзисторлар</a:t>
            </a:r>
            <a:endParaRPr lang="ru-RU" altLang="ru-RU" sz="2800" b="1">
              <a:latin typeface="Times New Roman" panose="02020603050405020304" pitchFamily="18" charset="0"/>
              <a:cs typeface="Times New Roman" panose="02020603050405020304" pitchFamily="18" charset="0"/>
            </a:endParaRPr>
          </a:p>
        </p:txBody>
      </p:sp>
      <p:pic>
        <p:nvPicPr>
          <p:cNvPr id="13315" name="Picture 4" descr="image004"/>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3805238" y="1966914"/>
            <a:ext cx="4572000" cy="3838575"/>
          </a:xfrm>
          <a:noFill/>
        </p:spPr>
      </p:pic>
    </p:spTree>
    <p:extLst>
      <p:ext uri="{BB962C8B-B14F-4D97-AF65-F5344CB8AC3E}">
        <p14:creationId xmlns:p14="http://schemas.microsoft.com/office/powerpoint/2010/main" val="309119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1000" fill="hold"/>
                                        <p:tgtEl>
                                          <p:spTgt spid="13314"/>
                                        </p:tgtEl>
                                        <p:attrNameLst>
                                          <p:attrName>ppt_x</p:attrName>
                                        </p:attrNameLst>
                                      </p:cBhvr>
                                      <p:tavLst>
                                        <p:tav tm="0">
                                          <p:val>
                                            <p:strVal val="#ppt_x-.2"/>
                                          </p:val>
                                        </p:tav>
                                        <p:tav tm="100000">
                                          <p:val>
                                            <p:strVal val="#ppt_x"/>
                                          </p:val>
                                        </p:tav>
                                      </p:tavLst>
                                    </p:anim>
                                    <p:anim calcmode="lin" valueType="num">
                                      <p:cBhvr>
                                        <p:cTn id="8" dur="1000" fill="hold"/>
                                        <p:tgtEl>
                                          <p:spTgt spid="1331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31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nodeType="clickEffect">
                                  <p:stCondLst>
                                    <p:cond delay="0"/>
                                  </p:stCondLst>
                                  <p:childTnLst>
                                    <p:set>
                                      <p:cBhvr>
                                        <p:cTn id="13" dur="1" fill="hold">
                                          <p:stCondLst>
                                            <p:cond delay="0"/>
                                          </p:stCondLst>
                                        </p:cTn>
                                        <p:tgtEl>
                                          <p:spTgt spid="13315"/>
                                        </p:tgtEl>
                                        <p:attrNameLst>
                                          <p:attrName>style.visibility</p:attrName>
                                        </p:attrNameLst>
                                      </p:cBhvr>
                                      <p:to>
                                        <p:strVal val="visible"/>
                                      </p:to>
                                    </p:set>
                                    <p:animEffect transition="in" filter="fade">
                                      <p:cBhvr>
                                        <p:cTn id="14" dur="500"/>
                                        <p:tgtEl>
                                          <p:spTgt spid="13315"/>
                                        </p:tgtEl>
                                      </p:cBhvr>
                                    </p:animEffect>
                                    <p:anim calcmode="lin" valueType="num">
                                      <p:cBhvr>
                                        <p:cTn id="15" dur="500" fill="hold"/>
                                        <p:tgtEl>
                                          <p:spTgt spid="13315"/>
                                        </p:tgtEl>
                                        <p:attrNameLst>
                                          <p:attrName>ppt_x</p:attrName>
                                        </p:attrNameLst>
                                      </p:cBhvr>
                                      <p:tavLst>
                                        <p:tav tm="0">
                                          <p:val>
                                            <p:strVal val="#ppt_x"/>
                                          </p:val>
                                        </p:tav>
                                        <p:tav tm="100000">
                                          <p:val>
                                            <p:strVal val="#ppt_x"/>
                                          </p:val>
                                        </p:tav>
                                      </p:tavLst>
                                    </p:anim>
                                    <p:anim calcmode="lin" valueType="num">
                                      <p:cBhvr>
                                        <p:cTn id="16" dur="500" fill="hold"/>
                                        <p:tgtEl>
                                          <p:spTgt spid="13315"/>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eaLnBrk="1" hangingPunct="1"/>
            <a:r>
              <a:rPr lang="uz-Cyrl-UZ" altLang="ru-RU" sz="3600" b="1">
                <a:latin typeface="Times New Roman" panose="02020603050405020304" pitchFamily="18" charset="0"/>
              </a:rPr>
              <a:t>БТ электродлари</a:t>
            </a:r>
            <a:endParaRPr lang="ru-RU" altLang="ru-RU" sz="3600" b="1">
              <a:latin typeface="Times New Roman" panose="02020603050405020304" pitchFamily="18" charset="0"/>
            </a:endParaRPr>
          </a:p>
        </p:txBody>
      </p:sp>
      <p:sp>
        <p:nvSpPr>
          <p:cNvPr id="8195" name="Rectangle 3"/>
          <p:cNvSpPr>
            <a:spLocks noGrp="1" noChangeArrowheads="1"/>
          </p:cNvSpPr>
          <p:nvPr>
            <p:ph type="body" idx="1"/>
          </p:nvPr>
        </p:nvSpPr>
        <p:spPr/>
        <p:txBody>
          <a:bodyPr/>
          <a:lstStyle/>
          <a:p>
            <a:pPr algn="just" eaLnBrk="1" hangingPunct="1"/>
            <a:r>
              <a:rPr lang="uz-Cyrl-UZ" altLang="ru-RU" sz="2400">
                <a:latin typeface="Times New Roman" panose="02020603050405020304" pitchFamily="18" charset="0"/>
              </a:rPr>
              <a:t>Транзисторнинг кучли легирланган чекка соҳаси (n+-соҳа) </a:t>
            </a:r>
            <a:r>
              <a:rPr lang="uz-Cyrl-UZ" altLang="ru-RU" sz="2400" b="1" i="1">
                <a:solidFill>
                  <a:srgbClr val="0070C0"/>
                </a:solidFill>
                <a:latin typeface="Times New Roman" panose="02020603050405020304" pitchFamily="18" charset="0"/>
              </a:rPr>
              <a:t>эмиттер</a:t>
            </a:r>
            <a:r>
              <a:rPr lang="uz-Cyrl-UZ" altLang="ru-RU" sz="2400">
                <a:latin typeface="Times New Roman" panose="02020603050405020304" pitchFamily="18" charset="0"/>
              </a:rPr>
              <a:t> деб аталади ва у заряд ташувчиларни </a:t>
            </a:r>
            <a:r>
              <a:rPr lang="uz-Cyrl-UZ" altLang="ru-RU" sz="2400" b="1" i="1">
                <a:solidFill>
                  <a:srgbClr val="0070C0"/>
                </a:solidFill>
                <a:latin typeface="Times New Roman" panose="02020603050405020304" pitchFamily="18" charset="0"/>
              </a:rPr>
              <a:t>база</a:t>
            </a:r>
            <a:r>
              <a:rPr lang="uz-Cyrl-UZ" altLang="ru-RU" sz="2400">
                <a:latin typeface="Times New Roman" panose="02020603050405020304" pitchFamily="18" charset="0"/>
              </a:rPr>
              <a:t> деб аталувчи ўрта соҳага (р-соҳа) инжекциялайди. Кейинги чекка соҳа (n-соҳа) </a:t>
            </a:r>
            <a:r>
              <a:rPr lang="uz-Cyrl-UZ" altLang="ru-RU" sz="2400" b="1" i="1">
                <a:solidFill>
                  <a:srgbClr val="0070C0"/>
                </a:solidFill>
                <a:latin typeface="Times New Roman" panose="02020603050405020304" pitchFamily="18" charset="0"/>
              </a:rPr>
              <a:t>коллектор</a:t>
            </a:r>
            <a:r>
              <a:rPr lang="uz-Cyrl-UZ" altLang="ru-RU" sz="2400">
                <a:latin typeface="Times New Roman" panose="02020603050405020304" pitchFamily="18" charset="0"/>
              </a:rPr>
              <a:t> деб аталади.  У эмииттерга нисбатан кучсизроқ легирланган бўлиб, заряд ташувчиларни база соҳасидан экстракциялаш учун хизмат қилади. Эмиттер ва база оралиғидаги ўтиш </a:t>
            </a:r>
            <a:r>
              <a:rPr lang="uz-Cyrl-UZ" altLang="ru-RU" sz="2400" b="1" i="1">
                <a:solidFill>
                  <a:srgbClr val="0070C0"/>
                </a:solidFill>
                <a:latin typeface="Times New Roman" panose="02020603050405020304" pitchFamily="18" charset="0"/>
              </a:rPr>
              <a:t>эмиттер ўтиш</a:t>
            </a:r>
            <a:r>
              <a:rPr lang="uz-Cyrl-UZ" altLang="ru-RU" sz="2400">
                <a:latin typeface="Times New Roman" panose="02020603050405020304" pitchFamily="18" charset="0"/>
              </a:rPr>
              <a:t>, коллектор ва база оралиғидаги ўтиш эса </a:t>
            </a:r>
            <a:r>
              <a:rPr lang="uz-Cyrl-UZ" altLang="ru-RU" sz="2400" b="1" i="1">
                <a:solidFill>
                  <a:srgbClr val="0070C0"/>
                </a:solidFill>
                <a:latin typeface="Times New Roman" panose="02020603050405020304" pitchFamily="18" charset="0"/>
              </a:rPr>
              <a:t>коллектор ўтиш </a:t>
            </a:r>
            <a:r>
              <a:rPr lang="uz-Cyrl-UZ" altLang="ru-RU" sz="2400">
                <a:latin typeface="Times New Roman" panose="02020603050405020304" pitchFamily="18" charset="0"/>
              </a:rPr>
              <a:t>деб аталади.</a:t>
            </a:r>
            <a:endParaRPr lang="ru-RU" altLang="ru-RU" sz="2400">
              <a:latin typeface="Times New Roman" panose="02020603050405020304" pitchFamily="18" charset="0"/>
            </a:endParaRPr>
          </a:p>
        </p:txBody>
      </p:sp>
    </p:spTree>
    <p:extLst>
      <p:ext uri="{BB962C8B-B14F-4D97-AF65-F5344CB8AC3E}">
        <p14:creationId xmlns:p14="http://schemas.microsoft.com/office/powerpoint/2010/main" val="767444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eaLnBrk="1" hangingPunct="1"/>
            <a:r>
              <a:rPr lang="uz-Cyrl-UZ" altLang="ru-RU" sz="3600" b="1">
                <a:latin typeface="Times New Roman" panose="02020603050405020304" pitchFamily="18" charset="0"/>
              </a:rPr>
              <a:t>БТ ишчи режимлари</a:t>
            </a:r>
            <a:endParaRPr lang="ru-RU" altLang="ru-RU" sz="3600" b="1">
              <a:latin typeface="Times New Roman" panose="02020603050405020304" pitchFamily="18" charset="0"/>
            </a:endParaRPr>
          </a:p>
        </p:txBody>
      </p:sp>
      <p:sp>
        <p:nvSpPr>
          <p:cNvPr id="9219" name="Rectangle 3"/>
          <p:cNvSpPr>
            <a:spLocks noGrp="1" noChangeArrowheads="1"/>
          </p:cNvSpPr>
          <p:nvPr>
            <p:ph type="body" idx="1"/>
          </p:nvPr>
        </p:nvSpPr>
        <p:spPr/>
        <p:txBody>
          <a:bodyPr/>
          <a:lstStyle/>
          <a:p>
            <a:pPr algn="just" eaLnBrk="1" hangingPunct="1">
              <a:lnSpc>
                <a:spcPct val="80000"/>
              </a:lnSpc>
            </a:pPr>
            <a:r>
              <a:rPr lang="uz-Cyrl-UZ" altLang="ru-RU" sz="2400">
                <a:latin typeface="Times New Roman" panose="02020603050405020304" pitchFamily="18" charset="0"/>
              </a:rPr>
              <a:t>Ташқи кучланиш манбалари  </a:t>
            </a:r>
            <a:r>
              <a:rPr lang="ru-RU" altLang="ru-RU" sz="2400">
                <a:latin typeface="Times New Roman" panose="02020603050405020304" pitchFamily="18" charset="0"/>
              </a:rPr>
              <a:t>(</a:t>
            </a:r>
            <a:r>
              <a:rPr lang="en-US" altLang="ru-RU" sz="2400">
                <a:latin typeface="Times New Roman" panose="02020603050405020304" pitchFamily="18" charset="0"/>
              </a:rPr>
              <a:t>U</a:t>
            </a:r>
            <a:r>
              <a:rPr lang="ru-RU" altLang="ru-RU" sz="2400">
                <a:latin typeface="Times New Roman" panose="02020603050405020304" pitchFamily="18" charset="0"/>
              </a:rPr>
              <a:t>эб,   </a:t>
            </a:r>
            <a:r>
              <a:rPr lang="en-US" altLang="ru-RU" sz="2400">
                <a:latin typeface="Times New Roman" panose="02020603050405020304" pitchFamily="18" charset="0"/>
              </a:rPr>
              <a:t>U</a:t>
            </a:r>
            <a:r>
              <a:rPr lang="ru-RU" altLang="ru-RU" sz="2400">
                <a:latin typeface="Times New Roman" panose="02020603050405020304" pitchFamily="18" charset="0"/>
              </a:rPr>
              <a:t>кб) </a:t>
            </a:r>
            <a:r>
              <a:rPr lang="uz-Cyrl-UZ" altLang="ru-RU" sz="2400">
                <a:latin typeface="Times New Roman" panose="02020603050405020304" pitchFamily="18" charset="0"/>
              </a:rPr>
              <a:t>ёрдамида эмиттер ўтиш тўғри йўналишда, коллектор ўтиш эса – тескари йўналишда силжийди. Бу ҳолда, транзистор </a:t>
            </a:r>
            <a:r>
              <a:rPr lang="uz-Cyrl-UZ" altLang="ru-RU" sz="2400" b="1" i="1">
                <a:solidFill>
                  <a:srgbClr val="0070C0"/>
                </a:solidFill>
                <a:latin typeface="Times New Roman" panose="02020603050405020304" pitchFamily="18" charset="0"/>
              </a:rPr>
              <a:t>актив</a:t>
            </a:r>
            <a:r>
              <a:rPr lang="uz-Cyrl-UZ" altLang="ru-RU" sz="2400">
                <a:latin typeface="Times New Roman" panose="02020603050405020304" pitchFamily="18" charset="0"/>
              </a:rPr>
              <a:t> ёки нормал режимда ишлайди в</a:t>
            </a:r>
            <a:r>
              <a:rPr lang="ru-RU" altLang="ru-RU" sz="2400">
                <a:latin typeface="Times New Roman" panose="02020603050405020304" pitchFamily="18" charset="0"/>
              </a:rPr>
              <a:t>а</a:t>
            </a:r>
            <a:r>
              <a:rPr lang="uz-Cyrl-UZ" altLang="ru-RU" sz="2400">
                <a:latin typeface="Times New Roman" panose="02020603050405020304" pitchFamily="18" charset="0"/>
              </a:rPr>
              <a:t> унинг кучайтириш хоссалари намоён бўлади.</a:t>
            </a:r>
          </a:p>
          <a:p>
            <a:pPr algn="just" eaLnBrk="1" hangingPunct="1">
              <a:lnSpc>
                <a:spcPct val="80000"/>
              </a:lnSpc>
            </a:pPr>
            <a:r>
              <a:rPr lang="uz-Cyrl-UZ" altLang="ru-RU" sz="2400">
                <a:latin typeface="Times New Roman" panose="02020603050405020304" pitchFamily="18" charset="0"/>
              </a:rPr>
              <a:t>Агар эмиттер ўтиш тескари йўналишда, коллектор ўтиш эса тўғри йўналишда силжиган бўлса, у ҳолда бу транзистор </a:t>
            </a:r>
            <a:r>
              <a:rPr lang="uz-Cyrl-UZ" altLang="ru-RU" sz="2400" b="1" i="1">
                <a:solidFill>
                  <a:srgbClr val="0070C0"/>
                </a:solidFill>
                <a:latin typeface="Times New Roman" panose="02020603050405020304" pitchFamily="18" charset="0"/>
              </a:rPr>
              <a:t>инверс</a:t>
            </a:r>
            <a:r>
              <a:rPr lang="uz-Cyrl-UZ" altLang="ru-RU" sz="2400">
                <a:latin typeface="Times New Roman" panose="02020603050405020304" pitchFamily="18" charset="0"/>
              </a:rPr>
              <a:t> ёки тескари уланган деб аталади. </a:t>
            </a:r>
          </a:p>
          <a:p>
            <a:pPr algn="just" eaLnBrk="1" hangingPunct="1">
              <a:lnSpc>
                <a:spcPct val="80000"/>
              </a:lnSpc>
            </a:pPr>
            <a:r>
              <a:rPr lang="uz-Cyrl-UZ" altLang="ru-RU" sz="2400">
                <a:latin typeface="Times New Roman" panose="02020603050405020304" pitchFamily="18" charset="0"/>
              </a:rPr>
              <a:t>Транзистор рақамли схемаларда қўлланилганда у </a:t>
            </a:r>
            <a:r>
              <a:rPr lang="uz-Cyrl-UZ" altLang="ru-RU" sz="2400" b="1" i="1">
                <a:solidFill>
                  <a:srgbClr val="0070C0"/>
                </a:solidFill>
                <a:latin typeface="Times New Roman" panose="02020603050405020304" pitchFamily="18" charset="0"/>
              </a:rPr>
              <a:t>тўйиниш</a:t>
            </a:r>
            <a:r>
              <a:rPr lang="uz-Cyrl-UZ" altLang="ru-RU" sz="2400">
                <a:latin typeface="Times New Roman" panose="02020603050405020304" pitchFamily="18" charset="0"/>
              </a:rPr>
              <a:t> режимида (иккала ўтиш ҳам тўғри йўналишда силжиган), ёки </a:t>
            </a:r>
            <a:r>
              <a:rPr lang="uz-Cyrl-UZ" altLang="ru-RU" sz="2400" b="1" i="1">
                <a:solidFill>
                  <a:srgbClr val="0070C0"/>
                </a:solidFill>
                <a:latin typeface="Times New Roman" panose="02020603050405020304" pitchFamily="18" charset="0"/>
              </a:rPr>
              <a:t>берк</a:t>
            </a:r>
            <a:r>
              <a:rPr lang="uz-Cyrl-UZ" altLang="ru-RU" sz="2400">
                <a:solidFill>
                  <a:srgbClr val="0070C0"/>
                </a:solidFill>
                <a:latin typeface="Times New Roman" panose="02020603050405020304" pitchFamily="18" charset="0"/>
              </a:rPr>
              <a:t> </a:t>
            </a:r>
            <a:r>
              <a:rPr lang="uz-Cyrl-UZ" altLang="ru-RU" sz="2400">
                <a:latin typeface="Times New Roman" panose="02020603050405020304" pitchFamily="18" charset="0"/>
              </a:rPr>
              <a:t>режимда (иккала ўтиш тескари силжиган) ишлаши мумкин.</a:t>
            </a:r>
            <a:endParaRPr lang="ru-RU" altLang="ru-RU" sz="2400">
              <a:latin typeface="Times New Roman" panose="02020603050405020304" pitchFamily="18" charset="0"/>
            </a:endParaRPr>
          </a:p>
        </p:txBody>
      </p:sp>
    </p:spTree>
    <p:extLst>
      <p:ext uri="{BB962C8B-B14F-4D97-AF65-F5344CB8AC3E}">
        <p14:creationId xmlns:p14="http://schemas.microsoft.com/office/powerpoint/2010/main" val="3865991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098675" y="304800"/>
            <a:ext cx="8001000" cy="1066800"/>
          </a:xfrm>
        </p:spPr>
        <p:txBody>
          <a:bodyPr/>
          <a:lstStyle/>
          <a:p>
            <a:pPr algn="ctr" eaLnBrk="1" hangingPunct="1"/>
            <a:r>
              <a:rPr lang="uz-Cyrl-UZ" altLang="ru-RU" sz="3600" b="1">
                <a:latin typeface="Times New Roman" panose="02020603050405020304" pitchFamily="18" charset="0"/>
              </a:rPr>
              <a:t>БТнинг уланиш схемалари</a:t>
            </a:r>
            <a:r>
              <a:rPr lang="ru-RU" altLang="ru-RU" sz="3600"/>
              <a:t> </a:t>
            </a:r>
          </a:p>
        </p:txBody>
      </p:sp>
      <p:sp>
        <p:nvSpPr>
          <p:cNvPr id="10243" name="Rectangle 3"/>
          <p:cNvSpPr>
            <a:spLocks noGrp="1" noChangeArrowheads="1"/>
          </p:cNvSpPr>
          <p:nvPr>
            <p:ph type="body" idx="1"/>
          </p:nvPr>
        </p:nvSpPr>
        <p:spPr/>
        <p:txBody>
          <a:bodyPr/>
          <a:lstStyle/>
          <a:p>
            <a:pPr eaLnBrk="1" hangingPunct="1"/>
            <a:endParaRPr lang="ru-RU" altLang="ru-RU" smtClean="0"/>
          </a:p>
        </p:txBody>
      </p:sp>
      <p:pic>
        <p:nvPicPr>
          <p:cNvPr id="1024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752601"/>
            <a:ext cx="2590800" cy="199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124200"/>
            <a:ext cx="25908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4038600"/>
            <a:ext cx="2590800"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096552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TotalTime>
  <Words>2490</Words>
  <Application>Microsoft Office PowerPoint</Application>
  <PresentationFormat>Широкоэкранный</PresentationFormat>
  <Paragraphs>163</Paragraphs>
  <Slides>52</Slides>
  <Notes>1</Notes>
  <HiddenSlides>0</HiddenSlides>
  <MMClips>0</MMClips>
  <ScaleCrop>false</ScaleCrop>
  <HeadingPairs>
    <vt:vector size="8" baseType="variant">
      <vt:variant>
        <vt:lpstr>Использованные шрифты</vt:lpstr>
      </vt:variant>
      <vt:variant>
        <vt:i4>9</vt:i4>
      </vt:variant>
      <vt:variant>
        <vt:lpstr>Тема</vt:lpstr>
      </vt:variant>
      <vt:variant>
        <vt:i4>1</vt:i4>
      </vt:variant>
      <vt:variant>
        <vt:lpstr>Внедренные серверы OLE</vt:lpstr>
      </vt:variant>
      <vt:variant>
        <vt:i4>1</vt:i4>
      </vt:variant>
      <vt:variant>
        <vt:lpstr>Заголовки слайдов</vt:lpstr>
      </vt:variant>
      <vt:variant>
        <vt:i4>52</vt:i4>
      </vt:variant>
    </vt:vector>
  </HeadingPairs>
  <TitlesOfParts>
    <vt:vector size="63" baseType="lpstr">
      <vt:lpstr>Arial</vt:lpstr>
      <vt:lpstr>Calibri</vt:lpstr>
      <vt:lpstr>Calibri Light</vt:lpstr>
      <vt:lpstr>Franklin Gothic Book</vt:lpstr>
      <vt:lpstr>Symbol</vt:lpstr>
      <vt:lpstr>Times New Roman</vt:lpstr>
      <vt:lpstr>Verdana</vt:lpstr>
      <vt:lpstr>Wingdings</vt:lpstr>
      <vt:lpstr>Wingdings 2</vt:lpstr>
      <vt:lpstr>Тема Office</vt:lpstr>
      <vt:lpstr>Формула</vt:lpstr>
      <vt:lpstr>Презентация PowerPoint</vt:lpstr>
      <vt:lpstr>Презентация PowerPoint</vt:lpstr>
      <vt:lpstr>Reja:</vt:lpstr>
      <vt:lpstr>Биполяр транзистор таърифи</vt:lpstr>
      <vt:lpstr>р-n-р (а) ва n-р-n  (б) турли БТ лар тузилмаси ва уларнинг схемада  шартли белгиланиши </vt:lpstr>
      <vt:lpstr>Замонавий транзисторлар</vt:lpstr>
      <vt:lpstr>БТ электродлари</vt:lpstr>
      <vt:lpstr>БТ ишчи режимлари</vt:lpstr>
      <vt:lpstr>БТнинг уланиш схемалари </vt:lpstr>
      <vt:lpstr>УЭ уланиш схемасидаги БТнинг  статик электрод характеристикалари</vt:lpstr>
      <vt:lpstr>УБ уланиш схемасидаги БТнинг  статик электрод характеристикалари</vt:lpstr>
      <vt:lpstr>УК уланиш схемасидаги БТнинг  статик электрод характеристикалари</vt:lpstr>
      <vt:lpstr>.</vt:lpstr>
      <vt:lpstr>.</vt:lpstr>
      <vt:lpstr>.</vt:lpstr>
      <vt:lpstr>БТда бажарилган кучайтиргичнинг асосий параметрлари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Rudy</dc:creator>
  <cp:lastModifiedBy>Rudy</cp:lastModifiedBy>
  <cp:revision>59</cp:revision>
  <dcterms:created xsi:type="dcterms:W3CDTF">2022-09-22T04:36:57Z</dcterms:created>
  <dcterms:modified xsi:type="dcterms:W3CDTF">2022-12-19T04:37:28Z</dcterms:modified>
</cp:coreProperties>
</file>