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9"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278" r:id="rId51"/>
    <p:sldId id="277" r:id="rId52"/>
    <p:sldId id="263" r:id="rId5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05000" y="304801"/>
            <a:ext cx="8305800" cy="1216025"/>
          </a:xfrm>
        </p:spPr>
        <p:txBody>
          <a:bodyPr/>
          <a:lstStyle/>
          <a:p>
            <a:pPr algn="ctr" eaLnBrk="1" hangingPunct="1"/>
            <a:r>
              <a:rPr lang="uz-Cyrl-UZ" altLang="ru-RU" sz="3600" b="1">
                <a:latin typeface="Times New Roman" panose="02020603050405020304" pitchFamily="18" charset="0"/>
              </a:rPr>
              <a:t>У</a:t>
            </a:r>
            <a:r>
              <a:rPr lang="ru-RU" altLang="ru-RU" sz="3600" b="1">
                <a:latin typeface="Times New Roman" panose="02020603050405020304" pitchFamily="18" charset="0"/>
              </a:rPr>
              <a:t>Б</a:t>
            </a:r>
            <a:r>
              <a:rPr lang="uz-Cyrl-UZ" altLang="ru-RU" sz="3600" b="1">
                <a:latin typeface="Times New Roman" panose="02020603050405020304" pitchFamily="18" charset="0"/>
              </a:rPr>
              <a:t> уланиш схемасидаги БТнинг </a:t>
            </a:r>
            <a:br>
              <a:rPr lang="uz-Cyrl-UZ" altLang="ru-RU" sz="3600" b="1">
                <a:latin typeface="Times New Roman" panose="02020603050405020304" pitchFamily="18" charset="0"/>
              </a:rPr>
            </a:br>
            <a:r>
              <a:rPr lang="uz-Cyrl-UZ" altLang="ru-RU" sz="3600" b="1">
                <a:latin typeface="Times New Roman" panose="02020603050405020304" pitchFamily="18" charset="0"/>
              </a:rPr>
              <a:t>статик электрод характеристикалари</a:t>
            </a:r>
            <a:endParaRPr lang="ru-RU" altLang="ru-RU" sz="3600" b="1">
              <a:latin typeface="Times New Roman" panose="02020603050405020304" pitchFamily="18" charset="0"/>
            </a:endParaRPr>
          </a:p>
        </p:txBody>
      </p:sp>
      <p:sp>
        <p:nvSpPr>
          <p:cNvPr id="12291" name="Rectangle 3"/>
          <p:cNvSpPr>
            <a:spLocks noGrp="1" noChangeArrowheads="1"/>
          </p:cNvSpPr>
          <p:nvPr>
            <p:ph type="body" idx="1"/>
          </p:nvPr>
        </p:nvSpPr>
        <p:spPr/>
        <p:txBody>
          <a:bodyPr/>
          <a:lstStyle/>
          <a:p>
            <a:pPr marL="0" indent="0">
              <a:buNone/>
            </a:pPr>
            <a:r>
              <a:rPr lang="ru-RU" altLang="ru-RU" smtClean="0"/>
              <a:t>.</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2133600"/>
            <a:ext cx="3141663"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09801"/>
            <a:ext cx="46482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611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05000" y="304801"/>
            <a:ext cx="8382000" cy="1216025"/>
          </a:xfrm>
        </p:spPr>
        <p:txBody>
          <a:bodyPr/>
          <a:lstStyle/>
          <a:p>
            <a:pPr algn="ctr" eaLnBrk="1" hangingPunct="1"/>
            <a:r>
              <a:rPr lang="uz-Cyrl-UZ" altLang="ru-RU" sz="3600" b="1">
                <a:latin typeface="Times New Roman" panose="02020603050405020304" pitchFamily="18" charset="0"/>
              </a:rPr>
              <a:t>У</a:t>
            </a:r>
            <a:r>
              <a:rPr lang="ru-RU" altLang="ru-RU" sz="3600" b="1">
                <a:latin typeface="Times New Roman" panose="02020603050405020304" pitchFamily="18" charset="0"/>
              </a:rPr>
              <a:t>К</a:t>
            </a:r>
            <a:r>
              <a:rPr lang="uz-Cyrl-UZ" altLang="ru-RU" sz="3600" b="1">
                <a:latin typeface="Times New Roman" panose="02020603050405020304" pitchFamily="18" charset="0"/>
              </a:rPr>
              <a:t> уланиш схемасидаги БТнинг </a:t>
            </a:r>
            <a:br>
              <a:rPr lang="uz-Cyrl-UZ" altLang="ru-RU" sz="3600" b="1">
                <a:latin typeface="Times New Roman" panose="02020603050405020304" pitchFamily="18" charset="0"/>
              </a:rPr>
            </a:br>
            <a:r>
              <a:rPr lang="uz-Cyrl-UZ" altLang="ru-RU" sz="3600" b="1">
                <a:latin typeface="Times New Roman" panose="02020603050405020304" pitchFamily="18" charset="0"/>
              </a:rPr>
              <a:t>статик электрод характеристикалари</a:t>
            </a:r>
            <a:endParaRPr lang="ru-RU" altLang="ru-RU" sz="3600" b="1">
              <a:latin typeface="Times New Roman" panose="02020603050405020304" pitchFamily="18" charset="0"/>
            </a:endParaRPr>
          </a:p>
        </p:txBody>
      </p:sp>
      <p:sp>
        <p:nvSpPr>
          <p:cNvPr id="13315" name="Rectangle 3"/>
          <p:cNvSpPr>
            <a:spLocks noGrp="1" noChangeArrowheads="1"/>
          </p:cNvSpPr>
          <p:nvPr>
            <p:ph type="body" idx="1"/>
          </p:nvPr>
        </p:nvSpPr>
        <p:spPr/>
        <p:txBody>
          <a:bodyPr/>
          <a:lstStyle/>
          <a:p>
            <a:pPr marL="0" indent="0">
              <a:buNone/>
            </a:pPr>
            <a:r>
              <a:rPr lang="ru-RU" altLang="ru-RU" smtClean="0"/>
              <a:t>.</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1"/>
            <a:ext cx="403860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514601"/>
            <a:ext cx="41148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833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ltLang="ru-RU" smtClean="0"/>
              <a:t>.</a:t>
            </a:r>
          </a:p>
        </p:txBody>
      </p:sp>
      <p:sp>
        <p:nvSpPr>
          <p:cNvPr id="14339"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ЭЎ тўғри силжитилганда (</a:t>
            </a:r>
            <a:r>
              <a:rPr lang="uz-Cyrl-UZ" altLang="ru-RU" sz="2000" i="1">
                <a:latin typeface="Times New Roman" panose="02020603050405020304" pitchFamily="18" charset="0"/>
              </a:rPr>
              <a:t>UЭБ</a:t>
            </a:r>
            <a:r>
              <a:rPr lang="uz-Cyrl-UZ" altLang="ru-RU" sz="2000">
                <a:latin typeface="Times New Roman" panose="02020603050405020304" pitchFamily="18" charset="0"/>
              </a:rPr>
              <a:t> таъминот манбаси ҳисобига амалга оширилади) унинг потенциал барьери пасаяди ва электронлар эмиттердан базага инжекцияланади. Электронларнинг эмиттердан базага ҳамда ковакларнинг базадан эмиттерга инжекцияланиши ҳисобига эмиттер токи  </a:t>
            </a:r>
            <a:r>
              <a:rPr lang="uz-Cyrl-UZ" altLang="ru-RU" sz="2000" i="1">
                <a:latin typeface="Times New Roman" panose="02020603050405020304" pitchFamily="18" charset="0"/>
              </a:rPr>
              <a:t>IЭ</a:t>
            </a:r>
            <a:r>
              <a:rPr lang="uz-Cyrl-UZ" altLang="ru-RU" sz="2000">
                <a:latin typeface="Times New Roman" panose="02020603050405020304" pitchFamily="18" charset="0"/>
              </a:rPr>
              <a:t> ҳосил бўлади: </a:t>
            </a:r>
          </a:p>
          <a:p>
            <a:pPr algn="just" eaLnBrk="1" hangingPunct="1">
              <a:lnSpc>
                <a:spcPct val="80000"/>
              </a:lnSpc>
            </a:pPr>
            <a:endParaRPr lang="uz-Cyrl-UZ" altLang="ru-RU" sz="2000">
              <a:latin typeface="Times New Roman" panose="02020603050405020304" pitchFamily="18" charset="0"/>
            </a:endParaRPr>
          </a:p>
          <a:p>
            <a:pPr algn="just" eaLnBrk="1" hangingPunct="1">
              <a:lnSpc>
                <a:spcPct val="80000"/>
              </a:lnSpc>
              <a:buFont typeface="Wingdings" panose="05000000000000000000" pitchFamily="2" charset="2"/>
              <a:buNone/>
            </a:pPr>
            <a:r>
              <a:rPr lang="uz-Cyrl-UZ" altLang="ru-RU" sz="2000">
                <a:latin typeface="Times New Roman" panose="02020603050405020304" pitchFamily="18" charset="0"/>
              </a:rPr>
              <a:t>                                                                                   </a:t>
            </a:r>
            <a:r>
              <a:rPr lang="ru-RU" altLang="ru-RU" sz="2000">
                <a:latin typeface="Times New Roman" panose="02020603050405020304" pitchFamily="18" charset="0"/>
              </a:rPr>
              <a:t> ,                                              </a:t>
            </a:r>
            <a:endParaRPr lang="uz-Cyrl-UZ" altLang="ru-RU" sz="2000">
              <a:latin typeface="Times New Roman" panose="02020603050405020304" pitchFamily="18" charset="0"/>
            </a:endParaRPr>
          </a:p>
          <a:p>
            <a:pPr algn="just" eaLnBrk="1" hangingPunct="1">
              <a:lnSpc>
                <a:spcPct val="80000"/>
              </a:lnSpc>
            </a:pPr>
            <a:r>
              <a:rPr lang="uz-Cyrl-UZ" altLang="ru-RU" sz="2000">
                <a:latin typeface="Times New Roman" panose="02020603050405020304" pitchFamily="18" charset="0"/>
              </a:rPr>
              <a:t>бу ерда </a:t>
            </a:r>
            <a:r>
              <a:rPr lang="en-US" altLang="ru-RU" sz="2000" i="1">
                <a:latin typeface="Times New Roman" panose="02020603050405020304" pitchFamily="18" charset="0"/>
              </a:rPr>
              <a:t>I</a:t>
            </a:r>
            <a:r>
              <a:rPr lang="ru-RU" altLang="ru-RU" sz="1200" i="1">
                <a:latin typeface="Times New Roman" panose="02020603050405020304" pitchFamily="18" charset="0"/>
              </a:rPr>
              <a:t>Э</a:t>
            </a:r>
            <a:r>
              <a:rPr lang="en-US" altLang="ru-RU" sz="1200" i="1">
                <a:latin typeface="Times New Roman" panose="02020603050405020304" pitchFamily="18" charset="0"/>
              </a:rPr>
              <a:t>n</a:t>
            </a:r>
            <a:r>
              <a:rPr lang="ru-RU" altLang="ru-RU" sz="2000" i="1">
                <a:latin typeface="Times New Roman" panose="02020603050405020304" pitchFamily="18" charset="0"/>
              </a:rPr>
              <a:t>,  </a:t>
            </a:r>
            <a:r>
              <a:rPr lang="en-US" altLang="ru-RU" sz="2000" i="1">
                <a:latin typeface="Times New Roman" panose="02020603050405020304" pitchFamily="18" charset="0"/>
              </a:rPr>
              <a:t>I</a:t>
            </a:r>
            <a:r>
              <a:rPr lang="ru-RU" altLang="ru-RU" sz="1200" i="1">
                <a:latin typeface="Times New Roman" panose="02020603050405020304" pitchFamily="18" charset="0"/>
              </a:rPr>
              <a:t>Эр</a:t>
            </a:r>
            <a:r>
              <a:rPr lang="ru-RU" altLang="ru-RU" sz="2000" i="1">
                <a:latin typeface="Times New Roman" panose="02020603050405020304" pitchFamily="18" charset="0"/>
              </a:rPr>
              <a:t> </a:t>
            </a:r>
            <a:r>
              <a:rPr lang="ru-RU" altLang="ru-RU" sz="2000">
                <a:latin typeface="Times New Roman" panose="02020603050405020304" pitchFamily="18" charset="0"/>
              </a:rPr>
              <a:t>–</a:t>
            </a:r>
            <a:r>
              <a:rPr lang="uz-Cyrl-UZ" altLang="ru-RU" sz="2000">
                <a:latin typeface="Times New Roman" panose="02020603050405020304" pitchFamily="18" charset="0"/>
              </a:rPr>
              <a:t> мос равишда электронлар ва коваклар инжекция токлари</a:t>
            </a:r>
            <a:r>
              <a:rPr lang="ru-RU" altLang="ru-RU" sz="2000">
                <a:latin typeface="Times New Roman" panose="02020603050405020304" pitchFamily="18" charset="0"/>
              </a:rPr>
              <a:t>.</a:t>
            </a:r>
            <a:endParaRPr lang="uz-Cyrl-UZ" altLang="ru-RU" sz="2000">
              <a:latin typeface="Times New Roman" panose="02020603050405020304" pitchFamily="18" charset="0"/>
            </a:endParaRPr>
          </a:p>
          <a:p>
            <a:pPr algn="just" eaLnBrk="1" hangingPunct="1">
              <a:lnSpc>
                <a:spcPct val="80000"/>
              </a:lnSpc>
            </a:pPr>
            <a:r>
              <a:rPr lang="uz-Cyrl-UZ" altLang="ru-RU" sz="2000">
                <a:latin typeface="Times New Roman" panose="02020603050405020304" pitchFamily="18" charset="0"/>
              </a:rPr>
              <a:t>Эмиттер токининг </a:t>
            </a:r>
            <a:r>
              <a:rPr lang="en-US" altLang="ru-RU" sz="2000" i="1">
                <a:latin typeface="Times New Roman" panose="02020603050405020304" pitchFamily="18" charset="0"/>
              </a:rPr>
              <a:t>I</a:t>
            </a:r>
            <a:r>
              <a:rPr lang="ru-RU" altLang="ru-RU" sz="1200" i="1">
                <a:latin typeface="Times New Roman" panose="02020603050405020304" pitchFamily="18" charset="0"/>
              </a:rPr>
              <a:t>Эр</a:t>
            </a:r>
            <a:r>
              <a:rPr lang="ru-RU" altLang="ru-RU" sz="2000">
                <a:latin typeface="Times New Roman" panose="02020603050405020304" pitchFamily="18" charset="0"/>
              </a:rPr>
              <a:t> </a:t>
            </a:r>
            <a:r>
              <a:rPr lang="uz-Cyrl-UZ" altLang="ru-RU" sz="2000">
                <a:latin typeface="Times New Roman" panose="02020603050405020304" pitchFamily="18" charset="0"/>
              </a:rPr>
              <a:t>ташкил этувчиси коллектор орқали оқмайди ва шунинг учун фойдасиз ток ҳисобланади. </a:t>
            </a:r>
            <a:r>
              <a:rPr lang="en-US" altLang="ru-RU" sz="2000" i="1">
                <a:latin typeface="Times New Roman" panose="02020603050405020304" pitchFamily="18" charset="0"/>
              </a:rPr>
              <a:t>I</a:t>
            </a:r>
            <a:r>
              <a:rPr lang="ru-RU" altLang="ru-RU" sz="1200" i="1">
                <a:latin typeface="Times New Roman" panose="02020603050405020304" pitchFamily="18" charset="0"/>
              </a:rPr>
              <a:t>Эр</a:t>
            </a:r>
            <a:r>
              <a:rPr lang="uz-Cyrl-UZ" altLang="ru-RU" sz="2000">
                <a:latin typeface="Times New Roman" panose="02020603050405020304" pitchFamily="18" charset="0"/>
              </a:rPr>
              <a:t> қийматини камайтириш учун базадаги акцептор киритмалар концентрацияси қиймати эмиттердаги донор киритмалар концентрациясига нисбатан икки тартиб кичик қилиб олинади.</a:t>
            </a:r>
            <a:endParaRPr lang="ru-RU" altLang="ru-RU" sz="2000">
              <a:latin typeface="Times New Roman" panose="02020603050405020304" pitchFamily="18" charset="0"/>
            </a:endParaRPr>
          </a:p>
        </p:txBody>
      </p:sp>
      <p:sp>
        <p:nvSpPr>
          <p:cNvPr id="14340"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4341" name="Object 2"/>
          <p:cNvGraphicFramePr>
            <a:graphicFrameLocks noChangeAspect="1"/>
          </p:cNvGraphicFramePr>
          <p:nvPr/>
        </p:nvGraphicFramePr>
        <p:xfrm>
          <a:off x="5105400" y="3124200"/>
          <a:ext cx="1771650" cy="450850"/>
        </p:xfrm>
        <a:graphic>
          <a:graphicData uri="http://schemas.openxmlformats.org/presentationml/2006/ole">
            <mc:AlternateContent xmlns:mc="http://schemas.openxmlformats.org/markup-compatibility/2006">
              <mc:Choice xmlns:v="urn:schemas-microsoft-com:vml" Requires="v">
                <p:oleObj spid="_x0000_s1026" name="Формула" r:id="rId3" imgW="1054100" imgH="292100" progId="Equation.3">
                  <p:embed/>
                </p:oleObj>
              </mc:Choice>
              <mc:Fallback>
                <p:oleObj name="Формула" r:id="rId3" imgW="1054100" imgH="292100" progId="Equation.3">
                  <p:embed/>
                  <p:pic>
                    <p:nvPicPr>
                      <p:cNvPr id="1434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124200"/>
                        <a:ext cx="17716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932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ru-RU" altLang="ru-RU" smtClean="0"/>
              <a:t>.</a:t>
            </a:r>
          </a:p>
        </p:txBody>
      </p:sp>
      <p:sp>
        <p:nvSpPr>
          <p:cNvPr id="15363"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Эмиттер токида электронларнинг инжекция токи </a:t>
            </a:r>
            <a:r>
              <a:rPr lang="uz-Cyrl-UZ" altLang="ru-RU" sz="2000" i="1">
                <a:latin typeface="Times New Roman" panose="02020603050405020304" pitchFamily="18" charset="0"/>
              </a:rPr>
              <a:t>I</a:t>
            </a:r>
            <a:r>
              <a:rPr lang="uz-Cyrl-UZ" altLang="ru-RU" sz="1400" i="1">
                <a:latin typeface="Times New Roman" panose="02020603050405020304" pitchFamily="18" charset="0"/>
              </a:rPr>
              <a:t>Эn</a:t>
            </a:r>
            <a:r>
              <a:rPr lang="uz-Cyrl-UZ" altLang="ru-RU" sz="2000">
                <a:latin typeface="Times New Roman" panose="02020603050405020304" pitchFamily="18" charset="0"/>
              </a:rPr>
              <a:t> улушини  </a:t>
            </a:r>
            <a:r>
              <a:rPr lang="uz-Cyrl-UZ" altLang="ru-RU" sz="2000" b="1" i="1">
                <a:solidFill>
                  <a:srgbClr val="0070C0"/>
                </a:solidFill>
                <a:latin typeface="Times New Roman" panose="02020603050405020304" pitchFamily="18" charset="0"/>
              </a:rPr>
              <a:t>инжекция коэффициенти </a:t>
            </a:r>
            <a:r>
              <a:rPr lang="uz-Cyrl-UZ" altLang="ru-RU" sz="2000">
                <a:latin typeface="Times New Roman" panose="02020603050405020304" pitchFamily="18" charset="0"/>
              </a:rPr>
              <a:t>деб аталувчи катталик ифодалайди. У эмиттер ишлаш самарадорлигини белгилаб, эмиттер токидаги фойдали ток улушини кўрсатади</a:t>
            </a:r>
            <a:endParaRPr lang="ru-RU" altLang="ru-RU" sz="2000">
              <a:latin typeface="Times New Roman" panose="02020603050405020304" pitchFamily="18" charset="0"/>
            </a:endParaRPr>
          </a:p>
          <a:p>
            <a:pPr algn="just" eaLnBrk="1" hangingPunct="1">
              <a:lnSpc>
                <a:spcPct val="80000"/>
              </a:lnSpc>
              <a:buFont typeface="Wingdings" panose="05000000000000000000" pitchFamily="2" charset="2"/>
              <a:buNone/>
            </a:pPr>
            <a:r>
              <a:rPr lang="uz-Cyrl-UZ" altLang="ru-RU" sz="2000">
                <a:latin typeface="Times New Roman" panose="02020603050405020304" pitchFamily="18" charset="0"/>
              </a:rPr>
              <a:t>                                                                     </a:t>
            </a:r>
            <a:r>
              <a:rPr lang="ru-RU" altLang="ru-RU" sz="2000">
                <a:latin typeface="Times New Roman" panose="02020603050405020304" pitchFamily="18" charset="0"/>
              </a:rPr>
              <a:t>   </a:t>
            </a:r>
            <a:r>
              <a:rPr lang="uz-Cyrl-UZ" altLang="ru-RU" sz="2000">
                <a:latin typeface="Times New Roman" panose="02020603050405020304" pitchFamily="18" charset="0"/>
              </a:rPr>
              <a:t>                           .</a:t>
            </a:r>
            <a:r>
              <a:rPr lang="ru-RU" altLang="ru-RU" sz="2000">
                <a:latin typeface="Times New Roman" panose="02020603050405020304" pitchFamily="18" charset="0"/>
              </a:rPr>
              <a:t>                                                  </a:t>
            </a:r>
            <a:endParaRPr lang="uz-Cyrl-UZ" altLang="ru-RU" sz="2000">
              <a:latin typeface="Times New Roman" panose="02020603050405020304" pitchFamily="18" charset="0"/>
            </a:endParaRPr>
          </a:p>
          <a:p>
            <a:pPr algn="just" eaLnBrk="1" hangingPunct="1">
              <a:lnSpc>
                <a:spcPct val="80000"/>
              </a:lnSpc>
            </a:pPr>
            <a:r>
              <a:rPr lang="uz-Cyrl-UZ" altLang="ru-RU" sz="2000">
                <a:latin typeface="Times New Roman" panose="02020603050405020304" pitchFamily="18" charset="0"/>
              </a:rPr>
              <a:t>Одатда    </a:t>
            </a:r>
            <a:r>
              <a:rPr lang="ru-RU" altLang="ru-RU" sz="2000">
                <a:latin typeface="Times New Roman" panose="02020603050405020304" pitchFamily="18" charset="0"/>
              </a:rPr>
              <a:t>=0,990-0,995</a:t>
            </a:r>
            <a:r>
              <a:rPr lang="uz-Cyrl-UZ" altLang="ru-RU" sz="2000">
                <a:latin typeface="Times New Roman" panose="02020603050405020304" pitchFamily="18" charset="0"/>
              </a:rPr>
              <a:t> ни ташкил этади. Базага инжекцияланган электронлар, базада коллектор томонга диффузияланиб КЎгача етиб боради. Сўнгра  коллекторга экстракцияланади ва коллектор токи </a:t>
            </a:r>
            <a:r>
              <a:rPr lang="uz-Cyrl-UZ" altLang="ru-RU" sz="2000" i="1">
                <a:latin typeface="Times New Roman" panose="02020603050405020304" pitchFamily="18" charset="0"/>
              </a:rPr>
              <a:t>I</a:t>
            </a:r>
            <a:r>
              <a:rPr lang="uz-Cyrl-UZ" altLang="ru-RU" sz="1400" i="1">
                <a:latin typeface="Times New Roman" panose="02020603050405020304" pitchFamily="18" charset="0"/>
              </a:rPr>
              <a:t>Кn</a:t>
            </a:r>
            <a:r>
              <a:rPr lang="uz-Cyrl-UZ" altLang="ru-RU" sz="2000">
                <a:latin typeface="Times New Roman" panose="02020603050405020304" pitchFamily="18" charset="0"/>
              </a:rPr>
              <a:t> ни ҳосил қилади.</a:t>
            </a:r>
          </a:p>
          <a:p>
            <a:pPr algn="just" eaLnBrk="1" hangingPunct="1">
              <a:lnSpc>
                <a:spcPct val="80000"/>
              </a:lnSpc>
            </a:pPr>
            <a:r>
              <a:rPr lang="uz-Cyrl-UZ" altLang="ru-RU" sz="2000">
                <a:latin typeface="Times New Roman" panose="02020603050405020304" pitchFamily="18" charset="0"/>
              </a:rPr>
              <a:t>Коллекторга ўтиш давомида инжекцияланган электронларнинг бир қисми база соҳадаги коваклар билан учрашиб рекомбинацияланади ва уларнинг концентрацияси камаяди. Етишмовчи коваклар ташқи занжир орқали кириб (электр нейтраллик шарти бажарилиши учун), база токининг рекомбинацион такшил этувчиси</a:t>
            </a:r>
            <a:r>
              <a:rPr lang="uz-Cyrl-UZ" altLang="ru-RU" sz="2000" i="1">
                <a:latin typeface="Times New Roman" panose="02020603050405020304" pitchFamily="18" charset="0"/>
              </a:rPr>
              <a:t> I</a:t>
            </a:r>
            <a:r>
              <a:rPr lang="uz-Cyrl-UZ" altLang="ru-RU" sz="1400" i="1">
                <a:latin typeface="Times New Roman" panose="02020603050405020304" pitchFamily="18" charset="0"/>
              </a:rPr>
              <a:t>БРЕК</a:t>
            </a:r>
            <a:r>
              <a:rPr lang="uz-Cyrl-UZ" altLang="ru-RU" sz="2000">
                <a:latin typeface="Times New Roman" panose="02020603050405020304" pitchFamily="18" charset="0"/>
              </a:rPr>
              <a:t> ни ҳосил қилади. </a:t>
            </a:r>
            <a:r>
              <a:rPr lang="uz-Cyrl-UZ" altLang="ru-RU" sz="2000" i="1">
                <a:latin typeface="Times New Roman" panose="02020603050405020304" pitchFamily="18" charset="0"/>
              </a:rPr>
              <a:t>I</a:t>
            </a:r>
            <a:r>
              <a:rPr lang="uz-Cyrl-UZ" altLang="ru-RU" sz="1400" i="1">
                <a:latin typeface="Times New Roman" panose="02020603050405020304" pitchFamily="18" charset="0"/>
              </a:rPr>
              <a:t>БРЕК</a:t>
            </a:r>
            <a:r>
              <a:rPr lang="uz-Cyrl-UZ" altLang="ru-RU" sz="2000">
                <a:latin typeface="Times New Roman" panose="02020603050405020304" pitchFamily="18" charset="0"/>
              </a:rPr>
              <a:t> қиймати катта бўлгани учун уни камайтиришга ҳаракат қилинади. Бунга база кенглигини камайтириш билан эришилади.</a:t>
            </a:r>
            <a:endParaRPr lang="ru-RU" altLang="ru-RU" sz="2000">
              <a:latin typeface="Times New Roman" panose="02020603050405020304" pitchFamily="18" charset="0"/>
            </a:endParaRPr>
          </a:p>
        </p:txBody>
      </p:sp>
      <p:sp>
        <p:nvSpPr>
          <p:cNvPr id="15364"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5365" name="Object 2"/>
          <p:cNvGraphicFramePr>
            <a:graphicFrameLocks noChangeAspect="1"/>
          </p:cNvGraphicFramePr>
          <p:nvPr/>
        </p:nvGraphicFramePr>
        <p:xfrm>
          <a:off x="6629400" y="2514601"/>
          <a:ext cx="857250" cy="684213"/>
        </p:xfrm>
        <a:graphic>
          <a:graphicData uri="http://schemas.openxmlformats.org/presentationml/2006/ole">
            <mc:AlternateContent xmlns:mc="http://schemas.openxmlformats.org/markup-compatibility/2006">
              <mc:Choice xmlns:v="urn:schemas-microsoft-com:vml" Requires="v">
                <p:oleObj spid="_x0000_s2050" name="Формула" r:id="rId3" imgW="609600" imgH="558800" progId="Equation.3">
                  <p:embed/>
                </p:oleObj>
              </mc:Choice>
              <mc:Fallback>
                <p:oleObj name="Формула" r:id="rId3" imgW="609600" imgH="558800" progId="Equation.3">
                  <p:embed/>
                  <p:pic>
                    <p:nvPicPr>
                      <p:cNvPr id="1536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14601"/>
                        <a:ext cx="85725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7"/>
          <p:cNvSpPr>
            <a:spLocks noChangeArrowheads="1"/>
          </p:cNvSpPr>
          <p:nvPr/>
        </p:nvSpPr>
        <p:spPr bwMode="auto">
          <a:xfrm>
            <a:off x="1524001"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5367" name="Object 3"/>
          <p:cNvGraphicFramePr>
            <a:graphicFrameLocks noChangeAspect="1"/>
          </p:cNvGraphicFramePr>
          <p:nvPr/>
        </p:nvGraphicFramePr>
        <p:xfrm>
          <a:off x="3581400" y="3124200"/>
          <a:ext cx="266700" cy="304800"/>
        </p:xfrm>
        <a:graphic>
          <a:graphicData uri="http://schemas.openxmlformats.org/presentationml/2006/ole">
            <mc:AlternateContent xmlns:mc="http://schemas.openxmlformats.org/markup-compatibility/2006">
              <mc:Choice xmlns:v="urn:schemas-microsoft-com:vml" Requires="v">
                <p:oleObj spid="_x0000_s2051" name="Формула" r:id="rId5" imgW="126780" imgH="164814" progId="Equation.3">
                  <p:embed/>
                </p:oleObj>
              </mc:Choice>
              <mc:Fallback>
                <p:oleObj name="Формула" r:id="rId5" imgW="126780" imgH="164814" progId="Equation.3">
                  <p:embed/>
                  <p:pic>
                    <p:nvPicPr>
                      <p:cNvPr id="153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124200"/>
                        <a:ext cx="26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53080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altLang="ru-RU" smtClean="0"/>
              <a:t>.</a:t>
            </a:r>
          </a:p>
        </p:txBody>
      </p:sp>
      <p:sp>
        <p:nvSpPr>
          <p:cNvPr id="16387"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Эмиттердан инжекцияланган электронлар токининг база соҳасида рекомбинация ҳисобига камайиши </a:t>
            </a:r>
            <a:r>
              <a:rPr lang="uz-Cyrl-UZ" altLang="ru-RU" sz="2000" b="1" i="1">
                <a:solidFill>
                  <a:srgbClr val="0070C0"/>
                </a:solidFill>
                <a:latin typeface="Times New Roman" panose="02020603050405020304" pitchFamily="18" charset="0"/>
              </a:rPr>
              <a:t>электронларни ташиш коэффициенти</a:t>
            </a:r>
            <a:r>
              <a:rPr lang="uz-Cyrl-UZ" altLang="ru-RU" sz="2000">
                <a:latin typeface="Times New Roman" panose="02020603050405020304" pitchFamily="18" charset="0"/>
              </a:rPr>
              <a:t> деб аталувчи катталик билан ифодаланади</a:t>
            </a:r>
          </a:p>
          <a:p>
            <a:pPr algn="just" eaLnBrk="1" hangingPunct="1">
              <a:lnSpc>
                <a:spcPct val="80000"/>
              </a:lnSpc>
              <a:buFont typeface="Wingdings" panose="05000000000000000000" pitchFamily="2" charset="2"/>
              <a:buNone/>
            </a:pPr>
            <a:r>
              <a:rPr lang="uz-Cyrl-UZ" altLang="ru-RU" sz="2000">
                <a:latin typeface="Times New Roman" panose="02020603050405020304" pitchFamily="18" charset="0"/>
              </a:rPr>
              <a:t>                                                                                   </a:t>
            </a:r>
          </a:p>
          <a:p>
            <a:pPr algn="just" eaLnBrk="1" hangingPunct="1">
              <a:lnSpc>
                <a:spcPct val="80000"/>
              </a:lnSpc>
              <a:buFont typeface="Wingdings" panose="05000000000000000000" pitchFamily="2" charset="2"/>
              <a:buNone/>
            </a:pPr>
            <a:r>
              <a:rPr lang="uz-Cyrl-UZ" altLang="ru-RU" sz="2000">
                <a:latin typeface="Times New Roman" panose="02020603050405020304" pitchFamily="18" charset="0"/>
              </a:rPr>
              <a:t>                                                                                    .                                          </a:t>
            </a:r>
          </a:p>
          <a:p>
            <a:pPr algn="just" eaLnBrk="1" hangingPunct="1">
              <a:lnSpc>
                <a:spcPct val="80000"/>
              </a:lnSpc>
            </a:pPr>
            <a:endParaRPr lang="uz-Cyrl-UZ" altLang="ru-RU" sz="2000">
              <a:latin typeface="Times New Roman" panose="02020603050405020304" pitchFamily="18" charset="0"/>
            </a:endParaRPr>
          </a:p>
          <a:p>
            <a:pPr algn="just" eaLnBrk="1" hangingPunct="1">
              <a:lnSpc>
                <a:spcPct val="80000"/>
              </a:lnSpc>
            </a:pPr>
            <a:r>
              <a:rPr lang="uz-Cyrl-UZ" altLang="ru-RU" sz="2000">
                <a:latin typeface="Times New Roman" panose="02020603050405020304" pitchFamily="18" charset="0"/>
              </a:rPr>
              <a:t>Реал транзисторларда      =0,980 ÷ 0,995.</a:t>
            </a:r>
          </a:p>
          <a:p>
            <a:pPr algn="just" eaLnBrk="1" hangingPunct="1">
              <a:lnSpc>
                <a:spcPct val="80000"/>
              </a:lnSpc>
            </a:pPr>
            <a:r>
              <a:rPr lang="uz-Cyrl-UZ" altLang="ru-RU" sz="2000">
                <a:latin typeface="Times New Roman" panose="02020603050405020304" pitchFamily="18" charset="0"/>
              </a:rPr>
              <a:t>Актив режимда транзисторнинг КЎ тескари йўналишда силжитилганлиги сабабли, коллектор занжирида </a:t>
            </a:r>
            <a:r>
              <a:rPr lang="uz-Cyrl-UZ" altLang="ru-RU" sz="2000" b="1" i="1">
                <a:solidFill>
                  <a:srgbClr val="0070C0"/>
                </a:solidFill>
                <a:latin typeface="Times New Roman" panose="02020603050405020304" pitchFamily="18" charset="0"/>
              </a:rPr>
              <a:t>хусусий ток</a:t>
            </a:r>
            <a:r>
              <a:rPr lang="uz-Cyrl-UZ" altLang="ru-RU" sz="2000">
                <a:solidFill>
                  <a:srgbClr val="0070C0"/>
                </a:solidFill>
                <a:latin typeface="Times New Roman" panose="02020603050405020304" pitchFamily="18" charset="0"/>
              </a:rPr>
              <a:t> </a:t>
            </a:r>
            <a:r>
              <a:rPr lang="uz-Cyrl-UZ" altLang="ru-RU" sz="2000" i="1">
                <a:latin typeface="Times New Roman" panose="02020603050405020304" pitchFamily="18" charset="0"/>
              </a:rPr>
              <a:t>I</a:t>
            </a:r>
            <a:r>
              <a:rPr lang="uz-Cyrl-UZ" altLang="ru-RU" sz="1400" i="1">
                <a:latin typeface="Times New Roman" panose="02020603050405020304" pitchFamily="18" charset="0"/>
              </a:rPr>
              <a:t>К0</a:t>
            </a:r>
            <a:r>
              <a:rPr lang="uz-Cyrl-UZ" altLang="ru-RU" sz="1400">
                <a:latin typeface="Times New Roman" panose="02020603050405020304" pitchFamily="18" charset="0"/>
              </a:rPr>
              <a:t> </a:t>
            </a:r>
            <a:r>
              <a:rPr lang="uz-Cyrl-UZ" altLang="ru-RU" sz="2000">
                <a:latin typeface="Times New Roman" panose="02020603050405020304" pitchFamily="18" charset="0"/>
              </a:rPr>
              <a:t>оқади. У икки хил ноасосий заряд ташувчиларнинг дрейф токларидан ташкил топган. Натижада </a:t>
            </a:r>
            <a:r>
              <a:rPr lang="uz-Cyrl-UZ" altLang="ru-RU" sz="2000" i="1">
                <a:latin typeface="Times New Roman" panose="02020603050405020304" pitchFamily="18" charset="0"/>
              </a:rPr>
              <a:t>р-n</a:t>
            </a:r>
            <a:r>
              <a:rPr lang="uz-Cyrl-UZ" altLang="ru-RU" sz="2000">
                <a:latin typeface="Times New Roman" panose="02020603050405020304" pitchFamily="18" charset="0"/>
              </a:rPr>
              <a:t> ўтишнинг  тескари токи  амалда тескари кучланишга боғлиқ бўлмайди ва хона температурасида кремнийли ўтишларда I</a:t>
            </a:r>
            <a:r>
              <a:rPr lang="uz-Cyrl-UZ" altLang="ru-RU" sz="1400" i="1">
                <a:latin typeface="Times New Roman" panose="02020603050405020304" pitchFamily="18" charset="0"/>
              </a:rPr>
              <a:t>К0</a:t>
            </a:r>
            <a:r>
              <a:rPr lang="uz-Cyrl-UZ" altLang="ru-RU" sz="2000">
                <a:latin typeface="Times New Roman" panose="02020603050405020304" pitchFamily="18" charset="0"/>
              </a:rPr>
              <a:t>=10-15 А ни ташкил эатди. </a:t>
            </a:r>
          </a:p>
          <a:p>
            <a:pPr algn="just" eaLnBrk="1" hangingPunct="1">
              <a:lnSpc>
                <a:spcPct val="80000"/>
              </a:lnSpc>
            </a:pPr>
            <a:r>
              <a:rPr lang="uz-Cyrl-UZ" altLang="ru-RU" sz="2000">
                <a:latin typeface="Times New Roman" panose="02020603050405020304" pitchFamily="18" charset="0"/>
              </a:rPr>
              <a:t>Шундай қилиб, эмиттер токи </a:t>
            </a:r>
            <a:r>
              <a:rPr lang="uz-Cyrl-UZ" altLang="ru-RU" sz="2000" b="1" i="1">
                <a:solidFill>
                  <a:srgbClr val="0070C0"/>
                </a:solidFill>
                <a:latin typeface="Times New Roman" panose="02020603050405020304" pitchFamily="18" charset="0"/>
              </a:rPr>
              <a:t>бошқарувчи</a:t>
            </a:r>
            <a:r>
              <a:rPr lang="uz-Cyrl-UZ" altLang="ru-RU" sz="2000">
                <a:latin typeface="Times New Roman" panose="02020603050405020304" pitchFamily="18" charset="0"/>
              </a:rPr>
              <a:t>, коллектор токи эса </a:t>
            </a:r>
            <a:r>
              <a:rPr lang="uz-Cyrl-UZ" altLang="ru-RU" sz="2000" b="1" i="1">
                <a:solidFill>
                  <a:srgbClr val="0070C0"/>
                </a:solidFill>
                <a:latin typeface="Times New Roman" panose="02020603050405020304" pitchFamily="18" charset="0"/>
              </a:rPr>
              <a:t>бошқарилувчидир</a:t>
            </a:r>
            <a:r>
              <a:rPr lang="uz-Cyrl-UZ" altLang="ru-RU" sz="2000">
                <a:latin typeface="Times New Roman" panose="02020603050405020304" pitchFamily="18" charset="0"/>
              </a:rPr>
              <a:t>. Шунинг учун БТ </a:t>
            </a:r>
            <a:r>
              <a:rPr lang="uz-Cyrl-UZ" altLang="ru-RU" sz="2000" b="1" i="1">
                <a:solidFill>
                  <a:srgbClr val="0070C0"/>
                </a:solidFill>
                <a:latin typeface="Times New Roman" panose="02020603050405020304" pitchFamily="18" charset="0"/>
              </a:rPr>
              <a:t>ток билан боршқарилувчи асбоб</a:t>
            </a:r>
            <a:r>
              <a:rPr lang="uz-Cyrl-UZ" altLang="ru-RU" sz="2000" b="1" i="1">
                <a:latin typeface="Times New Roman" panose="02020603050405020304" pitchFamily="18" charset="0"/>
              </a:rPr>
              <a:t> </a:t>
            </a:r>
            <a:r>
              <a:rPr lang="uz-Cyrl-UZ" altLang="ru-RU" sz="2000">
                <a:latin typeface="Times New Roman" panose="02020603050405020304" pitchFamily="18" charset="0"/>
              </a:rPr>
              <a:t>дейилади.</a:t>
            </a:r>
            <a:endParaRPr lang="ru-RU" altLang="ru-RU" sz="2000">
              <a:latin typeface="Times New Roman" panose="02020603050405020304" pitchFamily="18" charset="0"/>
            </a:endParaRPr>
          </a:p>
        </p:txBody>
      </p:sp>
      <p:sp>
        <p:nvSpPr>
          <p:cNvPr id="16388"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6389" name="Object 2"/>
          <p:cNvGraphicFramePr>
            <a:graphicFrameLocks noChangeAspect="1"/>
          </p:cNvGraphicFramePr>
          <p:nvPr/>
        </p:nvGraphicFramePr>
        <p:xfrm>
          <a:off x="5791200" y="2667000"/>
          <a:ext cx="914400" cy="628650"/>
        </p:xfrm>
        <a:graphic>
          <a:graphicData uri="http://schemas.openxmlformats.org/presentationml/2006/ole">
            <mc:AlternateContent xmlns:mc="http://schemas.openxmlformats.org/markup-compatibility/2006">
              <mc:Choice xmlns:v="urn:schemas-microsoft-com:vml" Requires="v">
                <p:oleObj spid="_x0000_s3074" name="Формула" r:id="rId3" imgW="634725" imgH="495085" progId="Equation.3">
                  <p:embed/>
                </p:oleObj>
              </mc:Choice>
              <mc:Fallback>
                <p:oleObj name="Формула" r:id="rId3" imgW="634725" imgH="495085" progId="Equation.3">
                  <p:embed/>
                  <p:pic>
                    <p:nvPicPr>
                      <p:cNvPr id="1638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667000"/>
                        <a:ext cx="914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6391" name="Object 3"/>
          <p:cNvGraphicFramePr>
            <a:graphicFrameLocks noChangeAspect="1"/>
          </p:cNvGraphicFramePr>
          <p:nvPr/>
        </p:nvGraphicFramePr>
        <p:xfrm>
          <a:off x="5105401" y="3429001"/>
          <a:ext cx="314325" cy="314325"/>
        </p:xfrm>
        <a:graphic>
          <a:graphicData uri="http://schemas.openxmlformats.org/presentationml/2006/ole">
            <mc:AlternateContent xmlns:mc="http://schemas.openxmlformats.org/markup-compatibility/2006">
              <mc:Choice xmlns:v="urn:schemas-microsoft-com:vml" Requires="v">
                <p:oleObj spid="_x0000_s3075" name="Формула" r:id="rId5" imgW="215713" imgH="241091" progId="Equation.3">
                  <p:embed/>
                </p:oleObj>
              </mc:Choice>
              <mc:Fallback>
                <p:oleObj name="Формула" r:id="rId5" imgW="215713" imgH="241091" progId="Equation.3">
                  <p:embed/>
                  <p:pic>
                    <p:nvPicPr>
                      <p:cNvPr id="163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1" y="3429001"/>
                        <a:ext cx="314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0886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БТ</a:t>
            </a:r>
            <a:r>
              <a:rPr lang="ru-RU" altLang="ru-RU" sz="3600" b="1">
                <a:latin typeface="Times New Roman" panose="02020603050405020304" pitchFamily="18" charset="0"/>
              </a:rPr>
              <a:t>да бажарилган кучайтиргичнинг</a:t>
            </a:r>
            <a:r>
              <a:rPr lang="uz-Cyrl-UZ" altLang="ru-RU" sz="3600" b="1">
                <a:latin typeface="Times New Roman" panose="02020603050405020304" pitchFamily="18" charset="0"/>
              </a:rPr>
              <a:t> асосий параметрлари</a:t>
            </a:r>
            <a:endParaRPr lang="ru-RU" altLang="ru-RU" sz="3600" b="1">
              <a:latin typeface="Times New Roman" panose="02020603050405020304" pitchFamily="18" charset="0"/>
            </a:endParaRPr>
          </a:p>
        </p:txBody>
      </p:sp>
      <p:sp>
        <p:nvSpPr>
          <p:cNvPr id="17411" name="Rectangle 3"/>
          <p:cNvSpPr>
            <a:spLocks noGrp="1" noChangeArrowheads="1"/>
          </p:cNvSpPr>
          <p:nvPr>
            <p:ph type="body" idx="1"/>
          </p:nvPr>
        </p:nvSpPr>
        <p:spPr/>
        <p:txBody>
          <a:bodyPr>
            <a:normAutofit fontScale="92500" lnSpcReduction="10000"/>
          </a:bodyPr>
          <a:lstStyle/>
          <a:p>
            <a:pPr eaLnBrk="1" hangingPunct="1"/>
            <a:r>
              <a:rPr lang="uz-Cyrl-UZ" altLang="ru-RU" sz="2000" dirty="0">
                <a:latin typeface="Times New Roman" panose="02020603050405020304" pitchFamily="18" charset="0"/>
              </a:rPr>
              <a:t>Кириш қаршилиги:                                                     </a:t>
            </a:r>
            <a:r>
              <a:rPr lang="ru-RU" altLang="ru-RU" sz="2000" dirty="0">
                <a:latin typeface="Times New Roman" panose="02020603050405020304" pitchFamily="18" charset="0"/>
              </a:rPr>
              <a:t>[</a:t>
            </a:r>
            <a:r>
              <a:rPr lang="uz-Cyrl-UZ" altLang="ru-RU" sz="2000" dirty="0">
                <a:latin typeface="Times New Roman" panose="02020603050405020304" pitchFamily="18" charset="0"/>
              </a:rPr>
              <a:t>Ом</a:t>
            </a:r>
            <a:r>
              <a:rPr lang="ru-RU" altLang="ru-RU" sz="2000" dirty="0">
                <a:latin typeface="Times New Roman" panose="02020603050405020304" pitchFamily="18" charset="0"/>
              </a:rPr>
              <a:t>]</a:t>
            </a:r>
            <a:r>
              <a:rPr lang="uz-Cyrl-UZ" altLang="ru-RU" sz="2000" dirty="0">
                <a:latin typeface="Times New Roman" panose="02020603050405020304" pitchFamily="18" charset="0"/>
              </a:rPr>
              <a:t>   ;</a:t>
            </a:r>
          </a:p>
          <a:p>
            <a:pPr eaLnBrk="1" hangingPunct="1"/>
            <a:endParaRPr lang="uz-Cyrl-UZ" altLang="ru-RU" sz="2000" dirty="0">
              <a:latin typeface="Times New Roman" panose="02020603050405020304" pitchFamily="18" charset="0"/>
            </a:endParaRPr>
          </a:p>
          <a:p>
            <a:pPr eaLnBrk="1" hangingPunct="1"/>
            <a:endParaRPr lang="uz-Cyrl-UZ" altLang="ru-RU" sz="2000" dirty="0">
              <a:latin typeface="Times New Roman" panose="02020603050405020304" pitchFamily="18" charset="0"/>
            </a:endParaRPr>
          </a:p>
          <a:p>
            <a:pPr eaLnBrk="1" hangingPunct="1"/>
            <a:r>
              <a:rPr lang="uz-Cyrl-UZ" altLang="ru-RU" sz="2000" dirty="0">
                <a:latin typeface="Times New Roman" panose="02020603050405020304" pitchFamily="18" charset="0"/>
              </a:rPr>
              <a:t>Чиқиш қаршилиги:                                                     </a:t>
            </a:r>
            <a:r>
              <a:rPr lang="ru-RU" altLang="ru-RU" sz="2000" dirty="0">
                <a:latin typeface="Times New Roman" panose="02020603050405020304" pitchFamily="18" charset="0"/>
              </a:rPr>
              <a:t>[</a:t>
            </a:r>
            <a:r>
              <a:rPr lang="uz-Cyrl-UZ" altLang="ru-RU" sz="2000" dirty="0">
                <a:latin typeface="Times New Roman" panose="02020603050405020304" pitchFamily="18" charset="0"/>
              </a:rPr>
              <a:t>Ом</a:t>
            </a:r>
            <a:r>
              <a:rPr lang="ru-RU" altLang="ru-RU" sz="2000" dirty="0">
                <a:latin typeface="Times New Roman" panose="02020603050405020304" pitchFamily="18" charset="0"/>
              </a:rPr>
              <a:t>]</a:t>
            </a:r>
            <a:r>
              <a:rPr lang="uz-Cyrl-UZ" altLang="ru-RU" sz="2000" dirty="0">
                <a:latin typeface="Times New Roman" panose="02020603050405020304" pitchFamily="18" charset="0"/>
              </a:rPr>
              <a:t>   ;</a:t>
            </a:r>
          </a:p>
          <a:p>
            <a:pPr eaLnBrk="1" hangingPunct="1"/>
            <a:endParaRPr lang="uz-Cyrl-UZ" altLang="ru-RU" sz="2000" dirty="0">
              <a:latin typeface="Times New Roman" panose="02020603050405020304" pitchFamily="18" charset="0"/>
            </a:endParaRPr>
          </a:p>
          <a:p>
            <a:pPr eaLnBrk="1" hangingPunct="1"/>
            <a:endParaRPr lang="uz-Cyrl-UZ" altLang="ru-RU" sz="2000" dirty="0">
              <a:latin typeface="Times New Roman" panose="02020603050405020304" pitchFamily="18" charset="0"/>
            </a:endParaRPr>
          </a:p>
          <a:p>
            <a:pPr eaLnBrk="1" hangingPunct="1"/>
            <a:r>
              <a:rPr lang="uz-Cyrl-UZ" altLang="ru-RU" sz="2000" dirty="0">
                <a:latin typeface="Times New Roman" panose="02020603050405020304" pitchFamily="18" charset="0"/>
              </a:rPr>
              <a:t>Ток бўйича кучайтириш коэффициенти:                            ;</a:t>
            </a:r>
          </a:p>
          <a:p>
            <a:pPr eaLnBrk="1" hangingPunct="1"/>
            <a:endParaRPr lang="uz-Cyrl-UZ" altLang="ru-RU" sz="2000" dirty="0">
              <a:latin typeface="Times New Roman" panose="02020603050405020304" pitchFamily="18" charset="0"/>
            </a:endParaRPr>
          </a:p>
          <a:p>
            <a:pPr eaLnBrk="1" hangingPunct="1"/>
            <a:r>
              <a:rPr lang="uz-Cyrl-UZ" altLang="ru-RU" sz="2000" dirty="0">
                <a:latin typeface="Times New Roman" panose="02020603050405020304" pitchFamily="18" charset="0"/>
              </a:rPr>
              <a:t>Кучланиш бўйича кучайтириш коэффициенти:                          ;</a:t>
            </a:r>
          </a:p>
          <a:p>
            <a:pPr eaLnBrk="1" hangingPunct="1"/>
            <a:endParaRPr lang="uz-Cyrl-UZ" altLang="ru-RU" sz="2000" dirty="0">
              <a:latin typeface="Times New Roman" panose="02020603050405020304" pitchFamily="18" charset="0"/>
            </a:endParaRPr>
          </a:p>
          <a:p>
            <a:pPr eaLnBrk="1" hangingPunct="1"/>
            <a:r>
              <a:rPr lang="uz-Cyrl-UZ" altLang="ru-RU" sz="2000" dirty="0">
                <a:latin typeface="Times New Roman" panose="02020603050405020304" pitchFamily="18" charset="0"/>
              </a:rPr>
              <a:t>Қувват бўйича кучайтириш коэффициенти:                             .</a:t>
            </a:r>
          </a:p>
          <a:p>
            <a:pPr eaLnBrk="1" hangingPunct="1">
              <a:buFont typeface="Wingdings" panose="05000000000000000000" pitchFamily="2" charset="2"/>
              <a:buNone/>
            </a:pPr>
            <a:r>
              <a:rPr lang="uz-Cyrl-UZ" altLang="ru-RU" sz="2000" dirty="0">
                <a:latin typeface="Times New Roman" panose="02020603050405020304" pitchFamily="18" charset="0"/>
              </a:rPr>
              <a:t>                                                                      </a:t>
            </a:r>
            <a:endParaRPr lang="ru-RU" altLang="ru-RU" sz="2000" dirty="0">
              <a:latin typeface="Times New Roman" panose="02020603050405020304" pitchFamily="18" charset="0"/>
            </a:endParaRPr>
          </a:p>
        </p:txBody>
      </p:sp>
      <p:sp>
        <p:nvSpPr>
          <p:cNvPr id="17412"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13" name="Object 4"/>
          <p:cNvGraphicFramePr>
            <a:graphicFrameLocks noChangeAspect="1"/>
          </p:cNvGraphicFramePr>
          <p:nvPr>
            <p:extLst/>
          </p:nvPr>
        </p:nvGraphicFramePr>
        <p:xfrm>
          <a:off x="4499214" y="1680550"/>
          <a:ext cx="1625541" cy="571530"/>
        </p:xfrm>
        <a:graphic>
          <a:graphicData uri="http://schemas.openxmlformats.org/presentationml/2006/ole">
            <mc:AlternateContent xmlns:mc="http://schemas.openxmlformats.org/markup-compatibility/2006">
              <mc:Choice xmlns:v="urn:schemas-microsoft-com:vml" Requires="v">
                <p:oleObj spid="_x0000_s4098" name="Формула" r:id="rId3" imgW="901309" imgH="431613" progId="Equation.3">
                  <p:embed/>
                </p:oleObj>
              </mc:Choice>
              <mc:Fallback>
                <p:oleObj name="Формула" r:id="rId3" imgW="901309" imgH="431613" progId="Equation.3">
                  <p:embed/>
                  <p:pic>
                    <p:nvPicPr>
                      <p:cNvPr id="1741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214" y="1680550"/>
                        <a:ext cx="1625541" cy="571530"/>
                      </a:xfrm>
                      <a:prstGeom prst="rect">
                        <a:avLst/>
                      </a:prstGeom>
                      <a:noFill/>
                      <a:ln>
                        <a:noFill/>
                      </a:ln>
                      <a:extLst/>
                    </p:spPr>
                  </p:pic>
                </p:oleObj>
              </mc:Fallback>
            </mc:AlternateContent>
          </a:graphicData>
        </a:graphic>
      </p:graphicFrame>
      <p:sp>
        <p:nvSpPr>
          <p:cNvPr id="17414"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15" name="Object 6"/>
          <p:cNvGraphicFramePr>
            <a:graphicFrameLocks noChangeAspect="1"/>
          </p:cNvGraphicFramePr>
          <p:nvPr/>
        </p:nvGraphicFramePr>
        <p:xfrm>
          <a:off x="5715000" y="2743201"/>
          <a:ext cx="1352550" cy="644525"/>
        </p:xfrm>
        <a:graphic>
          <a:graphicData uri="http://schemas.openxmlformats.org/presentationml/2006/ole">
            <mc:AlternateContent xmlns:mc="http://schemas.openxmlformats.org/markup-compatibility/2006">
              <mc:Choice xmlns:v="urn:schemas-microsoft-com:vml" Requires="v">
                <p:oleObj spid="_x0000_s4099" name="Формула" r:id="rId5" imgW="939392" imgH="444307" progId="Equation.3">
                  <p:embed/>
                </p:oleObj>
              </mc:Choice>
              <mc:Fallback>
                <p:oleObj name="Формула" r:id="rId5" imgW="939392" imgH="444307" progId="Equation.3">
                  <p:embed/>
                  <p:pic>
                    <p:nvPicPr>
                      <p:cNvPr id="1741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743201"/>
                        <a:ext cx="13525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17" name="Object 8"/>
          <p:cNvGraphicFramePr>
            <a:graphicFrameLocks noChangeAspect="1"/>
          </p:cNvGraphicFramePr>
          <p:nvPr/>
        </p:nvGraphicFramePr>
        <p:xfrm>
          <a:off x="7239000" y="3810001"/>
          <a:ext cx="1143000" cy="658813"/>
        </p:xfrm>
        <a:graphic>
          <a:graphicData uri="http://schemas.openxmlformats.org/presentationml/2006/ole">
            <mc:AlternateContent xmlns:mc="http://schemas.openxmlformats.org/markup-compatibility/2006">
              <mc:Choice xmlns:v="urn:schemas-microsoft-com:vml" Requires="v">
                <p:oleObj spid="_x0000_s4100" name="Формула" r:id="rId7" imgW="774364" imgH="444307" progId="Equation.3">
                  <p:embed/>
                </p:oleObj>
              </mc:Choice>
              <mc:Fallback>
                <p:oleObj name="Формула" r:id="rId7" imgW="774364" imgH="444307" progId="Equation.3">
                  <p:embed/>
                  <p:pic>
                    <p:nvPicPr>
                      <p:cNvPr id="1741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3810001"/>
                        <a:ext cx="11430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8" name="Rectangle 11"/>
          <p:cNvSpPr>
            <a:spLocks noChangeArrowheads="1"/>
          </p:cNvSpPr>
          <p:nvPr/>
        </p:nvSpPr>
        <p:spPr bwMode="auto">
          <a:xfrm>
            <a:off x="1524001" y="29585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19" name="Object 10"/>
          <p:cNvGraphicFramePr>
            <a:graphicFrameLocks noChangeAspect="1"/>
          </p:cNvGraphicFramePr>
          <p:nvPr/>
        </p:nvGraphicFramePr>
        <p:xfrm>
          <a:off x="8001001" y="4572001"/>
          <a:ext cx="1228725" cy="650875"/>
        </p:xfrm>
        <a:graphic>
          <a:graphicData uri="http://schemas.openxmlformats.org/presentationml/2006/ole">
            <mc:AlternateContent xmlns:mc="http://schemas.openxmlformats.org/markup-compatibility/2006">
              <mc:Choice xmlns:v="urn:schemas-microsoft-com:vml" Requires="v">
                <p:oleObj spid="_x0000_s4101" name="Формула" r:id="rId9" imgW="837836" imgH="444307" progId="Equation.3">
                  <p:embed/>
                </p:oleObj>
              </mc:Choice>
              <mc:Fallback>
                <p:oleObj name="Формула" r:id="rId9" imgW="837836" imgH="444307" progId="Equation.3">
                  <p:embed/>
                  <p:pic>
                    <p:nvPicPr>
                      <p:cNvPr id="1741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1001" y="4572001"/>
                        <a:ext cx="12287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0" name="Rectangle 14"/>
          <p:cNvSpPr>
            <a:spLocks noChangeArrowheads="1"/>
          </p:cNvSpPr>
          <p:nvPr/>
        </p:nvSpPr>
        <p:spPr bwMode="auto">
          <a:xfrm>
            <a:off x="1524001" y="3096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21" name="Object 13"/>
          <p:cNvGraphicFramePr>
            <a:graphicFrameLocks noChangeAspect="1"/>
          </p:cNvGraphicFramePr>
          <p:nvPr/>
        </p:nvGraphicFramePr>
        <p:xfrm>
          <a:off x="7543800" y="5410201"/>
          <a:ext cx="1295400" cy="334963"/>
        </p:xfrm>
        <a:graphic>
          <a:graphicData uri="http://schemas.openxmlformats.org/presentationml/2006/ole">
            <mc:AlternateContent xmlns:mc="http://schemas.openxmlformats.org/markup-compatibility/2006">
              <mc:Choice xmlns:v="urn:schemas-microsoft-com:vml" Requires="v">
                <p:oleObj spid="_x0000_s4102" name="Формула" r:id="rId11" imgW="889000" imgH="228600" progId="Equation.3">
                  <p:embed/>
                </p:oleObj>
              </mc:Choice>
              <mc:Fallback>
                <p:oleObj name="Формула" r:id="rId11" imgW="889000" imgH="228600" progId="Equation.3">
                  <p:embed/>
                  <p:pic>
                    <p:nvPicPr>
                      <p:cNvPr id="17421"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3800" y="5410201"/>
                        <a:ext cx="12954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877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1015559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68084" y="437629"/>
            <a:ext cx="9532188" cy="3277820"/>
          </a:xfrm>
          <a:prstGeom prst="rect">
            <a:avLst/>
          </a:prstGeom>
        </p:spPr>
        <p:txBody>
          <a:bodyPr wrap="square">
            <a:spAutoFit/>
          </a:bodyPr>
          <a:lstStyle/>
          <a:p>
            <a:pPr marL="420370" marR="255270" indent="448945" algn="just">
              <a:lnSpc>
                <a:spcPct val="115000"/>
              </a:lnSpc>
              <a:spcAft>
                <a:spcPts val="0"/>
              </a:spcAft>
            </a:pPr>
            <a:r>
              <a:rPr lang="ru-RU" b="1" dirty="0" err="1">
                <a:latin typeface="Times New Roman" panose="02020603050405020304" pitchFamily="18" charset="0"/>
                <a:ea typeface="Times New Roman" panose="02020603050405020304" pitchFamily="18" charset="0"/>
              </a:rPr>
              <a:t>Tranzistor</a:t>
            </a:r>
            <a:r>
              <a:rPr lang="ru-RU" b="1"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ing</a:t>
            </a:r>
            <a:r>
              <a:rPr lang="ru-RU" dirty="0">
                <a:latin typeface="Times New Roman" panose="02020603050405020304" pitchFamily="18" charset="0"/>
                <a:ea typeface="Times New Roman" panose="02020603050405020304" pitchFamily="18" charset="0"/>
              </a:rPr>
              <a:t>. </a:t>
            </a:r>
            <a:r>
              <a:rPr lang="ru-RU" dirty="0" err="1">
                <a:solidFill>
                  <a:srgbClr val="242424"/>
                </a:solidFill>
                <a:latin typeface="Times New Roman" panose="02020603050405020304" pitchFamily="18" charset="0"/>
                <a:ea typeface="Times New Roman" panose="02020603050405020304" pitchFamily="18" charset="0"/>
              </a:rPr>
              <a:t>transfer</a:t>
            </a:r>
            <a:r>
              <a:rPr lang="ru-RU" dirty="0">
                <a:solidFill>
                  <a:srgbClr val="242424"/>
                </a:solidFill>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ko‘chirmoq</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solidFill>
                  <a:srgbClr val="242424"/>
                </a:solidFill>
                <a:latin typeface="Times New Roman" panose="02020603050405020304" pitchFamily="18" charset="0"/>
                <a:ea typeface="Times New Roman" panose="02020603050405020304" pitchFamily="18" charset="0"/>
              </a:rPr>
              <a:t>resistor</a:t>
            </a:r>
            <a:r>
              <a:rPr lang="ru-RU" dirty="0">
                <a:solidFill>
                  <a:srgbClr val="242424"/>
                </a:solidFill>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qarshilik</a:t>
            </a:r>
            <a:r>
              <a:rPr lang="ru-RU" dirty="0">
                <a:latin typeface="Times New Roman" panose="02020603050405020304" pitchFamily="18" charset="0"/>
                <a:ea typeface="Times New Roman" panose="02020603050405020304" pitchFamily="18" charset="0"/>
              </a:rPr>
              <a:t>) — </a:t>
            </a:r>
            <a:r>
              <a:rPr lang="ru-RU" dirty="0" err="1">
                <a:latin typeface="Times New Roman" panose="02020603050405020304" pitchFamily="18" charset="0"/>
                <a:ea typeface="Times New Roman" panose="02020603050405020304" pitchFamily="18" charset="0"/>
              </a:rPr>
              <a:t>elektr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tebranishlarni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kuchaytirish</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generatsiyalash</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hosil</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qilish</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o‘zgartirish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uchun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mo‘ljallangan</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3</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elektrodli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yarimo‘tkazgich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asbob</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Mikroelektronika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qurilmalarining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elementi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Amerika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olimlari</a:t>
            </a:r>
            <a:r>
              <a:rPr lang="ru-RU" dirty="0">
                <a:latin typeface="Times New Roman" panose="02020603050405020304" pitchFamily="18" charset="0"/>
                <a:ea typeface="Times New Roman" panose="02020603050405020304" pitchFamily="18" charset="0"/>
              </a:rPr>
              <a:t> J. </a:t>
            </a:r>
            <a:r>
              <a:rPr lang="ru-RU" dirty="0" err="1">
                <a:latin typeface="Times New Roman" panose="02020603050405020304" pitchFamily="18" charset="0"/>
                <a:ea typeface="Times New Roman" panose="02020603050405020304" pitchFamily="18" charset="0"/>
              </a:rPr>
              <a:t>Bardin</a:t>
            </a:r>
            <a:r>
              <a:rPr lang="ru-RU" dirty="0">
                <a:latin typeface="Times New Roman" panose="02020603050405020304" pitchFamily="18" charset="0"/>
                <a:ea typeface="Times New Roman" panose="02020603050405020304" pitchFamily="18" charset="0"/>
              </a:rPr>
              <a:t>, U. </a:t>
            </a:r>
            <a:r>
              <a:rPr lang="ru-RU" dirty="0" err="1">
                <a:latin typeface="Times New Roman" panose="02020603050405020304" pitchFamily="18" charset="0"/>
                <a:ea typeface="Times New Roman" panose="02020603050405020304" pitchFamily="18" charset="0"/>
              </a:rPr>
              <a:t>Bratteyn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U.</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SHokli</a:t>
            </a:r>
            <a:r>
              <a:rPr lang="ru-RU" dirty="0">
                <a:latin typeface="Times New Roman" panose="02020603050405020304" pitchFamily="18" charset="0"/>
                <a:ea typeface="Times New Roman" panose="02020603050405020304" pitchFamily="18" charset="0"/>
              </a:rPr>
              <a:t> 1948 </a:t>
            </a:r>
            <a:r>
              <a:rPr lang="ru-RU" dirty="0" err="1">
                <a:latin typeface="Times New Roman" panose="02020603050405020304" pitchFamily="18" charset="0"/>
                <a:ea typeface="Times New Roman" panose="02020603050405020304" pitchFamily="18" charset="0"/>
              </a:rPr>
              <a:t>yilda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ixtiro</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qilishgan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Tuzilishi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tokni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boshqarish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mexanizmiga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ko‘ra</a:t>
            </a:r>
            <a:r>
              <a:rPr lang="ru-RU" dirty="0">
                <a:latin typeface="Times New Roman" panose="02020603050405020304" pitchFamily="18" charset="0"/>
                <a:ea typeface="Times New Roman" panose="02020603050405020304" pitchFamily="18" charset="0"/>
              </a:rPr>
              <a:t>, T. 2 </a:t>
            </a:r>
            <a:r>
              <a:rPr lang="ru-RU" dirty="0" err="1">
                <a:latin typeface="Times New Roman" panose="02020603050405020304" pitchFamily="18" charset="0"/>
                <a:ea typeface="Times New Roman" panose="02020603050405020304" pitchFamily="18" charset="0"/>
              </a:rPr>
              <a:t>katta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sinfga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bipolyar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oddiy</a:t>
            </a:r>
            <a:r>
              <a:rPr lang="ru-RU" dirty="0">
                <a:latin typeface="Times New Roman" panose="02020603050405020304" pitchFamily="18" charset="0"/>
                <a:ea typeface="Times New Roman" panose="02020603050405020304" pitchFamily="18" charset="0"/>
              </a:rPr>
              <a:t> 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unipolyar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maydon</a:t>
            </a:r>
            <a:r>
              <a:rPr lang="ru-RU" dirty="0">
                <a:latin typeface="Times New Roman" panose="02020603050405020304" pitchFamily="18" charset="0"/>
                <a:ea typeface="Times New Roman" panose="02020603050405020304" pitchFamily="18" charset="0"/>
              </a:rPr>
              <a:t> T.I) </a:t>
            </a:r>
            <a:r>
              <a:rPr lang="ru-RU" dirty="0" err="1">
                <a:latin typeface="Times New Roman" panose="02020603050405020304" pitchFamily="18" charset="0"/>
                <a:ea typeface="Times New Roman" panose="02020603050405020304" pitchFamily="18" charset="0"/>
              </a:rPr>
              <a:t>sinflarga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bo‘linadi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kichik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kam</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shovqinli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impulsli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past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chastotali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foto</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T.lar</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yorug‘lik</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signallarini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elektr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signallariga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o‘zgartiruvchi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boshqa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turlarga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bo‘linadi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kremniy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boqa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monokristall</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yarimoo‘tkazgich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materiallardan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yasaladi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Xalq</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orasida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ixcham</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mikroelektron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radiopriyomniklar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ham</a:t>
            </a:r>
            <a:r>
              <a:rPr lang="ru-RU" spc="-3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deb</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yuritiladi</a:t>
            </a:r>
            <a:r>
              <a:rPr lang="ru-RU" dirty="0">
                <a:latin typeface="Times New Roman" panose="02020603050405020304" pitchFamily="18" charset="0"/>
                <a:ea typeface="Times New Roman" panose="02020603050405020304" pitchFamily="18" charset="0"/>
              </a:rPr>
              <a:t>.</a:t>
            </a:r>
          </a:p>
        </p:txBody>
      </p:sp>
      <p:pic>
        <p:nvPicPr>
          <p:cNvPr id="5122" name="Picture 2" descr="File:Fet transistor.gif - Wikimedia Common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80092" y="3715449"/>
            <a:ext cx="37433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64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28687" y="750678"/>
            <a:ext cx="8505825" cy="5391150"/>
          </a:xfrm>
          <a:prstGeom prst="rect">
            <a:avLst/>
          </a:prstGeom>
        </p:spPr>
      </p:pic>
      <p:pic>
        <p:nvPicPr>
          <p:cNvPr id="6146" name="Picture 2" descr="Transistor GIF | GIFE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2870" y="2403258"/>
            <a:ext cx="2428568" cy="182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52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38688" y="215660"/>
            <a:ext cx="9230262" cy="4247317"/>
          </a:xfrm>
          <a:prstGeom prst="rect">
            <a:avLst/>
          </a:prstGeom>
        </p:spPr>
        <p:txBody>
          <a:bodyPr wrap="square">
            <a:spAutoFit/>
          </a:bodyPr>
          <a:lstStyle/>
          <a:p>
            <a:pPr marL="420370" marR="255905"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Sohalarning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joylashish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tartibi</a:t>
            </a:r>
            <a:r>
              <a:rPr lang="ru-RU"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p-n-p </a:t>
            </a:r>
            <a:r>
              <a:rPr lang="ru-RU" dirty="0" err="1">
                <a:latin typeface="Times New Roman" panose="02020603050405020304" pitchFamily="18" charset="0"/>
                <a:ea typeface="Times New Roman" panose="02020603050405020304" pitchFamily="18" charset="0"/>
              </a:rPr>
              <a:t>yoki</a:t>
            </a:r>
            <a:r>
              <a:rPr lang="ru-RU"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n-p-n </a:t>
            </a:r>
            <a:r>
              <a:rPr lang="ru-RU" dirty="0" err="1">
                <a:latin typeface="Times New Roman" panose="02020603050405020304" pitchFamily="18" charset="0"/>
                <a:ea typeface="Times New Roman" panose="02020603050405020304" pitchFamily="18" charset="0"/>
              </a:rPr>
              <a:t>prinsip</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jihatidan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asbob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ta’sir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qilmaydi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ammo</a:t>
            </a:r>
            <a:r>
              <a:rPr lang="ru-RU" spc="5"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p-n-p</a:t>
            </a:r>
            <a:r>
              <a:rPr lang="ru-RU" i="1"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tipdagi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ulanadigan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qutbiyligi</a:t>
            </a:r>
            <a:r>
              <a:rPr lang="ru-RU" spc="5"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n-p-n</a:t>
            </a:r>
            <a:r>
              <a:rPr lang="ru-RU" i="1"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tipdagi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berilayotgan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kuchlanishning</a:t>
            </a:r>
            <a:r>
              <a:rPr lang="ru-RU" spc="5" dirty="0">
                <a:latin typeface="Times New Roman" panose="02020603050405020304" pitchFamily="18" charset="0"/>
                <a:ea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rPr>
              <a:t>qutbiga</a:t>
            </a:r>
            <a:r>
              <a:rPr lang="en-US" b="1" dirty="0" smtClean="0">
                <a:latin typeface="Times New Roman" panose="02020603050405020304" pitchFamily="18" charset="0"/>
                <a:ea typeface="Times New Roman" panose="02020603050405020304" pitchFamily="18" charset="0"/>
              </a:rPr>
              <a:t> </a:t>
            </a:r>
            <a:r>
              <a:rPr lang="ru-RU" b="1" spc="-335" dirty="0" smtClean="0">
                <a:latin typeface="Times New Roman" panose="02020603050405020304" pitchFamily="18" charset="0"/>
                <a:ea typeface="Times New Roman" panose="02020603050405020304" pitchFamily="18" charset="0"/>
              </a:rPr>
              <a:t> </a:t>
            </a:r>
            <a:r>
              <a:rPr lang="ru-RU" b="1" dirty="0" err="1">
                <a:latin typeface="Times New Roman" panose="02020603050405020304" pitchFamily="18" charset="0"/>
                <a:ea typeface="Times New Roman" panose="02020603050405020304" pitchFamily="18" charset="0"/>
              </a:rPr>
              <a:t>qarama-qarshi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smtClean="0">
                <a:latin typeface="Times New Roman" panose="02020603050405020304" pitchFamily="18" charset="0"/>
                <a:ea typeface="Times New Roman" panose="02020603050405020304" pitchFamily="18" charset="0"/>
              </a:rPr>
              <a:t>.</a:t>
            </a:r>
            <a:endParaRPr lang="en-US" dirty="0" smtClean="0">
              <a:latin typeface="Times New Roman" panose="02020603050405020304" pitchFamily="18" charset="0"/>
              <a:ea typeface="Times New Roman" panose="02020603050405020304" pitchFamily="18" charset="0"/>
            </a:endParaRPr>
          </a:p>
          <a:p>
            <a:pPr marL="420370" marR="255905" indent="448945" algn="just">
              <a:lnSpc>
                <a:spcPct val="150000"/>
              </a:lnSpc>
              <a:spcAft>
                <a:spcPts val="0"/>
              </a:spcAft>
            </a:pPr>
            <a:r>
              <a:rPr lang="en-US" dirty="0">
                <a:latin typeface="Times New Roman" panose="02020603050405020304" pitchFamily="18" charset="0"/>
                <a:ea typeface="Times New Roman" panose="02020603050405020304" pitchFamily="18" charset="0"/>
              </a:rPr>
              <a:t>p-n-p </a:t>
            </a:r>
            <a:r>
              <a:rPr lang="en-US" dirty="0" err="1">
                <a:latin typeface="Times New Roman" panose="02020603050405020304" pitchFamily="18" charset="0"/>
                <a:ea typeface="Times New Roman" panose="02020603050405020304" pitchFamily="18" charset="0"/>
              </a:rPr>
              <a:t>tipdagi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tranzistorning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tuzilishi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ishlash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prinsipini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ko‘rib</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chiqamiz</a:t>
            </a:r>
            <a:r>
              <a:rPr lang="en-US" dirty="0">
                <a:latin typeface="Times New Roman" panose="02020603050405020304" pitchFamily="18" charset="0"/>
                <a:ea typeface="Times New Roman" panose="02020603050405020304" pitchFamily="18" charset="0"/>
              </a:rPr>
              <a:t>. Chap </a:t>
            </a:r>
            <a:r>
              <a:rPr lang="en-US" dirty="0" err="1">
                <a:latin typeface="Times New Roman" panose="02020603050405020304" pitchFamily="18" charset="0"/>
                <a:ea typeface="Times New Roman" panose="02020603050405020304" pitchFamily="18" charset="0"/>
              </a:rPr>
              <a:t>sohada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kirishning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konsentratsiyasi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oshgan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demak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asosiy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tashuvchilar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kovak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konsentratsiyasi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oshgan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esa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asbob</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ishida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hal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qiluvchi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rol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o‘ynaydi</a:t>
            </a:r>
            <a:r>
              <a:rPr lang="en-US" dirty="0">
                <a:latin typeface="Times New Roman" panose="02020603050405020304" pitchFamily="18" charset="0"/>
                <a:ea typeface="Times New Roman" panose="02020603050405020304" pitchFamily="18" charset="0"/>
              </a:rPr>
              <a:t>. Bu </a:t>
            </a:r>
            <a:r>
              <a:rPr lang="en-US" dirty="0" err="1">
                <a:latin typeface="Times New Roman" panose="02020603050405020304" pitchFamily="18" charset="0"/>
                <a:ea typeface="Times New Roman" panose="02020603050405020304" pitchFamily="18" charset="0"/>
              </a:rPr>
              <a:t>soha</a:t>
            </a:r>
            <a:r>
              <a:rPr lang="en-US" dirty="0">
                <a:latin typeface="Times New Roman" panose="02020603050405020304" pitchFamily="18" charset="0"/>
                <a:ea typeface="Times New Roman" panose="02020603050405020304" pitchFamily="18" charset="0"/>
              </a:rPr>
              <a:t> emitter deb </a:t>
            </a:r>
            <a:r>
              <a:rPr lang="en-US" dirty="0" err="1">
                <a:latin typeface="Times New Roman" panose="02020603050405020304" pitchFamily="18" charset="0"/>
                <a:ea typeface="Times New Roman" panose="02020603050405020304" pitchFamily="18" charset="0"/>
              </a:rPr>
              <a:t>ataladi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Kirish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asosiy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tashuvchilar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konsentratsiyasi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ancha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bo‘lgan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kollektor</a:t>
            </a:r>
            <a:r>
              <a:rPr lang="en-US" dirty="0">
                <a:latin typeface="Times New Roman" panose="02020603050405020304" pitchFamily="18" charset="0"/>
                <a:ea typeface="Times New Roman" panose="02020603050405020304" pitchFamily="18" charset="0"/>
              </a:rPr>
              <a:t> deb nom </a:t>
            </a:r>
            <a:r>
              <a:rPr lang="en-US" dirty="0" err="1">
                <a:latin typeface="Times New Roman" panose="02020603050405020304" pitchFamily="18" charset="0"/>
                <a:ea typeface="Times New Roman" panose="02020603050405020304" pitchFamily="18" charset="0"/>
              </a:rPr>
              <a:t>olgan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O‘rtadagi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baza</a:t>
            </a:r>
            <a:r>
              <a:rPr lang="en-US" dirty="0">
                <a:latin typeface="Times New Roman" panose="02020603050405020304" pitchFamily="18" charset="0"/>
                <a:ea typeface="Times New Roman" panose="02020603050405020304" pitchFamily="18" charset="0"/>
              </a:rPr>
              <a:t> deb </a:t>
            </a:r>
            <a:r>
              <a:rPr lang="en-US" dirty="0" err="1">
                <a:latin typeface="Times New Roman" panose="02020603050405020304" pitchFamily="18" charset="0"/>
                <a:ea typeface="Times New Roman" panose="02020603050405020304" pitchFamily="18" charset="0"/>
              </a:rPr>
              <a:t>ataladi</a:t>
            </a:r>
            <a:r>
              <a:rPr lang="en-US" dirty="0">
                <a:latin typeface="Times New Roman" panose="02020603050405020304" pitchFamily="18" charset="0"/>
                <a:ea typeface="Times New Roman" panose="02020603050405020304" pitchFamily="18" charset="0"/>
              </a:rPr>
              <a:t>. Bu </a:t>
            </a:r>
            <a:r>
              <a:rPr lang="en-US" dirty="0" err="1">
                <a:latin typeface="Times New Roman" panose="02020603050405020304" pitchFamily="18" charset="0"/>
                <a:ea typeface="Times New Roman" panose="02020603050405020304" pitchFamily="18" charset="0"/>
              </a:rPr>
              <a:t>sohada</a:t>
            </a:r>
            <a:r>
              <a:rPr lang="en-US" dirty="0">
                <a:latin typeface="Times New Roman" panose="02020603050405020304" pitchFamily="18" charset="0"/>
                <a:ea typeface="Times New Roman" panose="02020603050405020304" pitchFamily="18" charset="0"/>
              </a:rPr>
              <a:t> p-n-p </a:t>
            </a:r>
            <a:r>
              <a:rPr lang="en-US" dirty="0" err="1">
                <a:latin typeface="Times New Roman" panose="02020603050405020304" pitchFamily="18" charset="0"/>
                <a:ea typeface="Times New Roman" panose="02020603050405020304" pitchFamily="18" charset="0"/>
              </a:rPr>
              <a:t>tipdagi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tranzistor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uchun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zaryadlarni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tashuvchilar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bo‘lib</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kovaklar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xizmat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qiladi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emitterdan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diffuziyalanadi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chunki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musbat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kuchlanish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ulangan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bo`ladi</a:t>
            </a:r>
            <a:r>
              <a:rPr lang="en-US"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p:txBody>
      </p:sp>
      <p:pic>
        <p:nvPicPr>
          <p:cNvPr id="7170" name="Picture 2" descr="Best Bipolar Junction Transistor GIFs | Gfyca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01495" y="4939590"/>
            <a:ext cx="3330571" cy="1918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07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6577" y="228599"/>
            <a:ext cx="11317223" cy="1077218"/>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dirty="0" err="1"/>
              <a:t>Bipolyar</a:t>
            </a:r>
            <a:r>
              <a:rPr lang="en-US" dirty="0"/>
              <a:t> </a:t>
            </a:r>
            <a:r>
              <a:rPr lang="en-US" dirty="0" err="1"/>
              <a:t>tranzistorlarning</a:t>
            </a:r>
            <a:r>
              <a:rPr lang="en-US" dirty="0"/>
              <a:t> </a:t>
            </a:r>
            <a:r>
              <a:rPr lang="en-US" dirty="0" err="1"/>
              <a:t>asosiy</a:t>
            </a:r>
            <a:r>
              <a:rPr lang="en-US" dirty="0"/>
              <a:t> </a:t>
            </a:r>
            <a:r>
              <a:rPr lang="en-US" dirty="0" err="1"/>
              <a:t>parametrlari</a:t>
            </a:r>
            <a:r>
              <a:rPr lang="en-US" dirty="0"/>
              <a:t>, </a:t>
            </a:r>
            <a:r>
              <a:rPr lang="en-US" dirty="0" err="1"/>
              <a:t>statik</a:t>
            </a:r>
            <a:r>
              <a:rPr lang="en-US" dirty="0"/>
              <a:t> volt-</a:t>
            </a:r>
            <a:r>
              <a:rPr lang="en-US" dirty="0" err="1"/>
              <a:t>amper</a:t>
            </a:r>
            <a:r>
              <a:rPr lang="en-US" dirty="0"/>
              <a:t> </a:t>
            </a:r>
            <a:r>
              <a:rPr lang="en-US" dirty="0" err="1"/>
              <a:t>tasniflari</a:t>
            </a:r>
            <a:r>
              <a:rPr lang="en-US" dirty="0"/>
              <a:t>.</a:t>
            </a:r>
            <a:endParaRPr lang="en-US" dirty="0">
              <a:solidFill>
                <a:schemeClr val="tx1"/>
              </a:solidFill>
            </a:endParaRPr>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604514" y="320609"/>
            <a:ext cx="8859058" cy="5909550"/>
          </a:xfrm>
          <a:prstGeom prst="rect">
            <a:avLst/>
          </a:prstGeom>
        </p:spPr>
      </p:pic>
    </p:spTree>
    <p:extLst>
      <p:ext uri="{BB962C8B-B14F-4D97-AF65-F5344CB8AC3E}">
        <p14:creationId xmlns:p14="http://schemas.microsoft.com/office/powerpoint/2010/main" val="387326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23026" y="123266"/>
            <a:ext cx="9963510" cy="5978560"/>
          </a:xfrm>
          <a:prstGeom prst="rect">
            <a:avLst/>
          </a:prstGeom>
        </p:spPr>
        <p:txBody>
          <a:bodyPr wrap="square">
            <a:spAutoFit/>
          </a:bodyPr>
          <a:lstStyle/>
          <a:p>
            <a:pPr marL="420370" marR="256540" indent="448945" algn="just">
              <a:lnSpc>
                <a:spcPct val="148000"/>
              </a:lnSpc>
              <a:spcBef>
                <a:spcPts val="810"/>
              </a:spcBef>
              <a:spcAft>
                <a:spcPts val="0"/>
              </a:spcAft>
            </a:pPr>
            <a:r>
              <a:rPr lang="ru-RU" dirty="0" err="1">
                <a:latin typeface="Times New Roman" panose="02020603050405020304" pitchFamily="18" charset="0"/>
                <a:ea typeface="Times New Roman" panose="02020603050405020304" pitchFamily="18" charset="0"/>
              </a:rPr>
              <a:t>Bayon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etilgan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hodisa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tufayli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signalini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kuchaytirish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xossasiga</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Bunga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sabab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shuki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kollektor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zanjiriga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katta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nagruzka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qarshiligi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a:t>
            </a:r>
            <a:r>
              <a:rPr lang="ru-RU" baseline="-25000" dirty="0" err="1">
                <a:latin typeface="Times New Roman" panose="02020603050405020304" pitchFamily="18" charset="0"/>
                <a:ea typeface="Times New Roman" panose="02020603050405020304" pitchFamily="18" charset="0"/>
              </a:rPr>
              <a:t>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nisbatan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kichik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kollektor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o‘tganda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ham</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unda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nisbatan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katta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ajraladi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qiymatlari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shundayki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nagruzkadagi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a:t>
            </a:r>
            <a:r>
              <a:rPr lang="ru-RU" spc="-335" dirty="0">
                <a:latin typeface="Times New Roman" panose="02020603050405020304" pitchFamily="18" charset="0"/>
                <a:ea typeface="Times New Roman" panose="02020603050405020304" pitchFamily="18" charset="0"/>
              </a:rPr>
              <a:t> </a:t>
            </a:r>
            <a:r>
              <a:rPr lang="ru-RU" i="1" dirty="0" err="1">
                <a:latin typeface="Times New Roman" panose="02020603050405020304" pitchFamily="18" charset="0"/>
                <a:ea typeface="Times New Roman" panose="02020603050405020304" pitchFamily="18" charset="0"/>
              </a:rPr>
              <a:t>R</a:t>
            </a:r>
            <a:r>
              <a:rPr lang="ru-RU" i="1" baseline="-25000" dirty="0" err="1">
                <a:latin typeface="Times New Roman" panose="02020603050405020304" pitchFamily="18" charset="0"/>
                <a:ea typeface="Times New Roman" panose="02020603050405020304" pitchFamily="18" charset="0"/>
              </a:rPr>
              <a:t>n</a:t>
            </a:r>
            <a:r>
              <a:rPr lang="ru-RU" i="1" spc="-25" dirty="0">
                <a:latin typeface="Times New Roman" panose="02020603050405020304" pitchFamily="18" charset="0"/>
                <a:ea typeface="Times New Roman" panose="02020603050405020304" pitchFamily="18" charset="0"/>
              </a:rPr>
              <a:t> </a:t>
            </a:r>
            <a:r>
              <a:rPr lang="ru-RU" sz="2000" dirty="0">
                <a:latin typeface="Symbol" panose="05050102010706020507" pitchFamily="18" charset="2"/>
                <a:ea typeface="Times New Roman" panose="02020603050405020304" pitchFamily="18" charset="0"/>
              </a:rPr>
              <a:t>=</a:t>
            </a:r>
            <a:r>
              <a:rPr lang="ru-RU" sz="2000" spc="-40"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I</a:t>
            </a:r>
            <a:r>
              <a:rPr lang="ru-RU" i="1" baseline="30000" dirty="0">
                <a:latin typeface="Times New Roman" panose="02020603050405020304" pitchFamily="18" charset="0"/>
                <a:ea typeface="Times New Roman" panose="02020603050405020304" pitchFamily="18" charset="0"/>
              </a:rPr>
              <a:t>2</a:t>
            </a:r>
            <a:r>
              <a:rPr lang="ru-RU" i="1" baseline="-25000" dirty="0">
                <a:latin typeface="Times New Roman" panose="02020603050405020304" pitchFamily="18" charset="0"/>
                <a:ea typeface="Times New Roman" panose="02020603050405020304" pitchFamily="18" charset="0"/>
              </a:rPr>
              <a:t>n</a:t>
            </a:r>
            <a:r>
              <a:rPr lang="ru-RU" i="1" dirty="0">
                <a:latin typeface="Times New Roman" panose="02020603050405020304" pitchFamily="18" charset="0"/>
                <a:ea typeface="Times New Roman" panose="02020603050405020304" pitchFamily="18" charset="0"/>
              </a:rPr>
              <a:t>R</a:t>
            </a:r>
            <a:r>
              <a:rPr lang="ru-RU" i="1" baseline="-25000" dirty="0">
                <a:latin typeface="Times New Roman" panose="02020603050405020304" pitchFamily="18" charset="0"/>
                <a:ea typeface="Times New Roman" panose="02020603050405020304" pitchFamily="18" charset="0"/>
              </a:rPr>
              <a:t>n</a:t>
            </a:r>
            <a:r>
              <a:rPr lang="ru-RU" i="1" spc="-2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chiqish</a:t>
            </a:r>
            <a:r>
              <a:rPr lang="ru-RU" spc="-2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signalining</a:t>
            </a:r>
            <a:r>
              <a:rPr lang="ru-RU" spc="-2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quvvati</a:t>
            </a:r>
            <a:r>
              <a:rPr lang="ru-RU" dirty="0">
                <a:latin typeface="Times New Roman" panose="02020603050405020304" pitchFamily="18" charset="0"/>
                <a:ea typeface="Times New Roman" panose="02020603050405020304" pitchFamily="18" charset="0"/>
              </a:rPr>
              <a:t>)</a:t>
            </a:r>
            <a:r>
              <a:rPr lang="ru-RU" spc="-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spc="-2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signalining</a:t>
            </a:r>
            <a:r>
              <a:rPr lang="ru-RU" spc="-2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quvvatidan</a:t>
            </a:r>
            <a:r>
              <a:rPr lang="ru-RU" spc="-1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katta</a:t>
            </a:r>
            <a:r>
              <a:rPr lang="ru-RU" spc="-2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a:latin typeface="Times New Roman" panose="02020603050405020304" pitchFamily="18" charset="0"/>
                <a:ea typeface="Times New Roman" panose="02020603050405020304" pitchFamily="18" charset="0"/>
              </a:rPr>
              <a:t>.</a:t>
            </a:r>
          </a:p>
          <a:p>
            <a:pPr marL="420370" marR="256540"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Tranzistorni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tuzilish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jihatdan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quyidagicha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yasash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mumkin</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plastinasi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korpus</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mahkamlangan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tutqichga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qotiriladi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Plastinaning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ikki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tomoniga</a:t>
            </a:r>
            <a:r>
              <a:rPr lang="ru-RU" spc="18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indiy</a:t>
            </a:r>
            <a:r>
              <a:rPr lang="ru-RU" spc="18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nodir</a:t>
            </a:r>
            <a:r>
              <a:rPr lang="ru-RU" spc="19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ximiyaviy</a:t>
            </a:r>
            <a:r>
              <a:rPr lang="ru-RU" dirty="0">
                <a:latin typeface="Times New Roman" panose="02020603050405020304" pitchFamily="18" charset="0"/>
                <a:ea typeface="Times New Roman" panose="02020603050405020304" pitchFamily="18" charset="0"/>
              </a:rPr>
              <a:t>,</a:t>
            </a:r>
            <a:r>
              <a:rPr lang="ru-RU" spc="20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yumshoq</a:t>
            </a:r>
            <a:r>
              <a:rPr lang="ru-RU" spc="20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oq</a:t>
            </a:r>
            <a:r>
              <a:rPr lang="ru-RU" spc="20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metall</a:t>
            </a:r>
            <a:r>
              <a:rPr lang="ru-RU" dirty="0">
                <a:latin typeface="Times New Roman" panose="02020603050405020304" pitchFamily="18" charset="0"/>
                <a:ea typeface="Times New Roman" panose="02020603050405020304" pitchFamily="18" charset="0"/>
              </a:rPr>
              <a:t>)</a:t>
            </a:r>
            <a:r>
              <a:rPr lang="ru-RU" spc="18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sharchalari</a:t>
            </a:r>
            <a:r>
              <a:rPr lang="ru-RU" spc="205" dirty="0">
                <a:latin typeface="Times New Roman" panose="02020603050405020304" pitchFamily="18" charset="0"/>
                <a:ea typeface="Times New Roman" panose="02020603050405020304" pitchFamily="18" charset="0"/>
              </a:rPr>
              <a:t> </a:t>
            </a:r>
            <a:r>
              <a:rPr lang="ru-RU" dirty="0" err="1" smtClean="0">
                <a:latin typeface="Times New Roman" panose="02020603050405020304" pitchFamily="18" charset="0"/>
                <a:ea typeface="Times New Roman" panose="02020603050405020304" pitchFamily="18" charset="0"/>
              </a:rPr>
              <a:t>o‘rnatilib</a:t>
            </a:r>
            <a:r>
              <a:rPr lang="en-US" dirty="0" smtClean="0">
                <a:latin typeface="Times New Roman" panose="02020603050405020304" pitchFamily="18" charset="0"/>
                <a:ea typeface="Times New Roman" panose="02020603050405020304" pitchFamily="18" charset="0"/>
              </a:rPr>
              <a:t> </a:t>
            </a:r>
            <a:r>
              <a:rPr lang="ru-RU" dirty="0" err="1" smtClean="0">
                <a:latin typeface="Times New Roman" panose="02020603050405020304" pitchFamily="18" charset="0"/>
                <a:ea typeface="Times New Roman" panose="02020603050405020304" pitchFamily="18" charset="0"/>
              </a:rPr>
              <a:t>vakuumda</a:t>
            </a:r>
            <a:r>
              <a:rPr lang="ru-RU" spc="5" dirty="0" smtClean="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evtektik</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maxsus</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texnologiya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ularnin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ishlab</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chiqarishda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evtektik</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temperatura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ishlatishda</a:t>
            </a:r>
            <a:r>
              <a:rPr lang="ru-RU"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r</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yarimo‘tkazgichli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yoki</a:t>
            </a:r>
            <a:r>
              <a:rPr lang="ru-RU"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n</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yarimo‘tkazgichli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elementlarni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bir-biriga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maxkamlashda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elenktrodlarni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o‘tkazgich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vazifasini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bajarish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uchun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ishlatishda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foydalaniladi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temperaturadan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yuqoriroq</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temperaturagacha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qizdiriladi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uy</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temperaturasigacha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sovitiladi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Natijada</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p-n</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o‘tishlar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hosil</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Kollektor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emitterlarning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elektrodlari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shisha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izolyatorlar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orqali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baza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esa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korpus</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asosiga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kavsharlanadi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Kichik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tashqi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ko‘rinishi</a:t>
            </a:r>
            <a:r>
              <a:rPr lang="ru-RU" dirty="0">
                <a:latin typeface="Times New Roman" panose="02020603050405020304" pitchFamily="18" charset="0"/>
                <a:ea typeface="Times New Roman" panose="02020603050405020304" pitchFamily="18" charset="0"/>
              </a:rPr>
              <a:t> 1-</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rasm</a:t>
            </a:r>
            <a:r>
              <a:rPr lang="ru-RU" dirty="0">
                <a:latin typeface="Times New Roman" panose="02020603050405020304" pitchFamily="18" charset="0"/>
                <a:ea typeface="Times New Roman" panose="02020603050405020304" pitchFamily="18" charset="0"/>
              </a:rPr>
              <a:t>,</a:t>
            </a:r>
            <a:r>
              <a:rPr lang="ru-RU" spc="-1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v </a:t>
            </a:r>
            <a:r>
              <a:rPr lang="ru-RU" dirty="0" err="1">
                <a:latin typeface="Times New Roman" panose="02020603050405020304" pitchFamily="18" charset="0"/>
                <a:ea typeface="Times New Roman" panose="02020603050405020304" pitchFamily="18" charset="0"/>
              </a:rPr>
              <a:t>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ko‘rsatilgan</a:t>
            </a:r>
            <a:r>
              <a:rPr lang="ru-RU" dirty="0">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95954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35169" y="1259457"/>
            <a:ext cx="9368287" cy="3831818"/>
          </a:xfrm>
          <a:prstGeom prst="rect">
            <a:avLst/>
          </a:prstGeom>
        </p:spPr>
        <p:txBody>
          <a:bodyPr wrap="square">
            <a:spAutoFit/>
          </a:bodyPr>
          <a:lstStyle/>
          <a:p>
            <a:pPr marL="420370" marR="255905" indent="448945" algn="just">
              <a:lnSpc>
                <a:spcPct val="150000"/>
              </a:lnSpc>
              <a:spcBef>
                <a:spcPts val="5"/>
              </a:spcBef>
              <a:spcAft>
                <a:spcPts val="0"/>
              </a:spcAft>
            </a:pPr>
            <a:r>
              <a:rPr lang="ru-RU" dirty="0" err="1">
                <a:latin typeface="Times New Roman" panose="02020603050405020304" pitchFamily="18" charset="0"/>
                <a:ea typeface="Times New Roman" panose="02020603050405020304" pitchFamily="18" charset="0"/>
              </a:rPr>
              <a:t>Sanoat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xil</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chiqaryapti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past</a:t>
            </a:r>
            <a:r>
              <a:rPr lang="ru-RU" dirty="0">
                <a:latin typeface="Times New Roman" panose="02020603050405020304" pitchFamily="18" charset="0"/>
                <a:ea typeface="Times New Roman" panose="02020603050405020304" pitchFamily="18" charset="0"/>
              </a:rPr>
              <a:t> (3 </a:t>
            </a:r>
            <a:r>
              <a:rPr lang="ru-RU" dirty="0" err="1">
                <a:latin typeface="Times New Roman" panose="02020603050405020304" pitchFamily="18" charset="0"/>
                <a:ea typeface="Times New Roman" panose="02020603050405020304" pitchFamily="18" charset="0"/>
              </a:rPr>
              <a:t>MGs</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o‘rtacha</a:t>
            </a:r>
            <a:r>
              <a:rPr lang="ru-RU" dirty="0">
                <a:latin typeface="Times New Roman" panose="02020603050405020304" pitchFamily="18" charset="0"/>
                <a:ea typeface="Times New Roman" panose="02020603050405020304" pitchFamily="18" charset="0"/>
              </a:rPr>
              <a:t> (30 </a:t>
            </a:r>
            <a:r>
              <a:rPr lang="ru-RU" dirty="0" err="1">
                <a:latin typeface="Times New Roman" panose="02020603050405020304" pitchFamily="18" charset="0"/>
                <a:ea typeface="Times New Roman" panose="02020603050405020304" pitchFamily="18" charset="0"/>
              </a:rPr>
              <a:t>MGs</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dirty="0">
                <a:latin typeface="Times New Roman" panose="02020603050405020304" pitchFamily="18" charset="0"/>
                <a:ea typeface="Times New Roman" panose="02020603050405020304" pitchFamily="18" charset="0"/>
              </a:rPr>
              <a:t> (300 </a:t>
            </a:r>
            <a:r>
              <a:rPr lang="ru-RU" dirty="0" err="1">
                <a:latin typeface="Times New Roman" panose="02020603050405020304" pitchFamily="18" charset="0"/>
                <a:ea typeface="Times New Roman" panose="02020603050405020304" pitchFamily="18" charset="0"/>
              </a:rPr>
              <a:t>MGs</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sohasida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ishlashga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muljallangan</a:t>
            </a:r>
            <a:r>
              <a:rPr lang="ru-RU" i="1"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a:p>
            <a:pPr marL="420370" marR="254635" indent="448945" algn="just">
              <a:lnSpc>
                <a:spcPct val="150000"/>
              </a:lnSpc>
              <a:spcBef>
                <a:spcPts val="5"/>
              </a:spcBef>
              <a:spcAft>
                <a:spcPts val="0"/>
              </a:spcAft>
            </a:pPr>
            <a:r>
              <a:rPr lang="ru-RU" dirty="0" err="1">
                <a:latin typeface="Times New Roman" panose="02020603050405020304" pitchFamily="18" charset="0"/>
                <a:ea typeface="Times New Roman" panose="02020603050405020304" pitchFamily="18" charset="0"/>
              </a:rPr>
              <a:t>Misol</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tariqasida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past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tranzistorlardan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quyidagilarni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aytib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mumkin</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germaniyli</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MP35–MP42,</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GT108A–GT108G,</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GT109A–GT109E</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kremniyli</a:t>
            </a:r>
            <a:r>
              <a:rPr lang="ru-RU" dirty="0">
                <a:latin typeface="Times New Roman" panose="02020603050405020304" pitchFamily="18" charset="0"/>
                <a:ea typeface="Times New Roman" panose="02020603050405020304" pitchFamily="18" charset="0"/>
              </a:rPr>
              <a:t> KT111-KT13 (</a:t>
            </a:r>
            <a:r>
              <a:rPr lang="ru-RU" dirty="0" err="1">
                <a:latin typeface="Times New Roman" panose="02020603050405020304" pitchFamily="18" charset="0"/>
                <a:ea typeface="Times New Roman" panose="02020603050405020304" pitchFamily="18" charset="0"/>
              </a:rPr>
              <a:t>kichik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R=0,3 </a:t>
            </a:r>
            <a:r>
              <a:rPr lang="ru-RU" dirty="0" err="1">
                <a:latin typeface="Times New Roman" panose="02020603050405020304" pitchFamily="18" charset="0"/>
                <a:ea typeface="Times New Roman" panose="02020603050405020304" pitchFamily="18" charset="0"/>
              </a:rPr>
              <a:t>Vt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germaniyli</a:t>
            </a:r>
            <a:r>
              <a:rPr lang="ru-RU" dirty="0">
                <a:latin typeface="Times New Roman" panose="02020603050405020304" pitchFamily="18" charset="0"/>
                <a:ea typeface="Times New Roman" panose="02020603050405020304" pitchFamily="18" charset="0"/>
              </a:rPr>
              <a:t> GT403A–GT403I</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o‘rtacha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R &lt; 3 </a:t>
            </a:r>
            <a:r>
              <a:rPr lang="ru-RU" dirty="0" err="1">
                <a:latin typeface="Times New Roman" panose="02020603050405020304" pitchFamily="18" charset="0"/>
                <a:ea typeface="Times New Roman" panose="02020603050405020304" pitchFamily="18" charset="0"/>
              </a:rPr>
              <a:t>Vt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germaniyli</a:t>
            </a:r>
            <a:r>
              <a:rPr lang="ru-RU" dirty="0">
                <a:latin typeface="Times New Roman" panose="02020603050405020304" pitchFamily="18" charset="0"/>
                <a:ea typeface="Times New Roman" panose="02020603050405020304" pitchFamily="18" charset="0"/>
              </a:rPr>
              <a:t> P201–P203 (</a:t>
            </a:r>
            <a:r>
              <a:rPr lang="ru-RU" dirty="0" err="1">
                <a:latin typeface="Times New Roman" panose="02020603050405020304" pitchFamily="18" charset="0"/>
                <a:ea typeface="Times New Roman" panose="02020603050405020304" pitchFamily="18" charset="0"/>
              </a:rPr>
              <a:t>katta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R=10 </a:t>
            </a:r>
            <a:r>
              <a:rPr lang="ru-RU" dirty="0" err="1">
                <a:latin typeface="Times New Roman" panose="02020603050405020304" pitchFamily="18" charset="0"/>
                <a:ea typeface="Times New Roman" panose="02020603050405020304" pitchFamily="18" charset="0"/>
              </a:rPr>
              <a:t>Vt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shunga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o‘xshash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o‘rta</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chastotali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hamda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o‘rta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mavjud</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bo‘lib</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haqidagi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ma’lumotlarni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lug‘atlardan</a:t>
            </a:r>
            <a:r>
              <a:rPr lang="ru-RU" spc="35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olish</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mumkin</a:t>
            </a:r>
            <a:r>
              <a:rPr lang="ru-RU" dirty="0">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573904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147313" y="58847"/>
            <a:ext cx="9230264" cy="4247317"/>
          </a:xfrm>
          <a:prstGeom prst="rect">
            <a:avLst/>
          </a:prstGeom>
        </p:spPr>
        <p:txBody>
          <a:bodyPr wrap="square">
            <a:spAutoFit/>
          </a:bodyPr>
          <a:lstStyle/>
          <a:p>
            <a:pPr marL="420370" marR="254635" indent="448945" algn="just">
              <a:lnSpc>
                <a:spcPct val="150000"/>
              </a:lnSpc>
              <a:spcBef>
                <a:spcPts val="10"/>
              </a:spcBef>
              <a:spcAft>
                <a:spcPts val="0"/>
              </a:spcAft>
            </a:pPr>
            <a:r>
              <a:rPr lang="ru-RU" dirty="0" err="1">
                <a:latin typeface="Times New Roman" panose="02020603050405020304" pitchFamily="18" charset="0"/>
                <a:ea typeface="Times New Roman" panose="02020603050405020304" pitchFamily="18" charset="0"/>
              </a:rPr>
              <a:t>Tranzistorlarning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parametrlariga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chiqish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qarshiliklari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bo‘yicha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kuchaytirish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koeffitsientlari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chegaraviy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ruhsat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etilgan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sochilish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Ularning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hammasi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ruhsat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etilgan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sochilish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quvvatidan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tashqari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ko‘p</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darajada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sxemaga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usuliga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bog‘liqdir</a:t>
            </a:r>
            <a:r>
              <a:rPr lang="ru-RU" dirty="0">
                <a:latin typeface="Times New Roman" panose="02020603050405020304" pitchFamily="18" charset="0"/>
                <a:ea typeface="Times New Roman" panose="02020603050405020304" pitchFamily="18" charset="0"/>
              </a:rPr>
              <a:t>.</a:t>
            </a:r>
          </a:p>
          <a:p>
            <a:pPr marL="420370" marR="255270"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Tranzistorlarning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uchta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sxemasi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mavjud</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umumiy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emitterli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umumiy</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bazali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umumiy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kollektorli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quyida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ko‘p</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tarqalgan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birinchi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ikkita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sxema</a:t>
            </a:r>
            <a:r>
              <a:rPr lang="ru-RU" dirty="0">
                <a:latin typeface="Times New Roman" panose="02020603050405020304" pitchFamily="18" charset="0"/>
                <a:ea typeface="Times New Roman" panose="02020603050405020304" pitchFamily="18" charset="0"/>
              </a:rPr>
              <a:t> (4.2-</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rasm</a:t>
            </a:r>
            <a:r>
              <a:rPr lang="ru-RU" dirty="0">
                <a:latin typeface="Times New Roman" panose="02020603050405020304" pitchFamily="18" charset="0"/>
                <a:ea typeface="Times New Roman" panose="02020603050405020304" pitchFamily="18" charset="0"/>
              </a:rPr>
              <a:t>,</a:t>
            </a:r>
            <a:r>
              <a:rPr lang="ru-RU" spc="-1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b)</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ko‘rib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chiqamiz</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p>
          <a:p>
            <a:pPr marL="420370" marR="256540" indent="448945" algn="just">
              <a:lnSpc>
                <a:spcPct val="150000"/>
              </a:lnSpc>
              <a:spcBef>
                <a:spcPts val="5"/>
              </a:spcBef>
              <a:spcAft>
                <a:spcPts val="0"/>
              </a:spcAft>
            </a:pPr>
            <a:r>
              <a:rPr lang="ru-RU" dirty="0" err="1">
                <a:latin typeface="Times New Roman" panose="02020603050405020304" pitchFamily="18" charset="0"/>
                <a:ea typeface="Times New Roman" panose="02020603050405020304" pitchFamily="18" charset="0"/>
              </a:rPr>
              <a:t>Tranzistorning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umumiy</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baza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bilan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sxemasi</a:t>
            </a:r>
            <a:r>
              <a:rPr lang="ru-RU" spc="5" dirty="0">
                <a:latin typeface="Times New Roman" panose="02020603050405020304" pitchFamily="18" charset="0"/>
                <a:ea typeface="Times New Roman" panose="02020603050405020304" pitchFamily="18" charset="0"/>
              </a:rPr>
              <a:t> </a:t>
            </a:r>
            <a:r>
              <a:rPr lang="ru-RU" dirty="0" smtClean="0">
                <a:latin typeface="Times New Roman" panose="02020603050405020304" pitchFamily="18" charset="0"/>
                <a:ea typeface="Times New Roman" panose="02020603050405020304" pitchFamily="18" charset="0"/>
              </a:rPr>
              <a:t>2-rasm</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ko‘rsatilgan</a:t>
            </a:r>
            <a:r>
              <a:rPr lang="ru-RU" dirty="0">
                <a:latin typeface="Times New Roman" panose="02020603050405020304" pitchFamily="18" charset="0"/>
                <a:ea typeface="Times New Roman" panose="02020603050405020304" pitchFamily="18" charset="0"/>
              </a:rPr>
              <a:t>.</a:t>
            </a:r>
          </a:p>
          <a:p>
            <a:pPr marL="420370" marR="254635"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Bunda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qarshiligi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emitter-baza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a:t>
            </a:r>
            <a:r>
              <a:rPr lang="ru-RU" baseline="-25000" dirty="0" err="1">
                <a:latin typeface="Times New Roman" panose="02020603050405020304" pitchFamily="18" charset="0"/>
                <a:ea typeface="Times New Roman" panose="02020603050405020304" pitchFamily="18" charset="0"/>
              </a:rPr>
              <a:t>e</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emitter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a:t>
            </a:r>
            <a:r>
              <a:rPr lang="ru-RU" baseline="-25000" dirty="0" err="1">
                <a:latin typeface="Times New Roman" panose="02020603050405020304" pitchFamily="18" charset="0"/>
                <a:ea typeface="Times New Roman" panose="02020603050405020304" pitchFamily="18" charset="0"/>
              </a:rPr>
              <a:t>e</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bo‘lgan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nisbati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bilan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aniqlanadi</a:t>
            </a:r>
            <a:r>
              <a:rPr lang="ru-RU" dirty="0">
                <a:latin typeface="Times New Roman" panose="02020603050405020304" pitchFamily="18" charset="0"/>
                <a:ea typeface="Times New Roman" panose="02020603050405020304" pitchFamily="18" charset="0"/>
              </a:rPr>
              <a:t>,</a:t>
            </a:r>
            <a:r>
              <a:rPr lang="ru-RU" spc="-1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ya’ni</a:t>
            </a:r>
            <a:endParaRPr lang="ru-RU" dirty="0">
              <a:latin typeface="Times New Roman" panose="02020603050405020304" pitchFamily="18" charset="0"/>
              <a:ea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4809945" y="5073681"/>
            <a:ext cx="1905000" cy="885825"/>
          </a:xfrm>
          <a:prstGeom prst="rect">
            <a:avLst/>
          </a:prstGeom>
        </p:spPr>
      </p:pic>
    </p:spTree>
    <p:extLst>
      <p:ext uri="{BB962C8B-B14F-4D97-AF65-F5344CB8AC3E}">
        <p14:creationId xmlns:p14="http://schemas.microsoft.com/office/powerpoint/2010/main" val="1473940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1.png" descr="Описание: tranzistorning ulanishi"/>
          <p:cNvPicPr/>
          <p:nvPr/>
        </p:nvPicPr>
        <p:blipFill>
          <a:blip r:embed="rId2" cstate="print"/>
          <a:stretch>
            <a:fillRect/>
          </a:stretch>
        </p:blipFill>
        <p:spPr>
          <a:xfrm>
            <a:off x="3460875" y="300911"/>
            <a:ext cx="4700905" cy="1252855"/>
          </a:xfrm>
          <a:prstGeom prst="rect">
            <a:avLst/>
          </a:prstGeom>
        </p:spPr>
      </p:pic>
      <p:sp>
        <p:nvSpPr>
          <p:cNvPr id="3" name="Прямоугольник 2"/>
          <p:cNvSpPr/>
          <p:nvPr/>
        </p:nvSpPr>
        <p:spPr>
          <a:xfrm>
            <a:off x="1940944" y="1858957"/>
            <a:ext cx="7573992" cy="671979"/>
          </a:xfrm>
          <a:prstGeom prst="rect">
            <a:avLst/>
          </a:prstGeom>
        </p:spPr>
        <p:txBody>
          <a:bodyPr wrap="square">
            <a:spAutoFit/>
          </a:bodyPr>
          <a:lstStyle/>
          <a:p>
            <a:pPr marL="929005">
              <a:spcBef>
                <a:spcPts val="585"/>
              </a:spcBef>
              <a:spcAft>
                <a:spcPts val="0"/>
              </a:spcAft>
            </a:pPr>
            <a:r>
              <a:rPr lang="ru-RU" b="1" i="1" dirty="0" err="1">
                <a:latin typeface="Times New Roman" panose="02020603050405020304" pitchFamily="18" charset="0"/>
                <a:ea typeface="Times New Roman" panose="02020603050405020304" pitchFamily="18" charset="0"/>
              </a:rPr>
              <a:t>Tranzistorning</a:t>
            </a:r>
            <a:r>
              <a:rPr lang="ru-RU" b="1" i="1" spc="-10"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umumiy</a:t>
            </a:r>
            <a:r>
              <a:rPr lang="ru-RU" b="1" i="1" spc="-20"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baza</a:t>
            </a:r>
            <a:r>
              <a:rPr lang="ru-RU" b="1" i="1" spc="-2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bilan</a:t>
            </a:r>
            <a:r>
              <a:rPr lang="ru-RU" b="1" i="1" spc="-20" dirty="0">
                <a:latin typeface="Times New Roman" panose="02020603050405020304" pitchFamily="18" charset="0"/>
                <a:ea typeface="Times New Roman" panose="02020603050405020304" pitchFamily="18" charset="0"/>
              </a:rPr>
              <a:t> </a:t>
            </a:r>
            <a:r>
              <a:rPr lang="ru-RU" b="1" i="1" dirty="0">
                <a:latin typeface="Times New Roman" panose="02020603050405020304" pitchFamily="18" charset="0"/>
                <a:ea typeface="Times New Roman" panose="02020603050405020304" pitchFamily="18" charset="0"/>
              </a:rPr>
              <a:t>(a)</a:t>
            </a:r>
            <a:r>
              <a:rPr lang="ru-RU" b="1" i="1" spc="-1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va</a:t>
            </a:r>
            <a:r>
              <a:rPr lang="ru-RU" b="1" i="1" spc="-1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umumiy</a:t>
            </a:r>
            <a:r>
              <a:rPr lang="ru-RU" b="1" i="1" spc="-20"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emitter</a:t>
            </a:r>
            <a:r>
              <a:rPr lang="ru-RU" b="1" i="1" spc="-10"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bilan</a:t>
            </a:r>
            <a:endParaRPr lang="ru-RU" b="1" i="1" dirty="0">
              <a:latin typeface="Times New Roman" panose="02020603050405020304" pitchFamily="18" charset="0"/>
              <a:ea typeface="Times New Roman" panose="02020603050405020304" pitchFamily="18" charset="0"/>
            </a:endParaRPr>
          </a:p>
          <a:p>
            <a:pPr marL="2606040">
              <a:spcBef>
                <a:spcPts val="235"/>
              </a:spcBef>
              <a:spcAft>
                <a:spcPts val="0"/>
              </a:spcAft>
            </a:pPr>
            <a:r>
              <a:rPr lang="ru-RU" b="1" i="1" dirty="0">
                <a:latin typeface="Times New Roman" panose="02020603050405020304" pitchFamily="18" charset="0"/>
                <a:ea typeface="Times New Roman" panose="02020603050405020304" pitchFamily="18" charset="0"/>
              </a:rPr>
              <a:t>(b)</a:t>
            </a:r>
            <a:r>
              <a:rPr lang="ru-RU" b="1" i="1" spc="-2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ulanish</a:t>
            </a:r>
            <a:r>
              <a:rPr lang="ru-RU" b="1" i="1" spc="-1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sxemalari</a:t>
            </a:r>
            <a:endParaRPr lang="ru-RU" sz="140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983411" y="2759586"/>
            <a:ext cx="8160589" cy="923330"/>
          </a:xfrm>
          <a:prstGeom prst="rect">
            <a:avLst/>
          </a:prstGeom>
        </p:spPr>
        <p:txBody>
          <a:bodyPr wrap="square">
            <a:spAutoFit/>
          </a:bodyPr>
          <a:lstStyle/>
          <a:p>
            <a:pPr marL="420370" marR="257810"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Tranzistorning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turiga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qarab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qarshiligining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qiymati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necha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Om</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bir</a:t>
            </a:r>
            <a:r>
              <a:rPr lang="ru-RU" spc="-2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qancha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o‘nlab</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Om</a:t>
            </a:r>
            <a:r>
              <a:rPr lang="ru-RU" spc="-1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diapazonida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315256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64566" y="383746"/>
            <a:ext cx="10058400" cy="2308324"/>
          </a:xfrm>
          <a:prstGeom prst="rect">
            <a:avLst/>
          </a:prstGeom>
        </p:spPr>
        <p:txBody>
          <a:bodyPr wrap="square">
            <a:spAutoFit/>
          </a:bodyPr>
          <a:lstStyle/>
          <a:p>
            <a:pPr marL="474345" algn="ctr">
              <a:spcAft>
                <a:spcPts val="0"/>
              </a:spcAft>
              <a:tabLst>
                <a:tab pos="2388235" algn="l"/>
              </a:tabLst>
            </a:pPr>
            <a:r>
              <a:rPr lang="bg-BG" b="1" dirty="0">
                <a:latin typeface="Times New Roman" panose="02020603050405020304" pitchFamily="18" charset="0"/>
                <a:ea typeface="Times New Roman" panose="02020603050405020304" pitchFamily="18" charset="0"/>
              </a:rPr>
              <a:t>Umumiy</a:t>
            </a:r>
            <a:r>
              <a:rPr lang="bg-BG" b="1" spc="-15" dirty="0">
                <a:latin typeface="Times New Roman" panose="02020603050405020304" pitchFamily="18" charset="0"/>
                <a:ea typeface="Times New Roman" panose="02020603050405020304" pitchFamily="18" charset="0"/>
              </a:rPr>
              <a:t> </a:t>
            </a:r>
            <a:r>
              <a:rPr lang="bg-BG" b="1" dirty="0">
                <a:latin typeface="Times New Roman" panose="02020603050405020304" pitchFamily="18" charset="0"/>
                <a:ea typeface="Times New Roman" panose="02020603050405020304" pitchFamily="18" charset="0"/>
              </a:rPr>
              <a:t>ma’lumotlar</a:t>
            </a:r>
            <a:endParaRPr lang="ru-RU" b="1" dirty="0">
              <a:latin typeface="Times New Roman" panose="02020603050405020304" pitchFamily="18" charset="0"/>
              <a:ea typeface="Times New Roman" panose="02020603050405020304" pitchFamily="18" charset="0"/>
            </a:endParaRPr>
          </a:p>
          <a:p>
            <a:pPr>
              <a:spcBef>
                <a:spcPts val="40"/>
              </a:spcBef>
              <a:spcAft>
                <a:spcPts val="0"/>
              </a:spcAft>
            </a:pPr>
            <a:r>
              <a:rPr lang="bg-BG" b="1" dirty="0">
                <a:latin typeface="Times New Roman" panose="02020603050405020304" pitchFamily="18" charset="0"/>
                <a:ea typeface="Times New Roman" panose="02020603050405020304" pitchFamily="18" charset="0"/>
              </a:rPr>
              <a:t> </a:t>
            </a:r>
            <a:endParaRPr lang="ru-RU" dirty="0">
              <a:latin typeface="Times New Roman" panose="02020603050405020304" pitchFamily="18" charset="0"/>
              <a:ea typeface="Times New Roman" panose="02020603050405020304" pitchFamily="18" charset="0"/>
            </a:endParaRPr>
          </a:p>
          <a:p>
            <a:pPr marL="161925" marR="452120" indent="457200" algn="just">
              <a:spcBef>
                <a:spcPts val="5"/>
              </a:spcBef>
              <a:spcAft>
                <a:spcPts val="0"/>
              </a:spcAft>
            </a:pPr>
            <a:r>
              <a:rPr lang="bg-BG" b="1" i="1" dirty="0">
                <a:latin typeface="Times New Roman" panose="02020603050405020304" pitchFamily="18" charset="0"/>
                <a:ea typeface="Times New Roman" panose="02020603050405020304" pitchFamily="18" charset="0"/>
              </a:rPr>
              <a:t>Bipolyar  </a:t>
            </a:r>
            <a:r>
              <a:rPr lang="bg-BG" b="1" i="1"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tranzistor  </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  </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deb    o‘zaro    ta’sirlashuvchi    ikkita</a:t>
            </a:r>
            <a:r>
              <a:rPr lang="bg-BG" spc="5" dirty="0">
                <a:latin typeface="Times New Roman" panose="02020603050405020304" pitchFamily="18" charset="0"/>
                <a:ea typeface="Times New Roman" panose="02020603050405020304" pitchFamily="18" charset="0"/>
              </a:rPr>
              <a:t> </a:t>
            </a:r>
            <a:r>
              <a:rPr lang="en-US" i="1" dirty="0" smtClean="0">
                <a:latin typeface="Times New Roman" panose="02020603050405020304" pitchFamily="18" charset="0"/>
                <a:ea typeface="Times New Roman" panose="02020603050405020304" pitchFamily="18" charset="0"/>
              </a:rPr>
              <a:t>p</a:t>
            </a:r>
            <a:r>
              <a:rPr lang="bg-BG" i="1" dirty="0" smtClean="0">
                <a:latin typeface="Times New Roman" panose="02020603050405020304" pitchFamily="18" charset="0"/>
                <a:ea typeface="Times New Roman" panose="02020603050405020304" pitchFamily="18" charset="0"/>
              </a:rPr>
              <a:t>-n </a:t>
            </a:r>
            <a:r>
              <a:rPr lang="bg-BG" dirty="0">
                <a:latin typeface="Times New Roman" panose="02020603050405020304" pitchFamily="18" charset="0"/>
                <a:ea typeface="Times New Roman" panose="02020603050405020304" pitchFamily="18" charset="0"/>
              </a:rPr>
              <a:t>o‘tishdan tashkil topgan va signallarni tok, kuchlanish yoki quvvat bo‘yicha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kuchaytiruvchi uch elektrodli yarimo‘tkazgich asbobga aytiladi. BTda tok hosil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bo‘lishida ikki xil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(bipolyar) zaryad tashuvchilar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elektronlar va kovaklar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ishtirok</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etadi.</a:t>
            </a:r>
            <a:endParaRPr lang="ru-RU" dirty="0">
              <a:latin typeface="Times New Roman" panose="02020603050405020304" pitchFamily="18" charset="0"/>
              <a:ea typeface="Times New Roman" panose="02020603050405020304" pitchFamily="18" charset="0"/>
            </a:endParaRPr>
          </a:p>
          <a:p>
            <a:pPr marL="161925" marR="452755" indent="457200" algn="just">
              <a:spcAft>
                <a:spcPts val="0"/>
              </a:spcAft>
            </a:pPr>
            <a:r>
              <a:rPr lang="bg-BG" dirty="0">
                <a:latin typeface="Times New Roman" panose="02020603050405020304" pitchFamily="18" charset="0"/>
                <a:ea typeface="Times New Roman" panose="02020603050405020304" pitchFamily="18" charset="0"/>
              </a:rPr>
              <a:t>BT </a:t>
            </a:r>
            <a:r>
              <a:rPr lang="en-US" i="1" dirty="0">
                <a:latin typeface="Times New Roman" panose="02020603050405020304" pitchFamily="18" charset="0"/>
                <a:ea typeface="Times New Roman" panose="02020603050405020304" pitchFamily="18" charset="0"/>
              </a:rPr>
              <a:t>p</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 </a:t>
            </a:r>
            <a:r>
              <a:rPr lang="bg-BG" i="1" dirty="0">
                <a:latin typeface="Times New Roman" panose="02020603050405020304" pitchFamily="18" charset="0"/>
                <a:ea typeface="Times New Roman" panose="02020603050405020304" pitchFamily="18" charset="0"/>
              </a:rPr>
              <a:t>n- </a:t>
            </a:r>
            <a:r>
              <a:rPr lang="bg-BG" dirty="0">
                <a:latin typeface="Times New Roman" panose="02020603050405020304" pitchFamily="18" charset="0"/>
                <a:ea typeface="Times New Roman" panose="02020603050405020304" pitchFamily="18" charset="0"/>
              </a:rPr>
              <a:t>o‘tkazuvchanlik turi takrorlanuvchi uchta (emitter, baza 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yarimo‘tkazgich sohaga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 - rasmlar).</a:t>
            </a:r>
            <a:endParaRPr lang="ru-RU" dirty="0">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2553419" y="2834167"/>
            <a:ext cx="6254895" cy="3583886"/>
          </a:xfrm>
          <a:prstGeom prst="rect">
            <a:avLst/>
          </a:prstGeom>
        </p:spPr>
      </p:pic>
    </p:spTree>
    <p:extLst>
      <p:ext uri="{BB962C8B-B14F-4D97-AF65-F5344CB8AC3E}">
        <p14:creationId xmlns:p14="http://schemas.microsoft.com/office/powerpoint/2010/main" val="251818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77970" y="519746"/>
            <a:ext cx="10921042" cy="4237057"/>
          </a:xfrm>
          <a:prstGeom prst="rect">
            <a:avLst/>
          </a:prstGeom>
        </p:spPr>
        <p:txBody>
          <a:bodyPr wrap="square">
            <a:spAutoFit/>
          </a:bodyPr>
          <a:lstStyle/>
          <a:p>
            <a:pPr marL="161925" marR="452120" indent="457200" algn="just">
              <a:spcAft>
                <a:spcPts val="0"/>
              </a:spcAft>
            </a:pPr>
            <a:r>
              <a:rPr lang="bg-BG" dirty="0">
                <a:latin typeface="Times New Roman" panose="02020603050405020304" pitchFamily="18" charset="0"/>
                <a:ea typeface="Times New Roman" panose="02020603050405020304" pitchFamily="18" charset="0"/>
              </a:rPr>
              <a:t>Yarimo‘tkazgich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belgilashda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asosiy</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zaryad</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tashuvchilar</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konsentratsiyasi yuqori bo‘lgan soha</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baseline="30000" dirty="0">
                <a:latin typeface="Times New Roman" panose="02020603050405020304" pitchFamily="18" charset="0"/>
                <a:ea typeface="Times New Roman" panose="02020603050405020304" pitchFamily="18" charset="0"/>
              </a:rPr>
              <a:t>+</a:t>
            </a:r>
            <a:r>
              <a:rPr lang="bg-BG" i="1"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yoki</a:t>
            </a:r>
            <a:r>
              <a:rPr lang="bg-BG" spc="35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belgisi qo‘yilishi bilan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boshqa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sohalardan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farqlanishi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qabul qilingan.</a:t>
            </a:r>
            <a:endParaRPr lang="ru-RU"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dirty="0">
                <a:latin typeface="Times New Roman" panose="02020603050405020304" pitchFamily="18" charset="0"/>
                <a:ea typeface="Times New Roman" panose="02020603050405020304" pitchFamily="18" charset="0"/>
              </a:rPr>
              <a:t>Tranzistorning sohalari ichida eng yuqori konsentratsiyaga ega bo‘lgan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chekka soha (</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soha) </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yoki (</a:t>
            </a:r>
            <a:r>
              <a:rPr lang="bg-BG" i="1" dirty="0">
                <a:latin typeface="Times New Roman" panose="02020603050405020304" pitchFamily="18" charset="0"/>
                <a:ea typeface="Times New Roman" panose="02020603050405020304" pitchFamily="18" charset="0"/>
              </a:rPr>
              <a:t>r</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 </a:t>
            </a:r>
            <a:r>
              <a:rPr lang="bg-BG" i="1" dirty="0">
                <a:latin typeface="Times New Roman" panose="02020603050405020304" pitchFamily="18" charset="0"/>
                <a:ea typeface="Times New Roman" panose="02020603050405020304" pitchFamily="18" charset="0"/>
              </a:rPr>
              <a:t>r</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-n-r </a:t>
            </a:r>
            <a:r>
              <a:rPr lang="bg-BG" dirty="0">
                <a:latin typeface="Times New Roman" panose="02020603050405020304" pitchFamily="18" charset="0"/>
                <a:ea typeface="Times New Roman" panose="02020603050405020304" pitchFamily="18" charset="0"/>
              </a:rPr>
              <a:t>turli tranzistorlarda</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emitter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E</a:t>
            </a:r>
            <a:r>
              <a:rPr lang="bg-BG" dirty="0">
                <a:latin typeface="Times New Roman" panose="02020603050405020304" pitchFamily="18" charset="0"/>
                <a:ea typeface="Times New Roman" panose="02020603050405020304" pitchFamily="18" charset="0"/>
              </a:rPr>
              <a:t>) deb ataladi. Emitterning vazifasi tranzistorning </a:t>
            </a:r>
            <a:r>
              <a:rPr lang="bg-BG" b="1" i="1" dirty="0">
                <a:latin typeface="Times New Roman" panose="02020603050405020304" pitchFamily="18" charset="0"/>
                <a:ea typeface="Times New Roman" panose="02020603050405020304" pitchFamily="18" charset="0"/>
              </a:rPr>
              <a:t>baza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B</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sohasi deb ataluvchi o‘rta (</a:t>
            </a:r>
            <a:r>
              <a:rPr lang="bg-BG" i="1" dirty="0">
                <a:latin typeface="Times New Roman" panose="02020603050405020304" pitchFamily="18" charset="0"/>
                <a:ea typeface="Times New Roman" panose="02020603050405020304" pitchFamily="18" charset="0"/>
              </a:rPr>
              <a:t>r- </a:t>
            </a:r>
            <a:r>
              <a:rPr lang="bg-BG" dirty="0">
                <a:latin typeface="Times New Roman" panose="02020603050405020304" pitchFamily="18" charset="0"/>
                <a:ea typeface="Times New Roman" panose="02020603050405020304" pitchFamily="18" charset="0"/>
              </a:rPr>
              <a:t>yoki </a:t>
            </a:r>
            <a:r>
              <a:rPr lang="bg-BG" i="1" dirty="0">
                <a:latin typeface="Times New Roman" panose="02020603050405020304" pitchFamily="18" charset="0"/>
                <a:ea typeface="Times New Roman" panose="02020603050405020304" pitchFamily="18" charset="0"/>
              </a:rPr>
              <a:t>n- </a:t>
            </a:r>
            <a:r>
              <a:rPr lang="bg-BG" dirty="0">
                <a:latin typeface="Times New Roman" panose="02020603050405020304" pitchFamily="18" charset="0"/>
                <a:ea typeface="Times New Roman" panose="02020603050405020304" pitchFamily="18" charset="0"/>
              </a:rPr>
              <a:t>turli) sohasiga zaryad tashuvchilarni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injeksiyalashdan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iborat.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Tranzistor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tuzilmasining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boshqa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chekkasida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joylashgan</a:t>
            </a:r>
            <a:r>
              <a:rPr lang="bg-BG" spc="3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-r-n</a:t>
            </a:r>
            <a:r>
              <a:rPr lang="bg-BG" dirty="0">
                <a:latin typeface="Times New Roman" panose="02020603050405020304" pitchFamily="18" charset="0"/>
                <a:ea typeface="Times New Roman" panose="02020603050405020304" pitchFamily="18" charset="0"/>
              </a:rPr>
              <a:t>)</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yoki</a:t>
            </a:r>
            <a:r>
              <a:rPr lang="bg-BG" spc="40"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a:t>
            </a:r>
            <a:r>
              <a:rPr lang="bg-BG" spc="3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-n-r</a:t>
            </a:r>
            <a:r>
              <a:rPr lang="bg-BG" dirty="0">
                <a:latin typeface="Times New Roman" panose="02020603050405020304" pitchFamily="18" charset="0"/>
                <a:ea typeface="Times New Roman" panose="02020603050405020304" pitchFamily="18" charset="0"/>
              </a:rPr>
              <a:t>)</a:t>
            </a:r>
            <a:r>
              <a:rPr lang="bg-BG" spc="3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kollektor</a:t>
            </a:r>
            <a:r>
              <a:rPr lang="bg-BG" b="1" i="1" spc="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K</a:t>
            </a:r>
            <a:r>
              <a:rPr lang="bg-BG" dirty="0">
                <a:latin typeface="Times New Roman" panose="02020603050405020304" pitchFamily="18" charset="0"/>
                <a:ea typeface="Times New Roman" panose="02020603050405020304" pitchFamily="18" charset="0"/>
              </a:rPr>
              <a:t>)</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deb</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ataladi.</a:t>
            </a:r>
            <a:endParaRPr lang="ru-RU" dirty="0">
              <a:latin typeface="Times New Roman" panose="02020603050405020304" pitchFamily="18" charset="0"/>
              <a:ea typeface="Times New Roman" panose="02020603050405020304" pitchFamily="18" charset="0"/>
            </a:endParaRPr>
          </a:p>
          <a:p>
            <a:pPr marL="161925" marR="452120" algn="just">
              <a:spcBef>
                <a:spcPts val="350"/>
              </a:spcBef>
              <a:spcAft>
                <a:spcPts val="0"/>
              </a:spcAft>
            </a:pPr>
            <a:r>
              <a:rPr lang="bg-BG" sz="1400" dirty="0">
                <a:latin typeface="Times New Roman" panose="02020603050405020304" pitchFamily="18" charset="0"/>
                <a:ea typeface="Times New Roman" panose="02020603050405020304" pitchFamily="18" charset="0"/>
              </a:rPr>
              <a:t/>
            </a:r>
            <a:br>
              <a:rPr lang="bg-BG" sz="1400" dirty="0">
                <a:latin typeface="Times New Roman" panose="02020603050405020304" pitchFamily="18" charset="0"/>
                <a:ea typeface="Times New Roman" panose="02020603050405020304" pitchFamily="18" charset="0"/>
              </a:rPr>
            </a:br>
            <a:r>
              <a:rPr lang="bg-BG" dirty="0">
                <a:latin typeface="Times New Roman" panose="02020603050405020304" pitchFamily="18" charset="0"/>
                <a:ea typeface="Times New Roman" panose="02020603050405020304" pitchFamily="18" charset="0"/>
              </a:rPr>
              <a:t>Uning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vazifasi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sohasidagi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noasosiy</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zaryad</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tashuvchilarni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ekstraksiyalashdan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iborat.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Emitter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bilan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orasidagi</a:t>
            </a:r>
            <a:r>
              <a:rPr lang="bg-BG" spc="5" dirty="0">
                <a:latin typeface="Times New Roman" panose="02020603050405020304" pitchFamily="18" charset="0"/>
                <a:ea typeface="Times New Roman" panose="02020603050405020304" pitchFamily="18" charset="0"/>
              </a:rPr>
              <a:t> </a:t>
            </a:r>
            <a:r>
              <a:rPr lang="en-US" i="1" dirty="0" smtClean="0">
                <a:latin typeface="Times New Roman" panose="02020603050405020304" pitchFamily="18" charset="0"/>
                <a:ea typeface="Times New Roman" panose="02020603050405020304" pitchFamily="18" charset="0"/>
              </a:rPr>
              <a:t>p</a:t>
            </a:r>
            <a:r>
              <a:rPr lang="bg-BG" i="1" spc="5" dirty="0" smtClean="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emitter</a:t>
            </a:r>
            <a:r>
              <a:rPr lang="bg-BG" b="1" i="1"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o‘tish</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(EO‘),</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bilan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orasidagi</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kollektor</a:t>
            </a:r>
            <a:r>
              <a:rPr lang="bg-BG" b="1" i="1" spc="-1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o‘tish</a:t>
            </a:r>
            <a:r>
              <a:rPr lang="bg-BG" b="1" i="1"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 deb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ataladi.</a:t>
            </a:r>
            <a:endParaRPr lang="ru-RU" dirty="0">
              <a:latin typeface="Times New Roman" panose="02020603050405020304" pitchFamily="18" charset="0"/>
              <a:ea typeface="Times New Roman" panose="02020603050405020304" pitchFamily="18" charset="0"/>
            </a:endParaRPr>
          </a:p>
          <a:p>
            <a:pPr marL="161925" marR="451485" indent="456565" algn="just">
              <a:spcAft>
                <a:spcPts val="0"/>
              </a:spcAft>
            </a:pPr>
            <a:r>
              <a:rPr lang="bg-BG" dirty="0">
                <a:latin typeface="Times New Roman" panose="02020603050405020304" pitchFamily="18" charset="0"/>
                <a:ea typeface="Times New Roman" panose="02020603050405020304" pitchFamily="18" charset="0"/>
              </a:rPr>
              <a:t>Baza sohasi </a:t>
            </a:r>
            <a:r>
              <a:rPr lang="en-US" dirty="0" smtClean="0">
                <a:latin typeface="Times New Roman" panose="02020603050405020304" pitchFamily="18" charset="0"/>
                <a:ea typeface="Times New Roman" panose="02020603050405020304" pitchFamily="18" charset="0"/>
              </a:rPr>
              <a:t>e</a:t>
            </a:r>
            <a:r>
              <a:rPr lang="bg-BG" dirty="0" smtClean="0">
                <a:latin typeface="Times New Roman" panose="02020603050405020304" pitchFamily="18" charset="0"/>
                <a:ea typeface="Times New Roman" panose="02020603050405020304" pitchFamily="18" charset="0"/>
              </a:rPr>
              <a:t>mitter </a:t>
            </a:r>
            <a:r>
              <a:rPr lang="bg-BG" dirty="0">
                <a:latin typeface="Times New Roman" panose="02020603050405020304" pitchFamily="18" charset="0"/>
                <a:ea typeface="Times New Roman" panose="02020603050405020304" pitchFamily="18" charset="0"/>
              </a:rPr>
              <a:t>va kollektor o‘tishlarning o‘zaro ta’sirlashuvini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ta’minlashi kerakligi sababli, BTning baza sohasi kengligi </a:t>
            </a:r>
            <a:r>
              <a:rPr lang="bg-BG" i="1" dirty="0">
                <a:latin typeface="Times New Roman" panose="02020603050405020304" pitchFamily="18" charset="0"/>
                <a:ea typeface="Times New Roman" panose="02020603050405020304" pitchFamily="18" charset="0"/>
              </a:rPr>
              <a:t>L</a:t>
            </a:r>
            <a:r>
              <a:rPr lang="bg-BG" i="1" baseline="-25000" dirty="0">
                <a:latin typeface="Times New Roman" panose="02020603050405020304" pitchFamily="18" charset="0"/>
                <a:ea typeface="Times New Roman" panose="02020603050405020304" pitchFamily="18" charset="0"/>
              </a:rPr>
              <a:t>B</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noasosiy zarяd tashuvchilar </a:t>
            </a:r>
            <a:r>
              <a:rPr lang="bg-BG" dirty="0" smtClean="0">
                <a:latin typeface="Times New Roman" panose="02020603050405020304" pitchFamily="18" charset="0"/>
                <a:ea typeface="Times New Roman" panose="02020603050405020304" pitchFamily="18" charset="0"/>
              </a:rPr>
              <a:t>diffuzi</a:t>
            </a:r>
            <a:r>
              <a:rPr lang="en-US" dirty="0" err="1" smtClean="0">
                <a:latin typeface="Times New Roman" panose="02020603050405020304" pitchFamily="18" charset="0"/>
                <a:ea typeface="Times New Roman" panose="02020603050405020304" pitchFamily="18" charset="0"/>
              </a:rPr>
              <a:t>ya</a:t>
            </a:r>
            <a:r>
              <a:rPr lang="bg-BG" dirty="0" smtClean="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uzunligidan kichik </a:t>
            </a:r>
            <a:r>
              <a:rPr lang="bg-BG" dirty="0" smtClean="0">
                <a:latin typeface="Times New Roman" panose="02020603050405020304" pitchFamily="18" charset="0"/>
                <a:ea typeface="Times New Roman" panose="02020603050405020304" pitchFamily="18" charset="0"/>
              </a:rPr>
              <a:t>(</a:t>
            </a:r>
            <a:r>
              <a:rPr lang="en-US" i="1" dirty="0" smtClean="0">
                <a:latin typeface="Times New Roman" panose="02020603050405020304" pitchFamily="18" charset="0"/>
                <a:ea typeface="Times New Roman" panose="02020603050405020304" pitchFamily="18" charset="0"/>
              </a:rPr>
              <a:t>p</a:t>
            </a:r>
            <a:r>
              <a:rPr lang="bg-BG" i="1" baseline="30000" dirty="0" smtClean="0">
                <a:latin typeface="Times New Roman" panose="02020603050405020304" pitchFamily="18" charset="0"/>
                <a:ea typeface="Times New Roman" panose="02020603050405020304" pitchFamily="18" charset="0"/>
              </a:rPr>
              <a:t>+</a:t>
            </a:r>
            <a:r>
              <a:rPr lang="bg-BG" i="1" dirty="0" smtClean="0">
                <a:latin typeface="Times New Roman" panose="02020603050405020304" pitchFamily="18" charset="0"/>
                <a:ea typeface="Times New Roman" panose="02020603050405020304" pitchFamily="18" charset="0"/>
              </a:rPr>
              <a:t>-n-</a:t>
            </a:r>
            <a:r>
              <a:rPr lang="en-US" i="1" dirty="0" smtClean="0">
                <a:latin typeface="Times New Roman" panose="02020603050405020304" pitchFamily="18" charset="0"/>
                <a:ea typeface="Times New Roman" panose="02020603050405020304" pitchFamily="18" charset="0"/>
              </a:rPr>
              <a:t>p</a:t>
            </a:r>
            <a:r>
              <a:rPr lang="bg-BG" i="1" dirty="0" smtClean="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 uchun</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L</a:t>
            </a:r>
            <a:r>
              <a:rPr lang="bg-BG" i="1" baseline="-25000" dirty="0">
                <a:latin typeface="Times New Roman" panose="02020603050405020304" pitchFamily="18" charset="0"/>
                <a:ea typeface="Times New Roman" panose="02020603050405020304" pitchFamily="18" charset="0"/>
              </a:rPr>
              <a:t>B</a:t>
            </a:r>
            <a:r>
              <a:rPr lang="bg-BG" i="1" dirty="0">
                <a:latin typeface="Times New Roman" panose="02020603050405020304" pitchFamily="18" charset="0"/>
                <a:ea typeface="Times New Roman" panose="02020603050405020304" pitchFamily="18" charset="0"/>
              </a:rPr>
              <a:t>&lt;&lt;L</a:t>
            </a:r>
            <a:r>
              <a:rPr lang="bg-BG" i="1" baseline="-25000" dirty="0">
                <a:latin typeface="Times New Roman" panose="02020603050405020304" pitchFamily="18" charset="0"/>
                <a:ea typeface="Times New Roman" panose="02020603050405020304" pitchFamily="18" charset="0"/>
              </a:rPr>
              <a:t>n</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-r-n </a:t>
            </a:r>
            <a:r>
              <a:rPr lang="bg-BG" dirty="0">
                <a:latin typeface="Times New Roman" panose="02020603050405020304" pitchFamily="18" charset="0"/>
                <a:ea typeface="Times New Roman" panose="02020603050405020304" pitchFamily="18" charset="0"/>
              </a:rPr>
              <a:t>BT uchun </a:t>
            </a:r>
            <a:r>
              <a:rPr lang="bg-BG" i="1" dirty="0">
                <a:latin typeface="Times New Roman" panose="02020603050405020304" pitchFamily="18" charset="0"/>
                <a:ea typeface="Times New Roman" panose="02020603050405020304" pitchFamily="18" charset="0"/>
              </a:rPr>
              <a:t>L</a:t>
            </a:r>
            <a:r>
              <a:rPr lang="bg-BG" i="1" baseline="-25000" dirty="0">
                <a:latin typeface="Times New Roman" panose="02020603050405020304" pitchFamily="18" charset="0"/>
                <a:ea typeface="Times New Roman" panose="02020603050405020304" pitchFamily="18" charset="0"/>
              </a:rPr>
              <a:t>B</a:t>
            </a:r>
            <a:r>
              <a:rPr lang="bg-BG" i="1" dirty="0">
                <a:latin typeface="Times New Roman" panose="02020603050405020304" pitchFamily="18" charset="0"/>
                <a:ea typeface="Times New Roman" panose="02020603050405020304" pitchFamily="18" charset="0"/>
              </a:rPr>
              <a:t>&lt;&lt;L</a:t>
            </a:r>
            <a:r>
              <a:rPr lang="bg-BG" i="1" baseline="-25000" dirty="0">
                <a:latin typeface="Times New Roman" panose="02020603050405020304" pitchFamily="18" charset="0"/>
                <a:ea typeface="Times New Roman" panose="02020603050405020304" pitchFamily="18" charset="0"/>
              </a:rPr>
              <a:t>r</a:t>
            </a:r>
            <a:r>
              <a:rPr lang="bg-BG" dirty="0">
                <a:latin typeface="Times New Roman" panose="02020603050405020304" pitchFamily="18" charset="0"/>
                <a:ea typeface="Times New Roman" panose="02020603050405020304" pitchFamily="18" charset="0"/>
              </a:rPr>
              <a:t>) bo‘lmog‘i shart. Aks holda эmitterdan bazaga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injekцiяlangan asosiy zarяd tashuvchilar KO‘gacha etib bormaydilar va BT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samaradorligi pasaяdi. Odatda, baza sohasi kengligi</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L</a:t>
            </a:r>
            <a:r>
              <a:rPr lang="bg-BG" i="1" baseline="-25000" dirty="0">
                <a:latin typeface="Times New Roman" panose="02020603050405020304" pitchFamily="18" charset="0"/>
                <a:ea typeface="Times New Roman" panose="02020603050405020304" pitchFamily="18" charset="0"/>
              </a:rPr>
              <a:t>B</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0,01÷1 mkm 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tashkil</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эtadi.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47094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71268" y="621101"/>
            <a:ext cx="10593237" cy="4154984"/>
          </a:xfrm>
          <a:prstGeom prst="rect">
            <a:avLst/>
          </a:prstGeom>
        </p:spPr>
        <p:txBody>
          <a:bodyPr wrap="square">
            <a:spAutoFit/>
          </a:bodyPr>
          <a:lstStyle/>
          <a:p>
            <a:pPr marL="161925" marR="451485" indent="456565" algn="just">
              <a:spcAft>
                <a:spcPts val="0"/>
              </a:spcAft>
            </a:pPr>
            <a:r>
              <a:rPr lang="bg-BG" sz="2400" dirty="0">
                <a:latin typeface="Times New Roman" panose="02020603050405020304" pitchFamily="18" charset="0"/>
                <a:ea typeface="Times New Roman" panose="02020603050405020304" pitchFamily="18" charset="0"/>
              </a:rPr>
              <a:t>Tuzilish</a:t>
            </a:r>
            <a:r>
              <a:rPr lang="bg-BG" sz="2400" spc="5" dirty="0">
                <a:latin typeface="Times New Roman" panose="02020603050405020304" pitchFamily="18" charset="0"/>
                <a:ea typeface="Times New Roman" panose="02020603050405020304" pitchFamily="18" charset="0"/>
              </a:rPr>
              <a:t> </a:t>
            </a:r>
            <a:r>
              <a:rPr lang="bg-BG" sz="2400" dirty="0" smtClean="0">
                <a:latin typeface="Times New Roman" panose="02020603050405020304" pitchFamily="18" charset="0"/>
                <a:ea typeface="Times New Roman" panose="02020603050405020304" pitchFamily="18" charset="0"/>
              </a:rPr>
              <a:t>xususi</a:t>
            </a:r>
            <a:r>
              <a:rPr lang="en-US" sz="2400" dirty="0" err="1" smtClean="0">
                <a:latin typeface="Times New Roman" panose="02020603050405020304" pitchFamily="18" charset="0"/>
                <a:ea typeface="Times New Roman" panose="02020603050405020304" pitchFamily="18" charset="0"/>
              </a:rPr>
              <a:t>ya</a:t>
            </a:r>
            <a:r>
              <a:rPr lang="bg-BG" sz="2400" dirty="0" smtClean="0">
                <a:latin typeface="Times New Roman" panose="02020603050405020304" pitchFamily="18" charset="0"/>
                <a:ea typeface="Times New Roman" panose="02020603050405020304" pitchFamily="18" charset="0"/>
              </a:rPr>
              <a:t>tlariga</a:t>
            </a:r>
            <a:r>
              <a:rPr lang="bg-BG" sz="2400" spc="5" dirty="0" smtClean="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smtClean="0">
                <a:latin typeface="Times New Roman" panose="02020603050405020304" pitchFamily="18" charset="0"/>
                <a:ea typeface="Times New Roman" panose="02020603050405020304" pitchFamily="18" charset="0"/>
              </a:rPr>
              <a:t>tay</a:t>
            </a:r>
            <a:r>
              <a:rPr lang="en-US" sz="2400" dirty="0" err="1" smtClean="0">
                <a:latin typeface="Times New Roman" panose="02020603050405020304" pitchFamily="18" charset="0"/>
                <a:ea typeface="Times New Roman" panose="02020603050405020304" pitchFamily="18" charset="0"/>
              </a:rPr>
              <a:t>yo</a:t>
            </a:r>
            <a:r>
              <a:rPr lang="bg-BG" sz="2400" dirty="0" smtClean="0">
                <a:latin typeface="Times New Roman" panose="02020603050405020304" pitchFamily="18" charset="0"/>
                <a:ea typeface="Times New Roman" panose="02020603050405020304" pitchFamily="18" charset="0"/>
              </a:rPr>
              <a:t>rlash</a:t>
            </a:r>
            <a:r>
              <a:rPr lang="bg-BG" sz="2400" spc="5" dirty="0" smtClean="0">
                <a:latin typeface="Times New Roman" panose="02020603050405020304" pitchFamily="18" charset="0"/>
                <a:ea typeface="Times New Roman" panose="02020603050405020304" pitchFamily="18" charset="0"/>
              </a:rPr>
              <a:t> </a:t>
            </a:r>
            <a:r>
              <a:rPr lang="bg-BG" sz="2400" dirty="0" smtClean="0">
                <a:latin typeface="Times New Roman" panose="02020603050405020304" pitchFamily="18" charset="0"/>
                <a:ea typeface="Times New Roman" panose="02020603050405020304" pitchFamily="18" charset="0"/>
              </a:rPr>
              <a:t>texnologi</a:t>
            </a:r>
            <a:r>
              <a:rPr lang="en-US" sz="2400" dirty="0" err="1" smtClean="0">
                <a:latin typeface="Times New Roman" panose="02020603050405020304" pitchFamily="18" charset="0"/>
                <a:ea typeface="Times New Roman" panose="02020603050405020304" pitchFamily="18" charset="0"/>
              </a:rPr>
              <a:t>ya</a:t>
            </a:r>
            <a:r>
              <a:rPr lang="bg-BG" sz="2400" dirty="0" smtClean="0">
                <a:latin typeface="Times New Roman" panose="02020603050405020304" pitchFamily="18" charset="0"/>
                <a:ea typeface="Times New Roman" panose="02020603050405020304" pitchFamily="18" charset="0"/>
              </a:rPr>
              <a:t>siga</a:t>
            </a:r>
            <a:r>
              <a:rPr lang="bg-BG" sz="2400" spc="5" dirty="0" smtClean="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ko‘ra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BTlar</a:t>
            </a:r>
            <a:r>
              <a:rPr lang="bg-BG" sz="2400" spc="5" dirty="0">
                <a:latin typeface="Times New Roman" panose="02020603050405020304" pitchFamily="18" charset="0"/>
                <a:ea typeface="Times New Roman" panose="02020603050405020304" pitchFamily="18" charset="0"/>
              </a:rPr>
              <a:t> </a:t>
            </a:r>
            <a:r>
              <a:rPr lang="en-US" sz="2400" b="1" i="1" dirty="0" smtClean="0">
                <a:latin typeface="Times New Roman" panose="02020603050405020304" pitchFamily="18" charset="0"/>
                <a:ea typeface="Times New Roman" panose="02020603050405020304" pitchFamily="18" charset="0"/>
              </a:rPr>
              <a:t>e</a:t>
            </a:r>
            <a:r>
              <a:rPr lang="bg-BG" sz="2400" b="1" i="1" dirty="0" smtClean="0">
                <a:latin typeface="Times New Roman" panose="02020603050405020304" pitchFamily="18" charset="0"/>
                <a:ea typeface="Times New Roman" panose="02020603050405020304" pitchFamily="18" charset="0"/>
              </a:rPr>
              <a:t>ritib</a:t>
            </a:r>
            <a:r>
              <a:rPr lang="bg-BG" sz="2400" b="1" i="1" spc="5" dirty="0" smtClean="0">
                <a:latin typeface="Times New Roman" panose="02020603050405020304" pitchFamily="18" charset="0"/>
                <a:ea typeface="Times New Roman" panose="02020603050405020304" pitchFamily="18" charset="0"/>
              </a:rPr>
              <a:t> </a:t>
            </a:r>
            <a:r>
              <a:rPr lang="bg-BG" sz="2400" b="1" i="1" dirty="0" smtClean="0">
                <a:latin typeface="Times New Roman" panose="02020603050405020304" pitchFamily="18" charset="0"/>
                <a:ea typeface="Times New Roman" panose="02020603050405020304" pitchFamily="18" charset="0"/>
              </a:rPr>
              <a:t>tay</a:t>
            </a:r>
            <a:r>
              <a:rPr lang="en-US" sz="2400" b="1" i="1" dirty="0" err="1" smtClean="0">
                <a:latin typeface="Times New Roman" panose="02020603050405020304" pitchFamily="18" charset="0"/>
                <a:ea typeface="Times New Roman" panose="02020603050405020304" pitchFamily="18" charset="0"/>
              </a:rPr>
              <a:t>yo</a:t>
            </a:r>
            <a:r>
              <a:rPr lang="bg-BG" sz="2400" b="1" i="1" dirty="0" smtClean="0">
                <a:latin typeface="Times New Roman" panose="02020603050405020304" pitchFamily="18" charset="0"/>
                <a:ea typeface="Times New Roman" panose="02020603050405020304" pitchFamily="18" charset="0"/>
              </a:rPr>
              <a:t>rlangan</a:t>
            </a:r>
            <a:r>
              <a:rPr lang="bg-BG" sz="2400" dirty="0">
                <a:latin typeface="Times New Roman" panose="02020603050405020304" pitchFamily="18" charset="0"/>
                <a:ea typeface="Times New Roman" panose="02020603050405020304" pitchFamily="18" charset="0"/>
              </a:rPr>
              <a:t>,</a:t>
            </a:r>
            <a:r>
              <a:rPr lang="bg-BG" sz="2400" spc="5" dirty="0">
                <a:latin typeface="Times New Roman" panose="02020603050405020304" pitchFamily="18" charset="0"/>
                <a:ea typeface="Times New Roman" panose="02020603050405020304" pitchFamily="18" charset="0"/>
              </a:rPr>
              <a:t> </a:t>
            </a:r>
            <a:r>
              <a:rPr lang="bg-BG" sz="2400" b="1" i="1" dirty="0">
                <a:latin typeface="Times New Roman" panose="02020603050405020304" pitchFamily="18" charset="0"/>
                <a:ea typeface="Times New Roman" panose="02020603050405020304" pitchFamily="18" charset="0"/>
              </a:rPr>
              <a:t>planar</a:t>
            </a:r>
            <a:r>
              <a:rPr lang="bg-BG" sz="2400" b="1" i="1"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b="1" i="1" dirty="0">
                <a:latin typeface="Times New Roman" panose="02020603050405020304" pitchFamily="18" charset="0"/>
                <a:ea typeface="Times New Roman" panose="02020603050405020304" pitchFamily="18" charset="0"/>
              </a:rPr>
              <a:t>planar</a:t>
            </a:r>
            <a:r>
              <a:rPr lang="bg-BG" sz="2400" b="1" i="1" spc="5" dirty="0">
                <a:latin typeface="Times New Roman" panose="02020603050405020304" pitchFamily="18" charset="0"/>
                <a:ea typeface="Times New Roman" panose="02020603050405020304" pitchFamily="18" charset="0"/>
              </a:rPr>
              <a:t> </a:t>
            </a:r>
            <a:r>
              <a:rPr lang="bg-BG" sz="2400" b="1" i="1" dirty="0">
                <a:latin typeface="Times New Roman" panose="02020603050405020304" pitchFamily="18" charset="0"/>
                <a:ea typeface="Times New Roman" panose="02020603050405020304" pitchFamily="18" charset="0"/>
              </a:rPr>
              <a:t>-</a:t>
            </a:r>
            <a:r>
              <a:rPr lang="bg-BG" sz="2400" b="1" i="1" spc="5" dirty="0">
                <a:latin typeface="Times New Roman" panose="02020603050405020304" pitchFamily="18" charset="0"/>
                <a:ea typeface="Times New Roman" panose="02020603050405020304" pitchFamily="18" charset="0"/>
              </a:rPr>
              <a:t> </a:t>
            </a:r>
            <a:r>
              <a:rPr lang="en-US" sz="2400" b="1" i="1" dirty="0" smtClean="0">
                <a:latin typeface="Times New Roman" panose="02020603050405020304" pitchFamily="18" charset="0"/>
                <a:ea typeface="Times New Roman" panose="02020603050405020304" pitchFamily="18" charset="0"/>
              </a:rPr>
              <a:t>e</a:t>
            </a:r>
            <a:r>
              <a:rPr lang="bg-BG" sz="2400" b="1" i="1" dirty="0" smtClean="0">
                <a:latin typeface="Times New Roman" panose="02020603050405020304" pitchFamily="18" charset="0"/>
                <a:ea typeface="Times New Roman" panose="02020603050405020304" pitchFamily="18" charset="0"/>
              </a:rPr>
              <a:t>pitaksial</a:t>
            </a:r>
            <a:r>
              <a:rPr lang="bg-BG" sz="2400" b="1" i="1" spc="5" dirty="0" smtClean="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tranzistorlarga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ajratiladi.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Qotishmali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tranzistorlarning</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baza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sohasida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kiritmalar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taqsimlanishi bir jinsli (tekis) bo‘lganligi sababli, unda эlektr maydon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hosil</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bo‘lmaydi.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Shuning</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uchun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ЭZNlar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bazadan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kollektorga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diffuziя</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hisobiga</a:t>
            </a:r>
            <a:r>
              <a:rPr lang="bg-BG" sz="2400" spc="-10"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ko‘chadilar.</a:t>
            </a:r>
            <a:endParaRPr lang="ru-RU" sz="2400"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sz="2400" dirty="0">
                <a:latin typeface="Times New Roman" panose="02020603050405020304" pitchFamily="18" charset="0"/>
                <a:ea typeface="Times New Roman" panose="02020603050405020304" pitchFamily="18" charset="0"/>
              </a:rPr>
              <a:t>Planar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planar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эpitaksial</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tranzistorlarning</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baza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sohasida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kiritmalar </a:t>
            </a:r>
            <a:r>
              <a:rPr lang="bg-BG" sz="2400" dirty="0" smtClean="0">
                <a:latin typeface="Times New Roman" panose="02020603050405020304" pitchFamily="18" charset="0"/>
                <a:ea typeface="Times New Roman" panose="02020603050405020304" pitchFamily="18" charset="0"/>
              </a:rPr>
              <a:t>konцentra</a:t>
            </a:r>
            <a:r>
              <a:rPr lang="en-US" sz="2400" dirty="0" err="1" smtClean="0">
                <a:latin typeface="Times New Roman" panose="02020603050405020304" pitchFamily="18" charset="0"/>
                <a:ea typeface="Times New Roman" panose="02020603050405020304" pitchFamily="18" charset="0"/>
              </a:rPr>
              <a:t>ts</a:t>
            </a:r>
            <a:r>
              <a:rPr lang="bg-BG" sz="2400" dirty="0" smtClean="0">
                <a:latin typeface="Times New Roman" panose="02020603050405020304" pitchFamily="18" charset="0"/>
                <a:ea typeface="Times New Roman" panose="02020603050405020304" pitchFamily="18" charset="0"/>
              </a:rPr>
              <a:t>i</a:t>
            </a:r>
            <a:r>
              <a:rPr lang="en-US" sz="2400" dirty="0" err="1" smtClean="0">
                <a:latin typeface="Times New Roman" panose="02020603050405020304" pitchFamily="18" charset="0"/>
                <a:ea typeface="Times New Roman" panose="02020603050405020304" pitchFamily="18" charset="0"/>
              </a:rPr>
              <a:t>ya</a:t>
            </a:r>
            <a:r>
              <a:rPr lang="bg-BG" sz="2400" dirty="0" smtClean="0">
                <a:latin typeface="Times New Roman" panose="02020603050405020304" pitchFamily="18" charset="0"/>
                <a:ea typeface="Times New Roman" panose="02020603050405020304" pitchFamily="18" charset="0"/>
              </a:rPr>
              <a:t>si </a:t>
            </a:r>
            <a:r>
              <a:rPr lang="bg-BG" sz="2400" dirty="0">
                <a:latin typeface="Times New Roman" panose="02020603050405020304" pitchFamily="18" charset="0"/>
                <a:ea typeface="Times New Roman" panose="02020603050405020304" pitchFamily="18" charset="0"/>
              </a:rPr>
              <a:t>taqsimoti bir jinsli эmas (notekis) bo‘lib, u</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kollektorga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siljigan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sari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kamayib</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boradi.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Bunday</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BTlar</a:t>
            </a:r>
            <a:r>
              <a:rPr lang="bg-BG" sz="2400" spc="5" dirty="0">
                <a:latin typeface="Times New Roman" panose="02020603050405020304" pitchFamily="18" charset="0"/>
                <a:ea typeface="Times New Roman" panose="02020603050405020304" pitchFamily="18" charset="0"/>
              </a:rPr>
              <a:t> </a:t>
            </a:r>
            <a:r>
              <a:rPr lang="bg-BG" sz="2400" b="1" i="1" dirty="0">
                <a:latin typeface="Times New Roman" panose="02020603050405020304" pitchFamily="18" charset="0"/>
                <a:ea typeface="Times New Roman" panose="02020603050405020304" pitchFamily="18" charset="0"/>
              </a:rPr>
              <a:t>dreyfli</a:t>
            </a:r>
            <a:r>
              <a:rPr lang="bg-BG" sz="2400" b="1" i="1"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tranzistorlar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deb</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ataladi.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Kiritmalar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konцentraцiяsi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gradienti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ichki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эlektr maydon hosil bo‘lishiga olib keladi va ЭZNlar bazadan kollektorga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dreyf</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diffuziя</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jaraёnlari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hisobiga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ko‘chadilar.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Demak,</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dreyfli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BTlarning</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tezkorligi юqori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bo‘ladi.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118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46052" y="1019461"/>
            <a:ext cx="8108830" cy="2595069"/>
          </a:xfrm>
          <a:prstGeom prst="rect">
            <a:avLst/>
          </a:prstGeom>
        </p:spPr>
        <p:txBody>
          <a:bodyPr wrap="square">
            <a:spAutoFit/>
          </a:bodyPr>
          <a:lstStyle/>
          <a:p>
            <a:pPr marL="193675" marR="452120" indent="442595" algn="just">
              <a:lnSpc>
                <a:spcPct val="95000"/>
              </a:lnSpc>
              <a:spcBef>
                <a:spcPts val="5"/>
              </a:spcBef>
              <a:spcAft>
                <a:spcPts val="0"/>
              </a:spcAft>
            </a:pPr>
            <a:r>
              <a:rPr lang="bg-BG" dirty="0">
                <a:latin typeface="Times New Roman" panose="02020603050405020304" pitchFamily="18" charset="0"/>
                <a:ea typeface="Times New Roman" panose="02020603050405020304" pitchFamily="18" charset="0"/>
              </a:rPr>
              <a:t>BTlar asosan chastotalarning keng diapazonida (0÷10 GGц) va 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(0,01÷100</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signallarni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o‘zgartuvchi,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generator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kuchaytirgich</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sxemalarni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hosil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qilish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ishlatiladi.</a:t>
            </a:r>
            <a:endParaRPr lang="ru-RU" dirty="0">
              <a:latin typeface="Times New Roman" panose="02020603050405020304" pitchFamily="18" charset="0"/>
              <a:ea typeface="Times New Roman" panose="02020603050405020304" pitchFamily="18" charset="0"/>
            </a:endParaRPr>
          </a:p>
          <a:p>
            <a:pPr marL="193675" marR="452120" indent="442595" algn="just">
              <a:lnSpc>
                <a:spcPct val="95000"/>
              </a:lnSpc>
              <a:spcBef>
                <a:spcPts val="10"/>
              </a:spcBef>
              <a:spcAft>
                <a:spcPts val="0"/>
              </a:spcAft>
            </a:pPr>
            <a:r>
              <a:rPr lang="bg-BG" dirty="0">
                <a:latin typeface="Times New Roman" panose="02020603050405020304" pitchFamily="18" charset="0"/>
                <a:ea typeface="Times New Roman" panose="02020603050405020304" pitchFamily="18" charset="0"/>
              </a:rPr>
              <a:t>BTlar</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a:t>
            </a:r>
            <a:r>
              <a:rPr lang="bg-BG" spc="2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chastotali</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3</a:t>
            </a:r>
            <a:r>
              <a:rPr lang="bg-BG" spc="2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MGц</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gacha;</a:t>
            </a:r>
            <a:r>
              <a:rPr lang="bg-BG" spc="2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chastotali</a:t>
            </a:r>
            <a:r>
              <a:rPr lang="bg-BG" spc="-3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 ÷ 30 MGц; юqori chastotali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30 ÷ 300 MGц; o‘ta юqori chastotali</a:t>
            </a:r>
            <a:r>
              <a:rPr lang="bg-BG" spc="3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- 300</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MGц</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guruhlarga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bo‘linadi.</a:t>
            </a:r>
            <a:endParaRPr lang="ru-RU" dirty="0">
              <a:latin typeface="Times New Roman" panose="02020603050405020304" pitchFamily="18" charset="0"/>
              <a:ea typeface="Times New Roman" panose="02020603050405020304" pitchFamily="18" charset="0"/>
            </a:endParaRPr>
          </a:p>
          <a:p>
            <a:pPr marL="636905" algn="just">
              <a:lnSpc>
                <a:spcPts val="1545"/>
              </a:lnSpc>
              <a:spcAft>
                <a:spcPts val="0"/>
              </a:spcAft>
            </a:pPr>
            <a:r>
              <a:rPr lang="bg-BG" dirty="0">
                <a:latin typeface="Times New Roman" panose="02020603050405020304" pitchFamily="18" charset="0"/>
                <a:ea typeface="Times New Roman" panose="02020603050405020304" pitchFamily="18" charset="0"/>
              </a:rPr>
              <a:t>Quvvat</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gacha;</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o‘rta</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1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a:t>
            </a:r>
            <a:r>
              <a:rPr lang="bg-BG" spc="50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1,5</a:t>
            </a:r>
            <a:endParaRPr lang="ru-RU" dirty="0">
              <a:latin typeface="Times New Roman" panose="02020603050405020304" pitchFamily="18" charset="0"/>
              <a:ea typeface="Times New Roman" panose="02020603050405020304" pitchFamily="18" charset="0"/>
            </a:endParaRPr>
          </a:p>
          <a:p>
            <a:pPr marL="193675" algn="just">
              <a:lnSpc>
                <a:spcPts val="1550"/>
              </a:lnSpc>
              <a:spcAft>
                <a:spcPts val="0"/>
              </a:spcAft>
            </a:pPr>
            <a:r>
              <a:rPr lang="bg-BG" dirty="0">
                <a:latin typeface="Times New Roman" panose="02020603050405020304" pitchFamily="18" charset="0"/>
                <a:ea typeface="Times New Roman" panose="02020603050405020304" pitchFamily="18" charset="0"/>
              </a:rPr>
              <a:t>Vt;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1,5</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dan</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guruhlarga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ajratiladi.</a:t>
            </a:r>
            <a:endParaRPr lang="ru-RU" dirty="0">
              <a:latin typeface="Times New Roman" panose="02020603050405020304" pitchFamily="18" charset="0"/>
              <a:ea typeface="Times New Roman" panose="02020603050405020304" pitchFamily="18" charset="0"/>
            </a:endParaRPr>
          </a:p>
          <a:p>
            <a:pPr marL="198755" marR="456565" indent="443230" algn="just">
              <a:lnSpc>
                <a:spcPct val="95000"/>
              </a:lnSpc>
              <a:spcBef>
                <a:spcPts val="25"/>
              </a:spcBef>
              <a:spcAft>
                <a:spcPts val="0"/>
              </a:spcAft>
            </a:pPr>
            <a:r>
              <a:rPr lang="bg-BG" dirty="0">
                <a:latin typeface="Times New Roman" panose="02020603050405020304" pitchFamily="18" charset="0"/>
                <a:ea typeface="Times New Roman" panose="02020603050405020304" pitchFamily="18" charset="0"/>
              </a:rPr>
              <a:t>Nanosekund diapazonida katta quvvatli impulslarni hosil qilishga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mo‘ljallangan </a:t>
            </a:r>
            <a:r>
              <a:rPr lang="bg-BG" b="1" i="1" dirty="0">
                <a:latin typeface="Times New Roman" panose="02020603050405020304" pitchFamily="18" charset="0"/>
                <a:ea typeface="Times New Roman" panose="02020603050405020304" pitchFamily="18" charset="0"/>
              </a:rPr>
              <a:t>ko‘chkili </a:t>
            </a:r>
            <a:r>
              <a:rPr lang="bg-BG" dirty="0">
                <a:latin typeface="Times New Roman" panose="02020603050405020304" pitchFamily="18" charset="0"/>
                <a:ea typeface="Times New Roman" panose="02020603050405020304" pitchFamily="18" charset="0"/>
              </a:rPr>
              <a:t>tranzistorlar BTlarning яna bir turini tashkil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эtadi.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4335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55962" y="1459408"/>
            <a:ext cx="7786777" cy="2595069"/>
          </a:xfrm>
          <a:prstGeom prst="rect">
            <a:avLst/>
          </a:prstGeom>
        </p:spPr>
        <p:txBody>
          <a:bodyPr wrap="square">
            <a:spAutoFit/>
          </a:bodyPr>
          <a:lstStyle/>
          <a:p>
            <a:pPr marL="193675" marR="452120" indent="442595" algn="just">
              <a:lnSpc>
                <a:spcPct val="95000"/>
              </a:lnSpc>
              <a:spcBef>
                <a:spcPts val="5"/>
              </a:spcBef>
              <a:spcAft>
                <a:spcPts val="0"/>
              </a:spcAft>
            </a:pPr>
            <a:r>
              <a:rPr lang="bg-BG" dirty="0">
                <a:latin typeface="Times New Roman" panose="02020603050405020304" pitchFamily="18" charset="0"/>
                <a:ea typeface="Times New Roman" panose="02020603050405020304" pitchFamily="18" charset="0"/>
              </a:rPr>
              <a:t>BTlar asosan chastotalarning keng diapazonida (0÷10 GGц) va 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(0,01÷100</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signallarni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o‘zgartuvchi,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generator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kuchaytirgich</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sxemalarni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hosil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qilish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ishlatiladi.</a:t>
            </a:r>
            <a:endParaRPr lang="ru-RU" dirty="0">
              <a:latin typeface="Times New Roman" panose="02020603050405020304" pitchFamily="18" charset="0"/>
              <a:ea typeface="Times New Roman" panose="02020603050405020304" pitchFamily="18" charset="0"/>
            </a:endParaRPr>
          </a:p>
          <a:p>
            <a:pPr marL="193675" marR="452120" indent="442595" algn="just">
              <a:lnSpc>
                <a:spcPct val="95000"/>
              </a:lnSpc>
              <a:spcBef>
                <a:spcPts val="10"/>
              </a:spcBef>
              <a:spcAft>
                <a:spcPts val="0"/>
              </a:spcAft>
            </a:pPr>
            <a:r>
              <a:rPr lang="bg-BG" dirty="0">
                <a:latin typeface="Times New Roman" panose="02020603050405020304" pitchFamily="18" charset="0"/>
                <a:ea typeface="Times New Roman" panose="02020603050405020304" pitchFamily="18" charset="0"/>
              </a:rPr>
              <a:t>BTlar</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a:t>
            </a:r>
            <a:r>
              <a:rPr lang="bg-BG" spc="2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chastotali</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3</a:t>
            </a:r>
            <a:r>
              <a:rPr lang="bg-BG" spc="2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MGц</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gacha;</a:t>
            </a:r>
            <a:r>
              <a:rPr lang="bg-BG" spc="2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chastotali</a:t>
            </a:r>
            <a:r>
              <a:rPr lang="bg-BG" spc="-3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 ÷ 30 MGц; юqori chastotali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30 ÷ 300 MGц; o‘ta юqori chastotali</a:t>
            </a:r>
            <a:r>
              <a:rPr lang="bg-BG" spc="3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- 300</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MGц</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guruhlarga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bo‘linadi.</a:t>
            </a:r>
            <a:endParaRPr lang="ru-RU" dirty="0">
              <a:latin typeface="Times New Roman" panose="02020603050405020304" pitchFamily="18" charset="0"/>
              <a:ea typeface="Times New Roman" panose="02020603050405020304" pitchFamily="18" charset="0"/>
            </a:endParaRPr>
          </a:p>
          <a:p>
            <a:pPr marL="636905" algn="just">
              <a:lnSpc>
                <a:spcPts val="1545"/>
              </a:lnSpc>
              <a:spcAft>
                <a:spcPts val="0"/>
              </a:spcAft>
            </a:pPr>
            <a:r>
              <a:rPr lang="bg-BG" dirty="0">
                <a:latin typeface="Times New Roman" panose="02020603050405020304" pitchFamily="18" charset="0"/>
                <a:ea typeface="Times New Roman" panose="02020603050405020304" pitchFamily="18" charset="0"/>
              </a:rPr>
              <a:t>Quvvat</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gacha;</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o‘rta</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1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a:t>
            </a:r>
            <a:r>
              <a:rPr lang="bg-BG" spc="50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1,5</a:t>
            </a:r>
            <a:endParaRPr lang="ru-RU" dirty="0">
              <a:latin typeface="Times New Roman" panose="02020603050405020304" pitchFamily="18" charset="0"/>
              <a:ea typeface="Times New Roman" panose="02020603050405020304" pitchFamily="18" charset="0"/>
            </a:endParaRPr>
          </a:p>
          <a:p>
            <a:pPr marL="193675" algn="just">
              <a:lnSpc>
                <a:spcPts val="1550"/>
              </a:lnSpc>
              <a:spcAft>
                <a:spcPts val="0"/>
              </a:spcAft>
            </a:pPr>
            <a:r>
              <a:rPr lang="bg-BG" dirty="0">
                <a:latin typeface="Times New Roman" panose="02020603050405020304" pitchFamily="18" charset="0"/>
                <a:ea typeface="Times New Roman" panose="02020603050405020304" pitchFamily="18" charset="0"/>
              </a:rPr>
              <a:t>Vt;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1,5</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dan</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guruhlarga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ajratiladi.</a:t>
            </a:r>
            <a:endParaRPr lang="ru-RU" dirty="0">
              <a:latin typeface="Times New Roman" panose="02020603050405020304" pitchFamily="18" charset="0"/>
              <a:ea typeface="Times New Roman" panose="02020603050405020304" pitchFamily="18" charset="0"/>
            </a:endParaRPr>
          </a:p>
          <a:p>
            <a:pPr marL="198755" marR="456565" indent="443230" algn="just">
              <a:lnSpc>
                <a:spcPct val="95000"/>
              </a:lnSpc>
              <a:spcBef>
                <a:spcPts val="25"/>
              </a:spcBef>
              <a:spcAft>
                <a:spcPts val="0"/>
              </a:spcAft>
            </a:pPr>
            <a:r>
              <a:rPr lang="bg-BG" dirty="0">
                <a:latin typeface="Times New Roman" panose="02020603050405020304" pitchFamily="18" charset="0"/>
                <a:ea typeface="Times New Roman" panose="02020603050405020304" pitchFamily="18" charset="0"/>
              </a:rPr>
              <a:t>Nanosekund diapazonida katta quvvatli impulslarni hosil qilishga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mo‘ljallangan </a:t>
            </a:r>
            <a:r>
              <a:rPr lang="bg-BG" b="1" i="1" dirty="0">
                <a:latin typeface="Times New Roman" panose="02020603050405020304" pitchFamily="18" charset="0"/>
                <a:ea typeface="Times New Roman" panose="02020603050405020304" pitchFamily="18" charset="0"/>
              </a:rPr>
              <a:t>ko‘chkili </a:t>
            </a:r>
            <a:r>
              <a:rPr lang="bg-BG" dirty="0">
                <a:latin typeface="Times New Roman" panose="02020603050405020304" pitchFamily="18" charset="0"/>
                <a:ea typeface="Times New Roman" panose="02020603050405020304" pitchFamily="18" charset="0"/>
              </a:rPr>
              <a:t>tranzistorlar BTlarning яna bir turini tashkil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эtadi.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731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2098675" y="304800"/>
            <a:ext cx="8001000" cy="1066800"/>
          </a:xfrm>
        </p:spPr>
        <p:txBody>
          <a:bodyPr/>
          <a:lstStyle/>
          <a:p>
            <a:pPr algn="ctr" eaLnBrk="1" hangingPunct="1"/>
            <a:r>
              <a:rPr lang="uz-Cyrl-UZ" altLang="ru-RU" sz="3600" b="1">
                <a:latin typeface="Times New Roman" panose="02020603050405020304" pitchFamily="18" charset="0"/>
              </a:rPr>
              <a:t>Биполяр транзистор таърифи</a:t>
            </a:r>
            <a:endParaRPr lang="ru-RU" altLang="ru-RU" sz="3600" b="1">
              <a:latin typeface="Times New Roman" panose="02020603050405020304" pitchFamily="18" charset="0"/>
            </a:endParaRPr>
          </a:p>
        </p:txBody>
      </p:sp>
      <p:sp>
        <p:nvSpPr>
          <p:cNvPr id="20485" name="Rectangle 5"/>
          <p:cNvSpPr>
            <a:spLocks noGrp="1" noChangeArrowheads="1"/>
          </p:cNvSpPr>
          <p:nvPr>
            <p:ph type="body" idx="1"/>
          </p:nvPr>
        </p:nvSpPr>
        <p:spPr>
          <a:xfrm>
            <a:off x="2090738" y="2057400"/>
            <a:ext cx="8001000" cy="2895600"/>
          </a:xfrm>
        </p:spPr>
        <p:txBody>
          <a:bodyPr/>
          <a:lstStyle/>
          <a:p>
            <a:pPr algn="just" eaLnBrk="1" hangingPunct="1"/>
            <a:r>
              <a:rPr lang="ru-RU" altLang="ru-RU" sz="2400" b="1" i="1">
                <a:solidFill>
                  <a:srgbClr val="0070C0"/>
                </a:solidFill>
                <a:latin typeface="Times New Roman" panose="02020603050405020304" pitchFamily="18" charset="0"/>
              </a:rPr>
              <a:t>Биполяр транзистор</a:t>
            </a:r>
            <a:r>
              <a:rPr lang="ru-RU" altLang="ru-RU" sz="2400">
                <a:solidFill>
                  <a:srgbClr val="0070C0"/>
                </a:solidFill>
                <a:latin typeface="Times New Roman" panose="02020603050405020304" pitchFamily="18" charset="0"/>
              </a:rPr>
              <a:t> </a:t>
            </a:r>
            <a:r>
              <a:rPr lang="ru-RU" altLang="ru-RU" sz="2400">
                <a:latin typeface="Times New Roman" panose="02020603050405020304" pitchFamily="18" charset="0"/>
              </a:rPr>
              <a:t>(БТ) </a:t>
            </a:r>
            <a:r>
              <a:rPr lang="uz-Cyrl-UZ" altLang="ru-RU" sz="2400">
                <a:latin typeface="Times New Roman" panose="02020603050405020304" pitchFamily="18" charset="0"/>
              </a:rPr>
              <a:t>деб ўзаро таъсирлашувчи иккита </a:t>
            </a:r>
            <a:r>
              <a:rPr lang="ru-RU" altLang="ru-RU" sz="2400">
                <a:latin typeface="Times New Roman" panose="02020603050405020304" pitchFamily="18" charset="0"/>
              </a:rPr>
              <a:t>р-</a:t>
            </a:r>
            <a:r>
              <a:rPr lang="en-US" altLang="ru-RU" sz="2400">
                <a:latin typeface="Times New Roman" panose="02020603050405020304" pitchFamily="18" charset="0"/>
              </a:rPr>
              <a:t>n </a:t>
            </a:r>
            <a:r>
              <a:rPr lang="uz-Cyrl-UZ" altLang="ru-RU" sz="2400">
                <a:latin typeface="Times New Roman" panose="02020603050405020304" pitchFamily="18" charset="0"/>
              </a:rPr>
              <a:t>ўтишдан ташкил топган ва сигналларни       ток, кучланиш ёки қувват бўйича кучайтирувчи уч электродли яримўтказгич асбобга айтилади. </a:t>
            </a:r>
          </a:p>
          <a:p>
            <a:pPr algn="just" eaLnBrk="1" hangingPunct="1"/>
            <a:r>
              <a:rPr lang="uz-Cyrl-UZ" altLang="ru-RU" sz="2400">
                <a:latin typeface="Times New Roman" panose="02020603050405020304" pitchFamily="18" charset="0"/>
              </a:rPr>
              <a:t>БТда ток ҳосил бўлишида икки хил  (биполяр) заряд ташувчилар  – электронлар ва коваклар иштирок этади.</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2211381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 calcmode="lin" valueType="num">
                                      <p:cBhvr additive="base">
                                        <p:cTn id="7" dur="500" fill="hold"/>
                                        <p:tgtEl>
                                          <p:spTgt spid="204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5">
                                            <p:txEl>
                                              <p:pRg st="1" end="1"/>
                                            </p:txEl>
                                          </p:spTgt>
                                        </p:tgtEl>
                                        <p:attrNameLst>
                                          <p:attrName>style.visibility</p:attrName>
                                        </p:attrNameLst>
                                      </p:cBhvr>
                                      <p:to>
                                        <p:strVal val="visible"/>
                                      </p:to>
                                    </p:set>
                                    <p:anim calcmode="lin" valueType="num">
                                      <p:cBhvr additive="base">
                                        <p:cTn id="13" dur="500" fill="hold"/>
                                        <p:tgtEl>
                                          <p:spTgt spid="204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3412" y="780641"/>
            <a:ext cx="9609826" cy="4839786"/>
          </a:xfrm>
          <a:prstGeom prst="rect">
            <a:avLst/>
          </a:prstGeom>
        </p:spPr>
        <p:txBody>
          <a:bodyPr wrap="square">
            <a:spAutoFit/>
          </a:bodyPr>
          <a:lstStyle/>
          <a:p>
            <a:pPr marL="636905" algn="just">
              <a:lnSpc>
                <a:spcPts val="1540"/>
              </a:lnSpc>
              <a:spcAft>
                <a:spcPts val="0"/>
              </a:spcAft>
            </a:pPr>
            <a:r>
              <a:rPr lang="bg-BG" dirty="0">
                <a:latin typeface="Times New Roman" panose="02020603050405020304" pitchFamily="18" charset="0"/>
                <a:ea typeface="Times New Roman" panose="02020603050405020304" pitchFamily="18" charset="0"/>
              </a:rPr>
              <a:t>Tuzilishi</a:t>
            </a:r>
            <a:r>
              <a:rPr lang="bg-BG" spc="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38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BTlar</a:t>
            </a:r>
            <a:r>
              <a:rPr lang="bg-BG" spc="39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ko‘p</a:t>
            </a:r>
            <a:r>
              <a:rPr lang="bg-BG" b="1" i="1" spc="39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эmitterli</a:t>
            </a:r>
            <a:r>
              <a:rPr lang="bg-BG" b="1" i="1" spc="38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KЭT</a:t>
            </a:r>
            <a:r>
              <a:rPr lang="bg-BG" dirty="0">
                <a:latin typeface="Times New Roman" panose="02020603050405020304" pitchFamily="18" charset="0"/>
                <a:ea typeface="Times New Roman" panose="02020603050405020304" pitchFamily="18" charset="0"/>
              </a:rPr>
              <a:t>),</a:t>
            </a:r>
            <a:r>
              <a:rPr lang="bg-BG" spc="39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ko‘p</a:t>
            </a:r>
            <a:r>
              <a:rPr lang="bg-BG" b="1" i="1" spc="38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kollektorli</a:t>
            </a:r>
            <a:endParaRPr lang="ru-RU" sz="1400" dirty="0">
              <a:latin typeface="Times New Roman" panose="02020603050405020304" pitchFamily="18" charset="0"/>
              <a:ea typeface="Times New Roman" panose="02020603050405020304" pitchFamily="18" charset="0"/>
            </a:endParaRPr>
          </a:p>
          <a:p>
            <a:pPr marL="193675" algn="just">
              <a:lnSpc>
                <a:spcPts val="1575"/>
              </a:lnSpc>
              <a:spcAft>
                <a:spcPts val="0"/>
              </a:spcAft>
            </a:pP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KKT</a:t>
            </a:r>
            <a:r>
              <a:rPr lang="bg-BG" dirty="0">
                <a:latin typeface="Times New Roman" panose="02020603050405020304" pitchFamily="18" charset="0"/>
                <a:ea typeface="Times New Roman" panose="02020603050405020304" pitchFamily="18" charset="0"/>
              </a:rPr>
              <a: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tarkibiy</a:t>
            </a:r>
            <a:r>
              <a:rPr lang="bg-BG" b="1" i="1"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(Darlington</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Shiklai)</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tranzistorlari</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latin typeface="Times New Roman" panose="02020603050405020304" pitchFamily="18" charset="0"/>
              <a:ea typeface="Times New Roman" panose="02020603050405020304" pitchFamily="18" charset="0"/>
            </a:endParaRPr>
          </a:p>
          <a:p>
            <a:pPr marL="161925" marR="452120" indent="456565" algn="just">
              <a:spcAft>
                <a:spcPts val="0"/>
              </a:spcAft>
            </a:pPr>
            <a:r>
              <a:rPr lang="bg-BG" dirty="0">
                <a:latin typeface="Times New Roman" panose="02020603050405020304" pitchFamily="18" charset="0"/>
                <a:ea typeface="Times New Roman" panose="02020603050405020304" pitchFamily="18" charset="0"/>
              </a:rPr>
              <a:t>BT kirishiga berilgan signal quvvat bo‘yicha kuchaytiriladi. Buning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 uni o‘zgartiriladigan signal zanjiriga </a:t>
            </a:r>
            <a:r>
              <a:rPr lang="bg-BG" i="1" dirty="0">
                <a:latin typeface="Times New Roman" panose="02020603050405020304" pitchFamily="18" charset="0"/>
                <a:ea typeface="Times New Roman" panose="02020603050405020304" pitchFamily="18" charset="0"/>
              </a:rPr>
              <a:t>U</a:t>
            </a:r>
            <a:r>
              <a:rPr lang="bg-BG" i="1" baseline="-25000" dirty="0">
                <a:latin typeface="Times New Roman" panose="02020603050405020304" pitchFamily="18" charset="0"/>
                <a:ea typeface="Times New Roman" panose="02020603050405020304" pitchFamily="18" charset="0"/>
              </a:rPr>
              <a:t>C</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(kirish ёki boshqaruvchi)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hamda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kuchaytirilgan</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baseline="-25000" dirty="0">
                <a:latin typeface="Times New Roman" panose="02020603050405020304" pitchFamily="18" charset="0"/>
                <a:ea typeface="Times New Roman" panose="02020603050405020304" pitchFamily="18" charset="0"/>
              </a:rPr>
              <a:t>Ю</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(chiqish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boshqariluvchi)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signal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zanjiriga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ulanadi.</a:t>
            </a:r>
            <a:endParaRPr lang="ru-RU" dirty="0">
              <a:latin typeface="Times New Roman" panose="02020603050405020304" pitchFamily="18" charset="0"/>
              <a:ea typeface="Times New Roman" panose="02020603050405020304" pitchFamily="18" charset="0"/>
            </a:endParaRPr>
          </a:p>
          <a:p>
            <a:pPr marL="619125" algn="just">
              <a:lnSpc>
                <a:spcPts val="1605"/>
              </a:lnSpc>
              <a:spcAft>
                <a:spcPts val="0"/>
              </a:spcAft>
            </a:pPr>
            <a:r>
              <a:rPr lang="bg-BG" dirty="0">
                <a:latin typeface="Times New Roman" panose="02020603050405020304" pitchFamily="18" charset="0"/>
                <a:ea typeface="Times New Roman" panose="02020603050405020304" pitchFamily="18" charset="0"/>
              </a:rPr>
              <a:t>BTni</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beshta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asosiy</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rejimi</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mavjud.</a:t>
            </a:r>
            <a:endParaRPr lang="ru-RU" dirty="0">
              <a:latin typeface="Times New Roman" panose="02020603050405020304" pitchFamily="18" charset="0"/>
              <a:ea typeface="Times New Roman" panose="02020603050405020304" pitchFamily="18" charset="0"/>
            </a:endParaRPr>
          </a:p>
          <a:p>
            <a:pPr marL="161925" marR="451485" indent="456565" algn="just">
              <a:spcAft>
                <a:spcPts val="0"/>
              </a:spcAft>
            </a:pPr>
            <a:r>
              <a:rPr lang="bg-BG" dirty="0">
                <a:latin typeface="Times New Roman" panose="02020603050405020304" pitchFamily="18" charset="0"/>
                <a:ea typeface="Times New Roman" panose="02020603050405020304" pitchFamily="18" charset="0"/>
              </a:rPr>
              <a:t>Agar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tashqi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kuchlanish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manbalari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U</a:t>
            </a:r>
            <a:r>
              <a:rPr lang="bg-BG" i="1" baseline="-25000" dirty="0">
                <a:latin typeface="Times New Roman" panose="02020603050405020304" pitchFamily="18" charset="0"/>
                <a:ea typeface="Times New Roman" panose="02020603050405020304" pitchFamily="18" charset="0"/>
              </a:rPr>
              <a:t>ЭB</a:t>
            </a:r>
            <a:r>
              <a:rPr lang="bg-BG" i="1" dirty="0">
                <a:latin typeface="Times New Roman" panose="02020603050405020304" pitchFamily="18" charset="0"/>
                <a:ea typeface="Times New Roman" panose="02020603050405020304" pitchFamily="18" charset="0"/>
              </a:rPr>
              <a:t>,</a:t>
            </a:r>
            <a:r>
              <a:rPr lang="bg-BG" i="1"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U</a:t>
            </a:r>
            <a:r>
              <a:rPr lang="bg-BG" i="1" baseline="-25000" dirty="0">
                <a:latin typeface="Times New Roman" panose="02020603050405020304" pitchFamily="18" charset="0"/>
                <a:ea typeface="Times New Roman" panose="02020603050405020304" pitchFamily="18" charset="0"/>
              </a:rPr>
              <a:t>KB</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ёrdamida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ЭO‘</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yo‘nalishda,</a:t>
            </a:r>
            <a:r>
              <a:rPr lang="bg-BG" spc="13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a:t>
            </a:r>
            <a:r>
              <a:rPr lang="bg-BG" spc="1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a:t>
            </a:r>
            <a:r>
              <a:rPr lang="bg-BG" spc="13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teskari</a:t>
            </a:r>
            <a:r>
              <a:rPr lang="bg-BG" spc="1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yo‘nalishda</a:t>
            </a:r>
            <a:r>
              <a:rPr lang="bg-BG" spc="13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siljitilsa,</a:t>
            </a:r>
            <a:r>
              <a:rPr lang="bg-BG" spc="1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a:t>
            </a:r>
            <a:r>
              <a:rPr lang="bg-BG" spc="1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holda</a:t>
            </a:r>
            <a:r>
              <a:rPr lang="bg-BG" spc="12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a:t>
            </a:r>
            <a:r>
              <a:rPr lang="bg-BG" spc="13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aktiv</a:t>
            </a:r>
            <a:endParaRPr lang="ru-RU" dirty="0">
              <a:latin typeface="Times New Roman" panose="02020603050405020304" pitchFamily="18" charset="0"/>
              <a:ea typeface="Times New Roman" panose="02020603050405020304" pitchFamily="18" charset="0"/>
            </a:endParaRPr>
          </a:p>
          <a:p>
            <a:pPr marL="161925" marR="452755" indent="-635" algn="just">
              <a:spcBef>
                <a:spcPts val="350"/>
              </a:spcBef>
              <a:spcAft>
                <a:spcPts val="0"/>
              </a:spcAft>
            </a:pPr>
            <a:r>
              <a:rPr lang="bg-BG" sz="1400" dirty="0">
                <a:latin typeface="Times New Roman" panose="02020603050405020304" pitchFamily="18" charset="0"/>
                <a:ea typeface="Times New Roman" panose="02020603050405020304" pitchFamily="18" charset="0"/>
              </a:rPr>
              <a:t/>
            </a:r>
            <a:br>
              <a:rPr lang="bg-BG" sz="1400" dirty="0">
                <a:latin typeface="Times New Roman" panose="02020603050405020304" pitchFamily="18" charset="0"/>
                <a:ea typeface="Times New Roman" panose="02020603050405020304" pitchFamily="18" charset="0"/>
              </a:rPr>
            </a:b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normal</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analog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sxemotexnikada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qo‘llaniladi.</a:t>
            </a:r>
            <a:endParaRPr lang="ru-RU" dirty="0">
              <a:latin typeface="Times New Roman" panose="02020603050405020304" pitchFamily="18" charset="0"/>
              <a:ea typeface="Times New Roman" panose="02020603050405020304" pitchFamily="18" charset="0"/>
            </a:endParaRPr>
          </a:p>
          <a:p>
            <a:pPr marL="161925" marR="452755" indent="457200" algn="just">
              <a:spcBef>
                <a:spcPts val="5"/>
              </a:spcBef>
              <a:spcAft>
                <a:spcPts val="0"/>
              </a:spcAft>
            </a:pPr>
            <a:r>
              <a:rPr lang="bg-BG" dirty="0">
                <a:latin typeface="Times New Roman" panose="02020603050405020304" pitchFamily="18" charset="0"/>
                <a:ea typeface="Times New Roman" panose="02020603050405020304" pitchFamily="18" charset="0"/>
              </a:rPr>
              <a:t>Agar ЭO‘ teskari yo‘nalishda, KO‘ эsa to‘g‘ri yo‘nalishda siljitilgan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 </a:t>
            </a:r>
            <a:r>
              <a:rPr lang="bg-BG" b="1" i="1" dirty="0">
                <a:latin typeface="Times New Roman" panose="02020603050405020304" pitchFamily="18" charset="0"/>
                <a:ea typeface="Times New Roman" panose="02020603050405020304" pitchFamily="18" charset="0"/>
              </a:rPr>
              <a:t>invers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teskari</a:t>
            </a:r>
            <a:r>
              <a:rPr lang="bg-BG" dirty="0">
                <a:latin typeface="Times New Roman" panose="02020603050405020304" pitchFamily="18" charset="0"/>
                <a:ea typeface="Times New Roman" panose="02020603050405020304" pitchFamily="18" charset="0"/>
              </a:rPr>
              <a:t>) 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endParaRPr lang="ru-RU"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dirty="0">
                <a:latin typeface="Times New Roman" panose="02020603050405020304" pitchFamily="18" charset="0"/>
                <a:ea typeface="Times New Roman" panose="02020603050405020304" pitchFamily="18" charset="0"/>
              </a:rPr>
              <a:t>Agar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 va kollektor o‘tishlar to‘g‘ri siljitilgan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bo‘lsa, BT</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to‘yinish,</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teskari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siljitilgan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berk</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r>
              <a:rPr lang="bg-BG" spc="3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raqamli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sxemotexnikada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qo‘llaniladi.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ЭO‘</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siljitilganda KO‘da ЭЮK hosil bo‘lsa, BT </a:t>
            </a:r>
            <a:r>
              <a:rPr lang="bg-BG" b="1" i="1" dirty="0">
                <a:latin typeface="Times New Roman" panose="02020603050405020304" pitchFamily="18" charset="0"/>
                <a:ea typeface="Times New Roman" panose="02020603050405020304" pitchFamily="18" charset="0"/>
              </a:rPr>
              <a:t>injekцiя – voltaik </a:t>
            </a:r>
            <a:r>
              <a:rPr lang="bg-BG" dirty="0">
                <a:latin typeface="Times New Roman" panose="02020603050405020304" pitchFamily="18" charset="0"/>
                <a:ea typeface="Times New Roman" panose="02020603050405020304" pitchFamily="18" charset="0"/>
              </a:rPr>
              <a:t>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endParaRPr lang="ru-RU"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dirty="0">
                <a:latin typeface="Times New Roman" panose="02020603050405020304" pitchFamily="18" charset="0"/>
                <a:ea typeface="Times New Roman" panose="02020603050405020304" pitchFamily="18" charset="0"/>
              </a:rPr>
              <a:t>BTning яna bir rejimi bo‘lib, u teskari siljitilgan KO‘ga 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kuchlanishlar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temperatura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ta’sir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эtganda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юzaga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teshilish</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deb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ataladi.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Ko‘chkili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tranzistorlar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teshilish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9595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33577" y="282136"/>
            <a:ext cx="9980763" cy="1477328"/>
          </a:xfrm>
          <a:prstGeom prst="rect">
            <a:avLst/>
          </a:prstGeom>
        </p:spPr>
        <p:txBody>
          <a:bodyPr wrap="square">
            <a:spAutoFit/>
          </a:bodyPr>
          <a:lstStyle/>
          <a:p>
            <a:pPr marL="161925" marR="452120" indent="449580" algn="just">
              <a:spcAft>
                <a:spcPts val="0"/>
              </a:spcAft>
            </a:pPr>
            <a:r>
              <a:rPr lang="bg-BG" dirty="0">
                <a:latin typeface="Times New Roman" panose="02020603050405020304" pitchFamily="18" charset="0"/>
                <a:ea typeface="Times New Roman" panose="02020603050405020304" pitchFamily="18" charset="0"/>
              </a:rPr>
              <a:t>BTda эlektrodlar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uchta bo‘lgani sababli, uch xil ulanish sxemalari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mavjud: </a:t>
            </a:r>
            <a:r>
              <a:rPr lang="bg-BG" b="1" i="1" dirty="0">
                <a:latin typeface="Times New Roman" panose="02020603050405020304" pitchFamily="18" charset="0"/>
                <a:ea typeface="Times New Roman" panose="02020603050405020304" pitchFamily="18" charset="0"/>
              </a:rPr>
              <a:t>umumiy baza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UB</a:t>
            </a:r>
            <a:r>
              <a:rPr lang="bg-BG"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umumiy эmitter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UЭ</a:t>
            </a:r>
            <a:r>
              <a:rPr lang="bg-BG"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umumiy kollektor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UK</a:t>
            </a:r>
            <a:r>
              <a:rPr lang="bg-BG" dirty="0">
                <a:latin typeface="Times New Roman" panose="02020603050405020304" pitchFamily="18" charset="0"/>
                <a:ea typeface="Times New Roman" panose="02020603050405020304" pitchFamily="18" charset="0"/>
              </a:rPr>
              <a:t>)</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(4.2 – rasm). Bunda BT эlektrodlaridan biri sxemaning kirish va chiqish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zanjirlari uchun umumiy, uning o‘zgaruvchan tok (signal) bo‘yicha potenцiali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nolga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qilib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olinadi.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4.2</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rasmda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keltirilgan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ulanish</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sxemalari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aktiv</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rejimga mos.</a:t>
            </a:r>
            <a:endParaRPr lang="ru-RU" dirty="0">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1660585" y="2233972"/>
            <a:ext cx="8077200" cy="2200275"/>
          </a:xfrm>
          <a:prstGeom prst="rect">
            <a:avLst/>
          </a:prstGeom>
        </p:spPr>
      </p:pic>
      <p:sp>
        <p:nvSpPr>
          <p:cNvPr id="4" name="Прямоугольник 3"/>
          <p:cNvSpPr/>
          <p:nvPr/>
        </p:nvSpPr>
        <p:spPr>
          <a:xfrm>
            <a:off x="2892725" y="4908756"/>
            <a:ext cx="6096000" cy="646331"/>
          </a:xfrm>
          <a:prstGeom prst="rect">
            <a:avLst/>
          </a:prstGeom>
        </p:spPr>
        <p:txBody>
          <a:bodyPr>
            <a:spAutoFit/>
          </a:bodyPr>
          <a:lstStyle/>
          <a:p>
            <a:r>
              <a:rPr lang="bg-BG" dirty="0">
                <a:latin typeface="Times New Roman" panose="02020603050405020304" pitchFamily="18" charset="0"/>
                <a:ea typeface="Times New Roman" panose="02020603050405020304" pitchFamily="18" charset="0"/>
              </a:rPr>
              <a:t>BTning statik 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umumiy baza (a), umumiy эmitter (b) va</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umumiy</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 (v) ulanish sxemalari.</a:t>
            </a:r>
            <a:endParaRPr lang="ru-RU" dirty="0"/>
          </a:p>
        </p:txBody>
      </p:sp>
    </p:spTree>
    <p:extLst>
      <p:ext uri="{BB962C8B-B14F-4D97-AF65-F5344CB8AC3E}">
        <p14:creationId xmlns:p14="http://schemas.microsoft.com/office/powerpoint/2010/main" val="578978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4233" y="250167"/>
            <a:ext cx="11404121" cy="6145272"/>
          </a:xfrm>
          <a:prstGeom prst="rect">
            <a:avLst/>
          </a:prstGeom>
        </p:spPr>
        <p:txBody>
          <a:bodyPr wrap="square">
            <a:spAutoFit/>
          </a:bodyPr>
          <a:lstStyle/>
          <a:p>
            <a:pPr lvl="1" algn="ctr">
              <a:spcAft>
                <a:spcPts val="0"/>
              </a:spcAft>
              <a:buSzPts val="1400"/>
              <a:tabLst>
                <a:tab pos="993775" algn="l"/>
              </a:tabLst>
            </a:pPr>
            <a:r>
              <a:rPr lang="bg-BG" b="1" dirty="0">
                <a:latin typeface="Times New Roman" panose="02020603050405020304" pitchFamily="18" charset="0"/>
                <a:ea typeface="Times New Roman" panose="02020603050405020304" pitchFamily="18" charset="0"/>
              </a:rPr>
              <a:t>Tranzistor</a:t>
            </a:r>
            <a:r>
              <a:rPr lang="bg-BG" b="1" spc="-15" dirty="0">
                <a:latin typeface="Times New Roman" panose="02020603050405020304" pitchFamily="18" charset="0"/>
                <a:ea typeface="Times New Roman" panose="02020603050405020304" pitchFamily="18" charset="0"/>
              </a:rPr>
              <a:t> </a:t>
            </a:r>
            <a:r>
              <a:rPr lang="bg-BG" b="1" dirty="0">
                <a:latin typeface="Times New Roman" panose="02020603050405020304" pitchFamily="18" charset="0"/>
                <a:ea typeface="Times New Roman" panose="02020603050405020304" pitchFamily="18" charset="0"/>
              </a:rPr>
              <a:t>tuzilmalarining</a:t>
            </a:r>
            <a:r>
              <a:rPr lang="bg-BG" b="1" spc="-10" dirty="0">
                <a:latin typeface="Times New Roman" panose="02020603050405020304" pitchFamily="18" charset="0"/>
                <a:ea typeface="Times New Roman" panose="02020603050405020304" pitchFamily="18" charset="0"/>
              </a:rPr>
              <a:t> </a:t>
            </a:r>
            <a:r>
              <a:rPr lang="bg-BG" b="1" dirty="0">
                <a:latin typeface="Times New Roman" panose="02020603050405020304" pitchFamily="18" charset="0"/>
                <a:ea typeface="Times New Roman" panose="02020603050405020304" pitchFamily="18" charset="0"/>
              </a:rPr>
              <a:t>эnergetik</a:t>
            </a:r>
            <a:r>
              <a:rPr lang="bg-BG" b="1" spc="-10" dirty="0">
                <a:latin typeface="Times New Roman" panose="02020603050405020304" pitchFamily="18" charset="0"/>
                <a:ea typeface="Times New Roman" panose="02020603050405020304" pitchFamily="18" charset="0"/>
              </a:rPr>
              <a:t> </a:t>
            </a:r>
            <a:r>
              <a:rPr lang="bg-BG" b="1" dirty="0">
                <a:latin typeface="Times New Roman" panose="02020603050405020304" pitchFamily="18" charset="0"/>
                <a:ea typeface="Times New Roman" panose="02020603050405020304" pitchFamily="18" charset="0"/>
              </a:rPr>
              <a:t>diagrammalari</a:t>
            </a:r>
            <a:endParaRPr lang="ru-RU" b="1" dirty="0">
              <a:latin typeface="Times New Roman" panose="02020603050405020304" pitchFamily="18" charset="0"/>
              <a:ea typeface="Times New Roman" panose="02020603050405020304" pitchFamily="18" charset="0"/>
            </a:endParaRPr>
          </a:p>
          <a:p>
            <a:pPr>
              <a:spcBef>
                <a:spcPts val="35"/>
              </a:spcBef>
              <a:spcAft>
                <a:spcPts val="0"/>
              </a:spcAft>
            </a:pPr>
            <a:r>
              <a:rPr lang="bg-BG" sz="1600" b="1" dirty="0">
                <a:latin typeface="Times New Roman" panose="02020603050405020304" pitchFamily="18" charset="0"/>
                <a:ea typeface="Times New Roman" panose="02020603050405020304" pitchFamily="18" charset="0"/>
              </a:rPr>
              <a:t> </a:t>
            </a:r>
            <a:endParaRPr lang="ru-RU" dirty="0">
              <a:latin typeface="Times New Roman" panose="02020603050405020304" pitchFamily="18" charset="0"/>
              <a:ea typeface="Times New Roman" panose="02020603050405020304" pitchFamily="18" charset="0"/>
            </a:endParaRPr>
          </a:p>
          <a:p>
            <a:pPr marL="161925" marR="451485" indent="457200" algn="just">
              <a:spcBef>
                <a:spcPts val="5"/>
              </a:spcBef>
              <a:spcAft>
                <a:spcPts val="0"/>
              </a:spcAft>
            </a:pPr>
            <a:r>
              <a:rPr lang="bg-BG" dirty="0">
                <a:latin typeface="Times New Roman" panose="02020603050405020304" pitchFamily="18" charset="0"/>
                <a:ea typeface="Times New Roman" panose="02020603050405020304" pitchFamily="18" charset="0"/>
              </a:rPr>
              <a:t>BTning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signallar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imkoniяti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эnergetik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diagrammasida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яqqol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ko‘rinadi.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kovaklarning tuzilmada эgallagan o‘rni bilan potenцial эnergiяlarining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bog‘liqligini</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ko‘rsatadi.</a:t>
            </a:r>
            <a:endParaRPr lang="ru-RU" dirty="0">
              <a:latin typeface="Times New Roman" panose="02020603050405020304" pitchFamily="18" charset="0"/>
              <a:ea typeface="Times New Roman" panose="02020603050405020304" pitchFamily="18" charset="0"/>
            </a:endParaRPr>
          </a:p>
          <a:p>
            <a:pPr marL="161925" marR="452755" indent="456565" algn="just">
              <a:spcBef>
                <a:spcPts val="350"/>
              </a:spcBef>
              <a:spcAft>
                <a:spcPts val="0"/>
              </a:spcAft>
            </a:pPr>
            <a:r>
              <a:rPr lang="bg-BG" sz="1400" dirty="0">
                <a:latin typeface="Times New Roman" panose="02020603050405020304" pitchFamily="18" charset="0"/>
                <a:ea typeface="Times New Roman" panose="02020603050405020304" pitchFamily="18" charset="0"/>
              </a:rPr>
              <a:t/>
            </a:r>
            <a:br>
              <a:rPr lang="bg-BG" sz="1400" dirty="0">
                <a:latin typeface="Times New Roman" panose="02020603050405020304" pitchFamily="18" charset="0"/>
                <a:ea typeface="Times New Roman" panose="02020603050405020304" pitchFamily="18" charset="0"/>
              </a:rPr>
            </a:br>
            <a:r>
              <a:rPr lang="bg-BG" dirty="0">
                <a:latin typeface="Times New Roman" panose="02020603050405020304" pitchFamily="18" charset="0"/>
                <a:ea typeface="Times New Roman" panose="02020603050405020304" pitchFamily="18" charset="0"/>
              </a:rPr>
              <a:t>Dreyfsiz</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n-p-n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эnergetik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4.3</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rasmda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ko‘rsatilgan. Эlektronlarning potenцial эnergiяsi (o‘tkazuvchanlik zonasi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tubi эnergiяsi </a:t>
            </a:r>
            <a:r>
              <a:rPr lang="bg-BG" i="1" dirty="0">
                <a:latin typeface="Times New Roman" panose="02020603050405020304" pitchFamily="18" charset="0"/>
                <a:ea typeface="Times New Roman" panose="02020603050405020304" pitchFamily="18" charset="0"/>
              </a:rPr>
              <a:t>W</a:t>
            </a:r>
            <a:r>
              <a:rPr lang="bg-BG" i="1" baseline="-25000" dirty="0">
                <a:latin typeface="Times New Roman" panose="02020603050405020304" pitchFamily="18" charset="0"/>
                <a:ea typeface="Times New Roman" panose="02020603050405020304" pitchFamily="18" charset="0"/>
              </a:rPr>
              <a:t>C</a:t>
            </a:r>
            <a:r>
              <a:rPr lang="bg-BG"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яrimo‘tkazgichda kichik va </a:t>
            </a:r>
            <a:r>
              <a:rPr lang="bg-BG" i="1" dirty="0">
                <a:latin typeface="Times New Roman" panose="02020603050405020304" pitchFamily="18" charset="0"/>
                <a:ea typeface="Times New Roman" panose="02020603050405020304" pitchFamily="18" charset="0"/>
              </a:rPr>
              <a:t>r </a:t>
            </a:r>
            <a:r>
              <a:rPr lang="bg-BG" dirty="0">
                <a:latin typeface="Times New Roman" panose="02020603050405020304" pitchFamily="18" charset="0"/>
                <a:ea typeface="Times New Roman" panose="02020603050405020304" pitchFamily="18" charset="0"/>
              </a:rPr>
              <a:t>– яrimo‘tkazgichda katta.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a:t>
            </a:r>
            <a:r>
              <a:rPr lang="bg-BG" spc="2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2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эnergiяsi</a:t>
            </a:r>
            <a:r>
              <a:rPr lang="bg-BG" spc="2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(valent</a:t>
            </a:r>
            <a:r>
              <a:rPr lang="bg-BG" spc="2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zona</a:t>
            </a:r>
            <a:r>
              <a:rPr lang="bg-BG" spc="2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shipi</a:t>
            </a:r>
            <a:r>
              <a:rPr lang="bg-BG" spc="2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эnergiяsi</a:t>
            </a:r>
            <a:r>
              <a:rPr lang="bg-BG" spc="250"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W</a:t>
            </a:r>
            <a:r>
              <a:rPr lang="bg-BG" i="1" baseline="-25000" dirty="0">
                <a:latin typeface="Times New Roman" panose="02020603050405020304" pitchFamily="18" charset="0"/>
                <a:ea typeface="Times New Roman" panose="02020603050405020304" pitchFamily="18" charset="0"/>
              </a:rPr>
              <a:t>V</a:t>
            </a:r>
            <a:r>
              <a:rPr lang="bg-BG" dirty="0">
                <a:latin typeface="Times New Roman" panose="02020603050405020304" pitchFamily="18" charset="0"/>
                <a:ea typeface="Times New Roman" panose="02020603050405020304" pitchFamily="18" charset="0"/>
              </a:rPr>
              <a:t>),</a:t>
            </a:r>
            <a:r>
              <a:rPr lang="bg-BG" spc="2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aksincha,</a:t>
            </a:r>
            <a:r>
              <a:rPr lang="bg-BG" spc="-33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3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яrimo‘tkazgichda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 </a:t>
            </a:r>
            <a:r>
              <a:rPr lang="bg-BG" i="1" dirty="0">
                <a:latin typeface="Times New Roman" panose="02020603050405020304" pitchFamily="18" charset="0"/>
                <a:ea typeface="Times New Roman" panose="02020603050405020304" pitchFamily="18" charset="0"/>
              </a:rPr>
              <a:t>r </a:t>
            </a:r>
            <a:r>
              <a:rPr lang="bg-BG" dirty="0">
                <a:latin typeface="Times New Roman" panose="02020603050405020304" pitchFamily="18" charset="0"/>
                <a:ea typeface="Times New Roman" panose="02020603050405020304" pitchFamily="18" charset="0"/>
              </a:rPr>
              <a:t>– яrimo‘tkazgichda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kichik.</a:t>
            </a:r>
            <a:endParaRPr lang="ru-RU" dirty="0">
              <a:latin typeface="Times New Roman" panose="02020603050405020304" pitchFamily="18" charset="0"/>
              <a:ea typeface="Times New Roman" panose="02020603050405020304" pitchFamily="18" charset="0"/>
            </a:endParaRPr>
          </a:p>
          <a:p>
            <a:pPr marL="161925" marR="451485" indent="457200" algn="just">
              <a:spcBef>
                <a:spcPts val="5"/>
              </a:spcBef>
              <a:spcAft>
                <a:spcPts val="0"/>
              </a:spcAft>
            </a:pP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barer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balandligi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35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яrimo‘tkazgichlardagi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ayirmasiga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mos</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to‘siqlarni</a:t>
            </a:r>
            <a:r>
              <a:rPr lang="bg-BG"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engib</a:t>
            </a:r>
            <a:r>
              <a:rPr lang="bg-BG"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   bilan   bog‘liq.   Kovakning   bazadan</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 </a:t>
            </a:r>
            <a:r>
              <a:rPr lang="bg-BG" dirty="0">
                <a:latin typeface="Times New Roman" panose="02020603050405020304" pitchFamily="18" charset="0"/>
                <a:ea typeface="Times New Roman" panose="02020603050405020304" pitchFamily="18" charset="0"/>
              </a:rPr>
              <a:t>– яrimo‘tkazgichdan) эmitterga ёki kollektorga o‘tishida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 barer</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balandligi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o‘tkazuvchanlik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zonadagi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barer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kattaligiga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barerni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engib</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bilan</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bog‘liq.</a:t>
            </a:r>
            <a:endParaRPr lang="ru-RU"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dirty="0">
                <a:latin typeface="Times New Roman" panose="02020603050405020304" pitchFamily="18" charset="0"/>
                <a:ea typeface="Times New Roman" panose="02020603050405020304" pitchFamily="18" charset="0"/>
              </a:rPr>
              <a:t>Muvozanat holatda Fermi sathi tuzilmaning barcha эlementlari 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bir</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xil,</a:t>
            </a:r>
            <a:r>
              <a:rPr lang="bg-BG" spc="2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я’ni</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эlektronni</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bazaga</a:t>
            </a:r>
            <a:r>
              <a:rPr lang="bg-BG" spc="2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o‘tkazish</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sarflanadigan</a:t>
            </a:r>
            <a:r>
              <a:rPr lang="bg-BG" spc="-3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 эlektronni bazadan kollektorga o‘tkazishda ajraladigan эnergiяga teng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orasida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uzluksiz</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almashinuvi,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tabiiyki,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butun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эnergiяsining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o‘zgarishiga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olib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kelmaydi.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hamda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balansi buzilmaydi.</a:t>
            </a:r>
            <a:endParaRPr lang="ru-RU" dirty="0">
              <a:latin typeface="Times New Roman" panose="02020603050405020304" pitchFamily="18" charset="0"/>
              <a:ea typeface="Times New Roman" panose="02020603050405020304" pitchFamily="18" charset="0"/>
            </a:endParaRPr>
          </a:p>
          <a:p>
            <a:pPr marL="161925" marR="452755" indent="457200" algn="just">
              <a:spcAft>
                <a:spcPts val="0"/>
              </a:spcAft>
            </a:pPr>
            <a:r>
              <a:rPr lang="bg-BG" dirty="0">
                <a:latin typeface="Times New Roman" panose="02020603050405020304" pitchFamily="18" charset="0"/>
                <a:ea typeface="Times New Roman" panose="02020603050405020304" pitchFamily="18" charset="0"/>
              </a:rPr>
              <a:t>ЭO‘ga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silijitish,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teskari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berilganda,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 – baza potenцial barer pasaяdi, kollektor – baza potenцial barer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 ortadi. Эnergetik diagramma 4.3, b – rasmda keltirilgan ko‘rinishga эga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00597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772942" y="604837"/>
            <a:ext cx="6715125" cy="3819525"/>
          </a:xfrm>
          <a:prstGeom prst="rect">
            <a:avLst/>
          </a:prstGeom>
        </p:spPr>
      </p:pic>
      <p:sp>
        <p:nvSpPr>
          <p:cNvPr id="3" name="Прямоугольник 2"/>
          <p:cNvSpPr/>
          <p:nvPr/>
        </p:nvSpPr>
        <p:spPr>
          <a:xfrm>
            <a:off x="3082504" y="5210680"/>
            <a:ext cx="6096000" cy="646331"/>
          </a:xfrm>
          <a:prstGeom prst="rect">
            <a:avLst/>
          </a:prstGeom>
        </p:spPr>
        <p:txBody>
          <a:bodyPr>
            <a:spAutoFit/>
          </a:bodyPr>
          <a:lstStyle/>
          <a:p>
            <a:r>
              <a:rPr lang="bg-BG" i="1" dirty="0">
                <a:latin typeface="Times New Roman" panose="02020603050405020304" pitchFamily="18" charset="0"/>
                <a:ea typeface="Times New Roman" panose="02020603050405020304" pitchFamily="18" charset="0"/>
              </a:rPr>
              <a:t>n – p – 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turli dreyfsiz BTning muvozanat holatdagi (a) va</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aktiv</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эnergetik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diagrammalari.</a:t>
            </a:r>
            <a:endParaRPr lang="ru-RU" dirty="0"/>
          </a:p>
        </p:txBody>
      </p:sp>
    </p:spTree>
    <p:extLst>
      <p:ext uri="{BB962C8B-B14F-4D97-AF65-F5344CB8AC3E}">
        <p14:creationId xmlns:p14="http://schemas.microsoft.com/office/powerpoint/2010/main" val="3184237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5442" y="369283"/>
            <a:ext cx="11447252" cy="5068054"/>
          </a:xfrm>
          <a:prstGeom prst="rect">
            <a:avLst/>
          </a:prstGeom>
        </p:spPr>
        <p:txBody>
          <a:bodyPr wrap="square">
            <a:spAutoFit/>
          </a:bodyPr>
          <a:lstStyle/>
          <a:p>
            <a:pPr marL="161925" marR="452755" indent="456565" algn="just">
              <a:spcAft>
                <a:spcPts val="0"/>
              </a:spcAft>
            </a:pPr>
            <a:r>
              <a:rPr lang="bg-BG" dirty="0">
                <a:latin typeface="Times New Roman" panose="02020603050405020304" pitchFamily="18" charset="0"/>
                <a:ea typeface="Times New Roman" panose="02020603050405020304" pitchFamily="18" charset="0"/>
              </a:rPr>
              <a:t>O‘tishlarga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kuchlanishlar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natijasida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balansi</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o‘zgaradi.</a:t>
            </a:r>
            <a:r>
              <a:rPr lang="bg-BG" spc="8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a:t>
            </a:r>
            <a:r>
              <a:rPr lang="bg-BG" spc="9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sohasi</a:t>
            </a:r>
            <a:r>
              <a:rPr lang="bg-BG" spc="8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Fermi</a:t>
            </a:r>
            <a:r>
              <a:rPr lang="bg-BG" spc="8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kvazisathining</a:t>
            </a:r>
            <a:r>
              <a:rPr lang="bg-BG" spc="8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юqoriga</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siljishi</a:t>
            </a:r>
            <a:endParaRPr lang="ru-RU" dirty="0">
              <a:latin typeface="Times New Roman" panose="02020603050405020304" pitchFamily="18" charset="0"/>
              <a:ea typeface="Times New Roman" panose="02020603050405020304" pitchFamily="18" charset="0"/>
            </a:endParaRPr>
          </a:p>
          <a:p>
            <a:pPr marL="161925" marR="450850" algn="just">
              <a:spcBef>
                <a:spcPts val="350"/>
              </a:spcBef>
              <a:spcAft>
                <a:spcPts val="0"/>
              </a:spcAft>
            </a:pPr>
            <a:r>
              <a:rPr lang="bg-BG" sz="1400" dirty="0">
                <a:latin typeface="Times New Roman" panose="02020603050405020304" pitchFamily="18" charset="0"/>
                <a:ea typeface="Times New Roman" panose="02020603050405020304" pitchFamily="18" charset="0"/>
              </a:rPr>
              <a:t/>
            </a:r>
            <a:br>
              <a:rPr lang="bg-BG" sz="1400" dirty="0">
                <a:latin typeface="Times New Roman" panose="02020603050405020304" pitchFamily="18" charset="0"/>
                <a:ea typeface="Times New Roman" panose="02020603050405020304" pitchFamily="18" charset="0"/>
              </a:rPr>
            </a:br>
            <a:r>
              <a:rPr lang="bg-BG" dirty="0">
                <a:latin typeface="Times New Roman" panose="02020603050405020304" pitchFamily="18" charset="0"/>
                <a:ea typeface="Times New Roman" panose="02020603050405020304" pitchFamily="18" charset="0"/>
              </a:rPr>
              <a:t>va potenцial barerning mos kamayishi, эlektronni ЭO‘dan o‘tkazish 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zarur ishning kamayishini anglatadi. Xuddi shu vaqtda kollektor sohasi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Fermi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kvazisathining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barerining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ajralib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chiqadigan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ortishini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anglatadi.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Agar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vaqt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birligi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ichida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o‘tuvchi эlektronlar soni, xuddi shu vaqt davomida, эmitterdan bazaga o‘tuvchi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 soniga, xech bo‘lmaganda, kattalik darajasi bo‘yicha teng bo‘lsa,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injekцiяlash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sarflanadigan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ushbu</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ajraladigan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nisbatan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kichik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dirty="0">
                <a:latin typeface="Times New Roman" panose="02020603050405020304" pitchFamily="18" charset="0"/>
                <a:ea typeface="Times New Roman" panose="02020603050405020304" pitchFamily="18" charset="0"/>
              </a:rPr>
              <a:t>Ushbu ortiqcha quvvat chiqish zanjiri эlektr toki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quvvatidek namoёn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 Юqorida ko‘rib o‘tilganlar BT 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 kuchaytirilishining fizik</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mohiяtini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belgilaydi.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yo‘nalgan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oqimi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 bazaga oquvchi ushbu zarrachalar oqimi bilan bir xil bo‘lishi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kengligi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etarlicha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kichik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rekombinaцiя</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yo‘qolishi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 bo‘lmog‘i</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kerak.</a:t>
            </a:r>
            <a:endParaRPr lang="ru-RU"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dirty="0">
                <a:latin typeface="Times New Roman" panose="02020603050405020304" pitchFamily="18" charset="0"/>
                <a:ea typeface="Times New Roman" panose="02020603050405020304" pitchFamily="18" charset="0"/>
              </a:rPr>
              <a:t>Kovak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albatta,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shundayligicha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qoladi.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Lekin,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konцentraцiяsi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konцentraцiяsiga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nisbatan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juda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kichik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bo‘lgani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sababli,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birlik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vaqt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davomida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o‘tuvchi</a:t>
            </a:r>
            <a:r>
              <a:rPr lang="bg-BG" spc="3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soni эlektronlarning эmitterdan kollektorga o‘tishiga nisbatan mos marta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юtug‘,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юtug‘ga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nisbatan,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inobatga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olmasa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darajada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7500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85336" y="851523"/>
            <a:ext cx="9031856" cy="4801314"/>
          </a:xfrm>
          <a:prstGeom prst="rect">
            <a:avLst/>
          </a:prstGeom>
        </p:spPr>
        <p:txBody>
          <a:bodyPr wrap="square">
            <a:spAutoFit/>
          </a:bodyPr>
          <a:lstStyle/>
          <a:p>
            <a:pPr marL="161925" marR="451485" indent="457200" algn="just">
              <a:spcAft>
                <a:spcPts val="0"/>
              </a:spcAft>
            </a:pPr>
            <a:r>
              <a:rPr lang="bg-BG" i="1" dirty="0">
                <a:latin typeface="Times New Roman" panose="02020603050405020304" pitchFamily="18" charset="0"/>
                <a:ea typeface="Times New Roman" panose="02020603050405020304" pitchFamily="18" charset="0"/>
              </a:rPr>
              <a:t>p – n – p </a:t>
            </a:r>
            <a:r>
              <a:rPr lang="bg-BG" dirty="0">
                <a:latin typeface="Times New Roman" panose="02020603050405020304" pitchFamily="18" charset="0"/>
                <a:ea typeface="Times New Roman" panose="02020603050405020304" pitchFamily="18" charset="0"/>
              </a:rPr>
              <a:t>tuzilmali BTlarda эsa quvvat bo‘yicha юtug‘ning asosiy qismi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kuchaytirishda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inobatga</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olmasa bo‘ladigan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darajada kam</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latin typeface="Times New Roman" panose="02020603050405020304" pitchFamily="18" charset="0"/>
              <a:ea typeface="Times New Roman" panose="02020603050405020304" pitchFamily="18" charset="0"/>
            </a:endParaRPr>
          </a:p>
          <a:p>
            <a:pPr marL="161925" marR="451485" indent="457200" algn="just">
              <a:spcBef>
                <a:spcPts val="5"/>
              </a:spcBef>
              <a:spcAft>
                <a:spcPts val="0"/>
              </a:spcAft>
            </a:pPr>
            <a:r>
              <a:rPr lang="bg-BG" dirty="0">
                <a:latin typeface="Times New Roman" panose="02020603050405020304" pitchFamily="18" charset="0"/>
                <a:ea typeface="Times New Roman" panose="02020603050405020304" pitchFamily="18" charset="0"/>
              </a:rPr>
              <a:t>Tranzistorlarda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o‘zgartirishning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tomonlari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gidrodinamik эnergiяni o‘zgartirish jaraёniga o‘xshab ketadi. Эmitter 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do‘nglik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bilan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ajratilgan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ikkita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suv</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xavzasiga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o‘xshatish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mumkin.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Tranzistor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muvozanat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holatiga,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gidrogeologlar tili bilan aytganda, юqori va pastki tub sathlari bir xil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do‘nglik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sathidan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ёtgan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holat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ЭO‘dagi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KO‘dagi teskari siljishga юqori tub sathi do‘nglik sathiga nisbatan 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ko‘tarilgan,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tubning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sathi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aksincha,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sezilarli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pasaytirilgan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holat to‘g‘ri keladi. Юqori suv havzadagi suv do‘nglikdan oshib o‘tadi 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qisman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filtraцiя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bug‘lanish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kamayishiga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qaramasdan</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rekombinaцiя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kamayishi),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ikkinchi suv havzasi chegarasigacha etib boradi. Bu erda u pastki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tub sathiga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nisbatan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zahirasiga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sharshara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sifatida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oqib,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jamg‘arilgan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gidroturbina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o‘rnatishni taqozo qiladi. Tranzistorlarda bunday turbinalar vazifasini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zanjirining юklama</a:t>
            </a:r>
            <a:r>
              <a:rPr lang="bg-BG" spc="3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эlementlari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bajaradi.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1143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09622" y="1242205"/>
            <a:ext cx="8177841" cy="2031325"/>
          </a:xfrm>
          <a:prstGeom prst="rect">
            <a:avLst/>
          </a:prstGeom>
        </p:spPr>
        <p:txBody>
          <a:bodyPr wrap="square">
            <a:spAutoFit/>
          </a:bodyPr>
          <a:lstStyle/>
          <a:p>
            <a:pPr marL="161925" marR="452755" indent="457200" algn="just">
              <a:spcBef>
                <a:spcPts val="350"/>
              </a:spcBef>
              <a:spcAft>
                <a:spcPts val="0"/>
              </a:spcAft>
            </a:pPr>
            <a:r>
              <a:rPr lang="bg-BG" sz="1400" i="1" dirty="0">
                <a:latin typeface="Times New Roman" panose="02020603050405020304" pitchFamily="18" charset="0"/>
                <a:ea typeface="Times New Roman" panose="02020603050405020304" pitchFamily="18" charset="0"/>
              </a:rPr>
              <a:t>p – n – p </a:t>
            </a:r>
            <a:r>
              <a:rPr lang="bg-BG" sz="1400" dirty="0">
                <a:latin typeface="Times New Roman" panose="02020603050405020304" pitchFamily="18" charset="0"/>
                <a:ea typeface="Times New Roman" panose="02020603050405020304" pitchFamily="18" charset="0"/>
              </a:rPr>
              <a:t>tuzilmali tranzistorlarda barcha jaraёnlar юqoridagilarga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o‘xshash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faqat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suюqlik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rolini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эlektronlar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kovaklar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bajaradi.</a:t>
            </a:r>
            <a:endParaRPr lang="ru-RU" sz="1400" dirty="0">
              <a:latin typeface="Times New Roman" panose="02020603050405020304" pitchFamily="18" charset="0"/>
              <a:ea typeface="Times New Roman" panose="02020603050405020304" pitchFamily="18" charset="0"/>
            </a:endParaRPr>
          </a:p>
          <a:p>
            <a:pPr marL="161925" marR="452120" indent="456565" algn="just">
              <a:spcAft>
                <a:spcPts val="0"/>
              </a:spcAft>
            </a:pPr>
            <a:r>
              <a:rPr lang="bg-BG" sz="1400" dirty="0">
                <a:latin typeface="Times New Roman" panose="02020603050405020304" pitchFamily="18" charset="0"/>
                <a:ea typeface="Times New Roman" panose="02020603050405020304" pitchFamily="18" charset="0"/>
              </a:rPr>
              <a:t>Dreyfli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sohasida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kiritmalar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notekis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taqsimlangan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bo‘lgani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butun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kengligini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эgallaydi.</a:t>
            </a:r>
            <a:r>
              <a:rPr lang="bg-BG" sz="1400" spc="160"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n</a:t>
            </a:r>
            <a:r>
              <a:rPr lang="bg-BG" sz="1400" i="1" spc="16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a:t>
            </a:r>
            <a:r>
              <a:rPr lang="bg-BG" sz="1400" i="1" spc="16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p</a:t>
            </a:r>
            <a:r>
              <a:rPr lang="bg-BG" sz="1400" i="1" spc="16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a:t>
            </a:r>
            <a:r>
              <a:rPr lang="bg-BG" sz="1400" i="1" spc="16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n</a:t>
            </a:r>
            <a:r>
              <a:rPr lang="bg-BG" sz="1400" i="1" spc="17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tuzilmali</a:t>
            </a:r>
            <a:r>
              <a:rPr lang="bg-BG" sz="1400" spc="16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dreyfli</a:t>
            </a:r>
            <a:r>
              <a:rPr lang="bg-BG" sz="1400" spc="16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16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эnergetik</a:t>
            </a:r>
            <a:r>
              <a:rPr lang="bg-BG" sz="1400" spc="16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diagrammasi</a:t>
            </a:r>
            <a:endParaRPr lang="ru-RU" sz="1400" dirty="0">
              <a:latin typeface="Times New Roman" panose="02020603050405020304" pitchFamily="18" charset="0"/>
              <a:ea typeface="Times New Roman" panose="02020603050405020304" pitchFamily="18" charset="0"/>
            </a:endParaRPr>
          </a:p>
          <a:p>
            <a:pPr marL="742950" marR="451485" lvl="1" indent="-285750">
              <a:spcAft>
                <a:spcPts val="0"/>
              </a:spcAft>
              <a:buSzPts val="1400"/>
              <a:buFont typeface="Times New Roman" panose="02020603050405020304" pitchFamily="18" charset="0"/>
              <a:buAutoNum type="arabicPeriod"/>
              <a:tabLst>
                <a:tab pos="434975" algn="l"/>
              </a:tabLst>
            </a:pPr>
            <a:r>
              <a:rPr lang="bg-BG" sz="1400" dirty="0">
                <a:latin typeface="Times New Roman" panose="02020603050405020304" pitchFamily="18" charset="0"/>
                <a:ea typeface="Times New Roman" panose="02020603050405020304" pitchFamily="18" charset="0"/>
              </a:rPr>
              <a:t>– rasmda keltirilgan. Bunday tranzistorda baza sohasi do‘nglikdan эmas,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balki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kollektor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tomonga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og‘gan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tekislikdan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iborat.</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Эlektronlarning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diffuziя</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dreyf</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hisobiga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amalga</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oshadi.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Gidrodinamik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o‘xshatishda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suюqlikning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suv</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havzalar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orasidagi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harakati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nafaqat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gidrodinamik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bosim</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ostida,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balki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ko‘proq</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gidrostatik</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bosim</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ostida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юz</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berishini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anglatadi.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Suv</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tezligi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ortadi,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o‘tishdagi</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yo‘qotishlar эsa kamaяdi.</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10866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076700" y="1757362"/>
            <a:ext cx="4038600" cy="3343275"/>
          </a:xfrm>
          <a:prstGeom prst="rect">
            <a:avLst/>
          </a:prstGeom>
        </p:spPr>
      </p:pic>
      <p:sp>
        <p:nvSpPr>
          <p:cNvPr id="3" name="Прямоугольник 2"/>
          <p:cNvSpPr/>
          <p:nvPr/>
        </p:nvSpPr>
        <p:spPr>
          <a:xfrm>
            <a:off x="3651849" y="5486726"/>
            <a:ext cx="6096000" cy="646331"/>
          </a:xfrm>
          <a:prstGeom prst="rect">
            <a:avLst/>
          </a:prstGeom>
        </p:spPr>
        <p:txBody>
          <a:bodyPr>
            <a:spAutoFit/>
          </a:bodyPr>
          <a:lstStyle/>
          <a:p>
            <a:r>
              <a:rPr lang="bg-BG" i="1" dirty="0">
                <a:latin typeface="Times New Roman" panose="02020603050405020304" pitchFamily="18" charset="0"/>
                <a:ea typeface="Times New Roman" panose="02020603050405020304" pitchFamily="18" charset="0"/>
              </a:rPr>
              <a:t>n – p – n </a:t>
            </a:r>
            <a:r>
              <a:rPr lang="bg-BG" dirty="0">
                <a:latin typeface="Times New Roman" panose="02020603050405020304" pitchFamily="18" charset="0"/>
                <a:ea typeface="Times New Roman" panose="02020603050405020304" pitchFamily="18" charset="0"/>
              </a:rPr>
              <a:t>turli dreyfli BTning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aktiv rejimdagi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эnergetik</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diagrammasi</a:t>
            </a:r>
            <a:endParaRPr lang="ru-RU" dirty="0"/>
          </a:p>
        </p:txBody>
      </p:sp>
    </p:spTree>
    <p:extLst>
      <p:ext uri="{BB962C8B-B14F-4D97-AF65-F5344CB8AC3E}">
        <p14:creationId xmlns:p14="http://schemas.microsoft.com/office/powerpoint/2010/main" val="1566450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32650" y="1880558"/>
            <a:ext cx="7591245" cy="2677656"/>
          </a:xfrm>
          <a:prstGeom prst="rect">
            <a:avLst/>
          </a:prstGeom>
        </p:spPr>
        <p:txBody>
          <a:bodyPr wrap="square">
            <a:spAutoFit/>
          </a:bodyPr>
          <a:lstStyle/>
          <a:p>
            <a:pPr marL="161925" marR="452120" indent="457200" algn="just">
              <a:spcAft>
                <a:spcPts val="0"/>
              </a:spcAft>
            </a:pPr>
            <a:r>
              <a:rPr lang="bg-BG" sz="2400" dirty="0">
                <a:latin typeface="Times New Roman" panose="02020603050405020304" pitchFamily="18" charset="0"/>
                <a:ea typeface="Times New Roman" panose="02020603050405020304" pitchFamily="18" charset="0"/>
              </a:rPr>
              <a:t>Quvvat o‘zgartirish jaraёnlarini miqdor jihatdan ifodalash uchun,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bazaga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injekцiяlanuvchi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эlektronlar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oqimi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chegarasidagi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ushbu</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zarrachalar oqimi orasidagi bog‘lanishni aniqlash kerak. Bu o‘z navbatida BT</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эlektrodlar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toklarini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turli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ish</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rejimlarida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ular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orasidagi</a:t>
            </a:r>
            <a:r>
              <a:rPr lang="bg-BG" sz="2400" spc="-33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bog‘liqlikni</a:t>
            </a:r>
            <a:r>
              <a:rPr lang="bg-BG" sz="2400" spc="-10"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aniqlashdan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iborat эkanligini anglatadi.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8149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92370" y="1725283"/>
            <a:ext cx="7651630" cy="3703578"/>
          </a:xfrm>
          <a:prstGeom prst="rect">
            <a:avLst/>
          </a:prstGeom>
        </p:spPr>
        <p:txBody>
          <a:bodyPr wrap="square">
            <a:spAutoFit/>
          </a:bodyPr>
          <a:lstStyle/>
          <a:p>
            <a:pPr lvl="1" algn="ctr">
              <a:spcAft>
                <a:spcPts val="0"/>
              </a:spcAft>
              <a:buSzPts val="1400"/>
              <a:tabLst>
                <a:tab pos="1845945" algn="l"/>
              </a:tabLst>
            </a:pPr>
            <a:r>
              <a:rPr lang="bg-BG" sz="2000" b="1" dirty="0">
                <a:latin typeface="Times New Roman" panose="02020603050405020304" pitchFamily="18" charset="0"/>
                <a:ea typeface="Times New Roman" panose="02020603050405020304" pitchFamily="18" charset="0"/>
              </a:rPr>
              <a:t>Tranzistorda</a:t>
            </a:r>
            <a:r>
              <a:rPr lang="bg-BG" sz="2000" b="1" spc="-5" dirty="0">
                <a:latin typeface="Times New Roman" panose="02020603050405020304" pitchFamily="18" charset="0"/>
                <a:ea typeface="Times New Roman" panose="02020603050405020304" pitchFamily="18" charset="0"/>
              </a:rPr>
              <a:t> </a:t>
            </a:r>
            <a:r>
              <a:rPr lang="en-US" sz="2000" b="1" dirty="0" smtClean="0">
                <a:latin typeface="Times New Roman" panose="02020603050405020304" pitchFamily="18" charset="0"/>
                <a:ea typeface="Times New Roman" panose="02020603050405020304" pitchFamily="18" charset="0"/>
              </a:rPr>
              <a:t>e</a:t>
            </a:r>
            <a:r>
              <a:rPr lang="bg-BG" sz="2000" b="1" dirty="0" smtClean="0">
                <a:latin typeface="Times New Roman" panose="02020603050405020304" pitchFamily="18" charset="0"/>
                <a:ea typeface="Times New Roman" panose="02020603050405020304" pitchFamily="18" charset="0"/>
              </a:rPr>
              <a:t>lektrodlar</a:t>
            </a:r>
            <a:r>
              <a:rPr lang="bg-BG" sz="2000" b="1" spc="-10" dirty="0" smtClean="0">
                <a:latin typeface="Times New Roman" panose="02020603050405020304" pitchFamily="18" charset="0"/>
                <a:ea typeface="Times New Roman" panose="02020603050405020304" pitchFamily="18" charset="0"/>
              </a:rPr>
              <a:t> </a:t>
            </a:r>
            <a:r>
              <a:rPr lang="bg-BG" sz="2000" b="1" dirty="0">
                <a:latin typeface="Times New Roman" panose="02020603050405020304" pitchFamily="18" charset="0"/>
                <a:ea typeface="Times New Roman" panose="02020603050405020304" pitchFamily="18" charset="0"/>
              </a:rPr>
              <a:t>toklari</a:t>
            </a:r>
            <a:endParaRPr lang="ru-RU" sz="2000" b="1" dirty="0">
              <a:latin typeface="Times New Roman" panose="02020603050405020304" pitchFamily="18" charset="0"/>
              <a:ea typeface="Times New Roman" panose="02020603050405020304" pitchFamily="18" charset="0"/>
            </a:endParaRPr>
          </a:p>
          <a:p>
            <a:pPr>
              <a:spcBef>
                <a:spcPts val="40"/>
              </a:spcBef>
              <a:spcAft>
                <a:spcPts val="0"/>
              </a:spcAft>
            </a:pPr>
            <a:r>
              <a:rPr lang="bg-BG" b="1"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161925" indent="456565">
              <a:spcBef>
                <a:spcPts val="5"/>
              </a:spcBef>
              <a:spcAft>
                <a:spcPts val="0"/>
              </a:spcAft>
            </a:pPr>
            <a:r>
              <a:rPr lang="bg-BG" sz="2000" dirty="0">
                <a:latin typeface="Times New Roman" panose="02020603050405020304" pitchFamily="18" charset="0"/>
                <a:ea typeface="Times New Roman" panose="02020603050405020304" pitchFamily="18" charset="0"/>
              </a:rPr>
              <a:t>UB</a:t>
            </a:r>
            <a:r>
              <a:rPr lang="bg-BG" sz="2000" spc="8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sxemada</a:t>
            </a:r>
            <a:r>
              <a:rPr lang="bg-BG" sz="2000" spc="8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ulangan,</a:t>
            </a:r>
            <a:r>
              <a:rPr lang="bg-BG" sz="2000" spc="8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эritib</a:t>
            </a:r>
            <a:r>
              <a:rPr lang="bg-BG" sz="2000" spc="8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tayёrlangan</a:t>
            </a:r>
            <a:r>
              <a:rPr lang="bg-BG" sz="2000" spc="180" dirty="0">
                <a:latin typeface="Times New Roman" panose="02020603050405020304" pitchFamily="18" charset="0"/>
                <a:ea typeface="Times New Roman" panose="02020603050405020304" pitchFamily="18" charset="0"/>
              </a:rPr>
              <a:t> </a:t>
            </a:r>
            <a:r>
              <a:rPr lang="bg-BG" sz="2000" i="1" dirty="0">
                <a:latin typeface="Times New Roman" panose="02020603050405020304" pitchFamily="18" charset="0"/>
                <a:ea typeface="Times New Roman" panose="02020603050405020304" pitchFamily="18" charset="0"/>
              </a:rPr>
              <a:t>n-p-n</a:t>
            </a:r>
            <a:r>
              <a:rPr lang="bg-BG" sz="2000" i="1" spc="8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BTning</a:t>
            </a:r>
            <a:r>
              <a:rPr lang="bg-BG" sz="2000" spc="9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aktiv</a:t>
            </a:r>
            <a:r>
              <a:rPr lang="bg-BG" sz="2000" spc="8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rejimda</a:t>
            </a:r>
            <a:r>
              <a:rPr lang="bg-BG" sz="2000" spc="-33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ishlashini</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ko‘rib</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chiqamiz (4.5</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 rasm).</a:t>
            </a:r>
            <a:endParaRPr lang="ru-RU" sz="2000" dirty="0">
              <a:latin typeface="Times New Roman" panose="02020603050405020304" pitchFamily="18" charset="0"/>
              <a:ea typeface="Times New Roman" panose="02020603050405020304" pitchFamily="18" charset="0"/>
            </a:endParaRPr>
          </a:p>
          <a:p>
            <a:pPr marL="619125">
              <a:lnSpc>
                <a:spcPts val="1610"/>
              </a:lnSpc>
              <a:spcAft>
                <a:spcPts val="0"/>
              </a:spcAft>
            </a:pPr>
            <a:r>
              <a:rPr lang="bg-BG" sz="2000" dirty="0">
                <a:latin typeface="Times New Roman" panose="02020603050405020304" pitchFamily="18" charset="0"/>
                <a:ea typeface="Times New Roman" panose="02020603050405020304" pitchFamily="18" charset="0"/>
              </a:rPr>
              <a:t>BTning</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ishlashi</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uch</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hodisa</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hisobiga</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amalga</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oshadi:</a:t>
            </a:r>
            <a:endParaRPr lang="ru-RU" sz="2000" dirty="0">
              <a:latin typeface="Times New Roman" panose="02020603050405020304" pitchFamily="18" charset="0"/>
              <a:ea typeface="Times New Roman" panose="02020603050405020304" pitchFamily="18" charset="0"/>
            </a:endParaRPr>
          </a:p>
          <a:p>
            <a:pPr marL="1143000" lvl="2" indent="-228600">
              <a:spcAft>
                <a:spcPts val="0"/>
              </a:spcAft>
              <a:buSzPts val="1400"/>
              <a:buFont typeface="Times New Roman" panose="02020603050405020304" pitchFamily="18" charset="0"/>
              <a:buChar char="-"/>
              <a:tabLst>
                <a:tab pos="847725" algn="l"/>
                <a:tab pos="848360" algn="l"/>
              </a:tabLst>
            </a:pPr>
            <a:r>
              <a:rPr lang="bg-BG" sz="2000" dirty="0">
                <a:latin typeface="Times New Roman" panose="02020603050405020304" pitchFamily="18" charset="0"/>
                <a:ea typeface="Times New Roman" panose="02020603050405020304" pitchFamily="18" charset="0"/>
              </a:rPr>
              <a:t>эmitterdan</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asosiy</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zarяd</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tashuvchilarning</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bazaga</a:t>
            </a:r>
            <a:r>
              <a:rPr lang="bg-BG" sz="2000" spc="-2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injekцiяlanishi;</a:t>
            </a:r>
            <a:endParaRPr lang="ru-RU" sz="1600" dirty="0">
              <a:latin typeface="Times New Roman" panose="02020603050405020304" pitchFamily="18" charset="0"/>
              <a:ea typeface="Times New Roman" panose="02020603050405020304" pitchFamily="18" charset="0"/>
            </a:endParaRPr>
          </a:p>
          <a:p>
            <a:pPr marL="1143000" marR="452120" lvl="2" indent="-228600">
              <a:spcBef>
                <a:spcPts val="350"/>
              </a:spcBef>
              <a:spcAft>
                <a:spcPts val="0"/>
              </a:spcAft>
              <a:buSzPts val="1400"/>
              <a:buFont typeface="Times New Roman" panose="02020603050405020304" pitchFamily="18" charset="0"/>
              <a:buChar char="-"/>
              <a:tabLst>
                <a:tab pos="847725" algn="l"/>
                <a:tab pos="848360" algn="l"/>
              </a:tabLst>
            </a:pPr>
            <a:r>
              <a:rPr lang="bg-BG" sz="2000" dirty="0">
                <a:latin typeface="Times New Roman" panose="02020603050405020304" pitchFamily="18" charset="0"/>
                <a:ea typeface="Times New Roman" panose="02020603050405020304" pitchFamily="18" charset="0"/>
              </a:rPr>
              <a:t/>
            </a:r>
            <a:br>
              <a:rPr lang="bg-BG" sz="2000" dirty="0">
                <a:latin typeface="Times New Roman" panose="02020603050405020304" pitchFamily="18" charset="0"/>
                <a:ea typeface="Times New Roman" panose="02020603050405020304" pitchFamily="18" charset="0"/>
              </a:rPr>
            </a:br>
            <a:r>
              <a:rPr lang="bg-BG" sz="2000" dirty="0">
                <a:latin typeface="Times New Roman" panose="02020603050405020304" pitchFamily="18" charset="0"/>
                <a:ea typeface="Times New Roman" panose="02020603050405020304" pitchFamily="18" charset="0"/>
              </a:rPr>
              <a:t>bazaga</a:t>
            </a:r>
            <a:r>
              <a:rPr lang="bg-BG" sz="2000" spc="3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injekцiяlangan</a:t>
            </a:r>
            <a:r>
              <a:rPr lang="bg-BG" sz="2000" spc="33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ЭZTlarning</a:t>
            </a:r>
            <a:r>
              <a:rPr lang="bg-BG" sz="2000" spc="32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diffuziя</a:t>
            </a:r>
            <a:r>
              <a:rPr lang="bg-BG" sz="2000" spc="32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va</a:t>
            </a:r>
            <a:r>
              <a:rPr lang="bg-BG" sz="2000" spc="32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dreyf</a:t>
            </a:r>
            <a:r>
              <a:rPr lang="bg-BG" sz="2000" spc="32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hisobiga</a:t>
            </a:r>
            <a:r>
              <a:rPr lang="bg-BG" sz="2000" spc="-33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KO‘gacha</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etib kelishi;</a:t>
            </a:r>
            <a:endParaRPr lang="ru-RU" sz="1600" dirty="0">
              <a:latin typeface="Times New Roman" panose="02020603050405020304" pitchFamily="18" charset="0"/>
              <a:ea typeface="Times New Roman" panose="02020603050405020304" pitchFamily="18" charset="0"/>
            </a:endParaRPr>
          </a:p>
          <a:p>
            <a:pPr marL="1143000" marR="452755" lvl="2" indent="-228600">
              <a:spcBef>
                <a:spcPts val="5"/>
              </a:spcBef>
              <a:spcAft>
                <a:spcPts val="0"/>
              </a:spcAft>
              <a:buSzPts val="1400"/>
              <a:buFont typeface="Times New Roman" panose="02020603050405020304" pitchFamily="18" charset="0"/>
              <a:buChar char="-"/>
              <a:tabLst>
                <a:tab pos="847725" algn="l"/>
                <a:tab pos="848360" algn="l"/>
              </a:tabLst>
            </a:pPr>
            <a:r>
              <a:rPr lang="bg-BG" sz="2000" dirty="0">
                <a:latin typeface="Times New Roman" panose="02020603050405020304" pitchFamily="18" charset="0"/>
                <a:ea typeface="Times New Roman" panose="02020603050405020304" pitchFamily="18" charset="0"/>
              </a:rPr>
              <a:t>bazaga</a:t>
            </a:r>
            <a:r>
              <a:rPr lang="bg-BG" sz="2000" spc="23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injekцiяlangan</a:t>
            </a:r>
            <a:r>
              <a:rPr lang="bg-BG" sz="2000" spc="24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va</a:t>
            </a:r>
            <a:r>
              <a:rPr lang="bg-BG" sz="2000" spc="24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KO‘gacha</a:t>
            </a:r>
            <a:r>
              <a:rPr lang="bg-BG" sz="2000" spc="24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etib</a:t>
            </a:r>
            <a:r>
              <a:rPr lang="bg-BG" sz="2000" spc="23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kelgan</a:t>
            </a:r>
            <a:r>
              <a:rPr lang="bg-BG" sz="2000" spc="24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noasosiy</a:t>
            </a:r>
            <a:r>
              <a:rPr lang="bg-BG" sz="2000" spc="24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zarяd</a:t>
            </a:r>
            <a:r>
              <a:rPr lang="bg-BG" sz="2000" spc="-33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tashuvchilarning</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эkstrakцiяlanishi.</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242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52600" y="304800"/>
            <a:ext cx="8686800" cy="1066800"/>
          </a:xfrm>
        </p:spPr>
        <p:txBody>
          <a:bodyPr/>
          <a:lstStyle/>
          <a:p>
            <a:pPr algn="ctr" eaLnBrk="1" hangingPunct="1"/>
            <a:r>
              <a:rPr lang="ru-RU" altLang="ru-RU" sz="2400" b="1" i="1">
                <a:latin typeface="Times New Roman" panose="02020603050405020304" pitchFamily="18" charset="0"/>
              </a:rPr>
              <a:t>р</a:t>
            </a:r>
            <a:r>
              <a:rPr lang="en-US" altLang="ru-RU" sz="2400" b="1" i="1">
                <a:latin typeface="Times New Roman" panose="02020603050405020304" pitchFamily="18" charset="0"/>
              </a:rPr>
              <a:t>-n-</a:t>
            </a:r>
            <a:r>
              <a:rPr lang="ru-RU" altLang="ru-RU" sz="2400" b="1" i="1">
                <a:latin typeface="Times New Roman" panose="02020603050405020304" pitchFamily="18" charset="0"/>
              </a:rPr>
              <a:t>р</a:t>
            </a:r>
            <a:r>
              <a:rPr lang="en-US" altLang="ru-RU" sz="2400" b="1">
                <a:latin typeface="Times New Roman" panose="02020603050405020304" pitchFamily="18" charset="0"/>
              </a:rPr>
              <a:t> (</a:t>
            </a:r>
            <a:r>
              <a:rPr lang="ru-RU" altLang="ru-RU" sz="2400" b="1">
                <a:latin typeface="Times New Roman" panose="02020603050405020304" pitchFamily="18" charset="0"/>
              </a:rPr>
              <a:t>а</a:t>
            </a:r>
            <a:r>
              <a:rPr lang="en-US" altLang="ru-RU" sz="2400" b="1">
                <a:latin typeface="Times New Roman" panose="02020603050405020304" pitchFamily="18" charset="0"/>
              </a:rPr>
              <a:t>) </a:t>
            </a:r>
            <a:r>
              <a:rPr lang="uz-Cyrl-UZ" altLang="ru-RU" sz="2400" b="1">
                <a:latin typeface="Times New Roman" panose="02020603050405020304" pitchFamily="18" charset="0"/>
              </a:rPr>
              <a:t>ва </a:t>
            </a:r>
            <a:r>
              <a:rPr lang="en-US" altLang="ru-RU" sz="2400" b="1" i="1">
                <a:latin typeface="Times New Roman" panose="02020603050405020304" pitchFamily="18" charset="0"/>
              </a:rPr>
              <a:t>n-</a:t>
            </a:r>
            <a:r>
              <a:rPr lang="ru-RU" altLang="ru-RU" sz="2400" b="1" i="1">
                <a:latin typeface="Times New Roman" panose="02020603050405020304" pitchFamily="18" charset="0"/>
              </a:rPr>
              <a:t>р</a:t>
            </a:r>
            <a:r>
              <a:rPr lang="en-US" altLang="ru-RU" sz="2400" b="1" i="1">
                <a:latin typeface="Times New Roman" panose="02020603050405020304" pitchFamily="18" charset="0"/>
              </a:rPr>
              <a:t>-n</a:t>
            </a:r>
            <a:r>
              <a:rPr lang="en-US" altLang="ru-RU" sz="2400" b="1">
                <a:latin typeface="Times New Roman" panose="02020603050405020304" pitchFamily="18" charset="0"/>
              </a:rPr>
              <a:t>  (</a:t>
            </a:r>
            <a:r>
              <a:rPr lang="ru-RU" altLang="ru-RU" sz="2400" b="1">
                <a:latin typeface="Times New Roman" panose="02020603050405020304" pitchFamily="18" charset="0"/>
              </a:rPr>
              <a:t>б</a:t>
            </a:r>
            <a:r>
              <a:rPr lang="en-US" altLang="ru-RU" sz="2400" b="1">
                <a:latin typeface="Times New Roman" panose="02020603050405020304" pitchFamily="18" charset="0"/>
              </a:rPr>
              <a:t>) </a:t>
            </a:r>
            <a:r>
              <a:rPr lang="uz-Cyrl-UZ" altLang="ru-RU" sz="2400" b="1">
                <a:latin typeface="Times New Roman" panose="02020603050405020304" pitchFamily="18" charset="0"/>
              </a:rPr>
              <a:t>турли </a:t>
            </a:r>
            <a:r>
              <a:rPr lang="ru-RU" altLang="ru-RU" sz="2400" b="1">
                <a:latin typeface="Times New Roman" panose="02020603050405020304" pitchFamily="18" charset="0"/>
              </a:rPr>
              <a:t>БТ</a:t>
            </a:r>
            <a:r>
              <a:rPr lang="uz-Cyrl-UZ" altLang="ru-RU" sz="2400" b="1">
                <a:latin typeface="Times New Roman" panose="02020603050405020304" pitchFamily="18" charset="0"/>
              </a:rPr>
              <a:t> лар тузилмаси ва уларнинг</a:t>
            </a:r>
            <a:br>
              <a:rPr lang="uz-Cyrl-UZ" altLang="ru-RU" sz="2400" b="1">
                <a:latin typeface="Times New Roman" panose="02020603050405020304" pitchFamily="18" charset="0"/>
              </a:rPr>
            </a:br>
            <a:r>
              <a:rPr lang="uz-Cyrl-UZ" altLang="ru-RU" sz="2400" b="1">
                <a:latin typeface="Times New Roman" panose="02020603050405020304" pitchFamily="18" charset="0"/>
              </a:rPr>
              <a:t>схемада  шартли белгиланиши</a:t>
            </a:r>
            <a:r>
              <a:rPr lang="uz-Cyrl-UZ" altLang="ru-RU" sz="3400"/>
              <a:t> </a:t>
            </a:r>
            <a:endParaRPr lang="ru-RU" altLang="ru-RU" sz="3400"/>
          </a:p>
        </p:txBody>
      </p:sp>
      <p:sp>
        <p:nvSpPr>
          <p:cNvPr id="6147" name="Rectangle 3"/>
          <p:cNvSpPr>
            <a:spLocks noGrp="1" noChangeArrowheads="1"/>
          </p:cNvSpPr>
          <p:nvPr>
            <p:ph type="body" idx="1"/>
          </p:nvPr>
        </p:nvSpPr>
        <p:spPr/>
        <p:txBody>
          <a:bodyPr/>
          <a:lstStyle/>
          <a:p>
            <a:pPr marL="0" indent="0">
              <a:buNone/>
            </a:pPr>
            <a:r>
              <a:rPr lang="ru-RU" altLang="ru-RU" smtClean="0"/>
              <a:t>.</a:t>
            </a:r>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09800"/>
            <a:ext cx="63563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052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38141" y="414786"/>
            <a:ext cx="4991100" cy="2819400"/>
          </a:xfrm>
          <a:prstGeom prst="rect">
            <a:avLst/>
          </a:prstGeom>
        </p:spPr>
      </p:pic>
      <p:sp>
        <p:nvSpPr>
          <p:cNvPr id="3" name="Прямоугольник 2"/>
          <p:cNvSpPr/>
          <p:nvPr/>
        </p:nvSpPr>
        <p:spPr>
          <a:xfrm>
            <a:off x="3048000" y="3105835"/>
            <a:ext cx="6096000" cy="646331"/>
          </a:xfrm>
          <a:prstGeom prst="rect">
            <a:avLst/>
          </a:prstGeom>
        </p:spPr>
        <p:txBody>
          <a:bodyPr>
            <a:spAutoFit/>
          </a:bodyPr>
          <a:lstStyle/>
          <a:p>
            <a:r>
              <a:rPr lang="bg-BG" dirty="0">
                <a:latin typeface="Times New Roman" panose="02020603050405020304" pitchFamily="18" charset="0"/>
                <a:ea typeface="Times New Roman" panose="02020603050405020304" pitchFamily="18" charset="0"/>
              </a:rPr>
              <a:t>Aktiv rejim uchun kuchlanish manbalari qutblari va</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эlektrodlar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toklari yo‘nalishlari.</a:t>
            </a:r>
            <a:endParaRPr lang="ru-RU" dirty="0"/>
          </a:p>
        </p:txBody>
      </p:sp>
    </p:spTree>
    <p:extLst>
      <p:ext uri="{BB962C8B-B14F-4D97-AF65-F5344CB8AC3E}">
        <p14:creationId xmlns:p14="http://schemas.microsoft.com/office/powerpoint/2010/main" val="2109292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901226" y="803784"/>
            <a:ext cx="8096250" cy="4905375"/>
          </a:xfrm>
          <a:prstGeom prst="rect">
            <a:avLst/>
          </a:prstGeom>
        </p:spPr>
      </p:pic>
    </p:spTree>
    <p:extLst>
      <p:ext uri="{BB962C8B-B14F-4D97-AF65-F5344CB8AC3E}">
        <p14:creationId xmlns:p14="http://schemas.microsoft.com/office/powerpoint/2010/main" val="3989702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50852" y="594513"/>
            <a:ext cx="6096000" cy="4087016"/>
          </a:xfrm>
          <a:prstGeom prst="rect">
            <a:avLst/>
          </a:prstGeom>
        </p:spPr>
        <p:txBody>
          <a:bodyPr>
            <a:spAutoFit/>
          </a:bodyPr>
          <a:lstStyle/>
          <a:p>
            <a:pPr marL="161925" marR="452120" indent="-635" algn="just">
              <a:lnSpc>
                <a:spcPct val="103000"/>
              </a:lnSpc>
              <a:spcBef>
                <a:spcPts val="440"/>
              </a:spcBef>
              <a:spcAft>
                <a:spcPts val="0"/>
              </a:spcAft>
            </a:pPr>
            <a:r>
              <a:rPr lang="bg-BG" dirty="0" smtClean="0">
                <a:latin typeface="Times New Roman" panose="02020603050405020304" pitchFamily="18" charset="0"/>
                <a:ea typeface="Times New Roman" panose="02020603050405020304" pitchFamily="18" charset="0"/>
              </a:rPr>
              <a:t>Odatda</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=0,990-0,995</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ni</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tashkil</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эtadi.</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Bazaga</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injekцiяlangan</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эlektronlar, bazada kollektor tomonga diffuziяlanib KO‘gacha etib boradi.</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So‘ngra</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kollektorga эkstrakцiяlanadi (KO‘ning эlektr maydoni ta’sirida</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kollektorga</a:t>
            </a:r>
            <a:r>
              <a:rPr lang="bg-BG" spc="-1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tortib olinadi)</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va</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kollektor</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toki </a:t>
            </a:r>
            <a:r>
              <a:rPr lang="bg-BG" i="1" dirty="0" smtClean="0">
                <a:latin typeface="Times New Roman" panose="02020603050405020304" pitchFamily="18" charset="0"/>
                <a:ea typeface="Times New Roman" panose="02020603050405020304" pitchFamily="18" charset="0"/>
              </a:rPr>
              <a:t>I</a:t>
            </a:r>
            <a:r>
              <a:rPr lang="bg-BG" i="1" baseline="-25000" dirty="0" smtClean="0">
                <a:latin typeface="Times New Roman" panose="02020603050405020304" pitchFamily="18" charset="0"/>
                <a:ea typeface="Times New Roman" panose="02020603050405020304" pitchFamily="18" charset="0"/>
              </a:rPr>
              <a:t>Kn</a:t>
            </a:r>
            <a:r>
              <a:rPr lang="bg-BG" i="1" spc="-10"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ni hosil</a:t>
            </a:r>
            <a:r>
              <a:rPr lang="bg-BG" spc="-10"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qiladi.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Kollektorga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o‘tish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davomida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injek</a:t>
            </a:r>
            <a:r>
              <a:rPr lang="bg-BG" dirty="0">
                <a:latin typeface="Times New Roman" panose="02020603050405020304" pitchFamily="18" charset="0"/>
                <a:ea typeface="Times New Roman" panose="02020603050405020304" pitchFamily="18" charset="0"/>
              </a:rPr>
              <a:t>ц</a:t>
            </a:r>
            <a:r>
              <a:rPr lang="en-US" dirty="0" err="1">
                <a:latin typeface="Times New Roman" panose="02020603050405020304" pitchFamily="18" charset="0"/>
                <a:ea typeface="Times New Roman" panose="02020603050405020304" pitchFamily="18" charset="0"/>
              </a:rPr>
              <a:t>i</a:t>
            </a:r>
            <a:r>
              <a:rPr lang="bg-BG" dirty="0">
                <a:latin typeface="Times New Roman" panose="02020603050405020304" pitchFamily="18" charset="0"/>
                <a:ea typeface="Times New Roman" panose="02020603050405020304" pitchFamily="18" charset="0"/>
              </a:rPr>
              <a:t>я</a:t>
            </a:r>
            <a:r>
              <a:rPr lang="en-US" dirty="0" err="1">
                <a:latin typeface="Times New Roman" panose="02020603050405020304" pitchFamily="18" charset="0"/>
                <a:ea typeface="Times New Roman" panose="02020603050405020304" pitchFamily="18" charset="0"/>
              </a:rPr>
              <a:t>langan</a:t>
            </a:r>
            <a:r>
              <a:rPr lang="en-US"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a:t>
            </a:r>
            <a:r>
              <a:rPr lang="en-US" dirty="0" err="1">
                <a:latin typeface="Times New Roman" panose="02020603050405020304" pitchFamily="18" charset="0"/>
                <a:ea typeface="Times New Roman" panose="02020603050405020304" pitchFamily="18" charset="0"/>
              </a:rPr>
              <a:t>lektronlarning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qismi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baza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sohadagi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kovaklar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bilan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uchrashib</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rekombina</a:t>
            </a:r>
            <a:r>
              <a:rPr lang="bg-BG" dirty="0">
                <a:latin typeface="Times New Roman" panose="02020603050405020304" pitchFamily="18" charset="0"/>
                <a:ea typeface="Times New Roman" panose="02020603050405020304" pitchFamily="18" charset="0"/>
              </a:rPr>
              <a:t>ц</a:t>
            </a:r>
            <a:r>
              <a:rPr lang="en-US" dirty="0" err="1">
                <a:latin typeface="Times New Roman" panose="02020603050405020304" pitchFamily="18" charset="0"/>
                <a:ea typeface="Times New Roman" panose="02020603050405020304" pitchFamily="18" charset="0"/>
              </a:rPr>
              <a:t>i</a:t>
            </a:r>
            <a:r>
              <a:rPr lang="bg-BG" dirty="0">
                <a:latin typeface="Times New Roman" panose="02020603050405020304" pitchFamily="18" charset="0"/>
                <a:ea typeface="Times New Roman" panose="02020603050405020304" pitchFamily="18" charset="0"/>
              </a:rPr>
              <a:t>я</a:t>
            </a:r>
            <a:r>
              <a:rPr lang="en-US" dirty="0" err="1">
                <a:latin typeface="Times New Roman" panose="02020603050405020304" pitchFamily="18" charset="0"/>
                <a:ea typeface="Times New Roman" panose="02020603050405020304" pitchFamily="18" charset="0"/>
              </a:rPr>
              <a:t>lanadi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ularning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kon</a:t>
            </a:r>
            <a:r>
              <a:rPr lang="bg-BG" dirty="0">
                <a:latin typeface="Times New Roman" panose="02020603050405020304" pitchFamily="18" charset="0"/>
                <a:ea typeface="Times New Roman" panose="02020603050405020304" pitchFamily="18" charset="0"/>
              </a:rPr>
              <a:t>ц</a:t>
            </a:r>
            <a:r>
              <a:rPr lang="en-US" dirty="0" err="1">
                <a:latin typeface="Times New Roman" panose="02020603050405020304" pitchFamily="18" charset="0"/>
                <a:ea typeface="Times New Roman" panose="02020603050405020304" pitchFamily="18" charset="0"/>
              </a:rPr>
              <a:t>entra</a:t>
            </a:r>
            <a:r>
              <a:rPr lang="bg-BG" dirty="0">
                <a:latin typeface="Times New Roman" panose="02020603050405020304" pitchFamily="18" charset="0"/>
                <a:ea typeface="Times New Roman" panose="02020603050405020304" pitchFamily="18" charset="0"/>
              </a:rPr>
              <a:t>ц</a:t>
            </a:r>
            <a:r>
              <a:rPr lang="en-US" dirty="0" err="1">
                <a:latin typeface="Times New Roman" panose="02020603050405020304" pitchFamily="18" charset="0"/>
                <a:ea typeface="Times New Roman" panose="02020603050405020304" pitchFamily="18" charset="0"/>
              </a:rPr>
              <a:t>i</a:t>
            </a:r>
            <a:r>
              <a:rPr lang="bg-BG" dirty="0">
                <a:latin typeface="Times New Roman" panose="02020603050405020304" pitchFamily="18" charset="0"/>
                <a:ea typeface="Times New Roman" panose="02020603050405020304" pitchFamily="18" charset="0"/>
              </a:rPr>
              <a:t>я</a:t>
            </a:r>
            <a:r>
              <a:rPr lang="en-US" dirty="0" err="1">
                <a:latin typeface="Times New Roman" panose="02020603050405020304" pitchFamily="18" charset="0"/>
                <a:ea typeface="Times New Roman" panose="02020603050405020304" pitchFamily="18" charset="0"/>
              </a:rPr>
              <a:t>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kama</a:t>
            </a:r>
            <a:r>
              <a:rPr lang="bg-BG" dirty="0">
                <a:latin typeface="Times New Roman" panose="02020603050405020304" pitchFamily="18" charset="0"/>
                <a:ea typeface="Times New Roman" panose="02020603050405020304" pitchFamily="18" charset="0"/>
              </a:rPr>
              <a:t>я</a:t>
            </a:r>
            <a:r>
              <a:rPr lang="en-US" dirty="0">
                <a:latin typeface="Times New Roman" panose="02020603050405020304" pitchFamily="18" charset="0"/>
                <a:ea typeface="Times New Roman" panose="02020603050405020304" pitchFamily="18" charset="0"/>
              </a:rPr>
              <a:t>di. </a:t>
            </a:r>
            <a:r>
              <a:rPr lang="en-US" dirty="0" err="1">
                <a:latin typeface="Times New Roman" panose="02020603050405020304" pitchFamily="18" charset="0"/>
                <a:ea typeface="Times New Roman" panose="02020603050405020304" pitchFamily="18" charset="0"/>
              </a:rPr>
              <a:t>Etishmovchi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kovaklar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tashqi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zanjir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orqali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kirib</a:t>
            </a:r>
            <a:r>
              <a:rPr lang="en-US"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a:t>
            </a:r>
            <a:r>
              <a:rPr lang="en-US" dirty="0" err="1">
                <a:latin typeface="Times New Roman" panose="02020603050405020304" pitchFamily="18" charset="0"/>
                <a:ea typeface="Times New Roman" panose="02020603050405020304" pitchFamily="18" charset="0"/>
              </a:rPr>
              <a:t>lektr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neytrallik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sharti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bajarilishi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uchun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baza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tokining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rekombina</a:t>
            </a:r>
            <a:r>
              <a:rPr lang="bg-BG" dirty="0">
                <a:latin typeface="Times New Roman" panose="02020603050405020304" pitchFamily="18" charset="0"/>
                <a:ea typeface="Times New Roman" panose="02020603050405020304" pitchFamily="18" charset="0"/>
              </a:rPr>
              <a:t>ц</a:t>
            </a:r>
            <a:r>
              <a:rPr lang="en-US" dirty="0">
                <a:latin typeface="Times New Roman" panose="02020603050405020304" pitchFamily="18" charset="0"/>
                <a:ea typeface="Times New Roman" panose="02020603050405020304" pitchFamily="18" charset="0"/>
              </a:rPr>
              <a:t>ion </a:t>
            </a:r>
            <a:r>
              <a:rPr lang="en-US" dirty="0" err="1">
                <a:latin typeface="Times New Roman" panose="02020603050405020304" pitchFamily="18" charset="0"/>
                <a:ea typeface="Times New Roman" panose="02020603050405020304" pitchFamily="18" charset="0"/>
              </a:rPr>
              <a:t>takshil</a:t>
            </a:r>
            <a:r>
              <a:rPr lang="en-US"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a:t>
            </a:r>
            <a:r>
              <a:rPr lang="en-US" dirty="0" err="1">
                <a:latin typeface="Times New Roman" panose="02020603050405020304" pitchFamily="18" charset="0"/>
                <a:ea typeface="Times New Roman" panose="02020603050405020304" pitchFamily="18" charset="0"/>
              </a:rPr>
              <a:t>tuvchisi</a:t>
            </a:r>
            <a:r>
              <a:rPr lang="en-US" dirty="0">
                <a:latin typeface="Times New Roman" panose="02020603050405020304" pitchFamily="18" charset="0"/>
                <a:ea typeface="Times New Roman" panose="02020603050405020304" pitchFamily="18" charset="0"/>
              </a:rPr>
              <a:t> IBREK </a:t>
            </a:r>
            <a:r>
              <a:rPr lang="en-US" dirty="0" err="1">
                <a:latin typeface="Times New Roman" panose="02020603050405020304" pitchFamily="18" charset="0"/>
                <a:ea typeface="Times New Roman" panose="02020603050405020304" pitchFamily="18" charset="0"/>
              </a:rPr>
              <a:t>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hosil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qiladi</a:t>
            </a:r>
            <a:r>
              <a:rPr lang="en-US" dirty="0">
                <a:latin typeface="Times New Roman" panose="02020603050405020304" pitchFamily="18" charset="0"/>
                <a:ea typeface="Times New Roman" panose="02020603050405020304" pitchFamily="18" charset="0"/>
              </a:rPr>
              <a:t>. IBREK </a:t>
            </a:r>
            <a:r>
              <a:rPr lang="en-US" dirty="0" err="1">
                <a:latin typeface="Times New Roman" panose="02020603050405020304" pitchFamily="18" charset="0"/>
                <a:ea typeface="Times New Roman" panose="02020603050405020304" pitchFamily="18" charset="0"/>
              </a:rPr>
              <a:t>qiymati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katta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bo‘lgani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uchun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kamaytirishga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harakat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qilinadi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Bunga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baza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kengligini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kamaytirish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bilan</a:t>
            </a:r>
            <a:r>
              <a:rPr lang="en-US"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a:t>
            </a:r>
            <a:r>
              <a:rPr lang="en-US" dirty="0" err="1">
                <a:latin typeface="Times New Roman" panose="02020603050405020304" pitchFamily="18" charset="0"/>
                <a:ea typeface="Times New Roman" panose="02020603050405020304" pitchFamily="18" charset="0"/>
              </a:rPr>
              <a:t>rishiladi</a:t>
            </a:r>
            <a:r>
              <a:rPr lang="en-US"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27132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181225" y="100012"/>
            <a:ext cx="7829550" cy="6657975"/>
          </a:xfrm>
          <a:prstGeom prst="rect">
            <a:avLst/>
          </a:prstGeom>
        </p:spPr>
      </p:pic>
    </p:spTree>
    <p:extLst>
      <p:ext uri="{BB962C8B-B14F-4D97-AF65-F5344CB8AC3E}">
        <p14:creationId xmlns:p14="http://schemas.microsoft.com/office/powerpoint/2010/main" val="3728787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942291" y="567905"/>
            <a:ext cx="8048625" cy="3048000"/>
          </a:xfrm>
          <a:prstGeom prst="rect">
            <a:avLst/>
          </a:prstGeom>
        </p:spPr>
      </p:pic>
      <p:pic>
        <p:nvPicPr>
          <p:cNvPr id="3" name="Рисунок 2"/>
          <p:cNvPicPr>
            <a:picLocks noChangeAspect="1"/>
          </p:cNvPicPr>
          <p:nvPr/>
        </p:nvPicPr>
        <p:blipFill>
          <a:blip r:embed="rId3"/>
          <a:stretch>
            <a:fillRect/>
          </a:stretch>
        </p:blipFill>
        <p:spPr>
          <a:xfrm>
            <a:off x="1942291" y="3723287"/>
            <a:ext cx="7820025" cy="1533525"/>
          </a:xfrm>
          <a:prstGeom prst="rect">
            <a:avLst/>
          </a:prstGeom>
        </p:spPr>
      </p:pic>
    </p:spTree>
    <p:extLst>
      <p:ext uri="{BB962C8B-B14F-4D97-AF65-F5344CB8AC3E}">
        <p14:creationId xmlns:p14="http://schemas.microsoft.com/office/powerpoint/2010/main" val="3733975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176462" y="885825"/>
            <a:ext cx="7839075" cy="5086350"/>
          </a:xfrm>
          <a:prstGeom prst="rect">
            <a:avLst/>
          </a:prstGeom>
        </p:spPr>
      </p:pic>
    </p:spTree>
    <p:extLst>
      <p:ext uri="{BB962C8B-B14F-4D97-AF65-F5344CB8AC3E}">
        <p14:creationId xmlns:p14="http://schemas.microsoft.com/office/powerpoint/2010/main" val="2280514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100262" y="1976437"/>
            <a:ext cx="7991475" cy="2905125"/>
          </a:xfrm>
          <a:prstGeom prst="rect">
            <a:avLst/>
          </a:prstGeom>
        </p:spPr>
      </p:pic>
    </p:spTree>
    <p:extLst>
      <p:ext uri="{BB962C8B-B14F-4D97-AF65-F5344CB8AC3E}">
        <p14:creationId xmlns:p14="http://schemas.microsoft.com/office/powerpoint/2010/main" val="1142368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02257" y="198409"/>
            <a:ext cx="10299939" cy="3434273"/>
          </a:xfrm>
          <a:prstGeom prst="rect">
            <a:avLst/>
          </a:prstGeom>
        </p:spPr>
        <p:txBody>
          <a:bodyPr wrap="square">
            <a:spAutoFit/>
          </a:bodyPr>
          <a:lstStyle/>
          <a:p>
            <a:pPr marR="1177925" lvl="1" algn="ctr">
              <a:spcAft>
                <a:spcPts val="0"/>
              </a:spcAft>
              <a:buSzPts val="1400"/>
              <a:tabLst>
                <a:tab pos="1198245" algn="l"/>
              </a:tabLst>
            </a:pPr>
            <a:r>
              <a:rPr lang="bg-BG" sz="1400" b="1" dirty="0">
                <a:latin typeface="Times New Roman" panose="02020603050405020304" pitchFamily="18" charset="0"/>
                <a:ea typeface="Times New Roman" panose="02020603050405020304" pitchFamily="18" charset="0"/>
              </a:rPr>
              <a:t>Bipolyar tranzistor ish rejimlarini elektrodlar</a:t>
            </a:r>
            <a:r>
              <a:rPr lang="bg-BG" sz="1400" b="1" spc="-335"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toklariga</a:t>
            </a:r>
            <a:r>
              <a:rPr lang="bg-BG" sz="1400" b="1" spc="-5"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ta’siri</a:t>
            </a:r>
            <a:endParaRPr lang="ru-RU" sz="1400" b="1" dirty="0">
              <a:latin typeface="Times New Roman" panose="02020603050405020304" pitchFamily="18" charset="0"/>
              <a:ea typeface="Times New Roman" panose="02020603050405020304" pitchFamily="18" charset="0"/>
            </a:endParaRPr>
          </a:p>
          <a:p>
            <a:pPr>
              <a:spcBef>
                <a:spcPts val="40"/>
              </a:spcBef>
              <a:spcAft>
                <a:spcPts val="0"/>
              </a:spcAft>
            </a:pPr>
            <a:r>
              <a:rPr lang="bg-BG" sz="1350" b="1" dirty="0">
                <a:latin typeface="Times New Roman" panose="02020603050405020304" pitchFamily="18" charset="0"/>
                <a:ea typeface="Times New Roman" panose="02020603050405020304" pitchFamily="18" charset="0"/>
              </a:rPr>
              <a:t> </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dirty="0">
                <a:latin typeface="Times New Roman" panose="02020603050405020304" pitchFamily="18" charset="0"/>
                <a:ea typeface="Times New Roman" panose="02020603050405020304" pitchFamily="18" charset="0"/>
              </a:rPr>
              <a:t>Kollektor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emitter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toklarining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o‘zaro</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orqali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amalga oshadi. Dreyfsiz BT bazasida turli rejimlarda zaryad tashuvchilar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konsentrasiyasining</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taqsimlanishi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4.6</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 rasmda</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ko‘rsatilgan.</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dirty="0">
                <a:latin typeface="Times New Roman" panose="02020603050405020304" pitchFamily="18" charset="0"/>
                <a:ea typeface="Times New Roman" panose="02020603050405020304" pitchFamily="18" charset="0"/>
              </a:rPr>
              <a:t>Bazaning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chap</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tomoni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EO‘dan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boshlanib</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X=</a:t>
            </a:r>
            <a:r>
              <a:rPr lang="bg-BG" sz="1400" dirty="0">
                <a:latin typeface="Times New Roman" panose="02020603050405020304" pitchFamily="18" charset="0"/>
                <a:ea typeface="Times New Roman" panose="02020603050405020304" pitchFamily="18" charset="0"/>
              </a:rPr>
              <a:t>0,</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tomoni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chegaralanadi</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X=L</a:t>
            </a:r>
            <a:r>
              <a:rPr lang="bg-BG" sz="1400" i="1" baseline="-25000" dirty="0">
                <a:latin typeface="Times New Roman" panose="02020603050405020304" pitchFamily="18" charset="0"/>
                <a:ea typeface="Times New Roman" panose="02020603050405020304" pitchFamily="18" charset="0"/>
              </a:rPr>
              <a:t>B</a:t>
            </a:r>
            <a:r>
              <a:rPr lang="bg-BG" sz="1400" dirty="0">
                <a:latin typeface="Times New Roman" panose="02020603050405020304" pitchFamily="18" charset="0"/>
                <a:ea typeface="Times New Roman" panose="02020603050405020304" pitchFamily="18" charset="0"/>
              </a:rPr>
              <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Aktiv</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emitterdan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asosiy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zaryad</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tashuvchilar</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bazaga injeksiyalangani sababli, bazaning chap tomon chegarasida, EO‘ga yaqin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sohada, konsentrasiyasi </a:t>
            </a:r>
            <a:r>
              <a:rPr lang="bg-BG" sz="1400" i="1" dirty="0">
                <a:latin typeface="Times New Roman" panose="02020603050405020304" pitchFamily="18" charset="0"/>
                <a:ea typeface="Times New Roman" panose="02020603050405020304" pitchFamily="18" charset="0"/>
              </a:rPr>
              <a:t>n</a:t>
            </a:r>
            <a:r>
              <a:rPr lang="bg-BG" sz="1400" i="1" baseline="-25000" dirty="0">
                <a:latin typeface="Times New Roman" panose="02020603050405020304" pitchFamily="18" charset="0"/>
                <a:ea typeface="Times New Roman" panose="02020603050405020304" pitchFamily="18" charset="0"/>
              </a:rPr>
              <a:t>0</a:t>
            </a:r>
            <a:r>
              <a:rPr lang="bg-BG" sz="1400" dirty="0">
                <a:latin typeface="Times New Roman" panose="02020603050405020304" pitchFamily="18" charset="0"/>
                <a:ea typeface="Times New Roman" panose="02020603050405020304" pitchFamily="18" charset="0"/>
              </a:rPr>
              <a:t>ni tashkil etuvchi nomuvozanat elektronlar paydo</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tomonida,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yaqinida,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noasosiy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zaryad</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tashuvchilar</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ichki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elektr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maydoni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yordamida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ekstraksiyalangani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sababli,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elektronlar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konsentrasiyasi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muvozanat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holatdagi</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n</a:t>
            </a:r>
            <a:r>
              <a:rPr lang="bg-BG" sz="1400" i="1" baseline="-25000" dirty="0">
                <a:latin typeface="Times New Roman" panose="02020603050405020304" pitchFamily="18" charset="0"/>
                <a:ea typeface="Times New Roman" panose="02020603050405020304" pitchFamily="18" charset="0"/>
              </a:rPr>
              <a:t>p</a:t>
            </a:r>
            <a:r>
              <a:rPr lang="bg-BG" sz="1400"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konsentrasiyaga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nisbatan</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e’tiborga</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olmasa</a:t>
            </a:r>
            <a:r>
              <a:rPr lang="bg-BG" sz="1400" spc="34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bo‘ladigan</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darajada</a:t>
            </a:r>
            <a:r>
              <a:rPr lang="bg-BG" sz="1400" spc="34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Bazada</a:t>
            </a:r>
            <a:endParaRPr lang="ru-RU" sz="1400" dirty="0">
              <a:latin typeface="Times New Roman" panose="02020603050405020304" pitchFamily="18" charset="0"/>
              <a:ea typeface="Times New Roman" panose="02020603050405020304" pitchFamily="18" charset="0"/>
            </a:endParaRPr>
          </a:p>
          <a:p>
            <a:pPr marL="161925">
              <a:lnSpc>
                <a:spcPts val="1610"/>
              </a:lnSpc>
              <a:spcAft>
                <a:spcPts val="0"/>
              </a:spcAft>
              <a:tabLst>
                <a:tab pos="1227455" algn="l"/>
                <a:tab pos="2586355" algn="l"/>
              </a:tabLst>
            </a:pPr>
            <a:r>
              <a:rPr lang="bg-BG" sz="1100" dirty="0">
                <a:latin typeface="Times New Roman" panose="02020603050405020304" pitchFamily="18" charset="0"/>
                <a:ea typeface="Times New Roman" panose="02020603050405020304" pitchFamily="18" charset="0"/>
              </a:rPr>
              <a:t/>
            </a:r>
            <a:br>
              <a:rPr lang="bg-BG" sz="1100" dirty="0">
                <a:latin typeface="Times New Roman" panose="02020603050405020304" pitchFamily="18" charset="0"/>
                <a:ea typeface="Times New Roman" panose="02020603050405020304" pitchFamily="18" charset="0"/>
              </a:rPr>
            </a:br>
            <a:r>
              <a:rPr lang="bg-BG" sz="1400" dirty="0">
                <a:latin typeface="Times New Roman" panose="02020603050405020304" pitchFamily="18" charset="0"/>
                <a:ea typeface="Times New Roman" panose="02020603050405020304" pitchFamily="18" charset="0"/>
              </a:rPr>
              <a:t>elektronlar	konsentrasiyasi	</a:t>
            </a:r>
            <a:r>
              <a:rPr lang="bg-BG" sz="1400" spc="-5" dirty="0">
                <a:latin typeface="Times New Roman" panose="02020603050405020304" pitchFamily="18" charset="0"/>
                <a:ea typeface="Times New Roman" panose="02020603050405020304" pitchFamily="18" charset="0"/>
              </a:rPr>
              <a:t>gradienti</a:t>
            </a:r>
            <a:endParaRPr lang="ru-RU" sz="1400" dirty="0">
              <a:latin typeface="Times New Roman" panose="02020603050405020304" pitchFamily="18" charset="0"/>
              <a:ea typeface="Times New Roman" panose="02020603050405020304" pitchFamily="18" charset="0"/>
            </a:endParaRPr>
          </a:p>
          <a:p>
            <a:pPr marL="122555">
              <a:spcBef>
                <a:spcPts val="35"/>
              </a:spcBef>
              <a:spcAft>
                <a:spcPts val="0"/>
              </a:spcAft>
            </a:pPr>
            <a:r>
              <a:rPr lang="bg-BG" sz="1100" dirty="0">
                <a:latin typeface="Times New Roman" panose="02020603050405020304" pitchFamily="18" charset="0"/>
                <a:ea typeface="Times New Roman" panose="02020603050405020304" pitchFamily="18" charset="0"/>
              </a:rPr>
              <a:t/>
            </a:r>
            <a:br>
              <a:rPr lang="bg-BG" sz="1100" dirty="0">
                <a:latin typeface="Times New Roman" panose="02020603050405020304" pitchFamily="18" charset="0"/>
                <a:ea typeface="Times New Roman" panose="02020603050405020304" pitchFamily="18" charset="0"/>
              </a:rPr>
            </a:br>
            <a:r>
              <a:rPr lang="bg-BG" sz="1400" i="1" spc="-10" dirty="0">
                <a:latin typeface="Times New Roman" panose="02020603050405020304" pitchFamily="18" charset="0"/>
                <a:ea typeface="Times New Roman" panose="02020603050405020304" pitchFamily="18" charset="0"/>
              </a:rPr>
              <a:t>dn</a:t>
            </a:r>
            <a:r>
              <a:rPr lang="bg-BG" sz="1400" i="1" spc="-190" dirty="0">
                <a:latin typeface="Times New Roman" panose="02020603050405020304" pitchFamily="18" charset="0"/>
                <a:ea typeface="Times New Roman" panose="02020603050405020304" pitchFamily="18" charset="0"/>
              </a:rPr>
              <a:t> </a:t>
            </a:r>
            <a:r>
              <a:rPr lang="bg-BG" sz="1400" spc="-10" dirty="0">
                <a:latin typeface="Times New Roman" panose="02020603050405020304" pitchFamily="18" charset="0"/>
                <a:ea typeface="Times New Roman" panose="02020603050405020304" pitchFamily="18" charset="0"/>
              </a:rPr>
              <a:t>/</a:t>
            </a:r>
            <a:r>
              <a:rPr lang="bg-BG" sz="1400" spc="-125" dirty="0">
                <a:latin typeface="Times New Roman" panose="02020603050405020304" pitchFamily="18" charset="0"/>
                <a:ea typeface="Times New Roman" panose="02020603050405020304" pitchFamily="18" charset="0"/>
              </a:rPr>
              <a:t> </a:t>
            </a:r>
            <a:r>
              <a:rPr lang="bg-BG" sz="1400" i="1" spc="-10" dirty="0">
                <a:latin typeface="Times New Roman" panose="02020603050405020304" pitchFamily="18" charset="0"/>
                <a:ea typeface="Times New Roman" panose="02020603050405020304" pitchFamily="18" charset="0"/>
              </a:rPr>
              <a:t>dx</a:t>
            </a:r>
            <a:endParaRPr lang="ru-RU" sz="1100" dirty="0">
              <a:latin typeface="Times New Roman" panose="02020603050405020304" pitchFamily="18" charset="0"/>
              <a:ea typeface="Times New Roman" panose="02020603050405020304" pitchFamily="18" charset="0"/>
            </a:endParaRPr>
          </a:p>
          <a:p>
            <a:pPr marL="121920">
              <a:lnSpc>
                <a:spcPts val="1610"/>
              </a:lnSpc>
              <a:spcAft>
                <a:spcPts val="0"/>
              </a:spcAft>
              <a:tabLst>
                <a:tab pos="689610" algn="l"/>
                <a:tab pos="1428115" algn="l"/>
              </a:tabLst>
            </a:pPr>
            <a:r>
              <a:rPr lang="bg-BG" sz="1400" dirty="0" smtClean="0">
                <a:latin typeface="Times New Roman" panose="02020603050405020304" pitchFamily="18" charset="0"/>
                <a:ea typeface="Times New Roman" panose="02020603050405020304" pitchFamily="18" charset="0"/>
              </a:rPr>
              <a:t/>
            </a:r>
            <a:br>
              <a:rPr lang="bg-BG" sz="1400" dirty="0" smtClean="0">
                <a:latin typeface="Times New Roman" panose="02020603050405020304" pitchFamily="18" charset="0"/>
                <a:ea typeface="Times New Roman" panose="02020603050405020304" pitchFamily="18" charset="0"/>
              </a:rPr>
            </a:br>
            <a:r>
              <a:rPr lang="bg-BG" sz="1400" dirty="0" smtClean="0">
                <a:latin typeface="Times New Roman" panose="02020603050405020304" pitchFamily="18" charset="0"/>
                <a:ea typeface="Times New Roman" panose="02020603050405020304" pitchFamily="18" charset="0"/>
              </a:rPr>
              <a:t>hosil	bo‘lgani	hisobiga</a:t>
            </a:r>
            <a:r>
              <a:rPr lang="en-US" sz="1400" dirty="0" err="1">
                <a:latin typeface="Times New Roman" panose="02020603050405020304" pitchFamily="18" charset="0"/>
                <a:ea typeface="Times New Roman" panose="02020603050405020304" pitchFamily="18" charset="0"/>
              </a:rPr>
              <a:t>elektronlar</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konsentrasiya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katta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sohadan</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kam</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tomonga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diffuziyalanib</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harakatlanadi</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va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bazada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elektronlarning</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diffuziya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tokini</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hosil</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qiladi</a:t>
            </a:r>
            <a:endParaRPr lang="ru-RU" sz="1400" dirty="0">
              <a:effectLst/>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4980676" y="4066456"/>
            <a:ext cx="1943100" cy="933450"/>
          </a:xfrm>
          <a:prstGeom prst="rect">
            <a:avLst/>
          </a:prstGeom>
        </p:spPr>
      </p:pic>
    </p:spTree>
    <p:extLst>
      <p:ext uri="{BB962C8B-B14F-4D97-AF65-F5344CB8AC3E}">
        <p14:creationId xmlns:p14="http://schemas.microsoft.com/office/powerpoint/2010/main" val="1057894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00275" y="423862"/>
            <a:ext cx="7791450" cy="6010275"/>
          </a:xfrm>
          <a:prstGeom prst="rect">
            <a:avLst/>
          </a:prstGeom>
        </p:spPr>
      </p:pic>
    </p:spTree>
    <p:extLst>
      <p:ext uri="{BB962C8B-B14F-4D97-AF65-F5344CB8AC3E}">
        <p14:creationId xmlns:p14="http://schemas.microsoft.com/office/powerpoint/2010/main" val="886749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1540" y="-1562640"/>
            <a:ext cx="11671540" cy="8066311"/>
          </a:xfrm>
          <a:prstGeom prst="rect">
            <a:avLst/>
          </a:prstGeom>
        </p:spPr>
        <p:txBody>
          <a:bodyPr wrap="square">
            <a:spAutoFit/>
          </a:bodyPr>
          <a:lstStyle/>
          <a:p>
            <a:pPr marL="742950" lvl="1" indent="-285750" algn="r">
              <a:spcBef>
                <a:spcPts val="1340"/>
              </a:spcBef>
              <a:spcAft>
                <a:spcPts val="0"/>
              </a:spcAft>
              <a:buSzPts val="1400"/>
              <a:buFont typeface="Times New Roman" panose="02020603050405020304" pitchFamily="18" charset="0"/>
              <a:buAutoNum type="arabicPeriod"/>
              <a:tabLst>
                <a:tab pos="1514475" algn="l"/>
              </a:tabLst>
            </a:pPr>
            <a:r>
              <a:rPr lang="bg-BG" sz="1400" b="1" dirty="0">
                <a:latin typeface="Times New Roman" panose="02020603050405020304" pitchFamily="18" charset="0"/>
                <a:ea typeface="Times New Roman" panose="02020603050405020304" pitchFamily="18" charset="0"/>
              </a:rPr>
              <a:t>Bipolяr</a:t>
            </a:r>
            <a:r>
              <a:rPr lang="bg-BG" sz="1400" b="1" spc="-20"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tranzistorning</a:t>
            </a:r>
            <a:r>
              <a:rPr lang="bg-BG" sz="1400" b="1" spc="-20"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эlektr</a:t>
            </a:r>
            <a:r>
              <a:rPr lang="bg-BG" sz="1400" b="1" spc="-10"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modellari</a:t>
            </a:r>
            <a:endParaRPr lang="ru-RU" sz="1400" b="1" dirty="0">
              <a:latin typeface="Times New Roman" panose="02020603050405020304" pitchFamily="18" charset="0"/>
              <a:ea typeface="Times New Roman" panose="02020603050405020304" pitchFamily="18" charset="0"/>
            </a:endParaRPr>
          </a:p>
          <a:p>
            <a:pPr>
              <a:spcBef>
                <a:spcPts val="40"/>
              </a:spcBef>
              <a:spcAft>
                <a:spcPts val="0"/>
              </a:spcAft>
            </a:pPr>
            <a:r>
              <a:rPr lang="bg-BG" sz="1350" b="1" dirty="0">
                <a:latin typeface="Times New Roman" panose="02020603050405020304" pitchFamily="18" charset="0"/>
                <a:ea typeface="Times New Roman" panose="02020603050405020304" pitchFamily="18" charset="0"/>
              </a:rPr>
              <a:t> </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b="1" i="1" dirty="0">
                <a:latin typeface="Times New Roman" panose="02020603050405020304" pitchFamily="18" charset="0"/>
                <a:ea typeface="Times New Roman" panose="02020603050405020304" pitchFamily="18" charset="0"/>
              </a:rPr>
              <a:t>Umumiy</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ma’lumotlar</a:t>
            </a:r>
            <a:r>
              <a:rPr lang="bg-BG" sz="1400" b="1" dirty="0">
                <a:latin typeface="Times New Roman" panose="02020603050405020304" pitchFamily="18" charset="0"/>
                <a:ea typeface="Times New Roman" panose="02020603050405020304" pitchFamily="18" charset="0"/>
              </a:rPr>
              <a:t>.</a:t>
            </a:r>
            <a:r>
              <a:rPr lang="bg-BG" sz="1400" b="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Modellashning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asosiy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vazifasi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xarakteristikalari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fizik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parametrlari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orasidagi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aniqlashdan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iborat.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ko‘rinishida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keltiriladi.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ba’zan</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эkvivalent</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sxema</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ёki</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almashlash</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sxemasi</a:t>
            </a:r>
            <a:r>
              <a:rPr lang="bg-BG" sz="1400" b="1" i="1"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 ham ataladi.</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dirty="0">
                <a:latin typeface="Times New Roman" panose="02020603050405020304" pitchFamily="18" charset="0"/>
                <a:ea typeface="Times New Roman" panose="02020603050405020304" pitchFamily="18" charset="0"/>
              </a:rPr>
              <a:t>Эlektr modelda BT oddiy эlementlar (diod, tok manbai, rezistor 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kondensatorlar)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ёki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to‘rt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qutbli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almashtiriladi.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modellari</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эlektron</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sxemalar</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parametrlari</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xarakteristikalarini</a:t>
            </a:r>
            <a:endParaRPr lang="ru-RU" sz="1400" dirty="0">
              <a:latin typeface="Times New Roman" panose="02020603050405020304" pitchFamily="18" charset="0"/>
              <a:ea typeface="Times New Roman" panose="02020603050405020304" pitchFamily="18" charset="0"/>
            </a:endParaRPr>
          </a:p>
          <a:p>
            <a:pPr marL="161925" marR="451485" algn="just">
              <a:spcBef>
                <a:spcPts val="350"/>
              </a:spcBef>
              <a:spcAft>
                <a:spcPts val="0"/>
              </a:spcAft>
            </a:pPr>
            <a:r>
              <a:rPr lang="bg-BG" sz="1100" dirty="0">
                <a:latin typeface="Times New Roman" panose="02020603050405020304" pitchFamily="18" charset="0"/>
                <a:ea typeface="Times New Roman" panose="02020603050405020304" pitchFamily="18" charset="0"/>
              </a:rPr>
              <a:t/>
            </a:r>
            <a:br>
              <a:rPr lang="bg-BG" sz="1100" dirty="0">
                <a:latin typeface="Times New Roman" panose="02020603050405020304" pitchFamily="18" charset="0"/>
                <a:ea typeface="Times New Roman" panose="02020603050405020304" pitchFamily="18" charset="0"/>
              </a:rPr>
            </a:br>
            <a:r>
              <a:rPr lang="bg-BG" sz="1400" dirty="0">
                <a:latin typeface="Times New Roman" panose="02020603050405020304" pitchFamily="18" charset="0"/>
                <a:ea typeface="Times New Roman" panose="02020603050405020304" pitchFamily="18" charset="0"/>
              </a:rPr>
              <a:t>hisoblashda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muhimi,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integral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sxemalarni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ishlab</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chiqarishda,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murakkab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sxemani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sodda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aniq</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asosida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zarur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bo‘lganda</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ishlatiladi.</a:t>
            </a:r>
            <a:endParaRPr lang="ru-RU" sz="1400" dirty="0">
              <a:latin typeface="Times New Roman" panose="02020603050405020304" pitchFamily="18" charset="0"/>
              <a:ea typeface="Times New Roman" panose="02020603050405020304" pitchFamily="18" charset="0"/>
            </a:endParaRPr>
          </a:p>
          <a:p>
            <a:pPr marL="161925" marR="453390" indent="457200" algn="just">
              <a:spcAft>
                <a:spcPts val="0"/>
              </a:spcAft>
            </a:pPr>
            <a:r>
              <a:rPr lang="bg-BG" sz="1400" dirty="0">
                <a:latin typeface="Times New Roman" panose="02020603050405020304" pitchFamily="18" charset="0"/>
                <a:ea typeface="Times New Roman" panose="02020603050405020304" pitchFamily="18" charset="0"/>
              </a:rPr>
              <a:t>Ba’zi modellar tranzistorning statik rejimi 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boshqalari эsa –</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dinamik rejimi uchun ishlab chiqilgan. BT эlektrodlaridagi kuchlanishlar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 bo‘yicha o‘zgarmas bo‘lgan rejim</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statik rejim </a:t>
            </a:r>
            <a:r>
              <a:rPr lang="bg-BG" sz="1400" dirty="0">
                <a:latin typeface="Times New Roman" panose="02020603050405020304" pitchFamily="18" charset="0"/>
                <a:ea typeface="Times New Roman" panose="02020603050405020304" pitchFamily="18" charset="0"/>
              </a:rPr>
              <a:t>deyiladi. Bu vaqtda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rejimning</a:t>
            </a:r>
            <a:r>
              <a:rPr lang="bg-BG" sz="1400" spc="34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barcha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parametrlari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 davomida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qoladi.</a:t>
            </a:r>
            <a:endParaRPr lang="ru-RU" sz="1400"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sz="1400" dirty="0">
                <a:latin typeface="Times New Roman" panose="02020603050405020304" pitchFamily="18" charset="0"/>
                <a:ea typeface="Times New Roman" panose="02020603050405020304" pitchFamily="18" charset="0"/>
              </a:rPr>
              <a:t>Tranzistor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ishlaganda,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эlektrodlari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zanjirlariga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kuchlanish manbalaridan tashqari, kuchaytirilishi ёki o‘zgartirilishi zarur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bo‘lgan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manbai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ham</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ulanadi.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berilganda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эlektrodlaridan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birida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kuchlanish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davomida</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o‘zgaruvchan</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bo‘lib</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10"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dinamik rejim</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holatida bo‘ladi.</a:t>
            </a:r>
            <a:endParaRPr lang="ru-RU" sz="1400" dirty="0">
              <a:latin typeface="Times New Roman" panose="02020603050405020304" pitchFamily="18" charset="0"/>
              <a:ea typeface="Times New Roman" panose="02020603050405020304" pitchFamily="18" charset="0"/>
            </a:endParaRPr>
          </a:p>
          <a:p>
            <a:pPr marL="161925" marR="451485" indent="456565" algn="just">
              <a:spcBef>
                <a:spcPts val="5"/>
              </a:spcBef>
              <a:spcAft>
                <a:spcPts val="0"/>
              </a:spcAft>
            </a:pPr>
            <a:r>
              <a:rPr lang="bg-BG" sz="1400" dirty="0">
                <a:latin typeface="Times New Roman" panose="02020603050405020304" pitchFamily="18" charset="0"/>
                <a:ea typeface="Times New Roman" panose="02020603050405020304" pitchFamily="18" charset="0"/>
              </a:rPr>
              <a:t>Umumiy holda, tok va kuchlanishlarning o‘zgaruvchan tashkil эtuvchilari</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orasidagi bog‘lanish bilan ularning o‘zgarmas tashkil эtuvchilari orasidagi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 bir – biridan farq qiladi ((4.4) va (4.8) tenglamalar). Buning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ikkita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sababi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Birinchidan,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r-n</a:t>
            </a:r>
            <a:r>
              <a:rPr lang="bg-BG" sz="1400"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o‘tishlarining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barer</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sig‘imlari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mavjud,</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kollektor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sohalari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sezilarli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hajmiy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qarshilikka эga. Shular hisobiga </a:t>
            </a:r>
            <a:r>
              <a:rPr lang="bg-BG" sz="1400" i="1" dirty="0">
                <a:latin typeface="Times New Roman" panose="02020603050405020304" pitchFamily="18" charset="0"/>
                <a:ea typeface="Times New Roman" panose="02020603050405020304" pitchFamily="18" charset="0"/>
              </a:rPr>
              <a:t>r-n </a:t>
            </a:r>
            <a:r>
              <a:rPr lang="bg-BG" sz="1400" dirty="0">
                <a:latin typeface="Times New Roman" panose="02020603050405020304" pitchFamily="18" charset="0"/>
                <a:ea typeface="Times New Roman" panose="02020603050405020304" pitchFamily="18" charset="0"/>
              </a:rPr>
              <a:t>o‘tishlardagi kuchlanishlar tranzistor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эlektrodlaridagi kuchlanishlar bilan sinfaz o‘zgarmaydilar va amplitudasi</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bo‘yicha эlektrodlardagi kuchlanishlarga nisbatan doim kichik qiymatga эga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 Kuchlanishlar qiymatidagi farq</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 chastotasi ortishi 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ortadi.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Ikkinchidan,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zarяd</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tashuvchilarning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orqali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я’ni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ЭO‘</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diffuziя</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sig‘imining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qayta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zarяdlanishi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inerцion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jaraёndir.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Shuning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эlektrodlar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toklarining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oniy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qiymatlari</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r-n</a:t>
            </a:r>
            <a:r>
              <a:rPr lang="bg-BG" sz="1400"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o‘tishlardagi kuchlanishlarning oniy qiymatlariga mos kelmay qoladi, zarяd</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tashuvchilarning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эmitterdan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kollektorgacha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etib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borishi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kollektor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kechikishi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ataluvchi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ma’lum</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zarur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Shunday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bo‘lishiga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qaramasdan,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agar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kechikish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o‘zgaruvchan</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kuchlanishning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o‘zgarish davriga nisbatan juda kichik bo‘lsa, o‘zaro bog‘lanishlarning farqi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katta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bo‘lmaydi,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я’ni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oniy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qiymatlar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amalda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statik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rejimdagi o‘zgarmas qiymatlar orasidagi bog‘lanishlar kabi bo‘ladi. Bunday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chastotalarni</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past</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chastotalar</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past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chastotalardagi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rejimni эsa –</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kvazistatik</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rejim</a:t>
            </a:r>
            <a:r>
              <a:rPr lang="bg-BG" sz="1400" b="1" i="1"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 atash</a:t>
            </a:r>
            <a:r>
              <a:rPr lang="bg-BG" sz="1400" spc="-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qabul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qilingan.</a:t>
            </a:r>
            <a:endParaRPr lang="ru-RU" sz="1400" dirty="0">
              <a:latin typeface="Times New Roman" panose="02020603050405020304" pitchFamily="18" charset="0"/>
              <a:ea typeface="Times New Roman" panose="02020603050405020304" pitchFamily="18" charset="0"/>
            </a:endParaRPr>
          </a:p>
          <a:p>
            <a:pPr marL="161925" marR="452755" indent="457200" algn="just">
              <a:spcAft>
                <a:spcPts val="0"/>
              </a:spcAft>
            </a:pPr>
            <a:r>
              <a:rPr lang="bg-BG" sz="1400" dirty="0">
                <a:latin typeface="Times New Roman" panose="02020603050405020304" pitchFamily="18" charset="0"/>
                <a:ea typeface="Times New Roman" panose="02020603050405020304" pitchFamily="18" charset="0"/>
              </a:rPr>
              <a:t>Signal qiymati, я’ni o‘zgaruvchan tashkil эtuvchilari katta ёki 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mumkin.</a:t>
            </a:r>
            <a:endParaRPr lang="ru-RU" sz="1400" dirty="0">
              <a:latin typeface="Times New Roman" panose="02020603050405020304" pitchFamily="18" charset="0"/>
              <a:ea typeface="Times New Roman" panose="02020603050405020304" pitchFamily="18" charset="0"/>
            </a:endParaRPr>
          </a:p>
          <a:p>
            <a:pPr marL="161925" marR="451485" indent="456565" algn="just">
              <a:spcAft>
                <a:spcPts val="0"/>
              </a:spcAft>
            </a:pPr>
            <a:r>
              <a:rPr lang="bg-BG" sz="1400" dirty="0">
                <a:latin typeface="Times New Roman" panose="02020603050405020304" pitchFamily="18" charset="0"/>
                <a:ea typeface="Times New Roman" panose="02020603050405020304" pitchFamily="18" charset="0"/>
              </a:rPr>
              <a:t>Kirish va chiqish signallari o‘zgaruvchan tashkil эtuvchilari orasida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chiziqli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kuzatiluvchi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kichik</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signal</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ataladi.</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Agar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kirish signali amplitudasi ikki marta kamaytirilsa, o‘lchanaёtgan parametr</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qiymati,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masalan,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kuchaytirish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koэffiцienti,</a:t>
            </a:r>
            <a:r>
              <a:rPr lang="bg-BG" sz="1400" spc="5" dirty="0">
                <a:latin typeface="Times New Roman" panose="02020603050405020304" pitchFamily="18" charset="0"/>
                <a:ea typeface="Times New Roman" panose="02020603050405020304" pitchFamily="18" charset="0"/>
              </a:rPr>
              <a:t> </a:t>
            </a:r>
            <a:r>
              <a:rPr lang="bg-BG" sz="1200" dirty="0">
                <a:latin typeface="Symbol" panose="05050102010706020507" pitchFamily="18" charset="2"/>
                <a:ea typeface="Times New Roman" panose="02020603050405020304" pitchFamily="18" charset="0"/>
              </a:rPr>
              <a:t>±</a:t>
            </a:r>
            <a:r>
              <a:rPr lang="bg-BG" sz="120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10%</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o‘zgarsa,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shartli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ravishda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amplitudasi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etarlicha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hisoblanadi.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boshqa</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ta’riflari ham mavjud.</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dirty="0">
                <a:latin typeface="Times New Roman" panose="02020603050405020304" pitchFamily="18" charset="0"/>
                <a:ea typeface="Times New Roman" panose="02020603050405020304" pitchFamily="18" charset="0"/>
              </a:rPr>
              <a:t>O‘zgaruvchan va o‘zgarmas tashkil эtuvchilar turli modellar ёrdamida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hisoblanadi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tashkil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эtuvchilarni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ёki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bu</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sonli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integral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parametrlarga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эga</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nochiziqli</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Эbers</a:t>
            </a:r>
            <a:r>
              <a:rPr lang="bg-BG" sz="1400" b="1" i="1" spc="350"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a:t>
            </a:r>
            <a:r>
              <a:rPr lang="bg-BG" sz="1400" b="1" i="1" spc="-33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Moll</a:t>
            </a:r>
            <a:r>
              <a:rPr lang="bg-BG" sz="1400" b="1" i="1" spc="180"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modeli</a:t>
            </a:r>
            <a:r>
              <a:rPr lang="bg-BG" sz="1400" dirty="0">
                <a:latin typeface="Times New Roman" panose="02020603050405020304" pitchFamily="18" charset="0"/>
                <a:ea typeface="Times New Roman" panose="02020603050405020304" pitchFamily="18" charset="0"/>
              </a:rPr>
              <a:t>ning</a:t>
            </a:r>
            <a:r>
              <a:rPr lang="bg-BG" sz="1400" spc="17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turli</a:t>
            </a:r>
            <a:r>
              <a:rPr lang="bg-BG" sz="1400" spc="17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variantlari</a:t>
            </a:r>
            <a:r>
              <a:rPr lang="bg-BG" sz="1400" spc="18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ishlatiladi.</a:t>
            </a:r>
            <a:r>
              <a:rPr lang="bg-BG" sz="1400" spc="17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Ularning</a:t>
            </a:r>
            <a:r>
              <a:rPr lang="bg-BG" sz="1400" spc="18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nochiziqli</a:t>
            </a:r>
            <a:endParaRPr lang="ru-RU" sz="1400" dirty="0">
              <a:latin typeface="Times New Roman" panose="02020603050405020304" pitchFamily="18" charset="0"/>
              <a:ea typeface="Times New Roman" panose="02020603050405020304" pitchFamily="18" charset="0"/>
            </a:endParaRPr>
          </a:p>
          <a:p>
            <a:pPr marL="161925" marR="452120" indent="-635" algn="just">
              <a:spcBef>
                <a:spcPts val="350"/>
              </a:spcBef>
              <a:spcAft>
                <a:spcPts val="0"/>
              </a:spcAft>
            </a:pPr>
            <a:r>
              <a:rPr lang="bg-BG" sz="1100" dirty="0">
                <a:latin typeface="Times New Roman" panose="02020603050405020304" pitchFamily="18" charset="0"/>
                <a:ea typeface="Times New Roman" panose="02020603050405020304" pitchFamily="18" charset="0"/>
              </a:rPr>
              <a:t/>
            </a:r>
            <a:br>
              <a:rPr lang="bg-BG" sz="1100" dirty="0">
                <a:latin typeface="Times New Roman" panose="02020603050405020304" pitchFamily="18" charset="0"/>
                <a:ea typeface="Times New Roman" panose="02020603050405020304" pitchFamily="18" charset="0"/>
              </a:rPr>
            </a:br>
            <a:r>
              <a:rPr lang="bg-BG" sz="1400" dirty="0">
                <a:latin typeface="Times New Roman" panose="02020603050405020304" pitchFamily="18" charset="0"/>
                <a:ea typeface="Times New Roman" panose="02020603050405020304" pitchFamily="18" charset="0"/>
              </a:rPr>
              <a:t>deyilishiga sabab, katta signal rejimida diod va sig‘imlarning nochiziqli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xarakteristikalarga</a:t>
            </a:r>
            <a:r>
              <a:rPr lang="bg-BG" sz="1400" spc="-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эgaligidadir.</a:t>
            </a:r>
            <a:endParaRPr lang="ru-RU" sz="1400" dirty="0">
              <a:latin typeface="Times New Roman" panose="02020603050405020304" pitchFamily="18" charset="0"/>
              <a:ea typeface="Times New Roman" panose="02020603050405020304" pitchFamily="18" charset="0"/>
            </a:endParaRPr>
          </a:p>
          <a:p>
            <a:pPr marL="161925" marR="452755" indent="457200" algn="just">
              <a:spcBef>
                <a:spcPts val="5"/>
              </a:spcBef>
              <a:spcAft>
                <a:spcPts val="0"/>
              </a:spcAft>
            </a:pP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o‘zgaruvchan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tashkil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эtuvchilarni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nochiziqli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foydalanishning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ma’nosi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yo‘q,</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chunki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differenцiallar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ataluvchi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o‘zgarishlar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orasidagi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funkцiяlarning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balki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differenцiallari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belgilanadi.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Shu</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sababdan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o‘zgaruvchan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tashkil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эtuvchilarni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maxsus</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kichik</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signalli</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(chiziqli)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foydalaniladi.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Bunday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kuchlanishlarning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o‘zgarishlarini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bog‘lovchi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kattaliklar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tranzistorning</a:t>
            </a:r>
            <a:r>
              <a:rPr lang="bg-BG" sz="1400" spc="-1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differenцial</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parametrlari</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ataladi.</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067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algn="ctr" eaLnBrk="1" hangingPunct="1"/>
            <a:r>
              <a:rPr lang="uz-Cyrl-UZ" altLang="ru-RU" sz="2800" b="1">
                <a:latin typeface="Times New Roman" panose="02020603050405020304" pitchFamily="18" charset="0"/>
                <a:cs typeface="Times New Roman" panose="02020603050405020304" pitchFamily="18" charset="0"/>
              </a:rPr>
              <a:t>Замонавий транзисторлар</a:t>
            </a:r>
            <a:endParaRPr lang="ru-RU" altLang="ru-RU" sz="2800" b="1">
              <a:latin typeface="Times New Roman" panose="02020603050405020304" pitchFamily="18" charset="0"/>
              <a:cs typeface="Times New Roman" panose="02020603050405020304" pitchFamily="18" charset="0"/>
            </a:endParaRPr>
          </a:p>
        </p:txBody>
      </p:sp>
      <p:pic>
        <p:nvPicPr>
          <p:cNvPr id="13315" name="Picture 4" descr="image00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805238" y="1966914"/>
            <a:ext cx="4572000" cy="3838575"/>
          </a:xfrm>
          <a:noFill/>
        </p:spPr>
      </p:pic>
    </p:spTree>
    <p:extLst>
      <p:ext uri="{BB962C8B-B14F-4D97-AF65-F5344CB8AC3E}">
        <p14:creationId xmlns:p14="http://schemas.microsoft.com/office/powerpoint/2010/main" val="3366273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ppt_x</p:attrName>
                                        </p:attrNameLst>
                                      </p:cBhvr>
                                      <p:tavLst>
                                        <p:tav tm="0">
                                          <p:val>
                                            <p:strVal val="#ppt_x-.2"/>
                                          </p:val>
                                        </p:tav>
                                        <p:tav tm="100000">
                                          <p:val>
                                            <p:strVal val="#ppt_x"/>
                                          </p:val>
                                        </p:tav>
                                      </p:tavLst>
                                    </p:anim>
                                    <p:anim calcmode="lin" valueType="num">
                                      <p:cBhvr>
                                        <p:cTn id="8" dur="1000" fill="hold"/>
                                        <p:tgtEl>
                                          <p:spTgt spid="133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3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nodeType="clickEffect">
                                  <p:stCondLst>
                                    <p:cond delay="0"/>
                                  </p:stCondLst>
                                  <p:childTnLst>
                                    <p:set>
                                      <p:cBhvr>
                                        <p:cTn id="13" dur="1" fill="hold">
                                          <p:stCondLst>
                                            <p:cond delay="0"/>
                                          </p:stCondLst>
                                        </p:cTn>
                                        <p:tgtEl>
                                          <p:spTgt spid="13315"/>
                                        </p:tgtEl>
                                        <p:attrNameLst>
                                          <p:attrName>style.visibility</p:attrName>
                                        </p:attrNameLst>
                                      </p:cBhvr>
                                      <p:to>
                                        <p:strVal val="visible"/>
                                      </p:to>
                                    </p:set>
                                    <p:animEffect transition="in" filter="fade">
                                      <p:cBhvr>
                                        <p:cTn id="14" dur="500"/>
                                        <p:tgtEl>
                                          <p:spTgt spid="13315"/>
                                        </p:tgtEl>
                                      </p:cBhvr>
                                    </p:animEffect>
                                    <p:anim calcmode="lin" valueType="num">
                                      <p:cBhvr>
                                        <p:cTn id="15" dur="500" fill="hold"/>
                                        <p:tgtEl>
                                          <p:spTgt spid="13315"/>
                                        </p:tgtEl>
                                        <p:attrNameLst>
                                          <p:attrName>ppt_x</p:attrName>
                                        </p:attrNameLst>
                                      </p:cBhvr>
                                      <p:tavLst>
                                        <p:tav tm="0">
                                          <p:val>
                                            <p:strVal val="#ppt_x"/>
                                          </p:val>
                                        </p:tav>
                                        <p:tav tm="100000">
                                          <p:val>
                                            <p:strVal val="#ppt_x"/>
                                          </p:val>
                                        </p:tav>
                                      </p:tavLst>
                                    </p:anim>
                                    <p:anim calcmode="lin" valueType="num">
                                      <p:cBhvr>
                                        <p:cTn id="16" dur="500" fill="hold"/>
                                        <p:tgtEl>
                                          <p:spTgt spid="13315"/>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36162498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52</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БТ электродлари</a:t>
            </a:r>
            <a:endParaRPr lang="ru-RU" altLang="ru-RU" sz="3600" b="1">
              <a:latin typeface="Times New Roman" panose="02020603050405020304" pitchFamily="18" charset="0"/>
            </a:endParaRPr>
          </a:p>
        </p:txBody>
      </p:sp>
      <p:sp>
        <p:nvSpPr>
          <p:cNvPr id="8195" name="Rectangle 3"/>
          <p:cNvSpPr>
            <a:spLocks noGrp="1" noChangeArrowheads="1"/>
          </p:cNvSpPr>
          <p:nvPr>
            <p:ph type="body" idx="1"/>
          </p:nvPr>
        </p:nvSpPr>
        <p:spPr/>
        <p:txBody>
          <a:bodyPr/>
          <a:lstStyle/>
          <a:p>
            <a:pPr algn="just" eaLnBrk="1" hangingPunct="1"/>
            <a:r>
              <a:rPr lang="uz-Cyrl-UZ" altLang="ru-RU" sz="2400">
                <a:latin typeface="Times New Roman" panose="02020603050405020304" pitchFamily="18" charset="0"/>
              </a:rPr>
              <a:t>Транзисторнинг кучли легирланган чекка соҳаси (n+-соҳа) </a:t>
            </a:r>
            <a:r>
              <a:rPr lang="uz-Cyrl-UZ" altLang="ru-RU" sz="2400" b="1" i="1">
                <a:solidFill>
                  <a:srgbClr val="0070C0"/>
                </a:solidFill>
                <a:latin typeface="Times New Roman" panose="02020603050405020304" pitchFamily="18" charset="0"/>
              </a:rPr>
              <a:t>эмиттер</a:t>
            </a:r>
            <a:r>
              <a:rPr lang="uz-Cyrl-UZ" altLang="ru-RU" sz="2400">
                <a:latin typeface="Times New Roman" panose="02020603050405020304" pitchFamily="18" charset="0"/>
              </a:rPr>
              <a:t> деб аталади ва у заряд ташувчиларни </a:t>
            </a:r>
            <a:r>
              <a:rPr lang="uz-Cyrl-UZ" altLang="ru-RU" sz="2400" b="1" i="1">
                <a:solidFill>
                  <a:srgbClr val="0070C0"/>
                </a:solidFill>
                <a:latin typeface="Times New Roman" panose="02020603050405020304" pitchFamily="18" charset="0"/>
              </a:rPr>
              <a:t>база</a:t>
            </a:r>
            <a:r>
              <a:rPr lang="uz-Cyrl-UZ" altLang="ru-RU" sz="2400">
                <a:latin typeface="Times New Roman" panose="02020603050405020304" pitchFamily="18" charset="0"/>
              </a:rPr>
              <a:t> деб аталувчи ўрта соҳага (р-соҳа) инжекциялайди. Кейинги чекка соҳа (n-соҳа) </a:t>
            </a:r>
            <a:r>
              <a:rPr lang="uz-Cyrl-UZ" altLang="ru-RU" sz="2400" b="1" i="1">
                <a:solidFill>
                  <a:srgbClr val="0070C0"/>
                </a:solidFill>
                <a:latin typeface="Times New Roman" panose="02020603050405020304" pitchFamily="18" charset="0"/>
              </a:rPr>
              <a:t>коллектор</a:t>
            </a:r>
            <a:r>
              <a:rPr lang="uz-Cyrl-UZ" altLang="ru-RU" sz="2400">
                <a:latin typeface="Times New Roman" panose="02020603050405020304" pitchFamily="18" charset="0"/>
              </a:rPr>
              <a:t> деб аталади.  У эмииттерга нисбатан кучсизроқ легирланган бўлиб, заряд ташувчиларни база соҳасидан экстракциялаш учун хизмат қилади. Эмиттер ва база оралиғидаги ўтиш </a:t>
            </a:r>
            <a:r>
              <a:rPr lang="uz-Cyrl-UZ" altLang="ru-RU" sz="2400" b="1" i="1">
                <a:solidFill>
                  <a:srgbClr val="0070C0"/>
                </a:solidFill>
                <a:latin typeface="Times New Roman" panose="02020603050405020304" pitchFamily="18" charset="0"/>
              </a:rPr>
              <a:t>эмиттер ўтиш</a:t>
            </a:r>
            <a:r>
              <a:rPr lang="uz-Cyrl-UZ" altLang="ru-RU" sz="2400">
                <a:latin typeface="Times New Roman" panose="02020603050405020304" pitchFamily="18" charset="0"/>
              </a:rPr>
              <a:t>, коллектор ва база оралиғидаги ўтиш эса </a:t>
            </a:r>
            <a:r>
              <a:rPr lang="uz-Cyrl-UZ" altLang="ru-RU" sz="2400" b="1" i="1">
                <a:solidFill>
                  <a:srgbClr val="0070C0"/>
                </a:solidFill>
                <a:latin typeface="Times New Roman" panose="02020603050405020304" pitchFamily="18" charset="0"/>
              </a:rPr>
              <a:t>коллектор ўтиш </a:t>
            </a:r>
            <a:r>
              <a:rPr lang="uz-Cyrl-UZ" altLang="ru-RU" sz="2400">
                <a:latin typeface="Times New Roman" panose="02020603050405020304" pitchFamily="18" charset="0"/>
              </a:rPr>
              <a:t>деб аталади.</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313688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БТ ишчи режимлари</a:t>
            </a:r>
            <a:endParaRPr lang="ru-RU" altLang="ru-RU" sz="3600" b="1">
              <a:latin typeface="Times New Roman" panose="02020603050405020304" pitchFamily="18" charset="0"/>
            </a:endParaRPr>
          </a:p>
        </p:txBody>
      </p:sp>
      <p:sp>
        <p:nvSpPr>
          <p:cNvPr id="9219" name="Rectangle 3"/>
          <p:cNvSpPr>
            <a:spLocks noGrp="1" noChangeArrowheads="1"/>
          </p:cNvSpPr>
          <p:nvPr>
            <p:ph type="body" idx="1"/>
          </p:nvPr>
        </p:nvSpPr>
        <p:spPr/>
        <p:txBody>
          <a:bodyPr/>
          <a:lstStyle/>
          <a:p>
            <a:pPr algn="just" eaLnBrk="1" hangingPunct="1">
              <a:lnSpc>
                <a:spcPct val="80000"/>
              </a:lnSpc>
            </a:pPr>
            <a:r>
              <a:rPr lang="uz-Cyrl-UZ" altLang="ru-RU" sz="2400">
                <a:latin typeface="Times New Roman" panose="02020603050405020304" pitchFamily="18" charset="0"/>
              </a:rPr>
              <a:t>Ташқи кучланиш манбалари  </a:t>
            </a:r>
            <a:r>
              <a:rPr lang="ru-RU" altLang="ru-RU" sz="2400">
                <a:latin typeface="Times New Roman" panose="02020603050405020304" pitchFamily="18" charset="0"/>
              </a:rPr>
              <a:t>(</a:t>
            </a:r>
            <a:r>
              <a:rPr lang="en-US" altLang="ru-RU" sz="2400">
                <a:latin typeface="Times New Roman" panose="02020603050405020304" pitchFamily="18" charset="0"/>
              </a:rPr>
              <a:t>U</a:t>
            </a:r>
            <a:r>
              <a:rPr lang="ru-RU" altLang="ru-RU" sz="2400">
                <a:latin typeface="Times New Roman" panose="02020603050405020304" pitchFamily="18" charset="0"/>
              </a:rPr>
              <a:t>эб,   </a:t>
            </a:r>
            <a:r>
              <a:rPr lang="en-US" altLang="ru-RU" sz="2400">
                <a:latin typeface="Times New Roman" panose="02020603050405020304" pitchFamily="18" charset="0"/>
              </a:rPr>
              <a:t>U</a:t>
            </a:r>
            <a:r>
              <a:rPr lang="ru-RU" altLang="ru-RU" sz="2400">
                <a:latin typeface="Times New Roman" panose="02020603050405020304" pitchFamily="18" charset="0"/>
              </a:rPr>
              <a:t>кб) </a:t>
            </a:r>
            <a:r>
              <a:rPr lang="uz-Cyrl-UZ" altLang="ru-RU" sz="2400">
                <a:latin typeface="Times New Roman" panose="02020603050405020304" pitchFamily="18" charset="0"/>
              </a:rPr>
              <a:t>ёрдамида эмиттер ўтиш тўғри йўналишда, коллектор ўтиш эса – тескари йўналишда силжийди. Бу ҳолда, транзистор </a:t>
            </a:r>
            <a:r>
              <a:rPr lang="uz-Cyrl-UZ" altLang="ru-RU" sz="2400" b="1" i="1">
                <a:solidFill>
                  <a:srgbClr val="0070C0"/>
                </a:solidFill>
                <a:latin typeface="Times New Roman" panose="02020603050405020304" pitchFamily="18" charset="0"/>
              </a:rPr>
              <a:t>актив</a:t>
            </a:r>
            <a:r>
              <a:rPr lang="uz-Cyrl-UZ" altLang="ru-RU" sz="2400">
                <a:latin typeface="Times New Roman" panose="02020603050405020304" pitchFamily="18" charset="0"/>
              </a:rPr>
              <a:t> ёки нормал режимда ишлайди в</a:t>
            </a:r>
            <a:r>
              <a:rPr lang="ru-RU" altLang="ru-RU" sz="2400">
                <a:latin typeface="Times New Roman" panose="02020603050405020304" pitchFamily="18" charset="0"/>
              </a:rPr>
              <a:t>а</a:t>
            </a:r>
            <a:r>
              <a:rPr lang="uz-Cyrl-UZ" altLang="ru-RU" sz="2400">
                <a:latin typeface="Times New Roman" panose="02020603050405020304" pitchFamily="18" charset="0"/>
              </a:rPr>
              <a:t> унинг кучайтириш хоссалари намоён бўлади.</a:t>
            </a:r>
          </a:p>
          <a:p>
            <a:pPr algn="just" eaLnBrk="1" hangingPunct="1">
              <a:lnSpc>
                <a:spcPct val="80000"/>
              </a:lnSpc>
            </a:pPr>
            <a:r>
              <a:rPr lang="uz-Cyrl-UZ" altLang="ru-RU" sz="2400">
                <a:latin typeface="Times New Roman" panose="02020603050405020304" pitchFamily="18" charset="0"/>
              </a:rPr>
              <a:t>Агар эмиттер ўтиш тескари йўналишда, коллектор ўтиш эса тўғри йўналишда силжиган бўлса, у ҳолда бу транзистор </a:t>
            </a:r>
            <a:r>
              <a:rPr lang="uz-Cyrl-UZ" altLang="ru-RU" sz="2400" b="1" i="1">
                <a:solidFill>
                  <a:srgbClr val="0070C0"/>
                </a:solidFill>
                <a:latin typeface="Times New Roman" panose="02020603050405020304" pitchFamily="18" charset="0"/>
              </a:rPr>
              <a:t>инверс</a:t>
            </a:r>
            <a:r>
              <a:rPr lang="uz-Cyrl-UZ" altLang="ru-RU" sz="2400">
                <a:latin typeface="Times New Roman" panose="02020603050405020304" pitchFamily="18" charset="0"/>
              </a:rPr>
              <a:t> ёки тескари уланган деб аталади. </a:t>
            </a:r>
          </a:p>
          <a:p>
            <a:pPr algn="just" eaLnBrk="1" hangingPunct="1">
              <a:lnSpc>
                <a:spcPct val="80000"/>
              </a:lnSpc>
            </a:pPr>
            <a:r>
              <a:rPr lang="uz-Cyrl-UZ" altLang="ru-RU" sz="2400">
                <a:latin typeface="Times New Roman" panose="02020603050405020304" pitchFamily="18" charset="0"/>
              </a:rPr>
              <a:t>Транзистор рақамли схемаларда қўлланилганда у </a:t>
            </a:r>
            <a:r>
              <a:rPr lang="uz-Cyrl-UZ" altLang="ru-RU" sz="2400" b="1" i="1">
                <a:solidFill>
                  <a:srgbClr val="0070C0"/>
                </a:solidFill>
                <a:latin typeface="Times New Roman" panose="02020603050405020304" pitchFamily="18" charset="0"/>
              </a:rPr>
              <a:t>тўйиниш</a:t>
            </a:r>
            <a:r>
              <a:rPr lang="uz-Cyrl-UZ" altLang="ru-RU" sz="2400">
                <a:latin typeface="Times New Roman" panose="02020603050405020304" pitchFamily="18" charset="0"/>
              </a:rPr>
              <a:t> режимида (иккала ўтиш ҳам тўғри йўналишда силжиган), ёки </a:t>
            </a:r>
            <a:r>
              <a:rPr lang="uz-Cyrl-UZ" altLang="ru-RU" sz="2400" b="1" i="1">
                <a:solidFill>
                  <a:srgbClr val="0070C0"/>
                </a:solidFill>
                <a:latin typeface="Times New Roman" panose="02020603050405020304" pitchFamily="18" charset="0"/>
              </a:rPr>
              <a:t>берк</a:t>
            </a:r>
            <a:r>
              <a:rPr lang="uz-Cyrl-UZ" altLang="ru-RU" sz="2400">
                <a:solidFill>
                  <a:srgbClr val="0070C0"/>
                </a:solidFill>
                <a:latin typeface="Times New Roman" panose="02020603050405020304" pitchFamily="18" charset="0"/>
              </a:rPr>
              <a:t> </a:t>
            </a:r>
            <a:r>
              <a:rPr lang="uz-Cyrl-UZ" altLang="ru-RU" sz="2400">
                <a:latin typeface="Times New Roman" panose="02020603050405020304" pitchFamily="18" charset="0"/>
              </a:rPr>
              <a:t>режимда (иккала ўтиш тескари силжиган) ишлаши мумкин.</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241885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98675" y="304800"/>
            <a:ext cx="8001000" cy="1066800"/>
          </a:xfrm>
        </p:spPr>
        <p:txBody>
          <a:bodyPr/>
          <a:lstStyle/>
          <a:p>
            <a:pPr algn="ctr" eaLnBrk="1" hangingPunct="1"/>
            <a:r>
              <a:rPr lang="uz-Cyrl-UZ" altLang="ru-RU" sz="3600" b="1">
                <a:latin typeface="Times New Roman" panose="02020603050405020304" pitchFamily="18" charset="0"/>
              </a:rPr>
              <a:t>БТнинг уланиш схемалари</a:t>
            </a:r>
            <a:r>
              <a:rPr lang="ru-RU" altLang="ru-RU" sz="3600"/>
              <a:t> </a:t>
            </a:r>
          </a:p>
        </p:txBody>
      </p:sp>
      <p:sp>
        <p:nvSpPr>
          <p:cNvPr id="10243" name="Rectangle 3"/>
          <p:cNvSpPr>
            <a:spLocks noGrp="1" noChangeArrowheads="1"/>
          </p:cNvSpPr>
          <p:nvPr>
            <p:ph type="body" idx="1"/>
          </p:nvPr>
        </p:nvSpPr>
        <p:spPr/>
        <p:txBody>
          <a:bodyPr/>
          <a:lstStyle/>
          <a:p>
            <a:pPr eaLnBrk="1" hangingPunct="1"/>
            <a:endParaRPr lang="ru-RU" altLang="ru-RU" smtClean="0"/>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1"/>
            <a:ext cx="2590800"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124200"/>
            <a:ext cx="25908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4038600"/>
            <a:ext cx="25908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83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05000" y="304801"/>
            <a:ext cx="8610600" cy="1216025"/>
          </a:xfrm>
        </p:spPr>
        <p:txBody>
          <a:bodyPr/>
          <a:lstStyle/>
          <a:p>
            <a:pPr algn="ctr" eaLnBrk="1" hangingPunct="1"/>
            <a:r>
              <a:rPr lang="uz-Cyrl-UZ" altLang="ru-RU" sz="3600" b="1">
                <a:latin typeface="Times New Roman" panose="02020603050405020304" pitchFamily="18" charset="0"/>
              </a:rPr>
              <a:t>УЭ уланиш схемасидаги БТнинг </a:t>
            </a:r>
            <a:br>
              <a:rPr lang="uz-Cyrl-UZ" altLang="ru-RU" sz="3600" b="1">
                <a:latin typeface="Times New Roman" panose="02020603050405020304" pitchFamily="18" charset="0"/>
              </a:rPr>
            </a:br>
            <a:r>
              <a:rPr lang="uz-Cyrl-UZ" altLang="ru-RU" sz="3600" b="1">
                <a:latin typeface="Times New Roman" panose="02020603050405020304" pitchFamily="18" charset="0"/>
              </a:rPr>
              <a:t>статик электрод характеристикалари</a:t>
            </a:r>
            <a:endParaRPr lang="ru-RU" altLang="ru-RU" sz="3600" b="1">
              <a:latin typeface="Times New Roman" panose="02020603050405020304" pitchFamily="18" charset="0"/>
            </a:endParaRPr>
          </a:p>
        </p:txBody>
      </p:sp>
      <p:sp>
        <p:nvSpPr>
          <p:cNvPr id="11267" name="Rectangle 3"/>
          <p:cNvSpPr>
            <a:spLocks noGrp="1" noChangeArrowheads="1"/>
          </p:cNvSpPr>
          <p:nvPr>
            <p:ph type="body" idx="1"/>
          </p:nvPr>
        </p:nvSpPr>
        <p:spPr/>
        <p:txBody>
          <a:bodyPr/>
          <a:lstStyle/>
          <a:p>
            <a:pPr eaLnBrk="1" hangingPunct="1"/>
            <a:endParaRPr lang="ru-RU" altLang="ru-RU"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3733800"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81200"/>
            <a:ext cx="38957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508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2475</Words>
  <Application>Microsoft Office PowerPoint</Application>
  <PresentationFormat>Широкоэкранный</PresentationFormat>
  <Paragraphs>158</Paragraphs>
  <Slides>52</Slides>
  <Notes>1</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1</vt:i4>
      </vt:variant>
      <vt:variant>
        <vt:lpstr>Заголовки слайдов</vt:lpstr>
      </vt:variant>
      <vt:variant>
        <vt:i4>52</vt:i4>
      </vt:variant>
    </vt:vector>
  </HeadingPairs>
  <TitlesOfParts>
    <vt:vector size="63" baseType="lpstr">
      <vt:lpstr>Arial</vt:lpstr>
      <vt:lpstr>Calibri</vt:lpstr>
      <vt:lpstr>Calibri Light</vt:lpstr>
      <vt:lpstr>Franklin Gothic Book</vt:lpstr>
      <vt:lpstr>Symbol</vt:lpstr>
      <vt:lpstr>Times New Roman</vt:lpstr>
      <vt:lpstr>Verdana</vt:lpstr>
      <vt:lpstr>Wingdings</vt:lpstr>
      <vt:lpstr>Wingdings 2</vt:lpstr>
      <vt:lpstr>Тема Office</vt:lpstr>
      <vt:lpstr>Формула</vt:lpstr>
      <vt:lpstr>Презентация PowerPoint</vt:lpstr>
      <vt:lpstr>Презентация PowerPoint</vt:lpstr>
      <vt:lpstr>Биполяр транзистор таърифи</vt:lpstr>
      <vt:lpstr>р-n-р (а) ва n-р-n  (б) турли БТ лар тузилмаси ва уларнинг схемада  шартли белгиланиши </vt:lpstr>
      <vt:lpstr>Замонавий транзисторлар</vt:lpstr>
      <vt:lpstr>БТ электродлари</vt:lpstr>
      <vt:lpstr>БТ ишчи режимлари</vt:lpstr>
      <vt:lpstr>БТнинг уланиш схемалари </vt:lpstr>
      <vt:lpstr>УЭ уланиш схемасидаги БТнинг  статик электрод характеристикалари</vt:lpstr>
      <vt:lpstr>УБ уланиш схемасидаги БТнинг  статик электрод характеристикалари</vt:lpstr>
      <vt:lpstr>УК уланиш схемасидаги БТнинг  статик электрод характеристикалари</vt:lpstr>
      <vt:lpstr>.</vt:lpstr>
      <vt:lpstr>.</vt:lpstr>
      <vt:lpstr>.</vt:lpstr>
      <vt:lpstr>БТда бажарилган кучайтиргичнинг асосий параметрлари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46</cp:revision>
  <dcterms:created xsi:type="dcterms:W3CDTF">2022-09-22T04:36:57Z</dcterms:created>
  <dcterms:modified xsi:type="dcterms:W3CDTF">2023-01-03T08:31:50Z</dcterms:modified>
</cp:coreProperties>
</file>