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77" r:id="rId20"/>
    <p:sldId id="263"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7.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57400" y="533400"/>
            <a:ext cx="8001000" cy="1143000"/>
          </a:xfrm>
        </p:spPr>
        <p:txBody>
          <a:bodyPr>
            <a:normAutofit fontScale="90000"/>
          </a:bodyPr>
          <a:lstStyle/>
          <a:p>
            <a:pPr algn="ctr" eaLnBrk="1" hangingPunct="1"/>
            <a:r>
              <a:rPr lang="uz-Cyrl-UZ" altLang="ru-RU" sz="2800" b="1">
                <a:latin typeface="Times New Roman" panose="02020603050405020304" pitchFamily="18" charset="0"/>
              </a:rPr>
              <a:t>Канали индукцияланган МДЯ – транзисторлар тузилмаси ва уларнинг схемада  шартли белгиланиши</a:t>
            </a:r>
            <a:r>
              <a:rPr lang="uz-Cyrl-UZ" altLang="ru-RU" sz="2400"/>
              <a:t> </a:t>
            </a:r>
            <a:endParaRPr lang="ru-RU" altLang="ru-RU" sz="2400">
              <a:latin typeface="Times New Roman" panose="02020603050405020304" pitchFamily="18" charset="0"/>
            </a:endParaRPr>
          </a:p>
        </p:txBody>
      </p:sp>
      <p:pic>
        <p:nvPicPr>
          <p:cNvPr id="1433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38400" y="2057400"/>
            <a:ext cx="7391400" cy="3409950"/>
          </a:xfrm>
          <a:noFill/>
        </p:spPr>
      </p:pic>
    </p:spTree>
    <p:extLst>
      <p:ext uri="{BB962C8B-B14F-4D97-AF65-F5344CB8AC3E}">
        <p14:creationId xmlns:p14="http://schemas.microsoft.com/office/powerpoint/2010/main" val="376541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endParaRPr lang="ru-RU" altLang="ru-RU" smtClean="0"/>
          </a:p>
        </p:txBody>
      </p:sp>
      <p:sp>
        <p:nvSpPr>
          <p:cNvPr id="1028"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Транзисторда ток ўтказувчи канал ҳосил қилиш учун затворга тескари қутбликдаги кучланиш берилади. Затвор электр майдони SiO</a:t>
            </a:r>
            <a:r>
              <a:rPr lang="uz-Cyrl-UZ" altLang="ru-RU" sz="1400">
                <a:latin typeface="Times New Roman" panose="02020603050405020304" pitchFamily="18" charset="0"/>
              </a:rPr>
              <a:t>2</a:t>
            </a:r>
            <a:r>
              <a:rPr lang="uz-Cyrl-UZ" altLang="ru-RU" sz="2000">
                <a:latin typeface="Times New Roman" panose="02020603050405020304" pitchFamily="18" charset="0"/>
              </a:rPr>
              <a:t> диэлектрик қатлами орқали ярим ўтказгичнинг юқори қатламига киради, ундаги асосий заряд ташувчилар (электронлар) ни итариб чиқаради ва асосий бўлмаган заряд ташувчилар (коваклар) ни ўзига тортади. Натижада юқори қатлам электронлари камбағаллашиб, коваклар билан эса бойиб боради.</a:t>
            </a:r>
          </a:p>
          <a:p>
            <a:pPr algn="just" eaLnBrk="1" hangingPunct="1">
              <a:lnSpc>
                <a:spcPct val="80000"/>
              </a:lnSpc>
            </a:pPr>
            <a:r>
              <a:rPr lang="uz-Cyrl-UZ" altLang="ru-RU" sz="2000">
                <a:latin typeface="Times New Roman" panose="02020603050405020304" pitchFamily="18" charset="0"/>
              </a:rPr>
              <a:t> Затвор кучланиши бўсағавий деб аталувчи маълум қиймати U</a:t>
            </a:r>
            <a:r>
              <a:rPr lang="uz-Cyrl-UZ" altLang="ru-RU" sz="1400">
                <a:latin typeface="Times New Roman" panose="02020603050405020304" pitchFamily="18" charset="0"/>
              </a:rPr>
              <a:t>0</a:t>
            </a:r>
            <a:r>
              <a:rPr lang="uz-Cyrl-UZ" altLang="ru-RU" sz="2000">
                <a:latin typeface="Times New Roman" panose="02020603050405020304" pitchFamily="18" charset="0"/>
              </a:rPr>
              <a:t> га етганда, юқори қатламда электр ўтказувчанлик ковак ўтказувчанлик билан алмашади ва исток ва стокни бир – бири билан боғловчи р- турдаги канал шаклланади.</a:t>
            </a:r>
          </a:p>
          <a:p>
            <a:pPr algn="just" eaLnBrk="1" hangingPunct="1">
              <a:lnSpc>
                <a:spcPct val="80000"/>
              </a:lnSpc>
            </a:pPr>
            <a:r>
              <a:rPr lang="uz-Cyrl-UZ" altLang="ru-RU" sz="2000">
                <a:latin typeface="Times New Roman" panose="02020603050405020304" pitchFamily="18" charset="0"/>
              </a:rPr>
              <a:t>                       бўлганда юқори қатлам коваклар  билан бойиб боради, бу эса канал қаршилигини камайишига олиб келади. Бу вақтда сток токи </a:t>
            </a:r>
            <a:r>
              <a:rPr lang="en-US" altLang="ru-RU" sz="2000">
                <a:latin typeface="Times New Roman" panose="02020603050405020304" pitchFamily="18" charset="0"/>
              </a:rPr>
              <a:t>I</a:t>
            </a:r>
            <a:r>
              <a:rPr lang="ru-RU" altLang="ru-RU" sz="2000">
                <a:latin typeface="Times New Roman" panose="02020603050405020304" pitchFamily="18" charset="0"/>
              </a:rPr>
              <a:t>С</a:t>
            </a:r>
            <a:r>
              <a:rPr lang="uz-Cyrl-UZ" altLang="ru-RU" sz="2000">
                <a:latin typeface="Times New Roman" panose="02020603050405020304" pitchFamily="18" charset="0"/>
              </a:rPr>
              <a:t> ортади. </a:t>
            </a:r>
            <a:endParaRPr lang="ru-RU" altLang="ru-RU" sz="2000">
              <a:latin typeface="Times New Roman" panose="02020603050405020304" pitchFamily="18" charset="0"/>
            </a:endParaRPr>
          </a:p>
        </p:txBody>
      </p:sp>
      <p:sp>
        <p:nvSpPr>
          <p:cNvPr id="1029"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1026" name="Object 2"/>
          <p:cNvGraphicFramePr>
            <a:graphicFrameLocks noChangeAspect="1"/>
          </p:cNvGraphicFramePr>
          <p:nvPr/>
        </p:nvGraphicFramePr>
        <p:xfrm>
          <a:off x="2743200" y="4516439"/>
          <a:ext cx="1143000" cy="369887"/>
        </p:xfrm>
        <a:graphic>
          <a:graphicData uri="http://schemas.openxmlformats.org/presentationml/2006/ole">
            <mc:AlternateContent xmlns:mc="http://schemas.openxmlformats.org/markup-compatibility/2006">
              <mc:Choice xmlns:v="urn:schemas-microsoft-com:vml" Requires="v">
                <p:oleObj spid="_x0000_s1026" name="Формула" r:id="rId3" imgW="609600" imgH="228600" progId="Equation.3">
                  <p:embed/>
                </p:oleObj>
              </mc:Choice>
              <mc:Fallback>
                <p:oleObj name="Формула" r:id="rId3" imgW="609600" imgH="22860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516439"/>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3255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uz-Cyrl-UZ" altLang="ru-RU" sz="2800" b="1">
                <a:latin typeface="Times New Roman" panose="02020603050405020304" pitchFamily="18" charset="0"/>
              </a:rPr>
              <a:t>УИ уланиш схемасидаги канали индукцияланган МДЯ транзисторнинг </a:t>
            </a:r>
            <a:br>
              <a:rPr lang="uz-Cyrl-UZ" altLang="ru-RU" sz="2800" b="1">
                <a:latin typeface="Times New Roman" panose="02020603050405020304" pitchFamily="18" charset="0"/>
              </a:rPr>
            </a:br>
            <a:r>
              <a:rPr lang="uz-Cyrl-UZ" altLang="ru-RU" sz="2800" b="1">
                <a:latin typeface="Times New Roman" panose="02020603050405020304" pitchFamily="18" charset="0"/>
              </a:rPr>
              <a:t>статик электрод характеристикалари</a:t>
            </a:r>
            <a:endParaRPr lang="ru-RU" altLang="ru-RU" sz="2800" b="1">
              <a:latin typeface="Times New Roman" panose="02020603050405020304" pitchFamily="18" charset="0"/>
            </a:endParaRPr>
          </a:p>
        </p:txBody>
      </p:sp>
      <p:sp>
        <p:nvSpPr>
          <p:cNvPr id="15363" name="Rectangle 3"/>
          <p:cNvSpPr>
            <a:spLocks noGrp="1" noChangeArrowheads="1"/>
          </p:cNvSpPr>
          <p:nvPr>
            <p:ph type="body" idx="1"/>
          </p:nvPr>
        </p:nvSpPr>
        <p:spPr/>
        <p:txBody>
          <a:bodyPr/>
          <a:lstStyle/>
          <a:p>
            <a:pPr eaLnBrk="1" hangingPunct="1"/>
            <a:endParaRPr lang="ru-RU" altLang="ru-RU"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1" y="2286000"/>
            <a:ext cx="3021013"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362201"/>
            <a:ext cx="27686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15367" name="Rectangle 7"/>
          <p:cNvSpPr>
            <a:spLocks noChangeArrowheads="1"/>
          </p:cNvSpPr>
          <p:nvPr/>
        </p:nvSpPr>
        <p:spPr bwMode="auto">
          <a:xfrm>
            <a:off x="5708650" y="2705100"/>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ru-RU" sz="1400">
                <a:latin typeface="Arial" panose="020B0604020202020204" pitchFamily="34" charset="0"/>
                <a:cs typeface="Times New Roman" panose="02020603050405020304" pitchFamily="18" charset="0"/>
              </a:rPr>
              <a:t>   </a:t>
            </a:r>
            <a:r>
              <a:rPr lang="ru-RU" altLang="ru-RU" sz="1400">
                <a:latin typeface="Arial" panose="020B0604020202020204" pitchFamily="34" charset="0"/>
                <a:cs typeface="Times New Roman" panose="02020603050405020304" pitchFamily="18" charset="0"/>
              </a:rPr>
              <a:t>     </a:t>
            </a:r>
            <a:r>
              <a:rPr lang="en-US" altLang="ru-RU" sz="1400">
                <a:latin typeface="Arial" panose="020B0604020202020204" pitchFamily="34" charset="0"/>
                <a:cs typeface="Times New Roman" panose="02020603050405020304" pitchFamily="18" charset="0"/>
              </a:rPr>
              <a:t>    </a:t>
            </a:r>
            <a:endParaRPr lang="en-US" altLang="ru-RU">
              <a:latin typeface="Arial" panose="020B0604020202020204" pitchFamily="34" charset="0"/>
            </a:endParaRPr>
          </a:p>
        </p:txBody>
      </p:sp>
    </p:spTree>
    <p:extLst>
      <p:ext uri="{BB962C8B-B14F-4D97-AF65-F5344CB8AC3E}">
        <p14:creationId xmlns:p14="http://schemas.microsoft.com/office/powerpoint/2010/main" val="145348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2800" b="1">
                <a:latin typeface="Times New Roman" panose="02020603050405020304" pitchFamily="18" charset="0"/>
              </a:rPr>
              <a:t>Канали қурилган МДЯ – транзисторлар тузилмаси ва уларнинг схемада  шартли белгиланиши</a:t>
            </a:r>
            <a:endParaRPr lang="ru-RU" altLang="ru-RU" sz="2800" b="1">
              <a:latin typeface="Times New Roman" panose="02020603050405020304" pitchFamily="18" charset="0"/>
            </a:endParaRPr>
          </a:p>
        </p:txBody>
      </p:sp>
      <p:pic>
        <p:nvPicPr>
          <p:cNvPr id="1638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38400" y="2286001"/>
            <a:ext cx="7086600" cy="3032125"/>
          </a:xfrm>
          <a:noFill/>
        </p:spPr>
      </p:pic>
    </p:spTree>
    <p:extLst>
      <p:ext uri="{BB962C8B-B14F-4D97-AF65-F5344CB8AC3E}">
        <p14:creationId xmlns:p14="http://schemas.microsoft.com/office/powerpoint/2010/main" val="208286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Канали қурилган МДЯ-транзистор </a:t>
            </a:r>
            <a:br>
              <a:rPr lang="uz-Cyrl-UZ" altLang="ru-RU" sz="3200" b="1">
                <a:latin typeface="Times New Roman" panose="02020603050405020304" pitchFamily="18" charset="0"/>
              </a:rPr>
            </a:br>
            <a:r>
              <a:rPr lang="uz-Cyrl-UZ" altLang="ru-RU" sz="3200" b="1">
                <a:latin typeface="Times New Roman" panose="02020603050405020304" pitchFamily="18" charset="0"/>
              </a:rPr>
              <a:t>ишчи режимлари</a:t>
            </a:r>
            <a:endParaRPr lang="ru-RU" altLang="ru-RU" sz="3200" b="1">
              <a:latin typeface="Times New Roman" panose="02020603050405020304" pitchFamily="18" charset="0"/>
            </a:endParaRPr>
          </a:p>
        </p:txBody>
      </p:sp>
      <p:sp>
        <p:nvSpPr>
          <p:cNvPr id="17411" name="Rectangle 3"/>
          <p:cNvSpPr>
            <a:spLocks noGrp="1" noChangeArrowheads="1"/>
          </p:cNvSpPr>
          <p:nvPr>
            <p:ph type="body" idx="1"/>
          </p:nvPr>
        </p:nvSpPr>
        <p:spPr/>
        <p:txBody>
          <a:bodyPr/>
          <a:lstStyle/>
          <a:p>
            <a:pPr algn="just" eaLnBrk="1" hangingPunct="1">
              <a:lnSpc>
                <a:spcPct val="90000"/>
              </a:lnSpc>
            </a:pPr>
            <a:r>
              <a:rPr lang="uz-Cyrl-UZ" altLang="ru-RU" sz="2000">
                <a:latin typeface="Times New Roman" panose="02020603050405020304" pitchFamily="18" charset="0"/>
              </a:rPr>
              <a:t>Агар </a:t>
            </a:r>
            <a:r>
              <a:rPr lang="en-US" altLang="ru-RU" sz="2000" i="1">
                <a:latin typeface="Times New Roman" panose="02020603050405020304" pitchFamily="18" charset="0"/>
              </a:rPr>
              <a:t>U</a:t>
            </a:r>
            <a:r>
              <a:rPr lang="ru-RU" altLang="ru-RU" sz="1400" i="1">
                <a:latin typeface="Times New Roman" panose="02020603050405020304" pitchFamily="18" charset="0"/>
              </a:rPr>
              <a:t>ЗИ</a:t>
            </a:r>
            <a:r>
              <a:rPr lang="ru-RU" altLang="ru-RU" sz="2000" i="1">
                <a:latin typeface="Times New Roman" panose="02020603050405020304" pitchFamily="18" charset="0"/>
              </a:rPr>
              <a:t> </a:t>
            </a:r>
            <a:r>
              <a:rPr lang="ru-RU" altLang="ru-RU" sz="2000">
                <a:latin typeface="Times New Roman" panose="02020603050405020304" pitchFamily="18" charset="0"/>
              </a:rPr>
              <a:t>= 0</a:t>
            </a:r>
            <a:r>
              <a:rPr lang="uz-Cyrl-UZ" altLang="ru-RU" sz="2000">
                <a:latin typeface="Times New Roman" panose="02020603050405020304" pitchFamily="18" charset="0"/>
              </a:rPr>
              <a:t> бўлганда транзисторга </a:t>
            </a:r>
            <a:r>
              <a:rPr lang="en-US" altLang="ru-RU" sz="2000" i="1">
                <a:latin typeface="Times New Roman" panose="02020603050405020304" pitchFamily="18" charset="0"/>
              </a:rPr>
              <a:t>U</a:t>
            </a:r>
            <a:r>
              <a:rPr lang="ru-RU" altLang="ru-RU" sz="1400" i="1">
                <a:latin typeface="Times New Roman" panose="02020603050405020304" pitchFamily="18" charset="0"/>
              </a:rPr>
              <a:t>СИ</a:t>
            </a:r>
            <a:r>
              <a:rPr lang="uz-Cyrl-UZ" altLang="ru-RU" sz="2000">
                <a:latin typeface="Times New Roman" panose="02020603050405020304" pitchFamily="18" charset="0"/>
              </a:rPr>
              <a:t> кучланиш берилса, канал орқали электронлар токи оқади. Бу ток стокнинг бошланғич токи </a:t>
            </a:r>
            <a:r>
              <a:rPr lang="uz-Cyrl-UZ" altLang="ru-RU" sz="2000" i="1">
                <a:latin typeface="Times New Roman" panose="02020603050405020304" pitchFamily="18" charset="0"/>
              </a:rPr>
              <a:t>I</a:t>
            </a:r>
            <a:r>
              <a:rPr lang="uz-Cyrl-UZ" altLang="ru-RU" sz="1400" i="1">
                <a:latin typeface="Times New Roman" panose="02020603050405020304" pitchFamily="18" charset="0"/>
              </a:rPr>
              <a:t>С.БОШЛ</a:t>
            </a:r>
            <a:r>
              <a:rPr lang="uz-Cyrl-UZ" altLang="ru-RU" sz="1400">
                <a:latin typeface="Times New Roman" panose="02020603050405020304" pitchFamily="18" charset="0"/>
              </a:rPr>
              <a:t> </a:t>
            </a:r>
            <a:r>
              <a:rPr lang="uz-Cyrl-UZ" altLang="ru-RU" sz="2000">
                <a:latin typeface="Times New Roman" panose="02020603050405020304" pitchFamily="18" charset="0"/>
              </a:rPr>
              <a:t>деб аталади. Затворга истокка нисбатан манфий кучланиш берилганда каналда ток йўналишига кўндаланг электр майдон ҳосил бўлади. Бу майдон таъсирида электронлар каналдан суриб чиқарилади. Каналда электронлар сони камаяди (канал камбағаллашади), унинг қаршилиги ортади ва сток токи қиймати камаяди. Затвордаги манфий кучланиш қиймати ортган сари, ток қиймати камаяверади. Транзисторнинг бу режими </a:t>
            </a:r>
            <a:r>
              <a:rPr lang="uz-Cyrl-UZ" altLang="ru-RU" sz="2000" b="1" i="1">
                <a:latin typeface="Times New Roman" panose="02020603050405020304" pitchFamily="18" charset="0"/>
              </a:rPr>
              <a:t>камбағаллашган режим </a:t>
            </a:r>
            <a:r>
              <a:rPr lang="uz-Cyrl-UZ" altLang="ru-RU" sz="2000">
                <a:latin typeface="Times New Roman" panose="02020603050405020304" pitchFamily="18" charset="0"/>
              </a:rPr>
              <a:t>деб аталади. Затворга берилган манфий кучланишнинг маълум қийматида сток токи нолгача камаяди (берк режим), ушбу кучланиш </a:t>
            </a:r>
            <a:r>
              <a:rPr lang="uz-Cyrl-UZ" altLang="ru-RU" sz="2000" b="1" i="1">
                <a:latin typeface="Times New Roman" panose="02020603050405020304" pitchFamily="18" charset="0"/>
              </a:rPr>
              <a:t>беркитиш кучланиши</a:t>
            </a:r>
            <a:r>
              <a:rPr lang="uz-Cyrl-UZ" altLang="ru-RU" sz="2000">
                <a:latin typeface="Times New Roman" panose="02020603050405020304" pitchFamily="18" charset="0"/>
              </a:rPr>
              <a:t> </a:t>
            </a:r>
            <a:r>
              <a:rPr lang="uz-Cyrl-UZ" altLang="ru-RU" sz="2000" i="1">
                <a:latin typeface="Times New Roman" panose="02020603050405020304" pitchFamily="18" charset="0"/>
              </a:rPr>
              <a:t>U</a:t>
            </a:r>
            <a:r>
              <a:rPr lang="uz-Cyrl-UZ" altLang="ru-RU" sz="1400" i="1">
                <a:latin typeface="Times New Roman" panose="02020603050405020304" pitchFamily="18" charset="0"/>
              </a:rPr>
              <a:t>ЗИ.БЕРК</a:t>
            </a:r>
            <a:r>
              <a:rPr lang="uz-Cyrl-UZ" altLang="ru-RU" sz="2000">
                <a:latin typeface="Times New Roman" panose="02020603050405020304" pitchFamily="18" charset="0"/>
              </a:rPr>
              <a:t> деб аталади.</a:t>
            </a: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53957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Канали қурилган МДЯ-транзистор </a:t>
            </a:r>
            <a:br>
              <a:rPr lang="uz-Cyrl-UZ" altLang="ru-RU" sz="3200" b="1">
                <a:latin typeface="Times New Roman" panose="02020603050405020304" pitchFamily="18" charset="0"/>
              </a:rPr>
            </a:br>
            <a:r>
              <a:rPr lang="uz-Cyrl-UZ" altLang="ru-RU" sz="3200" b="1">
                <a:latin typeface="Times New Roman" panose="02020603050405020304" pitchFamily="18" charset="0"/>
              </a:rPr>
              <a:t>ишчи режимлари</a:t>
            </a:r>
            <a:endParaRPr lang="ru-RU" altLang="ru-RU" sz="3200" b="1">
              <a:latin typeface="Times New Roman" panose="02020603050405020304" pitchFamily="18" charset="0"/>
            </a:endParaRPr>
          </a:p>
        </p:txBody>
      </p:sp>
      <p:sp>
        <p:nvSpPr>
          <p:cNvPr id="18435" name="Rectangle 3"/>
          <p:cNvSpPr>
            <a:spLocks noGrp="1" noChangeArrowheads="1"/>
          </p:cNvSpPr>
          <p:nvPr>
            <p:ph type="body" idx="1"/>
          </p:nvPr>
        </p:nvSpPr>
        <p:spPr/>
        <p:txBody>
          <a:bodyPr/>
          <a:lstStyle/>
          <a:p>
            <a:pPr algn="just" eaLnBrk="1" hangingPunct="1"/>
            <a:r>
              <a:rPr lang="uz-Cyrl-UZ" altLang="ru-RU" sz="2000">
                <a:latin typeface="Times New Roman" panose="02020603050405020304" pitchFamily="18" charset="0"/>
              </a:rPr>
              <a:t>Агар затворга мусбат кучланиш берилса, ушбу кучланиш ҳосил қилган майдон таъсирида исток, сток ҳамда  кристалл асосдан электронлар каналга кела бошлайди, канал ўтказувчанлиги ва сток токи қиймати ортади. Ушбу режим канали </a:t>
            </a:r>
            <a:r>
              <a:rPr lang="uz-Cyrl-UZ" altLang="ru-RU" sz="2000" b="1" i="1">
                <a:solidFill>
                  <a:srgbClr val="0070C0"/>
                </a:solidFill>
                <a:latin typeface="Times New Roman" panose="02020603050405020304" pitchFamily="18" charset="0"/>
              </a:rPr>
              <a:t>бойитилган режим</a:t>
            </a:r>
            <a:r>
              <a:rPr lang="uz-Cyrl-UZ" altLang="ru-RU" sz="2000">
                <a:solidFill>
                  <a:srgbClr val="0070C0"/>
                </a:solidFill>
                <a:latin typeface="Times New Roman" panose="02020603050405020304" pitchFamily="18" charset="0"/>
              </a:rPr>
              <a:t> </a:t>
            </a:r>
            <a:r>
              <a:rPr lang="uz-Cyrl-UZ" altLang="ru-RU" sz="2000">
                <a:latin typeface="Times New Roman" panose="02020603050405020304" pitchFamily="18" charset="0"/>
              </a:rPr>
              <a:t>деб аталади.</a:t>
            </a: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115163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uz-Cyrl-UZ" altLang="ru-RU" sz="2800" b="1">
                <a:latin typeface="Times New Roman" panose="02020603050405020304" pitchFamily="18" charset="0"/>
              </a:rPr>
              <a:t>УИ уланиш схемасидаги канали қурилган </a:t>
            </a:r>
            <a:br>
              <a:rPr lang="uz-Cyrl-UZ" altLang="ru-RU" sz="2800" b="1">
                <a:latin typeface="Times New Roman" panose="02020603050405020304" pitchFamily="18" charset="0"/>
              </a:rPr>
            </a:br>
            <a:r>
              <a:rPr lang="uz-Cyrl-UZ" altLang="ru-RU" sz="2800" b="1">
                <a:latin typeface="Times New Roman" panose="02020603050405020304" pitchFamily="18" charset="0"/>
              </a:rPr>
              <a:t>МДЯ транзисторнинг </a:t>
            </a:r>
            <a:br>
              <a:rPr lang="uz-Cyrl-UZ" altLang="ru-RU" sz="2800" b="1">
                <a:latin typeface="Times New Roman" panose="02020603050405020304" pitchFamily="18" charset="0"/>
              </a:rPr>
            </a:br>
            <a:r>
              <a:rPr lang="uz-Cyrl-UZ" altLang="ru-RU" sz="2800" b="1">
                <a:latin typeface="Times New Roman" panose="02020603050405020304" pitchFamily="18" charset="0"/>
              </a:rPr>
              <a:t>статик электрод характеристикалари</a:t>
            </a:r>
            <a:endParaRPr lang="ru-RU" altLang="ru-RU" sz="2800" b="1">
              <a:latin typeface="Times New Roman" panose="02020603050405020304" pitchFamily="18" charset="0"/>
            </a:endParaRPr>
          </a:p>
        </p:txBody>
      </p:sp>
      <p:sp>
        <p:nvSpPr>
          <p:cNvPr id="19459" name="Rectangle 3"/>
          <p:cNvSpPr>
            <a:spLocks noGrp="1" noChangeArrowheads="1"/>
          </p:cNvSpPr>
          <p:nvPr>
            <p:ph type="body" idx="1"/>
          </p:nvPr>
        </p:nvSpPr>
        <p:spPr/>
        <p:txBody>
          <a:bodyPr/>
          <a:lstStyle/>
          <a:p>
            <a:pPr eaLnBrk="1" hangingPunct="1"/>
            <a:endParaRPr lang="ru-RU" altLang="ru-RU"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1"/>
            <a:ext cx="31242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73338"/>
            <a:ext cx="3962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19463" name="Rectangle 7"/>
          <p:cNvSpPr>
            <a:spLocks noChangeArrowheads="1"/>
          </p:cNvSpPr>
          <p:nvPr/>
        </p:nvSpPr>
        <p:spPr bwMode="auto">
          <a:xfrm>
            <a:off x="5905500" y="22764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ru-RU" sz="1400">
                <a:latin typeface="Arial" panose="020B0604020202020204" pitchFamily="34" charset="0"/>
                <a:cs typeface="Times New Roman" panose="02020603050405020304" pitchFamily="18" charset="0"/>
              </a:rPr>
              <a:t>    </a:t>
            </a:r>
            <a:endParaRPr lang="en-US" altLang="ru-RU">
              <a:latin typeface="Arial" panose="020B0604020202020204" pitchFamily="34" charset="0"/>
            </a:endParaRPr>
          </a:p>
        </p:txBody>
      </p:sp>
    </p:spTree>
    <p:extLst>
      <p:ext uri="{BB962C8B-B14F-4D97-AF65-F5344CB8AC3E}">
        <p14:creationId xmlns:p14="http://schemas.microsoft.com/office/powerpoint/2010/main" val="223118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МТ ишчи режимлари</a:t>
            </a:r>
            <a:endParaRPr lang="ru-RU" altLang="ru-RU" sz="3600" b="1">
              <a:latin typeface="Times New Roman" panose="02020603050405020304" pitchFamily="18" charset="0"/>
            </a:endParaRPr>
          </a:p>
        </p:txBody>
      </p:sp>
      <p:sp>
        <p:nvSpPr>
          <p:cNvPr id="2055" name="Rectangle 3"/>
          <p:cNvSpPr>
            <a:spLocks noGrp="1" noChangeArrowheads="1"/>
          </p:cNvSpPr>
          <p:nvPr>
            <p:ph type="body" idx="1"/>
          </p:nvPr>
        </p:nvSpPr>
        <p:spPr/>
        <p:txBody>
          <a:bodyPr/>
          <a:lstStyle/>
          <a:p>
            <a:pPr algn="just" eaLnBrk="1" hangingPunct="1"/>
            <a:r>
              <a:rPr lang="uz-Cyrl-UZ" altLang="ru-RU" sz="2000">
                <a:latin typeface="Times New Roman" panose="02020603050405020304" pitchFamily="18" charset="0"/>
              </a:rPr>
              <a:t>Каналнинг кўндаланг кесими нольга тенг бўладиган вақтдаги затвор кучланиши </a:t>
            </a:r>
            <a:r>
              <a:rPr lang="uz-Cyrl-UZ" altLang="ru-RU" sz="2000" b="1" i="1">
                <a:solidFill>
                  <a:srgbClr val="0070C0"/>
                </a:solidFill>
                <a:latin typeface="Times New Roman" panose="02020603050405020304" pitchFamily="18" charset="0"/>
              </a:rPr>
              <a:t>беркилиш кучланиши</a:t>
            </a:r>
            <a:r>
              <a:rPr lang="uz-Cyrl-UZ" altLang="ru-RU" sz="2000">
                <a:solidFill>
                  <a:srgbClr val="0070C0"/>
                </a:solidFill>
                <a:latin typeface="Times New Roman" panose="02020603050405020304" pitchFamily="18" charset="0"/>
              </a:rPr>
              <a:t> </a:t>
            </a:r>
            <a:r>
              <a:rPr lang="uz-Cyrl-UZ" altLang="ru-RU" sz="2000" i="1">
                <a:latin typeface="Times New Roman" panose="02020603050405020304" pitchFamily="18" charset="0"/>
              </a:rPr>
              <a:t>U</a:t>
            </a:r>
            <a:r>
              <a:rPr lang="uz-Cyrl-UZ" altLang="ru-RU" sz="1400" i="1">
                <a:latin typeface="Times New Roman" panose="02020603050405020304" pitchFamily="18" charset="0"/>
              </a:rPr>
              <a:t>ЗИ.БЕРК.</a:t>
            </a:r>
            <a:r>
              <a:rPr lang="uz-Cyrl-UZ" altLang="ru-RU" sz="2000">
                <a:latin typeface="Times New Roman" panose="02020603050405020304" pitchFamily="18" charset="0"/>
              </a:rPr>
              <a:t> деб аталади ва бу вақтда транзистор истоки стокдан узилиб қолади, яъни </a:t>
            </a:r>
            <a:r>
              <a:rPr lang="uz-Cyrl-UZ" altLang="ru-RU" sz="2000" b="1" i="1">
                <a:solidFill>
                  <a:srgbClr val="0070C0"/>
                </a:solidFill>
                <a:latin typeface="Times New Roman" panose="02020603050405020304" pitchFamily="18" charset="0"/>
              </a:rPr>
              <a:t>берк режимда</a:t>
            </a:r>
            <a:r>
              <a:rPr lang="uz-Cyrl-UZ" altLang="ru-RU" sz="2000">
                <a:latin typeface="Times New Roman" panose="02020603050405020304" pitchFamily="18" charset="0"/>
              </a:rPr>
              <a:t> ишлайди.</a:t>
            </a:r>
          </a:p>
          <a:p>
            <a:pPr algn="just" eaLnBrk="1" hangingPunct="1"/>
            <a:r>
              <a:rPr lang="uz-Cyrl-UZ" altLang="ru-RU" sz="2000">
                <a:latin typeface="Times New Roman" panose="02020603050405020304" pitchFamily="18" charset="0"/>
              </a:rPr>
              <a:t>                                 кучланиш беркилиш кучланишига </a:t>
            </a:r>
            <a:r>
              <a:rPr lang="uz-Cyrl-UZ" altLang="ru-RU" sz="2000" i="1">
                <a:latin typeface="Times New Roman" panose="02020603050405020304" pitchFamily="18" charset="0"/>
              </a:rPr>
              <a:t>U</a:t>
            </a:r>
            <a:r>
              <a:rPr lang="uz-Cyrl-UZ" altLang="ru-RU" sz="1400" i="1">
                <a:latin typeface="Times New Roman" panose="02020603050405020304" pitchFamily="18" charset="0"/>
              </a:rPr>
              <a:t>ЗИ.БЕРК</a:t>
            </a:r>
            <a:r>
              <a:rPr lang="uz-Cyrl-UZ" altLang="ru-RU" sz="2000">
                <a:latin typeface="Times New Roman" panose="02020603050405020304" pitchFamily="18" charset="0"/>
              </a:rPr>
              <a:t> га тенг бўладиган вақтдаги сток кучланиши </a:t>
            </a:r>
            <a:r>
              <a:rPr lang="uz-Cyrl-UZ" altLang="ru-RU" sz="2000" b="1" i="1">
                <a:solidFill>
                  <a:srgbClr val="0070C0"/>
                </a:solidFill>
                <a:latin typeface="Times New Roman" panose="02020603050405020304" pitchFamily="18" charset="0"/>
              </a:rPr>
              <a:t>тўйиниш кучланиши</a:t>
            </a:r>
            <a:r>
              <a:rPr lang="uz-Cyrl-UZ" altLang="ru-RU" sz="2000">
                <a:solidFill>
                  <a:srgbClr val="0070C0"/>
                </a:solidFill>
                <a:latin typeface="Times New Roman" panose="02020603050405020304" pitchFamily="18" charset="0"/>
              </a:rPr>
              <a:t> </a:t>
            </a:r>
            <a:r>
              <a:rPr lang="uz-Cyrl-UZ" altLang="ru-RU" sz="2000" i="1">
                <a:latin typeface="Times New Roman" panose="02020603050405020304" pitchFamily="18" charset="0"/>
              </a:rPr>
              <a:t>U</a:t>
            </a:r>
            <a:r>
              <a:rPr lang="uz-Cyrl-UZ" altLang="ru-RU" sz="1400" i="1">
                <a:latin typeface="Times New Roman" panose="02020603050405020304" pitchFamily="18" charset="0"/>
              </a:rPr>
              <a:t>СИ.ТЎЙ.</a:t>
            </a:r>
            <a:r>
              <a:rPr lang="uz-Cyrl-UZ" altLang="ru-RU" sz="2000">
                <a:latin typeface="Times New Roman" panose="02020603050405020304" pitchFamily="18" charset="0"/>
              </a:rPr>
              <a:t>  деб аталади.</a:t>
            </a:r>
          </a:p>
          <a:p>
            <a:pPr algn="just" eaLnBrk="1" hangingPunct="1"/>
            <a:r>
              <a:rPr lang="uz-Cyrl-UZ" altLang="ru-RU" sz="2000">
                <a:latin typeface="Times New Roman" panose="02020603050405020304" pitchFamily="18" charset="0"/>
              </a:rPr>
              <a:t>Бу ердан </a:t>
            </a:r>
          </a:p>
          <a:p>
            <a:pPr algn="just" eaLnBrk="1" hangingPunct="1"/>
            <a:r>
              <a:rPr lang="uz-Cyrl-UZ" altLang="ru-RU" sz="2000">
                <a:latin typeface="Times New Roman" panose="02020603050405020304" pitchFamily="18" charset="0"/>
              </a:rPr>
              <a:t>                               вақтдаги транзисторнинг ишчи режими </a:t>
            </a:r>
            <a:r>
              <a:rPr lang="uz-Cyrl-UZ" altLang="ru-RU" sz="2000" b="1" i="1">
                <a:solidFill>
                  <a:srgbClr val="0070C0"/>
                </a:solidFill>
                <a:latin typeface="Times New Roman" panose="02020603050405020304" pitchFamily="18" charset="0"/>
              </a:rPr>
              <a:t>текис ўзгариш</a:t>
            </a:r>
            <a:r>
              <a:rPr lang="uz-Cyrl-UZ" altLang="ru-RU" sz="2000">
                <a:solidFill>
                  <a:srgbClr val="0070C0"/>
                </a:solidFill>
                <a:latin typeface="Times New Roman" panose="02020603050405020304" pitchFamily="18" charset="0"/>
              </a:rPr>
              <a:t> </a:t>
            </a:r>
            <a:r>
              <a:rPr lang="uz-Cyrl-UZ" altLang="ru-RU" sz="2000">
                <a:latin typeface="Times New Roman" panose="02020603050405020304" pitchFamily="18" charset="0"/>
              </a:rPr>
              <a:t>режими,                       вақтдаги транзисторнинг ишчи режими эса </a:t>
            </a:r>
            <a:r>
              <a:rPr lang="uz-Cyrl-UZ" altLang="ru-RU" sz="2000" b="1" i="1">
                <a:solidFill>
                  <a:srgbClr val="0070C0"/>
                </a:solidFill>
                <a:latin typeface="Times New Roman" panose="02020603050405020304" pitchFamily="18" charset="0"/>
              </a:rPr>
              <a:t>тўйиниш</a:t>
            </a:r>
            <a:r>
              <a:rPr lang="uz-Cyrl-UZ" altLang="ru-RU" sz="2000">
                <a:latin typeface="Times New Roman" panose="02020603050405020304" pitchFamily="18" charset="0"/>
              </a:rPr>
              <a:t> режими деб аталади. Тўйиниш режимида </a:t>
            </a:r>
            <a:r>
              <a:rPr lang="uz-Cyrl-UZ" altLang="ru-RU" sz="2000" i="1">
                <a:latin typeface="Times New Roman" panose="02020603050405020304" pitchFamily="18" charset="0"/>
              </a:rPr>
              <a:t>U</a:t>
            </a:r>
            <a:r>
              <a:rPr lang="uz-Cyrl-UZ" altLang="ru-RU" sz="1400" i="1">
                <a:latin typeface="Times New Roman" panose="02020603050405020304" pitchFamily="18" charset="0"/>
              </a:rPr>
              <a:t>СИ</a:t>
            </a:r>
            <a:r>
              <a:rPr lang="uz-Cyrl-UZ" altLang="ru-RU" sz="2000">
                <a:latin typeface="Times New Roman" panose="02020603050405020304" pitchFamily="18" charset="0"/>
              </a:rPr>
              <a:t> кучланиш қийматининг ортишига қарамай  </a:t>
            </a:r>
            <a:r>
              <a:rPr lang="uz-Cyrl-UZ" altLang="ru-RU" sz="2000" i="1">
                <a:latin typeface="Times New Roman" panose="02020603050405020304" pitchFamily="18" charset="0"/>
              </a:rPr>
              <a:t>I</a:t>
            </a:r>
            <a:r>
              <a:rPr lang="uz-Cyrl-UZ" altLang="ru-RU" sz="1400" i="1">
                <a:latin typeface="Times New Roman" panose="02020603050405020304" pitchFamily="18" charset="0"/>
              </a:rPr>
              <a:t>C</a:t>
            </a:r>
            <a:r>
              <a:rPr lang="uz-Cyrl-UZ" altLang="ru-RU" sz="2000">
                <a:latin typeface="Times New Roman" panose="02020603050405020304" pitchFamily="18" charset="0"/>
              </a:rPr>
              <a:t> токининг ортиши деярли тўхтайди. Бу ҳолат бир вақтнинг ўзида затвордаги </a:t>
            </a:r>
            <a:r>
              <a:rPr lang="uz-Cyrl-UZ" altLang="ru-RU" sz="2000" i="1">
                <a:latin typeface="Times New Roman" panose="02020603050405020304" pitchFamily="18" charset="0"/>
              </a:rPr>
              <a:t>U</a:t>
            </a:r>
            <a:r>
              <a:rPr lang="uz-Cyrl-UZ" altLang="ru-RU" sz="1400" i="1">
                <a:latin typeface="Times New Roman" panose="02020603050405020304" pitchFamily="18" charset="0"/>
              </a:rPr>
              <a:t>ЗИ</a:t>
            </a:r>
            <a:r>
              <a:rPr lang="uz-Cyrl-UZ" altLang="ru-RU" sz="1400">
                <a:latin typeface="Times New Roman" panose="02020603050405020304" pitchFamily="18" charset="0"/>
              </a:rPr>
              <a:t> </a:t>
            </a:r>
            <a:r>
              <a:rPr lang="uz-Cyrl-UZ" altLang="ru-RU" sz="2000">
                <a:latin typeface="Times New Roman" panose="02020603050405020304" pitchFamily="18" charset="0"/>
              </a:rPr>
              <a:t>кучланишининг ҳам ортиши билан тушунтирилади. Бу вақтда канал тораяди ва  </a:t>
            </a:r>
            <a:r>
              <a:rPr lang="en-US" altLang="ru-RU" sz="2000" i="1">
                <a:latin typeface="Times New Roman" panose="02020603050405020304" pitchFamily="18" charset="0"/>
              </a:rPr>
              <a:t>I</a:t>
            </a:r>
            <a:r>
              <a:rPr lang="en-US" altLang="ru-RU" sz="1400" i="1">
                <a:latin typeface="Times New Roman" panose="02020603050405020304" pitchFamily="18" charset="0"/>
              </a:rPr>
              <a:t>C</a:t>
            </a:r>
            <a:r>
              <a:rPr lang="uz-Cyrl-UZ" altLang="ru-RU" sz="2000">
                <a:latin typeface="Times New Roman" panose="02020603050405020304" pitchFamily="18" charset="0"/>
              </a:rPr>
              <a:t> токини камайишига олиб келади. Натижада  </a:t>
            </a:r>
            <a:r>
              <a:rPr lang="uz-Cyrl-UZ" altLang="ru-RU" sz="2000" i="1">
                <a:latin typeface="Times New Roman" panose="02020603050405020304" pitchFamily="18" charset="0"/>
              </a:rPr>
              <a:t>I</a:t>
            </a:r>
            <a:r>
              <a:rPr lang="uz-Cyrl-UZ" altLang="ru-RU" sz="1400" i="1">
                <a:latin typeface="Times New Roman" panose="02020603050405020304" pitchFamily="18" charset="0"/>
              </a:rPr>
              <a:t>C </a:t>
            </a:r>
            <a:r>
              <a:rPr lang="uz-Cyrl-UZ" altLang="ru-RU" sz="2000" i="1">
                <a:latin typeface="Times New Roman" panose="02020603050405020304" pitchFamily="18" charset="0"/>
              </a:rPr>
              <a:t> </a:t>
            </a:r>
            <a:r>
              <a:rPr lang="uz-Cyrl-UZ" altLang="ru-RU" sz="2000">
                <a:latin typeface="Times New Roman" panose="02020603050405020304" pitchFamily="18" charset="0"/>
              </a:rPr>
              <a:t> дрейфрли ўзгармайди.</a:t>
            </a:r>
            <a:endParaRPr lang="ru-RU" altLang="ru-RU" sz="2000">
              <a:latin typeface="Times New Roman" panose="02020603050405020304" pitchFamily="18" charset="0"/>
            </a:endParaRPr>
          </a:p>
        </p:txBody>
      </p:sp>
      <p:sp>
        <p:nvSpPr>
          <p:cNvPr id="2056"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2050" name="Object 4"/>
          <p:cNvGraphicFramePr>
            <a:graphicFrameLocks noChangeAspect="1"/>
          </p:cNvGraphicFramePr>
          <p:nvPr/>
        </p:nvGraphicFramePr>
        <p:xfrm>
          <a:off x="2667000" y="3048001"/>
          <a:ext cx="1905000" cy="434975"/>
        </p:xfrm>
        <a:graphic>
          <a:graphicData uri="http://schemas.openxmlformats.org/presentationml/2006/ole">
            <mc:AlternateContent xmlns:mc="http://schemas.openxmlformats.org/markup-compatibility/2006">
              <mc:Choice xmlns:v="urn:schemas-microsoft-com:vml" Requires="v">
                <p:oleObj spid="_x0000_s2050" name="Формула" r:id="rId3" imgW="952087" imgH="253890" progId="Equation.3">
                  <p:embed/>
                </p:oleObj>
              </mc:Choice>
              <mc:Fallback>
                <p:oleObj name="Формула" r:id="rId3" imgW="952087" imgH="25389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048001"/>
                        <a:ext cx="1905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7"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2051" name="Object 6"/>
          <p:cNvGraphicFramePr>
            <a:graphicFrameLocks noChangeAspect="1"/>
          </p:cNvGraphicFramePr>
          <p:nvPr/>
        </p:nvGraphicFramePr>
        <p:xfrm>
          <a:off x="3733800" y="3962401"/>
          <a:ext cx="3124200" cy="396875"/>
        </p:xfrm>
        <a:graphic>
          <a:graphicData uri="http://schemas.openxmlformats.org/presentationml/2006/ole">
            <mc:AlternateContent xmlns:mc="http://schemas.openxmlformats.org/markup-compatibility/2006">
              <mc:Choice xmlns:v="urn:schemas-microsoft-com:vml" Requires="v">
                <p:oleObj spid="_x0000_s2051" name="Формула" r:id="rId5" imgW="1701800" imgH="254000" progId="Equation.3">
                  <p:embed/>
                </p:oleObj>
              </mc:Choice>
              <mc:Fallback>
                <p:oleObj name="Формула" r:id="rId5" imgW="1701800" imgH="254000"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962401"/>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2052" name="Object 8"/>
          <p:cNvGraphicFramePr>
            <a:graphicFrameLocks noChangeAspect="1"/>
          </p:cNvGraphicFramePr>
          <p:nvPr/>
        </p:nvGraphicFramePr>
        <p:xfrm>
          <a:off x="2667000" y="4403725"/>
          <a:ext cx="1752600" cy="374650"/>
        </p:xfrm>
        <a:graphic>
          <a:graphicData uri="http://schemas.openxmlformats.org/presentationml/2006/ole">
            <mc:AlternateContent xmlns:mc="http://schemas.openxmlformats.org/markup-compatibility/2006">
              <mc:Choice xmlns:v="urn:schemas-microsoft-com:vml" Requires="v">
                <p:oleObj spid="_x0000_s2052" name="Формула" r:id="rId7" imgW="927100" imgH="228600" progId="Equation.3">
                  <p:embed/>
                </p:oleObj>
              </mc:Choice>
              <mc:Fallback>
                <p:oleObj name="Формула" r:id="rId7" imgW="927100" imgH="228600" progId="Equation.3">
                  <p:embed/>
                  <p:pic>
                    <p:nvPicPr>
                      <p:cNvPr id="20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403725"/>
                        <a:ext cx="1752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9" name="Rectangle 1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2053" name="Object 10"/>
          <p:cNvGraphicFramePr>
            <a:graphicFrameLocks noChangeAspect="1"/>
          </p:cNvGraphicFramePr>
          <p:nvPr/>
        </p:nvGraphicFramePr>
        <p:xfrm>
          <a:off x="4800600" y="4711700"/>
          <a:ext cx="1676400" cy="355600"/>
        </p:xfrm>
        <a:graphic>
          <a:graphicData uri="http://schemas.openxmlformats.org/presentationml/2006/ole">
            <mc:AlternateContent xmlns:mc="http://schemas.openxmlformats.org/markup-compatibility/2006">
              <mc:Choice xmlns:v="urn:schemas-microsoft-com:vml" Requires="v">
                <p:oleObj spid="_x0000_s2053" name="Формула" r:id="rId9" imgW="939800" imgH="228600" progId="Equation.3">
                  <p:embed/>
                </p:oleObj>
              </mc:Choice>
              <mc:Fallback>
                <p:oleObj name="Формула" r:id="rId9" imgW="939800" imgH="228600" progId="Equation.3">
                  <p:embed/>
                  <p:pic>
                    <p:nvPicPr>
                      <p:cNvPr id="205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4711700"/>
                        <a:ext cx="1676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2723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МТ асосий параметрлари</a:t>
            </a:r>
            <a:endParaRPr lang="ru-RU" altLang="ru-RU" sz="3600" b="1">
              <a:latin typeface="Times New Roman" panose="02020603050405020304" pitchFamily="18" charset="0"/>
            </a:endParaRPr>
          </a:p>
        </p:txBody>
      </p:sp>
      <p:sp>
        <p:nvSpPr>
          <p:cNvPr id="3079" name="Rectangle 3"/>
          <p:cNvSpPr>
            <a:spLocks noGrp="1" noChangeArrowheads="1"/>
          </p:cNvSpPr>
          <p:nvPr>
            <p:ph type="body" idx="1"/>
          </p:nvPr>
        </p:nvSpPr>
        <p:spPr/>
        <p:txBody>
          <a:bodyPr>
            <a:normAutofit lnSpcReduction="10000"/>
          </a:bodyPr>
          <a:lstStyle/>
          <a:p>
            <a:pPr eaLnBrk="1" hangingPunct="1"/>
            <a:r>
              <a:rPr lang="uz-Cyrl-UZ" altLang="ru-RU" sz="2000">
                <a:latin typeface="Times New Roman" panose="02020603050405020304" pitchFamily="18" charset="0"/>
              </a:rPr>
              <a:t>Характеристика тигклиги </a:t>
            </a:r>
          </a:p>
          <a:p>
            <a:pPr eaLnBrk="1" hangingPunct="1">
              <a:buFont typeface="Wingdings" panose="05000000000000000000" pitchFamily="2" charset="2"/>
              <a:buNone/>
            </a:pPr>
            <a:r>
              <a:rPr lang="uz-Cyrl-UZ" altLang="ru-RU" sz="2000" i="1">
                <a:latin typeface="Times New Roman" panose="02020603050405020304" pitchFamily="18" charset="0"/>
              </a:rPr>
              <a:t>           U</a:t>
            </a:r>
            <a:r>
              <a:rPr lang="uz-Cyrl-UZ" altLang="ru-RU" sz="1400" i="1">
                <a:latin typeface="Times New Roman" panose="02020603050405020304" pitchFamily="18" charset="0"/>
              </a:rPr>
              <a:t>СИ</a:t>
            </a:r>
            <a:r>
              <a:rPr lang="uz-Cyrl-UZ" altLang="ru-RU" sz="1400">
                <a:latin typeface="Times New Roman" panose="02020603050405020304" pitchFamily="18" charset="0"/>
              </a:rPr>
              <a:t> </a:t>
            </a:r>
            <a:r>
              <a:rPr lang="uz-Cyrl-UZ" altLang="ru-RU" sz="2000">
                <a:latin typeface="Times New Roman" panose="02020603050405020304" pitchFamily="18" charset="0"/>
              </a:rPr>
              <a:t>= const   бўлгандаги                                           ;     </a:t>
            </a:r>
          </a:p>
          <a:p>
            <a:pPr eaLnBrk="1" hangingPunct="1">
              <a:buFont typeface="Wingdings" panose="05000000000000000000" pitchFamily="2" charset="2"/>
              <a:buNone/>
            </a:pPr>
            <a:r>
              <a:rPr lang="uz-Cyrl-UZ" altLang="ru-RU" sz="2000">
                <a:latin typeface="Times New Roman" panose="02020603050405020304" pitchFamily="18" charset="0"/>
              </a:rPr>
              <a:t>                                </a:t>
            </a:r>
            <a:endParaRPr lang="ru-RU" altLang="ru-RU" sz="2000">
              <a:latin typeface="Times New Roman" panose="02020603050405020304" pitchFamily="18" charset="0"/>
            </a:endParaRPr>
          </a:p>
          <a:p>
            <a:pPr eaLnBrk="1" hangingPunct="1"/>
            <a:r>
              <a:rPr lang="ru-RU" altLang="ru-RU" sz="2000">
                <a:latin typeface="Times New Roman" panose="02020603050405020304" pitchFamily="18" charset="0"/>
              </a:rPr>
              <a:t>И</a:t>
            </a:r>
            <a:r>
              <a:rPr lang="uz-Cyrl-UZ" altLang="ru-RU" sz="2000">
                <a:latin typeface="Times New Roman" panose="02020603050405020304" pitchFamily="18" charset="0"/>
              </a:rPr>
              <a:t>чки</a:t>
            </a:r>
            <a:r>
              <a:rPr lang="ru-RU" altLang="ru-RU" sz="2000">
                <a:latin typeface="Times New Roman" panose="02020603050405020304" pitchFamily="18" charset="0"/>
              </a:rPr>
              <a:t> (дифференциал) </a:t>
            </a:r>
            <a:r>
              <a:rPr lang="uz-Cyrl-UZ" altLang="ru-RU" sz="2000">
                <a:latin typeface="Times New Roman" panose="02020603050405020304" pitchFamily="18" charset="0"/>
              </a:rPr>
              <a:t>қаршилик</a:t>
            </a:r>
            <a:endParaRPr lang="uz-Cyrl-UZ" altLang="ru-RU" sz="2000" i="1">
              <a:latin typeface="Times New Roman" panose="02020603050405020304" pitchFamily="18" charset="0"/>
            </a:endParaRPr>
          </a:p>
          <a:p>
            <a:pPr eaLnBrk="1" hangingPunct="1">
              <a:buFont typeface="Wingdings" panose="05000000000000000000" pitchFamily="2" charset="2"/>
              <a:buNone/>
            </a:pPr>
            <a:r>
              <a:rPr lang="uz-Cyrl-UZ" altLang="ru-RU" sz="2000" i="1">
                <a:latin typeface="Times New Roman" panose="02020603050405020304" pitchFamily="18" charset="0"/>
              </a:rPr>
              <a:t>           </a:t>
            </a:r>
            <a:r>
              <a:rPr lang="en-US" altLang="ru-RU" sz="2000" i="1">
                <a:latin typeface="Times New Roman" panose="02020603050405020304" pitchFamily="18" charset="0"/>
              </a:rPr>
              <a:t>U</a:t>
            </a:r>
            <a:r>
              <a:rPr lang="ru-RU" altLang="ru-RU" sz="1400" i="1">
                <a:latin typeface="Times New Roman" panose="02020603050405020304" pitchFamily="18" charset="0"/>
              </a:rPr>
              <a:t>ЗИ</a:t>
            </a:r>
            <a:r>
              <a:rPr lang="ru-RU" altLang="ru-RU" sz="1400">
                <a:latin typeface="Times New Roman" panose="02020603050405020304" pitchFamily="18" charset="0"/>
              </a:rPr>
              <a:t> </a:t>
            </a:r>
            <a:r>
              <a:rPr lang="ru-RU" altLang="ru-RU" sz="2000">
                <a:latin typeface="Times New Roman" panose="02020603050405020304" pitchFamily="18" charset="0"/>
              </a:rPr>
              <a:t>= </a:t>
            </a:r>
            <a:r>
              <a:rPr lang="en-US" altLang="ru-RU" sz="2000">
                <a:latin typeface="Times New Roman" panose="02020603050405020304" pitchFamily="18" charset="0"/>
              </a:rPr>
              <a:t>const</a:t>
            </a:r>
            <a:r>
              <a:rPr lang="uz-Cyrl-UZ" altLang="ru-RU" sz="2000">
                <a:latin typeface="Times New Roman" panose="02020603050405020304" pitchFamily="18" charset="0"/>
              </a:rPr>
              <a:t>  бўлгандаги </a:t>
            </a:r>
            <a:r>
              <a:rPr lang="ru-RU" altLang="ru-RU" sz="2000">
                <a:latin typeface="Times New Roman" panose="02020603050405020304" pitchFamily="18" charset="0"/>
              </a:rPr>
              <a:t>    </a:t>
            </a:r>
            <a:r>
              <a:rPr lang="uz-Cyrl-UZ" altLang="ru-RU" sz="2000">
                <a:latin typeface="Times New Roman" panose="02020603050405020304" pitchFamily="18" charset="0"/>
              </a:rPr>
              <a:t>                                         ;                               </a:t>
            </a:r>
            <a:r>
              <a:rPr lang="ru-RU" altLang="ru-RU" sz="2000">
                <a:latin typeface="Times New Roman" panose="02020603050405020304" pitchFamily="18" charset="0"/>
              </a:rPr>
              <a:t>   </a:t>
            </a:r>
          </a:p>
          <a:p>
            <a:pPr eaLnBrk="1" hangingPunct="1"/>
            <a:endParaRPr lang="uz-Cyrl-UZ" altLang="ru-RU" sz="2000">
              <a:latin typeface="Times New Roman" panose="02020603050405020304" pitchFamily="18" charset="0"/>
            </a:endParaRPr>
          </a:p>
          <a:p>
            <a:pPr eaLnBrk="1" hangingPunct="1"/>
            <a:r>
              <a:rPr lang="ru-RU" altLang="ru-RU" sz="2000">
                <a:latin typeface="Times New Roman" panose="02020603050405020304" pitchFamily="18" charset="0"/>
              </a:rPr>
              <a:t>К</a:t>
            </a:r>
            <a:r>
              <a:rPr lang="uz-Cyrl-UZ" altLang="ru-RU" sz="2000">
                <a:latin typeface="Times New Roman" panose="02020603050405020304" pitchFamily="18" charset="0"/>
              </a:rPr>
              <a:t>учланиш бўйича кучайтириш коэффициенти</a:t>
            </a:r>
          </a:p>
          <a:p>
            <a:pPr eaLnBrk="1" hangingPunct="1">
              <a:buFont typeface="Wingdings" panose="05000000000000000000" pitchFamily="2" charset="2"/>
              <a:buNone/>
            </a:pPr>
            <a:r>
              <a:rPr lang="uz-Cyrl-UZ" altLang="ru-RU" sz="2000" i="1">
                <a:latin typeface="Times New Roman" panose="02020603050405020304" pitchFamily="18" charset="0"/>
              </a:rPr>
              <a:t>             I</a:t>
            </a:r>
            <a:r>
              <a:rPr lang="uz-Cyrl-UZ" altLang="ru-RU" sz="1400" i="1">
                <a:latin typeface="Times New Roman" panose="02020603050405020304" pitchFamily="18" charset="0"/>
              </a:rPr>
              <a:t>С</a:t>
            </a:r>
            <a:r>
              <a:rPr lang="uz-Cyrl-UZ" altLang="ru-RU" sz="2000">
                <a:latin typeface="Times New Roman" panose="02020603050405020304" pitchFamily="18" charset="0"/>
              </a:rPr>
              <a:t> = const   бўлгандаги                                              .       </a:t>
            </a:r>
          </a:p>
          <a:p>
            <a:pPr eaLnBrk="1" hangingPunct="1">
              <a:buFont typeface="Wingdings" panose="05000000000000000000" pitchFamily="2" charset="2"/>
              <a:buNone/>
            </a:pPr>
            <a:r>
              <a:rPr lang="uz-Cyrl-UZ" altLang="ru-RU" sz="2000">
                <a:latin typeface="Times New Roman" panose="02020603050405020304" pitchFamily="18" charset="0"/>
              </a:rPr>
              <a:t>                        </a:t>
            </a:r>
          </a:p>
          <a:p>
            <a:pPr eaLnBrk="1" hangingPunct="1"/>
            <a:endParaRPr lang="uz-Cyrl-UZ" altLang="ru-RU" sz="2000">
              <a:latin typeface="Times New Roman" panose="02020603050405020304" pitchFamily="18" charset="0"/>
            </a:endParaRPr>
          </a:p>
          <a:p>
            <a:pPr eaLnBrk="1" hangingPunct="1"/>
            <a:r>
              <a:rPr lang="uz-Cyrl-UZ" altLang="ru-RU" sz="2000">
                <a:latin typeface="Times New Roman" panose="02020603050405020304" pitchFamily="18" charset="0"/>
              </a:rPr>
              <a:t>Кичик сигнал параметрлари ўзаро                ифода билан боғланган.</a:t>
            </a:r>
            <a:endParaRPr lang="ru-RU" altLang="ru-RU" sz="2000">
              <a:latin typeface="Times New Roman" panose="02020603050405020304" pitchFamily="18" charset="0"/>
            </a:endParaRPr>
          </a:p>
        </p:txBody>
      </p:sp>
      <p:sp>
        <p:nvSpPr>
          <p:cNvPr id="308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1"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2"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3" name="Rectangle 10"/>
          <p:cNvSpPr>
            <a:spLocks noChangeArrowheads="1"/>
          </p:cNvSpPr>
          <p:nvPr/>
        </p:nvSpPr>
        <p:spPr bwMode="auto">
          <a:xfrm>
            <a:off x="1524001" y="29585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4" name="Rectangle 12"/>
          <p:cNvSpPr>
            <a:spLocks noChangeArrowheads="1"/>
          </p:cNvSpPr>
          <p:nvPr/>
        </p:nvSpPr>
        <p:spPr bwMode="auto">
          <a:xfrm>
            <a:off x="1524001" y="3096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5"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3074" name="Object 14"/>
          <p:cNvGraphicFramePr>
            <a:graphicFrameLocks noChangeAspect="1"/>
          </p:cNvGraphicFramePr>
          <p:nvPr/>
        </p:nvGraphicFramePr>
        <p:xfrm>
          <a:off x="6248400" y="1981201"/>
          <a:ext cx="1066800" cy="746125"/>
        </p:xfrm>
        <a:graphic>
          <a:graphicData uri="http://schemas.openxmlformats.org/presentationml/2006/ole">
            <mc:AlternateContent xmlns:mc="http://schemas.openxmlformats.org/markup-compatibility/2006">
              <mc:Choice xmlns:v="urn:schemas-microsoft-com:vml" Requires="v">
                <p:oleObj spid="_x0000_s3074" name="Формула" r:id="rId3" imgW="812447" imgH="558558" progId="Equation.3">
                  <p:embed/>
                </p:oleObj>
              </mc:Choice>
              <mc:Fallback>
                <p:oleObj name="Формула" r:id="rId3" imgW="812447" imgH="558558" progId="Equation.3">
                  <p:embed/>
                  <p:pic>
                    <p:nvPicPr>
                      <p:cNvPr id="307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981201"/>
                        <a:ext cx="10668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6"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3075" name="Object 16"/>
          <p:cNvGraphicFramePr>
            <a:graphicFrameLocks noChangeAspect="1"/>
          </p:cNvGraphicFramePr>
          <p:nvPr/>
        </p:nvGraphicFramePr>
        <p:xfrm>
          <a:off x="6477000" y="3000375"/>
          <a:ext cx="1143000" cy="719138"/>
        </p:xfrm>
        <a:graphic>
          <a:graphicData uri="http://schemas.openxmlformats.org/presentationml/2006/ole">
            <mc:AlternateContent xmlns:mc="http://schemas.openxmlformats.org/markup-compatibility/2006">
              <mc:Choice xmlns:v="urn:schemas-microsoft-com:vml" Requires="v">
                <p:oleObj spid="_x0000_s3075" name="Формула" r:id="rId5" imgW="901309" imgH="558558" progId="Equation.3">
                  <p:embed/>
                </p:oleObj>
              </mc:Choice>
              <mc:Fallback>
                <p:oleObj name="Формула" r:id="rId5" imgW="901309" imgH="558558" progId="Equation.3">
                  <p:embed/>
                  <p:pic>
                    <p:nvPicPr>
                      <p:cNvPr id="3075"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000375"/>
                        <a:ext cx="1143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3076" name="Object 18"/>
          <p:cNvGraphicFramePr>
            <a:graphicFrameLocks noChangeAspect="1"/>
          </p:cNvGraphicFramePr>
          <p:nvPr/>
        </p:nvGraphicFramePr>
        <p:xfrm>
          <a:off x="6553200" y="4343400"/>
          <a:ext cx="990600" cy="655638"/>
        </p:xfrm>
        <a:graphic>
          <a:graphicData uri="http://schemas.openxmlformats.org/presentationml/2006/ole">
            <mc:AlternateContent xmlns:mc="http://schemas.openxmlformats.org/markup-compatibility/2006">
              <mc:Choice xmlns:v="urn:schemas-microsoft-com:vml" Requires="v">
                <p:oleObj spid="_x0000_s3076" name="Формула" r:id="rId7" imgW="850900" imgH="558800" progId="Equation.3">
                  <p:embed/>
                </p:oleObj>
              </mc:Choice>
              <mc:Fallback>
                <p:oleObj name="Формула" r:id="rId7" imgW="850900" imgH="558800" progId="Equation.3">
                  <p:embed/>
                  <p:pic>
                    <p:nvPicPr>
                      <p:cNvPr id="3076"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343400"/>
                        <a:ext cx="990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8" name="Rectangle 2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3077" name="Object 20"/>
          <p:cNvGraphicFramePr>
            <a:graphicFrameLocks noChangeAspect="1"/>
          </p:cNvGraphicFramePr>
          <p:nvPr/>
        </p:nvGraphicFramePr>
        <p:xfrm>
          <a:off x="6400800" y="5410200"/>
          <a:ext cx="990600" cy="388938"/>
        </p:xfrm>
        <a:graphic>
          <a:graphicData uri="http://schemas.openxmlformats.org/presentationml/2006/ole">
            <mc:AlternateContent xmlns:mc="http://schemas.openxmlformats.org/markup-compatibility/2006">
              <mc:Choice xmlns:v="urn:schemas-microsoft-com:vml" Requires="v">
                <p:oleObj spid="_x0000_s3077" name="Формула" r:id="rId9" imgW="508000" imgH="228600" progId="Equation.3">
                  <p:embed/>
                </p:oleObj>
              </mc:Choice>
              <mc:Fallback>
                <p:oleObj name="Формула" r:id="rId9" imgW="508000" imgH="228600" progId="Equation.3">
                  <p:embed/>
                  <p:pic>
                    <p:nvPicPr>
                      <p:cNvPr id="3077"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5410200"/>
                        <a:ext cx="9906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0299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b="1" dirty="0"/>
              <a:t>Metal-</a:t>
            </a:r>
            <a:r>
              <a:rPr lang="en-US" b="1" dirty="0" err="1"/>
              <a:t>dielektrik</a:t>
            </a:r>
            <a:r>
              <a:rPr lang="en-US" b="1" dirty="0"/>
              <a:t>-</a:t>
            </a:r>
            <a:r>
              <a:rPr lang="en-US" b="1" dirty="0" err="1"/>
              <a:t>yarim</a:t>
            </a:r>
            <a:r>
              <a:rPr lang="en-US" b="1" dirty="0"/>
              <a:t> </a:t>
            </a:r>
            <a:r>
              <a:rPr lang="en-US" b="1" dirty="0" err="1"/>
              <a:t>o’tkazgichli</a:t>
            </a:r>
            <a:r>
              <a:rPr lang="en-US" b="1" dirty="0"/>
              <a:t> </a:t>
            </a:r>
            <a:r>
              <a:rPr lang="en-US" b="1" dirty="0" err="1"/>
              <a:t>tranzistorlar</a:t>
            </a:r>
            <a:r>
              <a:rPr lang="en-US" b="1" dirty="0"/>
              <a:t>.</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20</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2098675" y="304800"/>
            <a:ext cx="8001000" cy="1066800"/>
          </a:xfrm>
        </p:spPr>
        <p:txBody>
          <a:bodyPr/>
          <a:lstStyle/>
          <a:p>
            <a:pPr algn="ctr" eaLnBrk="1" hangingPunct="1"/>
            <a:r>
              <a:rPr lang="uz-Cyrl-UZ" altLang="ru-RU" sz="3600" b="1">
                <a:latin typeface="Times New Roman" panose="02020603050405020304" pitchFamily="18" charset="0"/>
              </a:rPr>
              <a:t>Майдоний транзистор</a:t>
            </a:r>
            <a:endParaRPr lang="ru-RU" altLang="ru-RU" sz="3600" b="1">
              <a:latin typeface="Times New Roman" panose="02020603050405020304" pitchFamily="18" charset="0"/>
            </a:endParaRPr>
          </a:p>
        </p:txBody>
      </p:sp>
      <p:sp>
        <p:nvSpPr>
          <p:cNvPr id="20485" name="Rectangle 5"/>
          <p:cNvSpPr>
            <a:spLocks noGrp="1" noChangeArrowheads="1"/>
          </p:cNvSpPr>
          <p:nvPr>
            <p:ph type="body" idx="1"/>
          </p:nvPr>
        </p:nvSpPr>
        <p:spPr>
          <a:xfrm>
            <a:off x="2057400" y="1981200"/>
            <a:ext cx="8001000" cy="3886200"/>
          </a:xfrm>
        </p:spPr>
        <p:txBody>
          <a:bodyPr/>
          <a:lstStyle/>
          <a:p>
            <a:pPr algn="just" eaLnBrk="1" hangingPunct="1">
              <a:lnSpc>
                <a:spcPct val="80000"/>
              </a:lnSpc>
            </a:pPr>
            <a:r>
              <a:rPr lang="uz-Cyrl-UZ" altLang="ru-RU" sz="2400" b="1" i="1">
                <a:solidFill>
                  <a:srgbClr val="0070C0"/>
                </a:solidFill>
                <a:latin typeface="Times New Roman" panose="02020603050405020304" pitchFamily="18" charset="0"/>
              </a:rPr>
              <a:t>Майдоний</a:t>
            </a:r>
            <a:r>
              <a:rPr lang="ru-RU" altLang="ru-RU" sz="2400" b="1" i="1">
                <a:solidFill>
                  <a:srgbClr val="0070C0"/>
                </a:solidFill>
                <a:latin typeface="Times New Roman" panose="02020603050405020304" pitchFamily="18" charset="0"/>
              </a:rPr>
              <a:t> транзистор</a:t>
            </a:r>
            <a:r>
              <a:rPr lang="ru-RU" altLang="ru-RU" sz="2400">
                <a:solidFill>
                  <a:srgbClr val="0070C0"/>
                </a:solidFill>
                <a:latin typeface="Times New Roman" panose="02020603050405020304" pitchFamily="18" charset="0"/>
              </a:rPr>
              <a:t> </a:t>
            </a:r>
            <a:r>
              <a:rPr lang="ru-RU" altLang="ru-RU" sz="2400">
                <a:latin typeface="Times New Roman" panose="02020603050405020304" pitchFamily="18" charset="0"/>
              </a:rPr>
              <a:t>(</a:t>
            </a:r>
            <a:r>
              <a:rPr lang="uz-Cyrl-UZ" altLang="ru-RU" sz="2400">
                <a:latin typeface="Times New Roman" panose="02020603050405020304" pitchFamily="18" charset="0"/>
              </a:rPr>
              <a:t>М</a:t>
            </a:r>
            <a:r>
              <a:rPr lang="ru-RU" altLang="ru-RU" sz="2400">
                <a:latin typeface="Times New Roman" panose="02020603050405020304" pitchFamily="18" charset="0"/>
              </a:rPr>
              <a:t>Т) </a:t>
            </a:r>
            <a:r>
              <a:rPr lang="uz-Cyrl-UZ" altLang="ru-RU" sz="2400">
                <a:latin typeface="Times New Roman" panose="02020603050405020304" pitchFamily="18" charset="0"/>
              </a:rPr>
              <a:t>деб электрод токлари асосий заряд ташувчиларнинг кристалл ҳажмидаги электр майдон таъсирида дрейф ҳаракатланишига асосланган уч электродли, кучланиш билан бошқариладиган яримўтказгич асбоб</a:t>
            </a:r>
            <a:r>
              <a:rPr lang="uz-Cyrl-UZ" altLang="ru-RU" sz="2400" b="1" i="1">
                <a:latin typeface="Times New Roman" panose="02020603050405020304" pitchFamily="18" charset="0"/>
              </a:rPr>
              <a:t> </a:t>
            </a:r>
            <a:r>
              <a:rPr lang="uz-Cyrl-UZ" altLang="ru-RU" sz="2400">
                <a:latin typeface="Times New Roman" panose="02020603050405020304" pitchFamily="18" charset="0"/>
              </a:rPr>
              <a:t>айтилади. </a:t>
            </a:r>
          </a:p>
          <a:p>
            <a:pPr algn="just" eaLnBrk="1" hangingPunct="1">
              <a:lnSpc>
                <a:spcPct val="80000"/>
              </a:lnSpc>
            </a:pPr>
            <a:r>
              <a:rPr lang="uz-Cyrl-UZ" altLang="ru-RU" sz="2400">
                <a:latin typeface="Times New Roman" panose="02020603050405020304" pitchFamily="18" charset="0"/>
              </a:rPr>
              <a:t>МТларда ток ҳосил бўлишида фақат бир турли– асосий заряд ташувчилар (электронлар ёки коваклар) қатнашгани сабабли улар баъзан </a:t>
            </a:r>
            <a:r>
              <a:rPr lang="uz-Cyrl-UZ" altLang="ru-RU" sz="2400" b="1" i="1">
                <a:solidFill>
                  <a:srgbClr val="0070C0"/>
                </a:solidFill>
                <a:latin typeface="Times New Roman" panose="02020603050405020304" pitchFamily="18" charset="0"/>
              </a:rPr>
              <a:t>униполяр транзисторлар</a:t>
            </a:r>
            <a:r>
              <a:rPr lang="uz-Cyrl-UZ" altLang="ru-RU" sz="2400">
                <a:solidFill>
                  <a:srgbClr val="0070C0"/>
                </a:solidFill>
                <a:latin typeface="Times New Roman" panose="02020603050405020304" pitchFamily="18" charset="0"/>
              </a:rPr>
              <a:t> </a:t>
            </a:r>
            <a:r>
              <a:rPr lang="uz-Cyrl-UZ" altLang="ru-RU" sz="2400">
                <a:latin typeface="Times New Roman" panose="02020603050405020304" pitchFamily="18" charset="0"/>
              </a:rPr>
              <a:t>деб аталади. </a:t>
            </a:r>
          </a:p>
          <a:p>
            <a:pPr algn="just" eaLnBrk="1" hangingPunct="1">
              <a:lnSpc>
                <a:spcPct val="80000"/>
              </a:lnSpc>
            </a:pPr>
            <a:r>
              <a:rPr lang="uz-Cyrl-UZ" altLang="ru-RU" sz="2400">
                <a:latin typeface="Times New Roman" panose="02020603050405020304" pitchFamily="18" charset="0"/>
              </a:rPr>
              <a:t>МТларда, БТлардаги каби тезкорликка таъсир этувчи инжекция ва экстракция натижасида ноасосий заряд ташувчиларнинг тўпланиш  жараёнлари мавжуд эмас.</a:t>
            </a:r>
          </a:p>
        </p:txBody>
      </p:sp>
    </p:spTree>
    <p:extLst>
      <p:ext uri="{BB962C8B-B14F-4D97-AF65-F5344CB8AC3E}">
        <p14:creationId xmlns:p14="http://schemas.microsoft.com/office/powerpoint/2010/main" val="3242149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 calcmode="lin" valueType="num">
                                      <p:cBhvr additive="base">
                                        <p:cTn id="7" dur="5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5">
                                            <p:txEl>
                                              <p:pRg st="1" end="1"/>
                                            </p:txEl>
                                          </p:spTgt>
                                        </p:tgtEl>
                                        <p:attrNameLst>
                                          <p:attrName>style.visibility</p:attrName>
                                        </p:attrNameLst>
                                      </p:cBhvr>
                                      <p:to>
                                        <p:strVal val="visible"/>
                                      </p:to>
                                    </p:set>
                                    <p:anim calcmode="lin" valueType="num">
                                      <p:cBhvr additive="base">
                                        <p:cTn id="13" dur="5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85">
                                            <p:txEl>
                                              <p:pRg st="2" end="2"/>
                                            </p:txEl>
                                          </p:spTgt>
                                        </p:tgtEl>
                                        <p:attrNameLst>
                                          <p:attrName>style.visibility</p:attrName>
                                        </p:attrNameLst>
                                      </p:cBhvr>
                                      <p:to>
                                        <p:strVal val="visible"/>
                                      </p:to>
                                    </p:set>
                                    <p:anim calcmode="lin" valueType="num">
                                      <p:cBhvr additive="base">
                                        <p:cTn id="19" dur="5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Майдоний транзистор турлари</a:t>
            </a:r>
            <a:endParaRPr lang="ru-RU" altLang="ru-RU" sz="3600" b="1">
              <a:latin typeface="Times New Roman" panose="02020603050405020304" pitchFamily="18" charset="0"/>
            </a:endParaRPr>
          </a:p>
        </p:txBody>
      </p:sp>
      <p:sp>
        <p:nvSpPr>
          <p:cNvPr id="9219"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rPr>
              <a:t>р–n ўтиш билан бошқарилувчи МТлар</a:t>
            </a:r>
            <a:r>
              <a:rPr lang="ru-RU" altLang="ru-RU" sz="2400">
                <a:latin typeface="Times New Roman" panose="02020603050405020304" pitchFamily="18" charset="0"/>
              </a:rPr>
              <a:t> </a:t>
            </a:r>
            <a:endParaRPr lang="uz-Cyrl-UZ" altLang="ru-RU" sz="2400">
              <a:latin typeface="Times New Roman" panose="02020603050405020304" pitchFamily="18" charset="0"/>
            </a:endParaRPr>
          </a:p>
          <a:p>
            <a:pPr eaLnBrk="1" hangingPunct="1"/>
            <a:r>
              <a:rPr lang="uz-Cyrl-UZ" altLang="ru-RU" sz="2400">
                <a:latin typeface="Times New Roman" panose="02020603050405020304" pitchFamily="18" charset="0"/>
              </a:rPr>
              <a:t>Затвори изоляцияланган МТлар</a:t>
            </a:r>
            <a:r>
              <a:rPr lang="ru-RU" altLang="ru-RU" sz="2400">
                <a:latin typeface="Times New Roman" panose="02020603050405020304" pitchFamily="18" charset="0"/>
              </a:rPr>
              <a:t> </a:t>
            </a:r>
            <a:endParaRPr lang="uz-Cyrl-UZ" altLang="ru-RU" sz="2400">
              <a:latin typeface="Times New Roman" panose="02020603050405020304" pitchFamily="18" charset="0"/>
            </a:endParaRPr>
          </a:p>
          <a:p>
            <a:pPr eaLnBrk="1" hangingPunct="1"/>
            <a:r>
              <a:rPr lang="uz-Cyrl-UZ" altLang="ru-RU" sz="2400">
                <a:latin typeface="Times New Roman" panose="02020603050405020304" pitchFamily="18" charset="0"/>
              </a:rPr>
              <a:t>Шоттки барьерли МТлар</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407944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28800" y="381000"/>
            <a:ext cx="8686800" cy="1066800"/>
          </a:xfrm>
        </p:spPr>
        <p:txBody>
          <a:bodyPr/>
          <a:lstStyle/>
          <a:p>
            <a:pPr algn="ctr" eaLnBrk="1" hangingPunct="1"/>
            <a:r>
              <a:rPr lang="uz-Cyrl-UZ" altLang="ru-RU" sz="2800" b="1">
                <a:latin typeface="Times New Roman" panose="02020603050405020304" pitchFamily="18" charset="0"/>
              </a:rPr>
              <a:t>р–n ўтиш билан бошқарилувчи МТлар</a:t>
            </a:r>
            <a:r>
              <a:rPr lang="ru-RU" altLang="ru-RU" sz="2800">
                <a:latin typeface="Times New Roman" panose="02020603050405020304" pitchFamily="18" charset="0"/>
              </a:rPr>
              <a:t> </a:t>
            </a:r>
            <a:r>
              <a:rPr lang="uz-Cyrl-UZ" altLang="ru-RU" sz="2800" b="1">
                <a:latin typeface="Times New Roman" panose="02020603050405020304" pitchFamily="18" charset="0"/>
              </a:rPr>
              <a:t>тузилмаси ва уларнинг схемада  шартли белгиланиши</a:t>
            </a:r>
            <a:r>
              <a:rPr lang="uz-Cyrl-UZ" altLang="ru-RU" sz="2800"/>
              <a:t> </a:t>
            </a:r>
            <a:endParaRPr lang="ru-RU" altLang="ru-RU" sz="2800"/>
          </a:p>
        </p:txBody>
      </p:sp>
      <p:pic>
        <p:nvPicPr>
          <p:cNvPr id="10243"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14600" y="2117725"/>
            <a:ext cx="7162800" cy="3532188"/>
          </a:xfrm>
          <a:noFill/>
        </p:spPr>
      </p:pic>
    </p:spTree>
    <p:extLst>
      <p:ext uri="{BB962C8B-B14F-4D97-AF65-F5344CB8AC3E}">
        <p14:creationId xmlns:p14="http://schemas.microsoft.com/office/powerpoint/2010/main" val="358877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МТнинг уланиш схемалари</a:t>
            </a:r>
            <a:endParaRPr lang="ru-RU" altLang="ru-RU" sz="3600" b="1">
              <a:latin typeface="Times New Roman" panose="02020603050405020304" pitchFamily="18" charset="0"/>
            </a:endParaRPr>
          </a:p>
        </p:txBody>
      </p:sp>
      <p:sp>
        <p:nvSpPr>
          <p:cNvPr id="11267" name="Rectangle 3"/>
          <p:cNvSpPr>
            <a:spLocks noGrp="1" noChangeArrowheads="1"/>
          </p:cNvSpPr>
          <p:nvPr>
            <p:ph type="body" idx="1"/>
          </p:nvPr>
        </p:nvSpPr>
        <p:spPr/>
        <p:txBody>
          <a:bodyPr/>
          <a:lstStyle/>
          <a:p>
            <a:pPr algn="just" eaLnBrk="1" hangingPunct="1"/>
            <a:r>
              <a:rPr lang="uz-Cyrl-UZ" altLang="ru-RU" sz="2400">
                <a:latin typeface="Times New Roman" panose="02020603050405020304" pitchFamily="18" charset="0"/>
              </a:rPr>
              <a:t>МТда электродлар  учта бўлгани сабабли, уч хил уланиш схемалари мавжуд: </a:t>
            </a:r>
          </a:p>
          <a:p>
            <a:pPr algn="just" eaLnBrk="1" hangingPunct="1"/>
            <a:r>
              <a:rPr lang="uz-Cyrl-UZ" altLang="ru-RU" sz="2400" b="1" i="1">
                <a:solidFill>
                  <a:srgbClr val="0070C0"/>
                </a:solidFill>
                <a:latin typeface="Times New Roman" panose="02020603050405020304" pitchFamily="18" charset="0"/>
              </a:rPr>
              <a:t>умумий затвор</a:t>
            </a:r>
            <a:r>
              <a:rPr lang="uz-Cyrl-UZ" altLang="ru-RU" sz="2400">
                <a:solidFill>
                  <a:srgbClr val="0070C0"/>
                </a:solidFill>
                <a:latin typeface="Times New Roman" panose="02020603050405020304" pitchFamily="18" charset="0"/>
              </a:rPr>
              <a:t> (</a:t>
            </a:r>
            <a:r>
              <a:rPr lang="uz-Cyrl-UZ" altLang="ru-RU" sz="2400" b="1" i="1">
                <a:solidFill>
                  <a:srgbClr val="0070C0"/>
                </a:solidFill>
                <a:latin typeface="Times New Roman" panose="02020603050405020304" pitchFamily="18" charset="0"/>
              </a:rPr>
              <a:t>УЗ</a:t>
            </a:r>
            <a:r>
              <a:rPr lang="uz-Cyrl-UZ" altLang="ru-RU" sz="2400">
                <a:solidFill>
                  <a:srgbClr val="0070C0"/>
                </a:solidFill>
                <a:latin typeface="Times New Roman" panose="02020603050405020304" pitchFamily="18" charset="0"/>
              </a:rPr>
              <a:t>); </a:t>
            </a:r>
          </a:p>
          <a:p>
            <a:pPr algn="just" eaLnBrk="1" hangingPunct="1"/>
            <a:r>
              <a:rPr lang="uz-Cyrl-UZ" altLang="ru-RU" sz="2400" b="1" i="1">
                <a:solidFill>
                  <a:srgbClr val="0070C0"/>
                </a:solidFill>
                <a:latin typeface="Times New Roman" panose="02020603050405020304" pitchFamily="18" charset="0"/>
              </a:rPr>
              <a:t>умумий исток</a:t>
            </a:r>
            <a:r>
              <a:rPr lang="uz-Cyrl-UZ" altLang="ru-RU" sz="2400">
                <a:solidFill>
                  <a:srgbClr val="0070C0"/>
                </a:solidFill>
                <a:latin typeface="Times New Roman" panose="02020603050405020304" pitchFamily="18" charset="0"/>
              </a:rPr>
              <a:t> (</a:t>
            </a:r>
            <a:r>
              <a:rPr lang="uz-Cyrl-UZ" altLang="ru-RU" sz="2400" b="1" i="1">
                <a:solidFill>
                  <a:srgbClr val="0070C0"/>
                </a:solidFill>
                <a:latin typeface="Times New Roman" panose="02020603050405020304" pitchFamily="18" charset="0"/>
              </a:rPr>
              <a:t>УИ</a:t>
            </a:r>
            <a:r>
              <a:rPr lang="uz-Cyrl-UZ" altLang="ru-RU" sz="2400">
                <a:solidFill>
                  <a:srgbClr val="0070C0"/>
                </a:solidFill>
                <a:latin typeface="Times New Roman" panose="02020603050405020304" pitchFamily="18" charset="0"/>
              </a:rPr>
              <a:t>); </a:t>
            </a:r>
          </a:p>
          <a:p>
            <a:pPr algn="just" eaLnBrk="1" hangingPunct="1"/>
            <a:r>
              <a:rPr lang="uz-Cyrl-UZ" altLang="ru-RU" sz="2400" b="1" i="1">
                <a:solidFill>
                  <a:srgbClr val="0070C0"/>
                </a:solidFill>
                <a:latin typeface="Times New Roman" panose="02020603050405020304" pitchFamily="18" charset="0"/>
              </a:rPr>
              <a:t>умумий сток</a:t>
            </a:r>
            <a:r>
              <a:rPr lang="uz-Cyrl-UZ" altLang="ru-RU" sz="2400">
                <a:solidFill>
                  <a:srgbClr val="0070C0"/>
                </a:solidFill>
                <a:latin typeface="Times New Roman" panose="02020603050405020304" pitchFamily="18" charset="0"/>
              </a:rPr>
              <a:t> (</a:t>
            </a:r>
            <a:r>
              <a:rPr lang="uz-Cyrl-UZ" altLang="ru-RU" sz="2400" b="1" i="1">
                <a:solidFill>
                  <a:srgbClr val="0070C0"/>
                </a:solidFill>
                <a:latin typeface="Times New Roman" panose="02020603050405020304" pitchFamily="18" charset="0"/>
              </a:rPr>
              <a:t>УС</a:t>
            </a:r>
            <a:r>
              <a:rPr lang="uz-Cyrl-UZ" altLang="ru-RU" sz="2400">
                <a:solidFill>
                  <a:srgbClr val="0070C0"/>
                </a:solidFill>
                <a:latin typeface="Times New Roman" panose="02020603050405020304" pitchFamily="18" charset="0"/>
              </a:rPr>
              <a:t>). </a:t>
            </a:r>
          </a:p>
          <a:p>
            <a:pPr algn="just" eaLnBrk="1" hangingPunct="1"/>
            <a:r>
              <a:rPr lang="uz-Cyrl-UZ" altLang="ru-RU" sz="2400">
                <a:latin typeface="Times New Roman" panose="02020603050405020304" pitchFamily="18" charset="0"/>
              </a:rPr>
              <a:t>Бунда МТ электродларидан бири схеманинг кириш ва чиқиш занжирлари учун умумий, унинг ўзгарувчан ток (сигнал) бўйича потенциали эса нолга тенг қилиб олинади.</a:t>
            </a:r>
            <a:r>
              <a:rPr lang="ru-RU" altLang="ru-RU" sz="2400">
                <a:latin typeface="Times New Roman" panose="02020603050405020304" pitchFamily="18" charset="0"/>
              </a:rPr>
              <a:t> </a:t>
            </a:r>
          </a:p>
        </p:txBody>
      </p:sp>
    </p:spTree>
    <p:extLst>
      <p:ext uri="{BB962C8B-B14F-4D97-AF65-F5344CB8AC3E}">
        <p14:creationId xmlns:p14="http://schemas.microsoft.com/office/powerpoint/2010/main" val="366444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98675" y="304800"/>
            <a:ext cx="8001000" cy="1066800"/>
          </a:xfrm>
        </p:spPr>
        <p:txBody>
          <a:bodyPr/>
          <a:lstStyle/>
          <a:p>
            <a:pPr algn="ctr" eaLnBrk="1" hangingPunct="1"/>
            <a:r>
              <a:rPr lang="uz-Cyrl-UZ" altLang="ru-RU" sz="3600" b="1">
                <a:latin typeface="Times New Roman" panose="02020603050405020304" pitchFamily="18" charset="0"/>
              </a:rPr>
              <a:t>МТнинг уланиш схемалари</a:t>
            </a:r>
            <a:r>
              <a:rPr lang="ru-RU" altLang="ru-RU" sz="3600"/>
              <a:t> </a:t>
            </a:r>
          </a:p>
        </p:txBody>
      </p:sp>
      <p:sp>
        <p:nvSpPr>
          <p:cNvPr id="12291" name="Rectangle 3"/>
          <p:cNvSpPr>
            <a:spLocks noGrp="1" noChangeArrowheads="1"/>
          </p:cNvSpPr>
          <p:nvPr>
            <p:ph type="body" idx="1"/>
          </p:nvPr>
        </p:nvSpPr>
        <p:spPr/>
        <p:txBody>
          <a:bodyPr/>
          <a:lstStyle/>
          <a:p>
            <a:pPr eaLnBrk="1" hangingPunct="1"/>
            <a:endParaRPr lang="ru-RU" altLang="ru-RU" smtClean="0"/>
          </a:p>
        </p:txBody>
      </p:sp>
      <p:pic>
        <p:nvPicPr>
          <p:cNvPr id="122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62201"/>
            <a:ext cx="52578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362201"/>
            <a:ext cx="22098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7"/>
          <p:cNvSpPr>
            <a:spLocks noChangeArrowheads="1"/>
          </p:cNvSpPr>
          <p:nvPr/>
        </p:nvSpPr>
        <p:spPr bwMode="auto">
          <a:xfrm>
            <a:off x="1524001" y="9392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12295" name="Rectangle 8"/>
          <p:cNvSpPr>
            <a:spLocks noChangeArrowheads="1"/>
          </p:cNvSpPr>
          <p:nvPr/>
        </p:nvSpPr>
        <p:spPr bwMode="auto">
          <a:xfrm>
            <a:off x="2133600" y="5013325"/>
            <a:ext cx="792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r>
              <a:rPr lang="uz-Cyrl-UZ" altLang="ru-RU" sz="1400">
                <a:latin typeface="Arial" panose="020B0604020202020204" pitchFamily="34" charset="0"/>
                <a:cs typeface="Times New Roman" panose="02020603050405020304" pitchFamily="18" charset="0"/>
              </a:rPr>
              <a:t>              </a:t>
            </a:r>
            <a:r>
              <a:rPr lang="uz-Cyrl-UZ" altLang="ru-RU" sz="1600">
                <a:latin typeface="Times New Roman" panose="02020603050405020304" pitchFamily="18" charset="0"/>
              </a:rPr>
              <a:t>Умумий исток                             Умумий сток                                  Умумий затвор</a:t>
            </a:r>
            <a:endParaRPr lang="ru-RU" altLang="ru-RU" sz="1600">
              <a:latin typeface="Times New Roman" panose="02020603050405020304" pitchFamily="18" charset="0"/>
            </a:endParaRPr>
          </a:p>
        </p:txBody>
      </p:sp>
    </p:spTree>
    <p:extLst>
      <p:ext uri="{BB962C8B-B14F-4D97-AF65-F5344CB8AC3E}">
        <p14:creationId xmlns:p14="http://schemas.microsoft.com/office/powerpoint/2010/main" val="2811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304801"/>
            <a:ext cx="8458200" cy="1216025"/>
          </a:xfrm>
        </p:spPr>
        <p:txBody>
          <a:bodyPr/>
          <a:lstStyle/>
          <a:p>
            <a:pPr algn="ctr" eaLnBrk="1" hangingPunct="1"/>
            <a:r>
              <a:rPr lang="uz-Cyrl-UZ" altLang="ru-RU" sz="3600" b="1">
                <a:latin typeface="Times New Roman" panose="02020603050405020304" pitchFamily="18" charset="0"/>
              </a:rPr>
              <a:t>УИ уланиш схемасидаги МТнинг </a:t>
            </a:r>
            <a:br>
              <a:rPr lang="uz-Cyrl-UZ" altLang="ru-RU" sz="3600" b="1">
                <a:latin typeface="Times New Roman" panose="02020603050405020304" pitchFamily="18" charset="0"/>
              </a:rPr>
            </a:br>
            <a:r>
              <a:rPr lang="uz-Cyrl-UZ" altLang="ru-RU" sz="3600" b="1">
                <a:latin typeface="Times New Roman" panose="02020603050405020304" pitchFamily="18" charset="0"/>
              </a:rPr>
              <a:t>статик электрод характеристикалари</a:t>
            </a:r>
            <a:endParaRPr lang="ru-RU" altLang="ru-RU" sz="3600" b="1">
              <a:latin typeface="Times New Roman" panose="02020603050405020304" pitchFamily="18" charset="0"/>
            </a:endParaRPr>
          </a:p>
        </p:txBody>
      </p:sp>
      <p:pic>
        <p:nvPicPr>
          <p:cNvPr id="13315"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09800" y="1905000"/>
            <a:ext cx="7848600" cy="3860800"/>
          </a:xfrm>
          <a:noFill/>
        </p:spPr>
      </p:pic>
    </p:spTree>
    <p:extLst>
      <p:ext uri="{BB962C8B-B14F-4D97-AF65-F5344CB8AC3E}">
        <p14:creationId xmlns:p14="http://schemas.microsoft.com/office/powerpoint/2010/main" val="2739129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681</Words>
  <Application>Microsoft Office PowerPoint</Application>
  <PresentationFormat>Широкоэкранный</PresentationFormat>
  <Paragraphs>62</Paragraphs>
  <Slides>20</Slides>
  <Notes>1</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30" baseType="lpstr">
      <vt:lpstr>Arial</vt:lpstr>
      <vt:lpstr>Calibri</vt:lpstr>
      <vt:lpstr>Calibri Light</vt:lpstr>
      <vt:lpstr>Franklin Gothic Book</vt:lpstr>
      <vt:lpstr>Times New Roman</vt:lpstr>
      <vt:lpstr>Verdana</vt:lpstr>
      <vt:lpstr>Wingdings</vt:lpstr>
      <vt:lpstr>Wingdings 2</vt:lpstr>
      <vt:lpstr>Тема Office</vt:lpstr>
      <vt:lpstr>Формула</vt:lpstr>
      <vt:lpstr>Презентация PowerPoint</vt:lpstr>
      <vt:lpstr>Презентация PowerPoint</vt:lpstr>
      <vt:lpstr>Презентация PowerPoint</vt:lpstr>
      <vt:lpstr>Майдоний транзистор</vt:lpstr>
      <vt:lpstr>Майдоний транзистор турлари</vt:lpstr>
      <vt:lpstr>р–n ўтиш билан бошқарилувчи МТлар тузилмаси ва уларнинг схемада  шартли белгиланиши </vt:lpstr>
      <vt:lpstr>МТнинг уланиш схемалари</vt:lpstr>
      <vt:lpstr>МТнинг уланиш схемалари </vt:lpstr>
      <vt:lpstr>УИ уланиш схемасидаги МТнинг  статик электрод характеристикалари</vt:lpstr>
      <vt:lpstr>Канали индукцияланган МДЯ – транзисторлар тузилмаси ва уларнинг схемада  шартли белгиланиши </vt:lpstr>
      <vt:lpstr>Презентация PowerPoint</vt:lpstr>
      <vt:lpstr>УИ уланиш схемасидаги канали индукцияланган МДЯ транзисторнинг  статик электрод характеристикалари</vt:lpstr>
      <vt:lpstr>Канали қурилган МДЯ – транзисторлар тузилмаси ва уларнинг схемада  шартли белгиланиши</vt:lpstr>
      <vt:lpstr>Канали қурилган МДЯ-транзистор  ишчи режимлари</vt:lpstr>
      <vt:lpstr>Канали қурилган МДЯ-транзистор  ишчи режимлари</vt:lpstr>
      <vt:lpstr>УИ уланиш схемасидаги канали қурилган  МДЯ транзисторнинг  статик электрод характеристикалари</vt:lpstr>
      <vt:lpstr>МТ ишчи режимлари</vt:lpstr>
      <vt:lpstr>МТ асосий параметрлари</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2023-01-03T15:06:57Z</dcterms:modified>
</cp:coreProperties>
</file>