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33"/>
  </p:notesMasterIdLst>
  <p:sldIdLst>
    <p:sldId id="357" r:id="rId2"/>
    <p:sldId id="393" r:id="rId3"/>
    <p:sldId id="400" r:id="rId4"/>
    <p:sldId id="402" r:id="rId5"/>
    <p:sldId id="403" r:id="rId6"/>
    <p:sldId id="404" r:id="rId7"/>
    <p:sldId id="405" r:id="rId8"/>
    <p:sldId id="406" r:id="rId9"/>
    <p:sldId id="407" r:id="rId10"/>
    <p:sldId id="409" r:id="rId11"/>
    <p:sldId id="410" r:id="rId12"/>
    <p:sldId id="411" r:id="rId13"/>
    <p:sldId id="412" r:id="rId14"/>
    <p:sldId id="416" r:id="rId15"/>
    <p:sldId id="395" r:id="rId16"/>
    <p:sldId id="418" r:id="rId17"/>
    <p:sldId id="420" r:id="rId18"/>
    <p:sldId id="421" r:id="rId19"/>
    <p:sldId id="424" r:id="rId20"/>
    <p:sldId id="419" r:id="rId21"/>
    <p:sldId id="423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3911" autoAdjust="0"/>
  </p:normalViewPr>
  <p:slideViewPr>
    <p:cSldViewPr snapToGrid="0">
      <p:cViewPr varScale="1">
        <p:scale>
          <a:sx n="107" d="100"/>
          <a:sy n="10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85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24T10:36:58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3295 9720 0,'-28'0'16,"0"0"15,0 0 0,-28 0-15,0 0-1,28 28 1,0 0 0,0-28-16,-28 56 15,56-28-15,-55 56 16,27-56-16,0 27 16,0-27-16,0 28 15,0 0-15,28 0 16,-28 0-1,28-28-15,-28 28 16,0 27-16,28 1 16,0-56-16,0 56 15,0-28-15,0 0 16,0 27-16,0 1 16,0-28-16,28 0 15,0 0-15,0-28 16,0 28-16,0-28 15,0-1 1,0 1-16,-28 0 16,56 0-16,-1 0 15,-27 0 1,28-28 0,-28 28-16,0 0 15,0-28-15,28 0 16,-28 0-16,28 28 15,-29-28-15,29 0 16,0 0-16,0 0 16,28 0-16,-28 56 15,27-56-15,-55 0 16,56 0 0,-28 0-16,-28 0 15,56 0-15,-29 0 0,29 0 16,-28 0-1,0 0-15,0 0 16,-28 0-16,27 0 16,1 0-16,28 0 0,-28 0 15,-28 0-15,28 0 16,-1 0 0,29 0-16,0 28 0,-28-28 15,55 0-15,-27 0 16,28 0-16,-28 0 15,-1 0-15,-27 28 16,0-28 0,0 28-16,0-28 0,55 0 0,-27 28 31,56-28-31,-1 0 0,1 0 16,0 0-16,-29 0 0,-27 0 31,28 0-31,-1 0 15,1 0-15,-28 0 16,28 0 0,-1 0-16,-27 0 15,28 0-15,-57 0 16,57 0-16,-28 0 16,28 0-16,-29 0 15,29 0-15,-28 0 16,-28 0-16,27 0 15,1 0-15,28 0 16,-28 0-16,55 0 16,29 0-16,-29 0 15,57 0-15,-57 0 16,29 0-16,-84 0 16,27 0-16,-27 0 15,56 0-15,-57 0 16,29 0-16,0 0 15,-1 0-15,-27 0 16,0 0-16,28 0 16,-29 0-16,29 0 15,-56 0-15,-28 0 16,28 0-16,0 0 16,-1 0-16,1 0 15,0 0-15,28 0 16,-56 0-1,56 0-15,-29 0 16,29 0-16,-28 0 16,0 0-16,28 0 15,-29 0-15,1 0 16,28-28-16,28 28 16,27-28-16,-27 28 15,0-56-15,55 56 16,-55-56-16,-28 56 15,-1 0-15,-27 0 16,28 0-16,28 0 16,-1-56-16,-27 56 15,28-28-15,55 28 16,-27-28-16,83 28 16,-55-28-16,-29 28 15,1-56-15,-56 56 16,27-28-16,-27 28 15,28 0-15,27-27 16,-27 27-16,0 0 16,27 0-1,29-56-15,27 28 0,-55 28 16,55 0-16,1-28 16,-1 28-16,-55 0 15,55 0-15,-55 0 16,27-28-16,-55 28 15,0-56-15,27 56 16,1-28-16,-84 28 16,55 0-16,-27 0 15,-28 0 1,56 0-16,27 0 16,-55-28-16,28 28 15,-28 0-15,27 0 0,1-56 16,55 28-1,-111 28-15,0 0 16,28 0-16,-28 0 16,27 0-16,1 0 0,28 0 15,-28 0 1,27 0-16,57-28 16,27 1-16,1-29 15,-57 28-15,1 28 16,-28-28-16,55 0 15,1 28-15,-113-28 16,29 28-16,0-56 0,0 56 16,-56 0-1,55-56-15,-55 56 16,28-28-16,-28 28 16,0 0-16,0-28 0,0 0 15,0 28 1,28-28-16,-56 1 15,55-1 1,1 28 0,-56-28-16,84 0 15,-28-28-15,0 28 16,27 0-16,-55 0 16,28-28-1,-28 28-15,0 0 16,0 0-16,0 28 15,0 0-15,-28-28 16,84 28 0,-56-27 15,-28-1 156,0 0-171,-28-56-16,-28 84 16,-112-28-16,1 0 15,-29 0-15,29 0 16,27 28-16,-55-28 16,-1 28-16,-55 0 15,-56 0-15,0-28 16,-28 28-16,0 0 15,-56 0-15,28 0 16,-28 0-16,84 0 16,-28 0-16,0 0 15,28-56-15,0 56 16,83 0-16,-27 0 16,56 0-16,-29 0 15,85 0-15,-29 0 16,28 0-16,-83 0 15,-84 0-15,112 0 16,-168 0-16,55 0 16,85 0-16,56 0 15,-57 0-15,140 0 16,1 0-16,27 0 16,0-28-16,0 28 15,0 0 1,-83 0-16,27 0 15,-83 0-15,-57 0 16,85 0-16,27 0 0,29 0 16,27 0-16,56 0 0,0 0 15,0 0-15,-28 0 32,-28 0-32,1 0 15,-29 0-15,-28 0 16,29 0-16,-1 0 15,0 0-15,-27 0 16,55 0-16,28 0 16,28 0-1,28-27-15,-56 27 16,28 0-16,-27 0 16,27 0-16,-56 0 15,56 0-15,-28 0 16,28 0-16,0 0 15,-27 0-15,27 0 16,0 0-16,-28 0 16,0 0-16,0 0 15,-28 0-15,-27 0 16,27 0-16,0 0 16,-27 0-16,83 0 15,-84 0-15,0 0 16,28 0-16,-27 0 15,27 0-15,28 0 16,-55 0-16,27 0 16,-28 0-16,-28 0 15,1 0-15,-57 0 16,85 0-16,55 0 16,-28 0-16,0 0 15,56 0-15,-83 0 16,55 0-16,-112 0 15,-27 0-15,0 0 16,55 0-16,-83 0 16,27 0-16,85 0 15,27 0-15,0 0 0,56 0 32,-28 0-32,28 0 31,-55 0-31,-1 0 0,56 0 31,-28 0-31,28 0 16,-56 0-16,56 0 15,-55 0 1,27 0-16,28 0 0,0 0 16,0 0-16,0 0 15,-28 0 1,-55 0-16,27 0 15,0 0-15,0 0 16,1 0-16,-1 0 0,0 0 16,-28 27-1,1-27-15,-1 0 0,28 0 16,1 0-16,55 28 31,-56-28-31,0 0 16,0 0-1,56 28-15,-55-28 16,-1 0-16,56 0 16,-56 56-16,56-56 15,-28 0 1,29 0 0,-29 0-1</inkml:trace>
  <inkml:trace contextRef="#ctx0" brushRef="#br0" timeOffset="4349.6681">9465 9161 0,'-28'56'47,"-28"0"-31,28-28-16,28 0 15,-28 0-15,0 0 16,0 28 0,0-28-16,1 0 15,27 0-15,-28 0 16,0 55-16,28-55 15,-28-28-15,28 56 16,-28-28-16,28 0 16,0 0-1,0 0 1,0 0-16,-28 0 16,28 0-1,0 0 1,0 0-1,0-1-15,0 1 16,0 0 0,0 28 15,28-28-15,0 0-1,-28 0 1,28-28 15,-28 28-31,28 0 47,0 0-16,-1 0-15,1 0 46,0-28-15,-28 28-31,56-28 15,-28 28-15,0-28-1,0 0 32,0 0-31,0 27-1,0-27 1,27 0 0,-27 0-1,28 28 1,0-28-16,-28 0 16,84 56-16,-84-56 15,27 0-15,29 28 16,0-28-1,-56 0 1,56 0-16,-1 0 16,-55 0-16,84 0 15,-56 0-15,-28 0 0,28 0 16,-28 0 0,55 0-16,-27 0 15,0 0-15,-28 0 16,28 0-16,-28 0 15,27 0-15,-27 0 16,0 0-16,0 0 0,0 0 16,0 0-1,0 0-15,0 0 0,0 0 32,28 0-1,-28-28-16,0 28 1,-1-28-16,1 0 16,-28 0-16,56-27 15,-28 27 1,-28 0 0,0 0-16,28 28 15,0-28-15,0 28 16,-28-28-16,28 28 15,0-28-15,0 0 16,0 0 31,-1 0-47,-27 0 47,0 0-32,0 0 1,0 0-16,0 1 31,0-1-15,0 0-16,0 0 31,0 0-15,0 0-1,0-28 1,0 0 0,0 0-16,0 0 15,0 1 1,-27-29-16,27 28 16,-56 0-16,28 0 15,0 28 1,-28-28-16,28 0 15,-56 1 1,84 27-16,-55 0 16,27-28-16,-28 28 15,28-28-15,-28 28 16,28 28 0,0-28-16,-28 0 0,28 0 15,0 28 1,-27 0-16,-29-28 15,28 28-15,0 0 16,-28-55-16,29 55 16,-1 0-16,0 0 15,-28 0-15,28 0 16,0 0 0,29 0-16,-1 0 15,-28 0 1,28 0 15,0 0-15,0 0-1,0 0 17,0 0-1,0 0-16,0 27 1,0-27 0,1 0 15,-29 28-15,28 0-1,-28 0 1,28-28-1,0 28-15,0 0 16,0 0-16,0 0 16,0-28-1,28 28 1,-28 28 0,1-56-16,27 28 15,-28 0 1,28 0 15,-28 0-31,0 27 16,0-27-1,28 0 1,-56-28 109,28 0-109</inkml:trace>
  <inkml:trace contextRef="#ctx0" brushRef="#br0" timeOffset="9987.5138">10023 9972 0,'-28'0'47,"0"0"-16,-27 0-31,-1 0 16,28 27-16,-84 1 15,-28-28 1,29 56-16,-29-28 0,29 0 15,-1 28 1,84-56-16,-28 0 0,28 0 16,-28 0-1,28 28-15,-27 0 0,27-28 16,-28 28-16,0-28 31,28 0-31,0 28 0,-28-28 47,0 0-31,56 28-16,-27-28 15,-1 28-15,0-28 16,-28 0 0,28 28-16,-28-28 15,0 27-15,0-27 16,1 0-16,-29 56 15,56-28-15,0-28 16,-28 0 0,0 0-16,28 0 15,0 28 1,1-28 0,-1 28-16,0-28 15,0 0-15,0 28 16,-28-28-1,28 0-15,0 0 16,0 0 0,0 0-16,0 0 15,-27 0 1,27 0-16,-28 0 16,28 0-16,-56 0 15,0 28 1,56-28-1,1 0-15,-1 0 16,0 0 15,-28 0-31,28 0 16,0 0 0,-28 56-1,0-56 48,28 28-63,1-28 31,-29 56-15,28-28-1,0-28-15,0 0 16,0 28-1,0-1 1,0 1 15,0-28-31,0 0 16,0 28-16,-27 0 16,-1 0-1,0-28 1,56 28-1,56-28 126,83 56-125,-83-56-16,0 0 15,56 28-15,-56-28 16,-29 0-16,1 0 16,0 0 62,-28 28 94</inkml:trace>
  <inkml:trace contextRef="#ctx0" brushRef="#br0" timeOffset="11871.8922">6142 10363 0,'0'0'0,"0"28"16,28-1-1,-28 1 1,28 0 0,-28 0-16,0 0 15,0 0 1,0 0-16,0 28 15,28 0-15,-28 28 16,56-29-16,-56 1 16,0 0-16,28-28 15,-28 0-15,0 0 16,0 0-16,56 28 16,-56-28 30</inkml:trace>
  <inkml:trace contextRef="#ctx0" brushRef="#br0" timeOffset="55868.3056">3378 5530 0,'-28'0'16,"0"28"15,1-28 0,27 28-15,-28-28-16,28 28 16,-28-28-1,28 28-15,-28-28 16,0 0 0,0 28-1,28 0 1,-28-28-1,28 28 1,0 0 0,-56 0-1,56 0 17,0 0-32,0-1 15,0 1 1,0 28-16,0-28 31,0 0 16,0 0-31,0 0-1,28-28 1,-28 28-1,28-28 1,0 28 0,-28 0 15,28-28-15,28 28 15,-28 0 0,0-28-15,-1 0-1,1 28-15,0-28 16,0 0 0,0 0-16,0 0 15,0 0-15,28 55 16,-28-55-16,55 0 15,-55 0 1,56 0-16,0 28 16,-56-28-16,56 0 15,-56 0-15,27 0 0,-27 0 16,28 0-16,-28 0 31,28 0-31,-28 0 16,0 28-16,0-28 15,0 0-15,-1 0 16,1 0 0,0 0-16,0 0 0,0 0 15,0 0-15,0 0 16,0 0 0,0 0-16,0 0 0,28 0 15,-28 0-15,55 28 16,-55-28-16,28 0 15,28 0-15,-56 28 16,55-28 0,-55 0-1,56 0-15,-56 0 0,56 0 0,0 0 32,-56 0-32,55 0 15,-27 0-15,-28 0 16,84 0-16,-29 0 15,1 0-15,-28 0 16,0 0-16,-28 0 16,0 0-16,0 0 15,0 0 1,0-28 31,-28 0-32,0 0 1,0-28-16,0 1 0,0-1 16,0 0-1,0 0 1,-28 56-16,28-28 16,-28 28-16,0-56 15,0 56-15,0 0 16,-28-28-1,-28 0 1,56 28-16,-27 0 16,27-28-16,0 28 15,0-27-15,0 27 16,-28 0-16,0 0 16,-55 0-16,-29-28 0,28 28 15,1 0 1,-29 0-16,56 0 0,28 0 15,28 0 1,-27 0-16,27 0 16,-28 0 15,28 0-31,-56 0 0,56 0 16,-28 0-16,28-56 15,-27 56 32,-1 0-31,56-28-1,-28 28-15,-28 0 16,28-28 0,0 28-1,0-28 1,0 0-1,0 28 79,28-28-78,-27 28-1,-1 0 32,0 0-31,-28 0 15,28-28-31,0 28 0,-28 0 16,28 0-16,-28 0 15,28 0-15,-27 0 16,27 0-16,0 0 16,-28 0 15,28 0-15,0 0-1,0 0 345,0 0-282,0 0-31,0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7239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4202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3687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9749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465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5927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8736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6949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5160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699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133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5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4227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0401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2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3629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0695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7092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4814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2529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691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2845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3733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702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28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177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3845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5169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1555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375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№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461624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Атрибуты </a:t>
            </a:r>
            <a:r>
              <a:rPr lang="en-US" sz="2400" dirty="0">
                <a:solidFill>
                  <a:schemeClr val="tx1"/>
                </a:solidFill>
              </a:rPr>
              <a:t>HTML- </a:t>
            </a:r>
            <a:r>
              <a:rPr lang="ru-RU" sz="2400" dirty="0">
                <a:solidFill>
                  <a:schemeClr val="tx1"/>
                </a:solidFill>
              </a:rPr>
              <a:t>формы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68190" y="1307660"/>
            <a:ext cx="86445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>
                <a:latin typeface="Verdana" panose="020B0604030504040204" pitchFamily="34" charset="0"/>
              </a:rPr>
              <a:t>Атрибут действия </a:t>
            </a:r>
            <a:r>
              <a:rPr lang="ru-RU" altLang="ru-RU" sz="1600" dirty="0" err="1" smtClean="0">
                <a:solidFill>
                  <a:srgbClr val="FF0000"/>
                </a:solidFill>
                <a:latin typeface="Verdana" panose="020B0604030504040204" pitchFamily="34" charset="0"/>
              </a:rPr>
              <a:t>action</a:t>
            </a:r>
            <a:endParaRPr lang="en-US" altLang="ru-RU" sz="1600" dirty="0" smtClean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smtClean="0">
                <a:latin typeface="Verdana" panose="020B0604030504040204" pitchFamily="34" charset="0"/>
              </a:rPr>
              <a:t>определяет </a:t>
            </a:r>
            <a:r>
              <a:rPr lang="ru-RU" altLang="ru-RU" sz="1600" dirty="0">
                <a:latin typeface="Verdana" panose="020B0604030504040204" pitchFamily="34" charset="0"/>
              </a:rPr>
              <a:t>действие, которое должно быть выполнено при отправке формы. </a:t>
            </a:r>
            <a:endParaRPr lang="en-US" altLang="ru-RU" sz="1600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6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smtClean="0">
                <a:latin typeface="Verdana" panose="020B0604030504040204" pitchFamily="34" charset="0"/>
              </a:rPr>
              <a:t>Обычно </a:t>
            </a:r>
            <a:r>
              <a:rPr lang="ru-RU" altLang="ru-RU" sz="1600" dirty="0">
                <a:latin typeface="Verdana" panose="020B0604030504040204" pitchFamily="34" charset="0"/>
              </a:rPr>
              <a:t>данные формы отправляются в файл на сервере, когда пользователь нажимает кнопку отправки. В приведенном ниже примере данные формы отправляются в файл с именем «</a:t>
            </a:r>
            <a:r>
              <a:rPr lang="ru-RU" altLang="ru-RU" sz="1600" dirty="0" err="1">
                <a:latin typeface="Verdana" panose="020B0604030504040204" pitchFamily="34" charset="0"/>
              </a:rPr>
              <a:t>action_page.php</a:t>
            </a:r>
            <a:r>
              <a:rPr lang="ru-RU" altLang="ru-RU" sz="1600" dirty="0" smtClean="0">
                <a:latin typeface="Verdana" panose="020B0604030504040204" pitchFamily="34" charset="0"/>
              </a:rPr>
              <a:t>».</a:t>
            </a:r>
            <a:endParaRPr lang="en-US" altLang="ru-RU" sz="1600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600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smtClean="0">
                <a:latin typeface="Verdana" panose="020B0604030504040204" pitchFamily="34" charset="0"/>
              </a:rPr>
              <a:t>Этот </a:t>
            </a:r>
            <a:r>
              <a:rPr lang="ru-RU" altLang="ru-RU" sz="1600" dirty="0">
                <a:latin typeface="Verdana" panose="020B0604030504040204" pitchFamily="34" charset="0"/>
              </a:rPr>
              <a:t>файл содержит серверный скрипт, который обрабатывает данные формы: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90" y="3983349"/>
            <a:ext cx="846890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461624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Целевой атрибут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68190" y="1307660"/>
            <a:ext cx="864450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smtClean="0">
                <a:latin typeface="Verdana" panose="020B0604030504040204" pitchFamily="34" charset="0"/>
              </a:rPr>
              <a:t>Атрибут</a:t>
            </a:r>
            <a:r>
              <a:rPr lang="ru-RU" altLang="ru-RU" sz="1600" dirty="0">
                <a:latin typeface="Verdana" panose="020B0604030504040204" pitchFamily="34" charset="0"/>
              </a:rPr>
              <a:t> </a:t>
            </a:r>
            <a:r>
              <a:rPr lang="ru-RU" altLang="ru-RU" sz="1600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target</a:t>
            </a:r>
            <a:r>
              <a:rPr lang="en-US" altLang="ru-RU" sz="16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smtClean="0">
                <a:latin typeface="Verdana" panose="020B0604030504040204" pitchFamily="34" charset="0"/>
              </a:rPr>
              <a:t>указывает</a:t>
            </a:r>
            <a:r>
              <a:rPr lang="ru-RU" altLang="ru-RU" sz="1600" dirty="0">
                <a:latin typeface="Verdana" panose="020B0604030504040204" pitchFamily="34" charset="0"/>
              </a:rPr>
              <a:t>, где отображать ответ, полученный после отправки формы</a:t>
            </a:r>
            <a:r>
              <a:rPr lang="ru-RU" altLang="ru-RU" sz="1600" dirty="0" smtClean="0">
                <a:latin typeface="Verdana" panose="020B0604030504040204" pitchFamily="34" charset="0"/>
              </a:rPr>
              <a:t>.</a:t>
            </a:r>
            <a:endParaRPr lang="en-US" altLang="ru-RU" sz="1600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5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>
                <a:latin typeface="Verdana" panose="020B0604030504040204" pitchFamily="34" charset="0"/>
              </a:rPr>
              <a:t>Атрибут </a:t>
            </a:r>
            <a:r>
              <a:rPr lang="ru-RU" altLang="ru-RU" sz="1600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target</a:t>
            </a:r>
            <a:r>
              <a:rPr lang="en-US" altLang="ru-RU" sz="16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smtClean="0">
                <a:latin typeface="Verdana" panose="020B0604030504040204" pitchFamily="34" charset="0"/>
              </a:rPr>
              <a:t>может </a:t>
            </a:r>
            <a:r>
              <a:rPr lang="ru-RU" altLang="ru-RU" sz="1600" dirty="0">
                <a:latin typeface="Verdana" panose="020B0604030504040204" pitchFamily="34" charset="0"/>
              </a:rPr>
              <a:t>иметь одно из следующих значений: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45901"/>
              </p:ext>
            </p:extLst>
          </p:nvPr>
        </p:nvGraphicFramePr>
        <p:xfrm>
          <a:off x="968190" y="2553118"/>
          <a:ext cx="8596312" cy="1841316"/>
        </p:xfrm>
        <a:graphic>
          <a:graphicData uri="http://schemas.openxmlformats.org/drawingml/2006/table">
            <a:tbl>
              <a:tblPr/>
              <a:tblGrid>
                <a:gridCol w="1717842">
                  <a:extLst>
                    <a:ext uri="{9D8B030D-6E8A-4147-A177-3AD203B41FA5}">
                      <a16:colId xmlns:a16="http://schemas.microsoft.com/office/drawing/2014/main" val="2634891488"/>
                    </a:ext>
                  </a:extLst>
                </a:gridCol>
                <a:gridCol w="6878470">
                  <a:extLst>
                    <a:ext uri="{9D8B030D-6E8A-4147-A177-3AD203B41FA5}">
                      <a16:colId xmlns:a16="http://schemas.microsoft.com/office/drawing/2014/main" val="2014325428"/>
                    </a:ext>
                  </a:extLst>
                </a:gridCol>
              </a:tblGrid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Значение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Описание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95194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_blank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Ответ отображается в новом окне или вкладке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33084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_self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Ответ отображается в текущем окне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32423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_parent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Ответ отображается в родительском фрейме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72737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_top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Ответ отображается в полном теле окна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42344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i="1">
                          <a:solidFill>
                            <a:schemeClr val="bg1"/>
                          </a:solidFill>
                          <a:effectLst/>
                        </a:rPr>
                        <a:t>framename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Ответ отображается в именованном </a:t>
                      </a:r>
                      <a:r>
                        <a:rPr lang="ru-RU" sz="1300" dirty="0" err="1" smtClean="0">
                          <a:solidFill>
                            <a:schemeClr val="bg1"/>
                          </a:solidFill>
                          <a:effectLst/>
                        </a:rPr>
                        <a:t>iframe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33691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90" y="4786829"/>
            <a:ext cx="6487430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461624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Атрибут метода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87507" y="1282637"/>
            <a:ext cx="85702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Атрибут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method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указывает </a:t>
            </a:r>
            <a:r>
              <a:rPr lang="ru-RU" altLang="ru-RU" dirty="0">
                <a:latin typeface="Verdana" panose="020B0604030504040204" pitchFamily="34" charset="0"/>
              </a:rPr>
              <a:t>метод HTTP, который будет использоваться при отправке данных формы</a:t>
            </a:r>
            <a:r>
              <a:rPr lang="ru-RU" altLang="ru-RU" dirty="0" smtClean="0">
                <a:latin typeface="Verdana" panose="020B060403050404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Данные формы могут быть отправлены как переменные URL (с помощью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method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get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"</a:t>
            </a:r>
            <a:r>
              <a:rPr lang="ru-RU" altLang="ru-RU" dirty="0">
                <a:latin typeface="Verdana" panose="020B0604030504040204" pitchFamily="34" charset="0"/>
              </a:rPr>
              <a:t>) или как почтовая транзакция HTTP (с помощью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method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post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"</a:t>
            </a:r>
            <a:r>
              <a:rPr lang="ru-RU" altLang="ru-RU" dirty="0" smtClean="0">
                <a:latin typeface="Verdana" panose="020B0604030504040204" pitchFamily="34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Метод HTTP по умолчанию при отправке данных формы — GET. 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15" y="3083191"/>
            <a:ext cx="4420217" cy="53347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14" y="4117575"/>
            <a:ext cx="442021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461624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Атрибут метода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87507" y="1282637"/>
            <a:ext cx="85702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latin typeface="Verdana" panose="020B0604030504040204" pitchFamily="34" charset="0"/>
              </a:rPr>
              <a:t>GET</a:t>
            </a:r>
            <a:r>
              <a:rPr lang="ru-RU" altLang="ru-RU" dirty="0" smtClean="0">
                <a:latin typeface="Verdana" panose="020B0604030504040204" pitchFamily="34" charset="0"/>
              </a:rPr>
              <a:t>: </a:t>
            </a:r>
            <a:r>
              <a:rPr lang="ru-RU" altLang="ru-RU" dirty="0">
                <a:latin typeface="Verdana" panose="020B0604030504040204" pitchFamily="34" charset="0"/>
              </a:rPr>
              <a:t>Добавляет данные формы к URL-адресу в парах имя/значение. НИКОГДА не используйте GET для отправки конфиденциальных данных! (отправленные данные формы видны в URL-адресе!) Длина URL ограничена (2048 символов). Полезно для отправки форм, когда пользователь хочет добавить результат в закладки. </a:t>
            </a:r>
            <a:r>
              <a:rPr lang="ru-RU" altLang="ru-RU" dirty="0" smtClean="0">
                <a:latin typeface="Verdana" panose="020B0604030504040204" pitchFamily="34" charset="0"/>
              </a:rPr>
              <a:t>GET </a:t>
            </a:r>
            <a:r>
              <a:rPr lang="ru-RU" altLang="ru-RU" dirty="0">
                <a:latin typeface="Verdana" panose="020B0604030504040204" pitchFamily="34" charset="0"/>
              </a:rPr>
              <a:t>подходит для незащищенных данных, таких как строки запроса в </a:t>
            </a:r>
            <a:r>
              <a:rPr lang="ru-RU" altLang="ru-RU" dirty="0" err="1">
                <a:latin typeface="Verdana" panose="020B0604030504040204" pitchFamily="34" charset="0"/>
              </a:rPr>
              <a:t>Google</a:t>
            </a:r>
            <a:r>
              <a:rPr lang="ru-RU" altLang="ru-RU" dirty="0">
                <a:latin typeface="Verdana" panose="020B0604030504040204" pitchFamily="34" charset="0"/>
              </a:rPr>
              <a:t>. </a:t>
            </a:r>
            <a:endParaRPr lang="en-US" altLang="ru-RU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POST</a:t>
            </a:r>
            <a:r>
              <a:rPr lang="ru-RU" altLang="ru-RU" dirty="0">
                <a:latin typeface="Verdana" panose="020B0604030504040204" pitchFamily="34" charset="0"/>
              </a:rPr>
              <a:t>: Добавляет данные формы в тело HTTP-запроса (отправленные данные формы не отображаются в URL-адресе) POST не имеет ограничений по размеру и может использоваться для отправки больших объемов данных. Отправка форм с помощью POST не может быть добавлена ​​в закладки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149" y="4139503"/>
            <a:ext cx="4420217" cy="53347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149" y="5102073"/>
            <a:ext cx="442021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36929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HTML-</a:t>
            </a:r>
            <a:r>
              <a:rPr lang="ru-RU" sz="1800" dirty="0">
                <a:solidFill>
                  <a:schemeClr val="tx1"/>
                </a:solidFill>
              </a:rPr>
              <a:t>элементы &lt;</a:t>
            </a:r>
            <a:r>
              <a:rPr lang="en-US" sz="1800" dirty="0">
                <a:solidFill>
                  <a:schemeClr val="tx1"/>
                </a:solidFill>
              </a:rPr>
              <a:t>form&gt;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87507" y="1282637"/>
            <a:ext cx="85702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Атрибут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novalidate</a:t>
            </a:r>
            <a:r>
              <a:rPr lang="ru-RU" altLang="ru-RU" dirty="0" err="1">
                <a:latin typeface="Verdana" panose="020B0604030504040204" pitchFamily="34" charset="0"/>
              </a:rPr>
              <a:t>является</a:t>
            </a:r>
            <a:r>
              <a:rPr lang="ru-RU" altLang="ru-RU" dirty="0">
                <a:latin typeface="Verdana" panose="020B0604030504040204" pitchFamily="34" charset="0"/>
              </a:rPr>
              <a:t> логическим атрибутом.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Если он присутствует, он указывает, что данные формы (ввод) не должны проверяться при отправке.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56447" y="2369386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Элемент HTML &lt;</a:t>
            </a:r>
            <a:r>
              <a:rPr lang="ru-RU" dirty="0" err="1"/>
              <a:t>form</a:t>
            </a:r>
            <a:r>
              <a:rPr lang="ru-RU" dirty="0" smtClean="0"/>
              <a:t>&gt;</a:t>
            </a:r>
            <a:r>
              <a:rPr lang="en-US" dirty="0" smtClean="0"/>
              <a:t> </a:t>
            </a:r>
            <a:r>
              <a:rPr lang="ru-RU" dirty="0" smtClean="0"/>
              <a:t>может </a:t>
            </a:r>
            <a:r>
              <a:rPr lang="ru-RU" dirty="0"/>
              <a:t>содержать один или несколько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следующих </a:t>
            </a:r>
            <a:r>
              <a:rPr lang="ru-RU" dirty="0"/>
              <a:t>элементов формы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&lt;</a:t>
            </a:r>
            <a:r>
              <a:rPr lang="ru-RU" dirty="0" err="1"/>
              <a:t>input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label</a:t>
            </a:r>
            <a:r>
              <a:rPr lang="ru-RU" dirty="0" smtClean="0"/>
              <a:t>&gt;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&lt;</a:t>
            </a:r>
            <a:r>
              <a:rPr lang="ru-RU" dirty="0" err="1"/>
              <a:t>select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textarea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button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fieldset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legend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datalist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output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option</a:t>
            </a:r>
            <a:r>
              <a:rPr lang="ru-RU" dirty="0" smtClean="0"/>
              <a:t>&gt;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&lt;</a:t>
            </a:r>
            <a:r>
              <a:rPr lang="ru-RU" dirty="0" err="1"/>
              <a:t>optgroup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529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431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Элемент &lt;</a:t>
            </a:r>
            <a:r>
              <a:rPr lang="ru-RU" altLang="ru-RU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ru-RU" alt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ru-RU" alt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0039" y="1255292"/>
            <a:ext cx="5381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Элемент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select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latin typeface="Verdana" panose="020B0604030504040204" pitchFamily="34" charset="0"/>
              </a:rPr>
              <a:t>определяет раскрывающийся список: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08" y="1027297"/>
            <a:ext cx="3448531" cy="21720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944" y="2702858"/>
            <a:ext cx="519185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431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Элемент &lt;</a:t>
            </a:r>
            <a:r>
              <a:rPr lang="ru-RU" altLang="ru-RU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textarea</a:t>
            </a: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135396" y="1318748"/>
            <a:ext cx="4673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Элемент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textarea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latin typeface="Verdana" panose="020B0604030504040204" pitchFamily="34" charset="0"/>
              </a:rPr>
              <a:t>определяет многострочное поле ввода (текстовое поле):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550" y="1213547"/>
            <a:ext cx="3400900" cy="284837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550" y="4364694"/>
            <a:ext cx="9161929" cy="15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431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Элемент </a:t>
            </a:r>
            <a:r>
              <a:rPr lang="ru-RU" alt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ru-RU" sz="3200" dirty="0" err="1" smtClean="0"/>
              <a:t>datalist</a:t>
            </a:r>
            <a:r>
              <a:rPr lang="ru-RU" alt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ru-RU" alt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72310" y="1783937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Элемент </a:t>
            </a:r>
            <a:r>
              <a:rPr lang="ru-RU" dirty="0"/>
              <a:t>&lt;</a:t>
            </a:r>
            <a:r>
              <a:rPr lang="ru-RU" dirty="0" err="1"/>
              <a:t>datalist</a:t>
            </a:r>
            <a:r>
              <a:rPr lang="ru-RU" dirty="0" smtClean="0"/>
              <a:t>&gt;</a:t>
            </a:r>
            <a:r>
              <a:rPr lang="en-US" dirty="0" smtClean="0"/>
              <a:t> </a:t>
            </a:r>
            <a:r>
              <a:rPr lang="ru-RU" dirty="0" smtClean="0"/>
              <a:t>определяет </a:t>
            </a:r>
            <a:r>
              <a:rPr lang="ru-RU" dirty="0"/>
              <a:t>список предопределенных опций для &lt;</a:t>
            </a:r>
            <a:r>
              <a:rPr lang="ru-RU" dirty="0" err="1"/>
              <a:t>input</a:t>
            </a:r>
            <a:r>
              <a:rPr lang="ru-RU" dirty="0"/>
              <a:t>&gt;элемента. При вводе данных пользователи увидят раскрывающийся список предопределенных параметров. </a:t>
            </a:r>
            <a:endParaRPr lang="en-US" dirty="0" smtClean="0"/>
          </a:p>
          <a:p>
            <a:r>
              <a:rPr lang="ru-RU" dirty="0" smtClean="0"/>
              <a:t>Атрибут </a:t>
            </a:r>
            <a:r>
              <a:rPr lang="ru-RU" dirty="0" err="1" smtClean="0"/>
              <a:t>list</a:t>
            </a:r>
            <a:r>
              <a:rPr lang="en-US" dirty="0" smtClean="0"/>
              <a:t> </a:t>
            </a:r>
            <a:r>
              <a:rPr lang="ru-RU" dirty="0" smtClean="0"/>
              <a:t>элемента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input</a:t>
            </a:r>
            <a:r>
              <a:rPr lang="ru-RU" dirty="0"/>
              <a:t>&gt;должен ссылаться на </a:t>
            </a:r>
            <a:r>
              <a:rPr lang="ru-RU" dirty="0" err="1" smtClean="0"/>
              <a:t>id</a:t>
            </a:r>
            <a:r>
              <a:rPr lang="en-US" dirty="0" smtClean="0"/>
              <a:t> </a:t>
            </a:r>
            <a:r>
              <a:rPr lang="ru-RU" dirty="0" smtClean="0"/>
              <a:t>атрибут </a:t>
            </a:r>
            <a:r>
              <a:rPr lang="ru-RU" dirty="0"/>
              <a:t>элемента &lt;</a:t>
            </a:r>
            <a:r>
              <a:rPr lang="ru-RU" dirty="0" err="1"/>
              <a:t>datalist</a:t>
            </a:r>
            <a:r>
              <a:rPr lang="ru-RU" dirty="0"/>
              <a:t>&gt;.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30" y="3956925"/>
            <a:ext cx="7446570" cy="2431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30" y="1015974"/>
            <a:ext cx="2648320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431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3200" dirty="0"/>
              <a:t>Элемент &lt;</a:t>
            </a:r>
            <a:r>
              <a:rPr lang="ru-RU" sz="3200" dirty="0" err="1"/>
              <a:t>output</a:t>
            </a:r>
            <a:r>
              <a:rPr lang="ru-RU" sz="3200" dirty="0"/>
              <a:t>&gt;</a:t>
            </a:r>
            <a:endParaRPr lang="ru-RU" alt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62583" y="1640707"/>
            <a:ext cx="4491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Элемент </a:t>
            </a:r>
            <a:r>
              <a:rPr lang="ru-RU" dirty="0"/>
              <a:t>&lt;</a:t>
            </a:r>
            <a:r>
              <a:rPr lang="ru-RU" dirty="0" err="1"/>
              <a:t>output</a:t>
            </a:r>
            <a:r>
              <a:rPr lang="ru-RU" dirty="0" smtClean="0"/>
              <a:t>&gt;</a:t>
            </a:r>
            <a:r>
              <a:rPr lang="en-US" dirty="0" smtClean="0"/>
              <a:t> </a:t>
            </a:r>
            <a:r>
              <a:rPr lang="ru-RU" dirty="0" smtClean="0"/>
              <a:t>представляет </a:t>
            </a:r>
            <a:r>
              <a:rPr lang="ru-RU" dirty="0"/>
              <a:t>собой результат вычисления (например, выполненного сценарием)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66" y="2875100"/>
            <a:ext cx="5918888" cy="29980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366" y="1431298"/>
            <a:ext cx="423921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431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3200" dirty="0"/>
              <a:t>Элемент &lt;</a:t>
            </a:r>
            <a:r>
              <a:rPr lang="ru-RU" sz="3200" dirty="0" err="1"/>
              <a:t>output</a:t>
            </a:r>
            <a:r>
              <a:rPr lang="ru-RU" sz="3200" dirty="0"/>
              <a:t>&gt;</a:t>
            </a:r>
            <a:endParaRPr lang="ru-RU" alt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62583" y="1640707"/>
            <a:ext cx="4491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Элемент </a:t>
            </a:r>
            <a:r>
              <a:rPr lang="ru-RU" dirty="0"/>
              <a:t>&lt;</a:t>
            </a:r>
            <a:r>
              <a:rPr lang="ru-RU" dirty="0" err="1"/>
              <a:t>output</a:t>
            </a:r>
            <a:r>
              <a:rPr lang="ru-RU" dirty="0" smtClean="0"/>
              <a:t>&gt;</a:t>
            </a:r>
            <a:r>
              <a:rPr lang="en-US" dirty="0" smtClean="0"/>
              <a:t> </a:t>
            </a:r>
            <a:r>
              <a:rPr lang="ru-RU" dirty="0" smtClean="0"/>
              <a:t>представляет </a:t>
            </a:r>
            <a:r>
              <a:rPr lang="ru-RU" dirty="0"/>
              <a:t>собой результат вычисления (например, выполненного сценарием)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66" y="2875100"/>
            <a:ext cx="5918888" cy="29980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366" y="1431298"/>
            <a:ext cx="423921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64659" y="2232211"/>
            <a:ext cx="8839199" cy="76940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HTML- </a:t>
            </a:r>
            <a:r>
              <a:rPr lang="ru-RU" sz="4400" b="1" dirty="0">
                <a:solidFill>
                  <a:schemeClr val="tx1"/>
                </a:solidFill>
              </a:rPr>
              <a:t>формы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431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Элемент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39906" y="1468511"/>
            <a:ext cx="9603727" cy="46679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Типы ввода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Вот различные типы ввода, которые вы можете использовать в HTML: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datetime-local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431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3200" dirty="0"/>
              <a:t>Элемент </a:t>
            </a:r>
            <a:r>
              <a:rPr lang="ru-RU" sz="3200" dirty="0" smtClean="0"/>
              <a:t>&lt;</a:t>
            </a:r>
            <a:r>
              <a:rPr lang="ru-RU" sz="3200" dirty="0" err="1" smtClean="0"/>
              <a:t>input</a:t>
            </a:r>
            <a:r>
              <a:rPr lang="ru-RU" sz="3200" dirty="0" smtClean="0"/>
              <a:t> </a:t>
            </a:r>
            <a:r>
              <a:rPr lang="ru-RU" sz="3200" dirty="0" err="1" smtClean="0"/>
              <a:t>type</a:t>
            </a:r>
            <a:r>
              <a:rPr lang="ru-RU" sz="3200" dirty="0" smtClean="0"/>
              <a:t>="</a:t>
            </a:r>
            <a:r>
              <a:rPr lang="ru-RU" sz="3200" dirty="0" err="1" smtClean="0"/>
              <a:t>text</a:t>
            </a:r>
            <a:r>
              <a:rPr lang="ru-RU" sz="3200" dirty="0" smtClean="0"/>
              <a:t>"&gt;</a:t>
            </a:r>
            <a:endParaRPr lang="ru-RU" alt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2800" y="1676855"/>
            <a:ext cx="5549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Используется &lt;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date</a:t>
            </a:r>
            <a:r>
              <a:rPr lang="ru-RU" dirty="0"/>
              <a:t>"&gt;для полей ввода, которые должны содержать дату.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745" y="1360658"/>
            <a:ext cx="2048161" cy="124794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745" y="2905201"/>
            <a:ext cx="843080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49388" y="447074"/>
            <a:ext cx="7933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400" dirty="0"/>
              <a:t>Элемент 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"&gt; </a:t>
            </a:r>
            <a:endParaRPr lang="ru-RU" alt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27169" y="179304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ru-RU" alt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"&gt; </a:t>
            </a:r>
            <a:r>
              <a:rPr lang="ru-RU" altLang="ru-RU" dirty="0" smtClean="0">
                <a:solidFill>
                  <a:schemeClr val="bg1"/>
                </a:solidFill>
                <a:latin typeface="Verdana" panose="020B0604030504040204" pitchFamily="34" charset="0"/>
              </a:rPr>
              <a:t>определяет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 </a:t>
            </a:r>
            <a:r>
              <a:rPr lang="ru-RU" altLang="ru-RU" b="1" dirty="0">
                <a:solidFill>
                  <a:schemeClr val="bg1"/>
                </a:solidFill>
                <a:latin typeface="Verdana" panose="020B0604030504040204" pitchFamily="34" charset="0"/>
              </a:rPr>
              <a:t>поле пароля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 :</a:t>
            </a:r>
            <a:endParaRPr lang="ru-RU" altLang="ru-RU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415" y="1339938"/>
            <a:ext cx="1800476" cy="123842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415" y="2919913"/>
            <a:ext cx="819264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49388" y="447074"/>
            <a:ext cx="7933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400" dirty="0"/>
              <a:t>Элемент 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"&gt; </a:t>
            </a:r>
            <a:endParaRPr lang="ru-RU" alt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45099" y="149950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ru-RU" alt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"&gt; </a:t>
            </a:r>
            <a:r>
              <a:rPr lang="ru-RU" altLang="ru-RU" dirty="0" smtClean="0">
                <a:solidFill>
                  <a:schemeClr val="bg1"/>
                </a:solidFill>
                <a:latin typeface="Verdana" panose="020B0604030504040204" pitchFamily="34" charset="0"/>
              </a:rPr>
              <a:t>определяет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 </a:t>
            </a:r>
            <a:r>
              <a:rPr lang="ru-RU" altLang="ru-RU" b="1" dirty="0">
                <a:solidFill>
                  <a:schemeClr val="bg1"/>
                </a:solidFill>
                <a:latin typeface="Verdana" panose="020B0604030504040204" pitchFamily="34" charset="0"/>
              </a:rPr>
              <a:t>поле пароля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 :</a:t>
            </a:r>
            <a:endParaRPr lang="ru-RU" altLang="ru-RU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415" y="1339938"/>
            <a:ext cx="1800476" cy="123842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415" y="3009560"/>
            <a:ext cx="819264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49388" y="447074"/>
            <a:ext cx="7933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ru-RU" altLang="ru-RU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80957" y="140644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 smtClean="0">
                <a:latin typeface="Verdana" panose="020B0604030504040204" pitchFamily="34" charset="0"/>
              </a:rPr>
              <a:t>определяет</a:t>
            </a:r>
            <a:r>
              <a:rPr lang="ru-RU" altLang="ru-RU" sz="2400" dirty="0">
                <a:latin typeface="Verdana" panose="020B0604030504040204" pitchFamily="34" charset="0"/>
              </a:rPr>
              <a:t> </a:t>
            </a:r>
            <a:r>
              <a:rPr lang="ru-RU" altLang="ru-RU" sz="2400" b="1" dirty="0">
                <a:latin typeface="Verdana" panose="020B0604030504040204" pitchFamily="34" charset="0"/>
              </a:rPr>
              <a:t>кнопку сброса</a:t>
            </a:r>
            <a:r>
              <a:rPr lang="ru-RU" altLang="ru-RU" sz="2400" dirty="0">
                <a:latin typeface="Verdana" panose="020B0604030504040204" pitchFamily="34" charset="0"/>
              </a:rPr>
              <a:t> , которая сбросит все значения формы к значениям по умолчанию:</a:t>
            </a:r>
            <a:r>
              <a:rPr lang="ru-RU" altLang="ru-RU" dirty="0">
                <a:solidFill>
                  <a:schemeClr val="tx1"/>
                </a:solidFill>
              </a:rPr>
              <a:t> 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392" y="1462558"/>
            <a:ext cx="1991003" cy="127652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929" y="3067369"/>
            <a:ext cx="9669224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23129" y="546964"/>
            <a:ext cx="7933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en-US" sz="2400" dirty="0"/>
              <a:t>&lt;input type="color"&gt;</a:t>
            </a:r>
            <a:endParaRPr lang="ru-RU" altLang="ru-RU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1803" y="2098773"/>
            <a:ext cx="6841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 smtClean="0">
                <a:latin typeface="Verdana" panose="020B0604030504040204" pitchFamily="34" charset="0"/>
              </a:rPr>
              <a:t>для </a:t>
            </a:r>
            <a:r>
              <a:rPr lang="ru-RU" altLang="ru-RU" sz="1800" dirty="0">
                <a:latin typeface="Verdana" panose="020B0604030504040204" pitchFamily="34" charset="0"/>
              </a:rPr>
              <a:t>полей ввода, которые должны содержать цвет.</a:t>
            </a:r>
            <a:endParaRPr lang="ru-RU" altLang="ru-RU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29" y="1364971"/>
            <a:ext cx="3429479" cy="4858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98" y="3305300"/>
            <a:ext cx="1053612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2800" y="431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3200" dirty="0"/>
              <a:t>Элемент </a:t>
            </a:r>
            <a:r>
              <a:rPr lang="ru-RU" sz="3200" dirty="0"/>
              <a:t>&lt;</a:t>
            </a:r>
            <a:r>
              <a:rPr lang="ru-RU" sz="3200" dirty="0" err="1"/>
              <a:t>input</a:t>
            </a:r>
            <a:r>
              <a:rPr lang="ru-RU" sz="3200" dirty="0"/>
              <a:t> </a:t>
            </a:r>
            <a:r>
              <a:rPr lang="ru-RU" sz="3200" dirty="0" err="1"/>
              <a:t>type</a:t>
            </a:r>
            <a:r>
              <a:rPr lang="ru-RU" sz="3200" dirty="0"/>
              <a:t>="</a:t>
            </a:r>
            <a:r>
              <a:rPr lang="ru-RU" sz="3200" dirty="0" err="1"/>
              <a:t>date</a:t>
            </a:r>
            <a:r>
              <a:rPr lang="ru-RU" sz="3200" dirty="0"/>
              <a:t>"&gt;</a:t>
            </a:r>
            <a:endParaRPr lang="ru-RU" alt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128745" y="2132740"/>
            <a:ext cx="69297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Используется </a:t>
            </a:r>
            <a:r>
              <a:rPr lang="ru-RU" dirty="0" smtClean="0"/>
              <a:t>для </a:t>
            </a:r>
            <a:r>
              <a:rPr lang="ru-RU" dirty="0"/>
              <a:t>полей ввода, которые должны содержать дату.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282" y="1340053"/>
            <a:ext cx="3372321" cy="47631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282" y="2667816"/>
            <a:ext cx="8383170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2800" y="4311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000" dirty="0">
                <a:solidFill>
                  <a:schemeClr val="bg1"/>
                </a:solidFill>
              </a:rPr>
              <a:t>Элемент 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datetime-local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ru-RU" altLang="ru-RU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522775" y="1499509"/>
            <a:ext cx="41820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Указывает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datetime-local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"&gt;</a:t>
            </a:r>
            <a:r>
              <a:rPr lang="ru-RU" altLang="ru-RU" dirty="0">
                <a:latin typeface="Verdana" panose="020B0604030504040204" pitchFamily="34" charset="0"/>
              </a:rPr>
              <a:t>поле ввода даты и времени без часового пояса.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В зависимости от поддержки браузера в поле ввода может отображаться средство выбора даты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5" y="4315177"/>
            <a:ext cx="10678955" cy="17242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45" y="1388338"/>
            <a:ext cx="4678836" cy="241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2800" y="4311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000" dirty="0">
                <a:solidFill>
                  <a:schemeClr val="bg1"/>
                </a:solidFill>
              </a:rPr>
              <a:t>Элемент 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ru-RU" altLang="ru-RU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522775" y="1499509"/>
            <a:ext cx="41820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Определяет 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image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"&gt;</a:t>
            </a:r>
            <a:r>
              <a:rPr lang="ru-RU" altLang="ru-RU" dirty="0">
                <a:latin typeface="Verdana" panose="020B0604030504040204" pitchFamily="34" charset="0"/>
              </a:rPr>
              <a:t> изображение как кнопку отправки.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Путь к изображению указывается в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src</a:t>
            </a:r>
            <a:r>
              <a:rPr lang="ru-RU" altLang="ru-RU" dirty="0" err="1">
                <a:latin typeface="Verdana" panose="020B0604030504040204" pitchFamily="34" charset="0"/>
              </a:rPr>
              <a:t>атрибуте</a:t>
            </a:r>
            <a:r>
              <a:rPr lang="ru-RU" altLang="ru-RU" dirty="0">
                <a:latin typeface="Verdana" panose="020B0604030504040204" pitchFamily="34" charset="0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42" y="1499509"/>
            <a:ext cx="2638793" cy="138131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542" y="3475858"/>
            <a:ext cx="10042736" cy="24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2800" y="4311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000" dirty="0">
                <a:solidFill>
                  <a:schemeClr val="bg1"/>
                </a:solidFill>
              </a:rPr>
              <a:t>Элемент </a:t>
            </a:r>
            <a:r>
              <a:rPr lang="ru-RU" altLang="ru-RU" sz="2000" dirty="0">
                <a:latin typeface="Verdana" panose="020B0604030504040204" pitchFamily="34" charset="0"/>
              </a:rPr>
              <a:t>&lt;</a:t>
            </a:r>
            <a:r>
              <a:rPr lang="ru-RU" altLang="ru-RU" sz="2000" dirty="0" err="1">
                <a:latin typeface="Verdana" panose="020B0604030504040204" pitchFamily="34" charset="0"/>
              </a:rPr>
              <a:t>input</a:t>
            </a:r>
            <a:r>
              <a:rPr lang="ru-RU" altLang="ru-RU" sz="2000" dirty="0">
                <a:latin typeface="Verdana" panose="020B0604030504040204" pitchFamily="34" charset="0"/>
              </a:rPr>
              <a:t> </a:t>
            </a:r>
            <a:r>
              <a:rPr lang="ru-RU" altLang="ru-RU" sz="2000" dirty="0" err="1">
                <a:latin typeface="Verdana" panose="020B0604030504040204" pitchFamily="34" charset="0"/>
              </a:rPr>
              <a:t>type</a:t>
            </a:r>
            <a:r>
              <a:rPr lang="ru-RU" altLang="ru-RU" sz="2000" dirty="0">
                <a:latin typeface="Verdana" panose="020B0604030504040204" pitchFamily="34" charset="0"/>
              </a:rPr>
              <a:t>="</a:t>
            </a:r>
            <a:r>
              <a:rPr lang="ru-RU" altLang="ru-RU" sz="2000" dirty="0" err="1">
                <a:latin typeface="Verdana" panose="020B0604030504040204" pitchFamily="34" charset="0"/>
              </a:rPr>
              <a:t>file</a:t>
            </a:r>
            <a:r>
              <a:rPr lang="ru-RU" altLang="ru-RU" sz="2000" dirty="0">
                <a:latin typeface="Verdana" panose="020B0604030504040204" pitchFamily="34" charset="0"/>
              </a:rPr>
              <a:t>"&gt; </a:t>
            </a:r>
            <a:endParaRPr lang="ru-RU" altLang="ru-RU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522775" y="1499509"/>
            <a:ext cx="41820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Определяет &lt;</a:t>
            </a:r>
            <a:r>
              <a:rPr lang="ru-RU" altLang="ru-RU" dirty="0" err="1">
                <a:latin typeface="Verdana" panose="020B0604030504040204" pitchFamily="34" charset="0"/>
              </a:rPr>
              <a:t>input</a:t>
            </a:r>
            <a:r>
              <a:rPr lang="ru-RU" altLang="ru-RU" dirty="0"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latin typeface="Verdana" panose="020B0604030504040204" pitchFamily="34" charset="0"/>
              </a:rPr>
              <a:t>type</a:t>
            </a:r>
            <a:r>
              <a:rPr lang="ru-RU" altLang="ru-RU" dirty="0">
                <a:latin typeface="Verdana" panose="020B0604030504040204" pitchFamily="34" charset="0"/>
              </a:rPr>
              <a:t>="</a:t>
            </a:r>
            <a:r>
              <a:rPr lang="ru-RU" altLang="ru-RU" dirty="0" err="1">
                <a:latin typeface="Verdana" panose="020B0604030504040204" pitchFamily="34" charset="0"/>
              </a:rPr>
              <a:t>file</a:t>
            </a:r>
            <a:r>
              <a:rPr lang="ru-RU" altLang="ru-RU" dirty="0">
                <a:latin typeface="Verdana" panose="020B0604030504040204" pitchFamily="34" charset="0"/>
              </a:rPr>
              <a:t>"&gt; поле выбора файла и кнопку «Обзор» для загрузки файлов.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42" y="1519086"/>
            <a:ext cx="3686689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334" y="3340846"/>
            <a:ext cx="941201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76940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&lt;form&gt; &lt;/form&gt;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352800" y="201729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Форма HTML используется для сбора пользовательского ввода. Пользовательский ввод чаще всего отправляется на сервер для обработки.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90" y="1772120"/>
            <a:ext cx="2202919" cy="15268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90" y="3506068"/>
            <a:ext cx="9335803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2800" y="4311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000" dirty="0">
                <a:solidFill>
                  <a:schemeClr val="bg1"/>
                </a:solidFill>
              </a:rPr>
              <a:t>Элемент </a:t>
            </a:r>
            <a:r>
              <a:rPr lang="ru-RU" altLang="ru-RU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DC143C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000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DC143C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000" dirty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000" dirty="0" err="1">
                <a:solidFill>
                  <a:srgbClr val="DC143C"/>
                </a:solidFill>
                <a:latin typeface="Consolas" panose="020B0609020204030204" pitchFamily="49" charset="0"/>
              </a:rPr>
              <a:t>hidden</a:t>
            </a:r>
            <a:r>
              <a:rPr lang="ru-RU" altLang="ru-RU" sz="2000" dirty="0">
                <a:solidFill>
                  <a:srgbClr val="DC143C"/>
                </a:solidFill>
                <a:latin typeface="Consolas" panose="020B0609020204030204" pitchFamily="49" charset="0"/>
              </a:rPr>
              <a:t>"&gt;</a:t>
            </a:r>
            <a:endParaRPr lang="ru-RU" altLang="ru-RU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10871" y="1807946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Определяет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hidden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"&gt;</a:t>
            </a:r>
            <a:r>
              <a:rPr lang="ru-RU" altLang="ru-RU" dirty="0">
                <a:latin typeface="Verdana" panose="020B0604030504040204" pitchFamily="34" charset="0"/>
              </a:rPr>
              <a:t> скрытое поле ввода (не видимое пользователю).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Скрытое поле позволяет веб-разработчикам включать данные, которые пользователи не могут просматривать или изменять при отправке формы.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Скрытое поле часто хранит запись базы данных, которую необходимо обновить при отправке формы.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b="1" dirty="0">
                <a:latin typeface="Verdana" panose="020B0604030504040204" pitchFamily="34" charset="0"/>
              </a:rPr>
              <a:t>Примечание.</a:t>
            </a:r>
            <a:r>
              <a:rPr lang="ru-RU" altLang="ru-RU" dirty="0">
                <a:latin typeface="Verdana" panose="020B0604030504040204" pitchFamily="34" charset="0"/>
              </a:rPr>
              <a:t> Хотя значение не отображается для пользователя в содержимом страницы, оно видно (и может быть отредактировано) с помощью инструментов разработчика любого браузера или функции «Просмотр исходного кода». Не используйте скрытые входы в качестве формы безопасности!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2800" y="43119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4400" dirty="0">
                <a:latin typeface="Segoe UI" panose="020B0502040204020203" pitchFamily="34" charset="0"/>
                <a:cs typeface="Segoe UI" panose="020B0502040204020203" pitchFamily="34" charset="0"/>
              </a:rPr>
              <a:t>Ограничения </a:t>
            </a:r>
            <a:r>
              <a:rPr lang="ru-RU" altLang="ru-RU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ввода</a:t>
            </a:r>
            <a:endParaRPr lang="ru-RU" altLang="ru-RU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72329"/>
              </p:ext>
            </p:extLst>
          </p:nvPr>
        </p:nvGraphicFramePr>
        <p:xfrm>
          <a:off x="677863" y="2160930"/>
          <a:ext cx="8596312" cy="3880752"/>
        </p:xfrm>
        <a:graphic>
          <a:graphicData uri="http://schemas.openxmlformats.org/drawingml/2006/table">
            <a:tbl>
              <a:tblPr/>
              <a:tblGrid>
                <a:gridCol w="1717842">
                  <a:extLst>
                    <a:ext uri="{9D8B030D-6E8A-4147-A177-3AD203B41FA5}">
                      <a16:colId xmlns:a16="http://schemas.microsoft.com/office/drawing/2014/main" val="3375523693"/>
                    </a:ext>
                  </a:extLst>
                </a:gridCol>
                <a:gridCol w="6878470">
                  <a:extLst>
                    <a:ext uri="{9D8B030D-6E8A-4147-A177-3AD203B41FA5}">
                      <a16:colId xmlns:a16="http://schemas.microsoft.com/office/drawing/2014/main" val="2687420190"/>
                    </a:ext>
                  </a:extLst>
                </a:gridCol>
              </a:tblGrid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Атрибут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Описание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7813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checked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Указывает, что поле ввода должно быть предварительно выбрано при загрузке страницы (для </a:t>
                      </a:r>
                      <a:r>
                        <a:rPr lang="ru-RU" sz="1300" dirty="0" err="1" smtClean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="</a:t>
                      </a:r>
                      <a:r>
                        <a:rPr lang="ru-RU" sz="1300" dirty="0" err="1" smtClean="0">
                          <a:solidFill>
                            <a:schemeClr val="bg1"/>
                          </a:solidFill>
                          <a:effectLst/>
                        </a:rPr>
                        <a:t>checkbox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" или </a:t>
                      </a:r>
                      <a:r>
                        <a:rPr lang="ru-RU" sz="1300" dirty="0" err="1" smtClean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="</a:t>
                      </a:r>
                      <a:r>
                        <a:rPr lang="ru-RU" sz="1300" dirty="0" err="1" smtClean="0">
                          <a:solidFill>
                            <a:schemeClr val="bg1"/>
                          </a:solidFill>
                          <a:effectLst/>
                        </a:rPr>
                        <a:t>radio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")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98427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disabled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Указывает, что поле ввода должно быть отключено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32877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Задает максимальное значение для поля ввода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711521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maxlength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Определяет максимальное количество символов для поля ввода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001086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min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Задает минимальное значение для поля ввода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421213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pattern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Задает регулярное выражение для проверки входного значения.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633098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readonly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Указывает, что поле ввода доступно только для чтения (не может быть изменено)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126555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Указывает, что поле ввода является обязательным (должно быть заполнено)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54226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size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Определяет ширину (в символах) поля ввода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69065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Определяет допустимые интервалы чисел для поля ввода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71056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Указывает значение по умолчанию для поля ввода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6504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76940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Элемент &lt;</a:t>
            </a:r>
            <a:r>
              <a:rPr lang="en-US" sz="4400" b="1" dirty="0">
                <a:solidFill>
                  <a:schemeClr val="tx1"/>
                </a:solidFill>
              </a:rPr>
              <a:t>input&gt;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68189" y="1499509"/>
            <a:ext cx="88391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Элемент </a:t>
            </a:r>
            <a:r>
              <a:rPr lang="ru-RU" dirty="0"/>
              <a:t>HTML &lt;</a:t>
            </a:r>
            <a:r>
              <a:rPr lang="ru-RU" dirty="0" err="1"/>
              <a:t>input</a:t>
            </a:r>
            <a:r>
              <a:rPr lang="ru-RU" dirty="0" smtClean="0"/>
              <a:t>&gt;</a:t>
            </a:r>
            <a:r>
              <a:rPr lang="en-US" dirty="0" smtClean="0"/>
              <a:t> </a:t>
            </a:r>
            <a:r>
              <a:rPr lang="ru-RU" dirty="0" smtClean="0"/>
              <a:t>является </a:t>
            </a:r>
            <a:r>
              <a:rPr lang="ru-RU" dirty="0"/>
              <a:t>наиболее часто используемым элементом формы. Элемент &lt;</a:t>
            </a:r>
            <a:r>
              <a:rPr lang="ru-RU" dirty="0" err="1"/>
              <a:t>input</a:t>
            </a:r>
            <a:r>
              <a:rPr lang="ru-RU" dirty="0"/>
              <a:t>&gt;может отображаться разными способами, в зависимости от </a:t>
            </a:r>
            <a:r>
              <a:rPr lang="ru-RU" dirty="0" err="1"/>
              <a:t>type</a:t>
            </a:r>
            <a:r>
              <a:rPr lang="ru-RU" dirty="0"/>
              <a:t> атрибута. Вот некоторые примеры: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68295"/>
              </p:ext>
            </p:extLst>
          </p:nvPr>
        </p:nvGraphicFramePr>
        <p:xfrm>
          <a:off x="968189" y="2580192"/>
          <a:ext cx="8596312" cy="2237556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306936072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93782334"/>
                    </a:ext>
                  </a:extLst>
                </a:gridCol>
              </a:tblGrid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Тип</a:t>
                      </a:r>
                      <a:r>
                        <a:rPr lang="ru-RU" sz="13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Описание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734261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&lt;input type="text"&gt;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Отображает однострочное поле ввода текста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445115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&lt;input type="radio"&gt;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Отображает переключатель (для выбора одного из множества вариантов)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24880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&lt;input type="checkbox"&gt;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Отображает флажок (для выбора нуля или более из множества вариантов)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743163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&lt;input type="submit"&gt;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Отображает кнопку отправки (для отправки формы)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928175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&lt;input type="button"&gt;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Отображает нажимаемую кнопку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5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76940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Элемент </a:t>
            </a:r>
            <a:r>
              <a:rPr lang="ru-RU" sz="4400" dirty="0">
                <a:solidFill>
                  <a:schemeClr val="tx1"/>
                </a:solidFill>
              </a:rPr>
              <a:t>&lt;</a:t>
            </a:r>
            <a:r>
              <a:rPr lang="ru-RU" sz="4400" dirty="0" err="1">
                <a:solidFill>
                  <a:schemeClr val="tx1"/>
                </a:solidFill>
              </a:rPr>
              <a:t>input</a:t>
            </a:r>
            <a:r>
              <a:rPr lang="ru-RU" sz="4400" dirty="0">
                <a:solidFill>
                  <a:schemeClr val="tx1"/>
                </a:solidFill>
              </a:rPr>
              <a:t> </a:t>
            </a:r>
            <a:r>
              <a:rPr lang="ru-RU" sz="4400" dirty="0" err="1">
                <a:solidFill>
                  <a:schemeClr val="tx1"/>
                </a:solidFill>
              </a:rPr>
              <a:t>type</a:t>
            </a:r>
            <a:r>
              <a:rPr lang="ru-RU" sz="4400" dirty="0">
                <a:solidFill>
                  <a:schemeClr val="tx1"/>
                </a:solidFill>
              </a:rPr>
              <a:t>="</a:t>
            </a:r>
            <a:r>
              <a:rPr lang="ru-RU" sz="4400" dirty="0" err="1">
                <a:solidFill>
                  <a:schemeClr val="tx1"/>
                </a:solidFill>
              </a:rPr>
              <a:t>text</a:t>
            </a:r>
            <a:r>
              <a:rPr lang="ru-RU" sz="4400" dirty="0">
                <a:solidFill>
                  <a:schemeClr val="tx1"/>
                </a:solidFill>
              </a:rPr>
              <a:t>"&gt;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68189" y="1499509"/>
            <a:ext cx="88391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Текстовые поля Определяет &lt;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text</a:t>
            </a:r>
            <a:r>
              <a:rPr lang="ru-RU" dirty="0" smtClean="0"/>
              <a:t>"&gt;</a:t>
            </a:r>
            <a:r>
              <a:rPr lang="en-US" dirty="0" smtClean="0"/>
              <a:t> </a:t>
            </a:r>
            <a:r>
              <a:rPr lang="ru-RU" dirty="0" smtClean="0"/>
              <a:t>однострочное </a:t>
            </a:r>
            <a:r>
              <a:rPr lang="ru-RU" dirty="0"/>
              <a:t>поле ввода для ввода текста.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86" y="2261442"/>
            <a:ext cx="780206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76940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4400" dirty="0">
                <a:solidFill>
                  <a:schemeClr val="tx1"/>
                </a:solidFill>
              </a:rPr>
              <a:t>Элемент &lt;</a:t>
            </a:r>
            <a:r>
              <a:rPr lang="ru-RU" sz="4400" dirty="0" err="1">
                <a:solidFill>
                  <a:schemeClr val="tx1"/>
                </a:solidFill>
              </a:rPr>
              <a:t>label</a:t>
            </a:r>
            <a:r>
              <a:rPr lang="ru-RU" sz="4400" dirty="0">
                <a:solidFill>
                  <a:schemeClr val="tx1"/>
                </a:solidFill>
              </a:rPr>
              <a:t>&gt;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968190" y="1685366"/>
            <a:ext cx="817581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Обратите </a:t>
            </a:r>
            <a:r>
              <a:rPr lang="ru-RU" dirty="0"/>
              <a:t>внимание на использование элемента &lt;</a:t>
            </a:r>
            <a:r>
              <a:rPr lang="ru-RU" dirty="0" err="1"/>
              <a:t>label</a:t>
            </a:r>
            <a:r>
              <a:rPr lang="ru-RU" dirty="0"/>
              <a:t>&gt;в приведенном выше примере. </a:t>
            </a:r>
            <a:endParaRPr lang="en-US" dirty="0" smtClean="0"/>
          </a:p>
          <a:p>
            <a:r>
              <a:rPr lang="ru-RU" dirty="0" smtClean="0"/>
              <a:t>Тег </a:t>
            </a:r>
            <a:r>
              <a:rPr lang="ru-RU" dirty="0"/>
              <a:t>&lt;</a:t>
            </a:r>
            <a:r>
              <a:rPr lang="ru-RU" dirty="0" err="1"/>
              <a:t>label</a:t>
            </a:r>
            <a:r>
              <a:rPr lang="ru-RU" dirty="0"/>
              <a:t>&gt;определяет метку для многих элементов формы.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Этот </a:t>
            </a:r>
            <a:r>
              <a:rPr lang="ru-RU" dirty="0"/>
              <a:t>&lt;</a:t>
            </a:r>
            <a:r>
              <a:rPr lang="ru-RU" dirty="0" err="1"/>
              <a:t>label</a:t>
            </a:r>
            <a:r>
              <a:rPr lang="ru-RU" dirty="0"/>
              <a:t>&gt;элемент полезен для пользователей программ чтения с экрана, потому что программа чтения с экрана прочитает вслух метку, когда пользователь сосредоточится на элементе ввода.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Этот </a:t>
            </a:r>
            <a:r>
              <a:rPr lang="ru-RU" dirty="0"/>
              <a:t>&lt;</a:t>
            </a:r>
            <a:r>
              <a:rPr lang="ru-RU" dirty="0" err="1"/>
              <a:t>label</a:t>
            </a:r>
            <a:r>
              <a:rPr lang="ru-RU" dirty="0"/>
              <a:t>&gt;элемент также помогает пользователям, которым трудно нажимать на очень маленькие области (например, переключатели или флажки), потому что, когда пользователь щелкает текст внутри элемента &lt;</a:t>
            </a:r>
            <a:r>
              <a:rPr lang="ru-RU" dirty="0" err="1"/>
              <a:t>label</a:t>
            </a:r>
            <a:r>
              <a:rPr lang="ru-RU" dirty="0"/>
              <a:t>&gt;, он переключает переключатель/флажок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Атрибут </a:t>
            </a:r>
            <a:r>
              <a:rPr lang="ru-RU" dirty="0" err="1" smtClean="0"/>
              <a:t>for</a:t>
            </a:r>
            <a:r>
              <a:rPr lang="en-US" dirty="0" smtClean="0"/>
              <a:t> </a:t>
            </a:r>
            <a:r>
              <a:rPr lang="ru-RU" dirty="0" smtClean="0"/>
              <a:t>тега </a:t>
            </a:r>
            <a:r>
              <a:rPr lang="ru-RU" dirty="0"/>
              <a:t>&lt;</a:t>
            </a:r>
            <a:r>
              <a:rPr lang="ru-RU" dirty="0" err="1"/>
              <a:t>label</a:t>
            </a:r>
            <a:r>
              <a:rPr lang="ru-RU" dirty="0"/>
              <a:t>&gt;должен быть равен </a:t>
            </a:r>
            <a:r>
              <a:rPr lang="ru-RU" dirty="0" err="1" smtClean="0"/>
              <a:t>id</a:t>
            </a:r>
            <a:r>
              <a:rPr lang="en-US" dirty="0" smtClean="0"/>
              <a:t> </a:t>
            </a:r>
            <a:r>
              <a:rPr lang="ru-RU" dirty="0" smtClean="0"/>
              <a:t>атрибуту </a:t>
            </a:r>
            <a:r>
              <a:rPr lang="ru-RU" dirty="0"/>
              <a:t>элемента &lt;</a:t>
            </a:r>
            <a:r>
              <a:rPr lang="ru-RU" dirty="0" err="1"/>
              <a:t>input</a:t>
            </a:r>
            <a:r>
              <a:rPr lang="ru-RU" dirty="0"/>
              <a:t>&gt; , чтобы связать их вместе.</a:t>
            </a:r>
          </a:p>
        </p:txBody>
      </p:sp>
    </p:spTree>
    <p:extLst>
      <p:ext uri="{BB962C8B-B14F-4D97-AF65-F5344CB8AC3E}">
        <p14:creationId xmlns:p14="http://schemas.microsoft.com/office/powerpoint/2010/main" val="26719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76940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4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4400" dirty="0" err="1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4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4400" dirty="0" err="1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440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4400" dirty="0" err="1">
                <a:solidFill>
                  <a:schemeClr val="tx1"/>
                </a:solidFill>
                <a:latin typeface="Consolas" panose="020B0609020204030204" pitchFamily="49" charset="0"/>
              </a:rPr>
              <a:t>radio</a:t>
            </a:r>
            <a:r>
              <a:rPr lang="ru-RU" altLang="ru-RU" sz="4400" dirty="0">
                <a:solidFill>
                  <a:schemeClr val="tx1"/>
                </a:solidFill>
                <a:latin typeface="Consolas" panose="020B0609020204030204" pitchFamily="49" charset="0"/>
              </a:rPr>
              <a:t>"&gt;</a:t>
            </a:r>
            <a:endParaRPr lang="ru-RU" altLang="ru-RU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397624" y="1820929"/>
            <a:ext cx="57643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О</a:t>
            </a:r>
            <a:r>
              <a:rPr lang="ru-RU" altLang="ru-RU" dirty="0" smtClean="0">
                <a:latin typeface="Verdana" panose="020B0604030504040204" pitchFamily="34" charset="0"/>
              </a:rPr>
              <a:t>пределяет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radio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"&gt;</a:t>
            </a:r>
            <a:r>
              <a:rPr lang="ru-RU" altLang="ru-RU" dirty="0">
                <a:latin typeface="Verdana" panose="020B0604030504040204" pitchFamily="34" charset="0"/>
              </a:rPr>
              <a:t>переключатель.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Радио</a:t>
            </a:r>
            <a:r>
              <a:rPr lang="en-US" altLang="ru-RU" dirty="0" smtClean="0"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кнопки </a:t>
            </a:r>
            <a:r>
              <a:rPr lang="ru-RU" altLang="ru-RU" dirty="0">
                <a:latin typeface="Verdana" panose="020B0604030504040204" pitchFamily="34" charset="0"/>
              </a:rPr>
              <a:t>позволяют пользователю выбрать ОДИН из ограниченного числа вариантов.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85" y="3113334"/>
            <a:ext cx="8274422" cy="20617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90" y="1685366"/>
            <a:ext cx="2314898" cy="10097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ый ввод 6"/>
              <p14:cNvContentPartPr/>
              <p14:nvPr/>
            </p14:nvContentPartPr>
            <p14:xfrm>
              <a:off x="964800" y="1990800"/>
              <a:ext cx="6986160" cy="2192760"/>
            </p14:xfrm>
          </p:contentPart>
        </mc:Choice>
        <mc:Fallback xmlns="">
          <p:pic>
            <p:nvPicPr>
              <p:cNvPr id="7" name="Рукописный ввод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5440" y="1981440"/>
                <a:ext cx="7004880" cy="221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3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523180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Флажки 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checkbox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"&gt;</a:t>
            </a:r>
            <a:endParaRPr lang="ru-RU" altLang="ru-RU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397624" y="1820929"/>
            <a:ext cx="57643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Определяет 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checkbox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"&gt;</a:t>
            </a:r>
            <a:r>
              <a:rPr lang="ru-RU" altLang="ru-RU" dirty="0" smtClean="0">
                <a:latin typeface="Verdana" panose="020B0604030504040204" pitchFamily="34" charset="0"/>
              </a:rPr>
              <a:t>флажок . </a:t>
            </a:r>
            <a:endParaRPr lang="ru-RU" altLang="ru-RU" sz="1000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Флажки позволяют пользователю выбрать НОЛЬ или БОЛЬШЕ вариантов из ограниченного числа вариантов.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41" y="1752050"/>
            <a:ext cx="1962424" cy="8764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753" y="2892028"/>
            <a:ext cx="909764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523180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Кнопка </a:t>
            </a:r>
            <a:r>
              <a:rPr lang="ru-RU" altLang="ru-RU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отправки 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submit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"&gt;</a:t>
            </a:r>
            <a:endParaRPr lang="ru-RU" altLang="ru-RU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72753" y="1746357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Определяет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submit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"&gt;</a:t>
            </a:r>
            <a:r>
              <a:rPr lang="ru-RU" altLang="ru-RU" dirty="0">
                <a:latin typeface="Verdana" panose="020B0604030504040204" pitchFamily="34" charset="0"/>
              </a:rPr>
              <a:t>кнопку для отправки данных формы обработчику формы.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Обработчик формы обычно представляет собой файл на сервере со сценарием для обработки входных данных.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Обработчик формы указывается в атрибуте формы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action</a:t>
            </a:r>
            <a:r>
              <a:rPr lang="ru-RU" altLang="ru-RU" dirty="0">
                <a:latin typeface="Verdana" panose="020B0604030504040204" pitchFamily="34" charset="0"/>
              </a:rPr>
              <a:t> 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529" y="3493640"/>
            <a:ext cx="4867954" cy="2953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687" y="2177025"/>
            <a:ext cx="90500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11119</TotalTime>
  <Words>1282</Words>
  <Application>Microsoft Office PowerPoint</Application>
  <PresentationFormat>Широкоэкранный</PresentationFormat>
  <Paragraphs>240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Trebuchet MS</vt:lpstr>
      <vt:lpstr>Verdana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108</cp:revision>
  <dcterms:modified xsi:type="dcterms:W3CDTF">2023-02-25T16:53:43Z</dcterms:modified>
</cp:coreProperties>
</file>