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22"/>
  </p:notesMasterIdLst>
  <p:sldIdLst>
    <p:sldId id="357" r:id="rId2"/>
    <p:sldId id="419" r:id="rId3"/>
    <p:sldId id="423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40" r:id="rId18"/>
    <p:sldId id="441" r:id="rId19"/>
    <p:sldId id="439" r:id="rId20"/>
    <p:sldId id="44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252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91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3733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7028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6348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994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528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911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270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5742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58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535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422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040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362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69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709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481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22775" y="1499509"/>
            <a:ext cx="41820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Определяет 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image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 изображение как кнопку отправки.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Путь к изображению указывается в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src</a:t>
            </a:r>
            <a:r>
              <a:rPr lang="ru-RU" altLang="ru-RU" dirty="0" err="1">
                <a:latin typeface="Verdana" panose="020B0604030504040204" pitchFamily="34" charset="0"/>
              </a:rPr>
              <a:t>атрибуте</a:t>
            </a:r>
            <a:r>
              <a:rPr lang="ru-RU" altLang="ru-RU" dirty="0">
                <a:latin typeface="Verdana" panose="020B0604030504040204" pitchFamily="34" charset="0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42" y="1499509"/>
            <a:ext cx="2638793" cy="138131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42" y="3475858"/>
            <a:ext cx="10042736" cy="24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latin typeface="Verdana" panose="020B0604030504040204" pitchFamily="34" charset="0"/>
              </a:rPr>
              <a:t>&lt;</a:t>
            </a:r>
            <a:r>
              <a:rPr lang="ru-RU" altLang="ru-RU" sz="2000" dirty="0" err="1">
                <a:latin typeface="Verdana" panose="020B0604030504040204" pitchFamily="34" charset="0"/>
              </a:rPr>
              <a:t>input</a:t>
            </a:r>
            <a:r>
              <a:rPr lang="ru-RU" altLang="ru-RU" sz="2000" dirty="0">
                <a:latin typeface="Verdana" panose="020B0604030504040204" pitchFamily="34" charset="0"/>
              </a:rPr>
              <a:t> </a:t>
            </a:r>
            <a:r>
              <a:rPr lang="ru-RU" altLang="ru-RU" sz="2000" dirty="0" err="1">
                <a:latin typeface="Verdana" panose="020B0604030504040204" pitchFamily="34" charset="0"/>
              </a:rPr>
              <a:t>type</a:t>
            </a:r>
            <a:r>
              <a:rPr lang="ru-RU" altLang="ru-RU" sz="2000" dirty="0">
                <a:latin typeface="Verdana" panose="020B0604030504040204" pitchFamily="34" charset="0"/>
              </a:rPr>
              <a:t>="</a:t>
            </a:r>
            <a:r>
              <a:rPr lang="ru-RU" altLang="ru-RU" sz="2000" dirty="0" err="1">
                <a:latin typeface="Verdana" panose="020B0604030504040204" pitchFamily="34" charset="0"/>
              </a:rPr>
              <a:t>file</a:t>
            </a:r>
            <a:r>
              <a:rPr lang="ru-RU" altLang="ru-RU" sz="2000" dirty="0">
                <a:latin typeface="Verdana" panose="020B0604030504040204" pitchFamily="34" charset="0"/>
              </a:rPr>
              <a:t>"&gt; 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22775" y="1499509"/>
            <a:ext cx="4182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Определяет &lt;</a:t>
            </a:r>
            <a:r>
              <a:rPr lang="ru-RU" altLang="ru-RU" dirty="0" err="1">
                <a:latin typeface="Verdana" panose="020B0604030504040204" pitchFamily="34" charset="0"/>
              </a:rPr>
              <a:t>input</a:t>
            </a:r>
            <a:r>
              <a:rPr lang="ru-RU" altLang="ru-RU" dirty="0"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latin typeface="Verdana" panose="020B0604030504040204" pitchFamily="34" charset="0"/>
              </a:rPr>
              <a:t>type</a:t>
            </a:r>
            <a:r>
              <a:rPr lang="ru-RU" altLang="ru-RU" dirty="0">
                <a:latin typeface="Verdana" panose="020B0604030504040204" pitchFamily="34" charset="0"/>
              </a:rPr>
              <a:t>="</a:t>
            </a:r>
            <a:r>
              <a:rPr lang="ru-RU" altLang="ru-RU" dirty="0" err="1">
                <a:latin typeface="Verdana" panose="020B0604030504040204" pitchFamily="34" charset="0"/>
              </a:rPr>
              <a:t>file</a:t>
            </a:r>
            <a:r>
              <a:rPr lang="ru-RU" altLang="ru-RU" dirty="0">
                <a:latin typeface="Verdana" panose="020B0604030504040204" pitchFamily="34" charset="0"/>
              </a:rPr>
              <a:t>"&gt; поле выбора файла и кнопку «Обзор» для загрузки файлов.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42" y="1519086"/>
            <a:ext cx="368668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34" y="3340846"/>
            <a:ext cx="941201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lang="ru-RU" altLang="ru-RU" sz="2000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10871" y="1807946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hidden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 скрытое поле ввода (не видимое пользователю).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Скрытое поле позволяет веб-разработчикам включать данные, которые пользователи не могут просматривать или изменять при отправке формы.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Скрытое поле часто хранит запись базы данных, которую необходимо обновить при отправке формы.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b="1" dirty="0">
                <a:latin typeface="Verdana" panose="020B0604030504040204" pitchFamily="34" charset="0"/>
              </a:rPr>
              <a:t>Примечание.</a:t>
            </a:r>
            <a:r>
              <a:rPr lang="ru-RU" altLang="ru-RU" dirty="0">
                <a:latin typeface="Verdana" panose="020B0604030504040204" pitchFamily="34" charset="0"/>
              </a:rPr>
              <a:t> Хотя значение не отображается для пользователя в содержимом страницы, оно видно (и может быть отредактировано) с помощью инструментов разработчика любого браузера или функции «Просмотр исходного кода». Не используйте скрытые входы в качестве формы безопасности!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44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Ограничения </a:t>
            </a:r>
            <a:r>
              <a:rPr lang="ru-RU" altLang="ru-RU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ввода</a:t>
            </a:r>
            <a:endParaRPr lang="ru-RU" altLang="ru-RU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72329"/>
              </p:ext>
            </p:extLst>
          </p:nvPr>
        </p:nvGraphicFramePr>
        <p:xfrm>
          <a:off x="677863" y="2160930"/>
          <a:ext cx="8596312" cy="3880752"/>
        </p:xfrm>
        <a:graphic>
          <a:graphicData uri="http://schemas.openxmlformats.org/drawingml/2006/table">
            <a:tbl>
              <a:tblPr/>
              <a:tblGrid>
                <a:gridCol w="1717842">
                  <a:extLst>
                    <a:ext uri="{9D8B030D-6E8A-4147-A177-3AD203B41FA5}">
                      <a16:colId xmlns:a16="http://schemas.microsoft.com/office/drawing/2014/main" val="3375523693"/>
                    </a:ext>
                  </a:extLst>
                </a:gridCol>
                <a:gridCol w="6878470">
                  <a:extLst>
                    <a:ext uri="{9D8B030D-6E8A-4147-A177-3AD203B41FA5}">
                      <a16:colId xmlns:a16="http://schemas.microsoft.com/office/drawing/2014/main" val="2687420190"/>
                    </a:ext>
                  </a:extLst>
                </a:gridCol>
              </a:tblGrid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Атрибут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7813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checked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должно быть предварительно выбрано при загрузке страницы (для 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="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checkbox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" или 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="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radio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")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98427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disabled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должно быть отключено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32877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Задает максимальное значение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11521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maxlength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Определяет максимальное количество символов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01086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Задает минимальное значение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421213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Задает регулярное выражение для проверки входного значения.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33098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readonly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доступно только для чтения (не может быть изменено)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26555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Указывает, что поле ввода является обязательным (должно быть заполнено)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54226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Определяет ширину (в символах)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69065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Определяет допустимые интервалы чисел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1056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Указывает значение по умолчанию для поля ввода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650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5787" y="631629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</a:rPr>
              <a:t>HTML- </a:t>
            </a:r>
            <a:r>
              <a:rPr lang="ru-RU" sz="2400" dirty="0">
                <a:latin typeface="Segoe UI" panose="020B0502040204020203" pitchFamily="34" charset="0"/>
              </a:rPr>
              <a:t>тег &lt;</a:t>
            </a:r>
            <a:r>
              <a:rPr lang="en-US" sz="2400" dirty="0">
                <a:latin typeface="Segoe UI" panose="020B0502040204020203" pitchFamily="34" charset="0"/>
              </a:rPr>
              <a:t>div&gt;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10234" y="1450468"/>
            <a:ext cx="83461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latin typeface="Verdana" panose="020B0604030504040204" pitchFamily="34" charset="0"/>
              </a:rPr>
              <a:t>Тег</a:t>
            </a:r>
            <a:r>
              <a:rPr lang="ru-RU" altLang="ru-RU" sz="1800" dirty="0">
                <a:latin typeface="Verdana" panose="020B0604030504040204" pitchFamily="34" charset="0"/>
              </a:rPr>
              <a:t> 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800" dirty="0">
                <a:latin typeface="Verdana" panose="020B0604030504040204" pitchFamily="34" charset="0"/>
              </a:rPr>
              <a:t>определяет раздел или раздел в HTML-документе.</a:t>
            </a:r>
            <a:endParaRPr lang="ru-RU" altLang="ru-RU" sz="11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Verdana" panose="020B0604030504040204" pitchFamily="34" charset="0"/>
              </a:rPr>
              <a:t>Тег 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800" dirty="0">
                <a:latin typeface="Verdana" panose="020B0604030504040204" pitchFamily="34" charset="0"/>
              </a:rPr>
              <a:t>используется в качестве контейнера для HTML-элементов, которые затем стилизуются с помощью CSS или управляются с помощью </a:t>
            </a:r>
            <a:r>
              <a:rPr lang="ru-RU" altLang="ru-RU" sz="1800" dirty="0" err="1">
                <a:latin typeface="Verdana" panose="020B0604030504040204" pitchFamily="34" charset="0"/>
              </a:rPr>
              <a:t>JavaScript</a:t>
            </a:r>
            <a:r>
              <a:rPr lang="ru-RU" altLang="ru-RU" sz="1800" dirty="0">
                <a:latin typeface="Verdana" panose="020B0604030504040204" pitchFamily="34" charset="0"/>
              </a:rPr>
              <a:t>.</a:t>
            </a:r>
            <a:endParaRPr lang="ru-RU" altLang="ru-RU" sz="11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Verdana" panose="020B0604030504040204" pitchFamily="34" charset="0"/>
              </a:rPr>
              <a:t>Тег 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800" dirty="0">
                <a:latin typeface="Verdana" panose="020B0604030504040204" pitchFamily="34" charset="0"/>
              </a:rPr>
              <a:t>легко стилизуется с помощью атрибута </a:t>
            </a:r>
            <a:r>
              <a:rPr lang="ru-RU" altLang="ru-RU" sz="1800" dirty="0" err="1">
                <a:latin typeface="Verdana" panose="020B0604030504040204" pitchFamily="34" charset="0"/>
              </a:rPr>
              <a:t>class</a:t>
            </a:r>
            <a:r>
              <a:rPr lang="ru-RU" altLang="ru-RU" sz="1800" dirty="0">
                <a:latin typeface="Verdana" panose="020B0604030504040204" pitchFamily="34" charset="0"/>
              </a:rPr>
              <a:t> или </a:t>
            </a:r>
            <a:r>
              <a:rPr lang="ru-RU" altLang="ru-RU" sz="1800" dirty="0" err="1">
                <a:latin typeface="Verdana" panose="020B0604030504040204" pitchFamily="34" charset="0"/>
              </a:rPr>
              <a:t>id</a:t>
            </a:r>
            <a:r>
              <a:rPr lang="ru-RU" altLang="ru-RU" sz="1800" dirty="0">
                <a:latin typeface="Verdana" panose="020B0604030504040204" pitchFamily="34" charset="0"/>
              </a:rPr>
              <a:t>.</a:t>
            </a:r>
            <a:endParaRPr lang="ru-RU" altLang="ru-RU" sz="11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Verdana" panose="020B0604030504040204" pitchFamily="34" charset="0"/>
              </a:rPr>
              <a:t>В тег можно поместить любой контент 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DC143C"/>
                </a:solidFill>
                <a:latin typeface="Consolas" panose="020B0609020204030204" pitchFamily="49" charset="0"/>
              </a:rPr>
              <a:t>div</a:t>
            </a:r>
            <a:r>
              <a:rPr lang="ru-RU" altLang="ru-RU" sz="18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1800" dirty="0">
                <a:latin typeface="Verdana" panose="020B0604030504040204" pitchFamily="34" charset="0"/>
              </a:rPr>
              <a:t> ! 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34" y="4274363"/>
            <a:ext cx="303889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5786" y="631629"/>
            <a:ext cx="244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HTML -</a:t>
            </a:r>
            <a:r>
              <a:rPr lang="ru-RU" sz="2000" dirty="0"/>
              <a:t>тег &lt;</a:t>
            </a:r>
            <a:r>
              <a:rPr lang="en-US" sz="2000" dirty="0"/>
              <a:t>iframe&gt;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07785" y="1400470"/>
            <a:ext cx="754037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Тег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iframe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определяет встроенный фрейм.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Встроенный фрейм используется для встраивания другого документа в текущий HTML-документ.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Используйте </a:t>
            </a:r>
            <a:r>
              <a:rPr lang="ru-RU" altLang="ru-RU" dirty="0">
                <a:latin typeface="Verdana" panose="020B0604030504040204" pitchFamily="34" charset="0"/>
              </a:rPr>
              <a:t>CSS для стилизации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iframe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 (см. пример ниже). 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Рекомендуется </a:t>
            </a:r>
            <a:r>
              <a:rPr lang="ru-RU" altLang="ru-RU" dirty="0">
                <a:latin typeface="Verdana" panose="020B0604030504040204" pitchFamily="34" charset="0"/>
              </a:rPr>
              <a:t>всегда включать атрибут </a:t>
            </a:r>
            <a:r>
              <a:rPr lang="ru-RU" altLang="ru-RU" dirty="0" err="1">
                <a:latin typeface="Verdana" panose="020B0604030504040204" pitchFamily="34" charset="0"/>
              </a:rPr>
              <a:t>title</a:t>
            </a:r>
            <a:r>
              <a:rPr lang="ru-RU" altLang="ru-RU" dirty="0">
                <a:latin typeface="Verdana" panose="020B0604030504040204" pitchFamily="34" charset="0"/>
              </a:rPr>
              <a:t> для файла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iframe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. Это используется программами чтения с экрана для считывания содержимого файла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iframe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 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74" y="3369639"/>
            <a:ext cx="972638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HTML -</a:t>
            </a:r>
            <a:r>
              <a:rPr lang="ru-RU" sz="2000" dirty="0"/>
              <a:t>тег &lt;</a:t>
            </a:r>
            <a:r>
              <a:rPr lang="en-US" sz="2000" dirty="0"/>
              <a:t>iframe&gt;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6955"/>
              </p:ext>
            </p:extLst>
          </p:nvPr>
        </p:nvGraphicFramePr>
        <p:xfrm>
          <a:off x="1241847" y="1100250"/>
          <a:ext cx="8054554" cy="5318478"/>
        </p:xfrm>
        <a:graphic>
          <a:graphicData uri="http://schemas.openxmlformats.org/drawingml/2006/table">
            <a:tbl>
              <a:tblPr/>
              <a:tblGrid>
                <a:gridCol w="1610851">
                  <a:extLst>
                    <a:ext uri="{9D8B030D-6E8A-4147-A177-3AD203B41FA5}">
                      <a16:colId xmlns:a16="http://schemas.microsoft.com/office/drawing/2014/main" val="3063341086"/>
                    </a:ext>
                  </a:extLst>
                </a:gridCol>
                <a:gridCol w="2416324">
                  <a:extLst>
                    <a:ext uri="{9D8B030D-6E8A-4147-A177-3AD203B41FA5}">
                      <a16:colId xmlns:a16="http://schemas.microsoft.com/office/drawing/2014/main" val="217628135"/>
                    </a:ext>
                  </a:extLst>
                </a:gridCol>
                <a:gridCol w="4027379">
                  <a:extLst>
                    <a:ext uri="{9D8B030D-6E8A-4147-A177-3AD203B41FA5}">
                      <a16:colId xmlns:a16="http://schemas.microsoft.com/office/drawing/2014/main" val="2807183121"/>
                    </a:ext>
                  </a:extLst>
                </a:gridCol>
              </a:tblGrid>
              <a:tr h="190489"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/>
                          </a:solidFill>
                          <a:effectLst/>
                        </a:rPr>
                        <a:t>Атрибут</a:t>
                      </a:r>
                      <a:endParaRPr lang="en-US" sz="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Значение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Описание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6194"/>
                  </a:ext>
                </a:extLst>
              </a:tr>
              <a:tr h="19048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allow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Указывает политику функций для </a:t>
                      </a:r>
                      <a:r>
                        <a:rPr lang="en-US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&lt;iframe</a:t>
                      </a:r>
                      <a:r>
                        <a:rPr lang="en-US" sz="7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</a:t>
                      </a: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619011"/>
                  </a:ext>
                </a:extLst>
              </a:tr>
              <a:tr h="3144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allowfullscreen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true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false</a:t>
                      </a: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Установите значение 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, если &lt;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 может активировать полноэкранный режим, вызвав метод 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requestFullscreen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().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03423"/>
                  </a:ext>
                </a:extLst>
              </a:tr>
              <a:tr h="3144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allowpaymentrequest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true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false</a:t>
                      </a: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Установите значение 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, если &lt;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 из разных источников должно быть разрешено вызывать API запроса платежа.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767153"/>
                  </a:ext>
                </a:extLst>
              </a:tr>
              <a:tr h="3144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height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pixels</a:t>
                      </a:r>
                      <a:endParaRPr lang="en-US" sz="7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Определяет высоту &lt;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&gt;. Высота по умолчанию 150 пикселей.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84975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loading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eager</a:t>
                      </a:r>
                      <a:br>
                        <a:rPr lang="en-US" sz="7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lazy</a:t>
                      </a: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Указывает, должен ли браузер загружать 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немедленно или отложить загрузку 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до тех пор, пока не будут выполнены некоторые условия.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69390"/>
                  </a:ext>
                </a:extLst>
              </a:tr>
              <a:tr h="19048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i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text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Указывает имя &lt;</a:t>
                      </a:r>
                      <a:r>
                        <a:rPr lang="en-US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iframe&gt;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48874"/>
                  </a:ext>
                </a:extLst>
              </a:tr>
              <a:tr h="93428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referrerpolicy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no-referrer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no-referrer-when-downgrade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origin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origin-when-cross-origin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same-origin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strict-origin-when-cross-origin</a:t>
                      </a:r>
                      <a:b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7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unsafe-url</a:t>
                      </a: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Указывает, какую информацию о 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реферере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отправлять при получении 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68690"/>
                  </a:ext>
                </a:extLst>
              </a:tr>
              <a:tr h="810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src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</a:t>
                      </a:r>
                      <a:endParaRPr lang="en-US" sz="7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Указывает адрес документа для встраивания в &lt;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0005"/>
                  </a:ext>
                </a:extLst>
              </a:tr>
              <a:tr h="810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 smtClean="0">
                          <a:solidFill>
                            <a:schemeClr val="bg1"/>
                          </a:solidFill>
                          <a:effectLst/>
                        </a:rPr>
                        <a:t>scrod</a:t>
                      </a:r>
                      <a:endParaRPr lang="en-US" sz="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i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HTML_code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Указывает HTML-содержимое страницы для отображения в &lt;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28231"/>
                  </a:ext>
                </a:extLst>
              </a:tr>
              <a:tr h="8103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width</a:t>
                      </a:r>
                    </a:p>
                  </a:txBody>
                  <a:tcPr marL="57248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pixels</a:t>
                      </a:r>
                      <a:endParaRPr lang="en-US" sz="7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Определяет ширину &lt;</a:t>
                      </a:r>
                      <a:r>
                        <a:rPr lang="ru-RU" sz="70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iframe</a:t>
                      </a:r>
                      <a:r>
                        <a:rPr lang="ru-RU" sz="7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&gt;. Ширина по умолчанию 300 пикселей.</a:t>
                      </a:r>
                      <a:endParaRPr lang="en-US" sz="7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8624" marR="28624" marT="28624" marB="286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25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5786" y="631629"/>
            <a:ext cx="244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HTML- </a:t>
            </a:r>
            <a:r>
              <a:rPr lang="ru-RU" sz="2000" dirty="0"/>
              <a:t>тег &lt;</a:t>
            </a:r>
            <a:r>
              <a:rPr lang="en-US" sz="2000" dirty="0"/>
              <a:t>object&gt;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07785" y="1400470"/>
            <a:ext cx="7540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Тег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определяет контейнер для внешнего ресурса.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Внешним ресурсом может быть веб-страница, изображение, </a:t>
            </a:r>
            <a:r>
              <a:rPr lang="ru-RU" altLang="ru-RU" dirty="0" err="1">
                <a:latin typeface="Verdana" panose="020B0604030504040204" pitchFamily="34" charset="0"/>
              </a:rPr>
              <a:t>медиаплеер</a:t>
            </a:r>
            <a:r>
              <a:rPr lang="ru-RU" altLang="ru-RU" dirty="0">
                <a:latin typeface="Verdana" panose="020B0604030504040204" pitchFamily="34" charset="0"/>
              </a:rPr>
              <a:t> или приложение-плагин.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311" y="2738405"/>
            <a:ext cx="681132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5786" y="631629"/>
            <a:ext cx="244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HTML- </a:t>
            </a:r>
            <a:r>
              <a:rPr lang="ru-RU" sz="2000" dirty="0"/>
              <a:t>тег &lt;</a:t>
            </a:r>
            <a:r>
              <a:rPr lang="en-US" sz="2000" dirty="0"/>
              <a:t>object&gt;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22612" y="1335741"/>
            <a:ext cx="752138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Тег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определяет контейнер для внешнего ресурса.</a:t>
            </a:r>
            <a:endParaRPr lang="ru-RU" altLang="ru-RU" sz="10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Внешним ресурсом может быть веб-страница, изображение, </a:t>
            </a:r>
            <a:r>
              <a:rPr lang="ru-RU" altLang="ru-RU" dirty="0" err="1">
                <a:solidFill>
                  <a:schemeClr val="bg1"/>
                </a:solidFill>
                <a:latin typeface="Verdana" panose="020B0604030504040204" pitchFamily="34" charset="0"/>
              </a:rPr>
              <a:t>медиаплеер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 или приложение-плагин</a:t>
            </a: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altLang="ru-RU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Для вставки картинки лучше использовать 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тег</a:t>
            </a: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altLang="ru-RU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Для встраивания HTML лучше использовать 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iframe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тег</a:t>
            </a: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altLang="ru-RU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Для встраивания видео или аудио лучше использовать теги 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video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и 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audio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ru-RU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</a:rPr>
              <a:t>HTML- </a:t>
            </a:r>
            <a:r>
              <a:rPr lang="ru-RU" sz="2000" dirty="0">
                <a:latin typeface="Segoe UI" panose="020B0502040204020203" pitchFamily="34" charset="0"/>
              </a:rPr>
              <a:t>тег &lt;</a:t>
            </a:r>
            <a:r>
              <a:rPr lang="en-US" sz="2000" dirty="0">
                <a:latin typeface="Segoe UI" panose="020B0502040204020203" pitchFamily="34" charset="0"/>
              </a:rPr>
              <a:t>span&gt;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8055" y="1137001"/>
            <a:ext cx="88042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Тег 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— это встроенный контейнер, используемый для разметки части текста или части документа.</a:t>
            </a:r>
            <a:endParaRPr lang="ru-RU" altLang="ru-RU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Тег 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легко стилизуется с помощью CSS или управляется с помощью 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JavaScript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 с использованием атрибута 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 или 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id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.</a:t>
            </a:r>
            <a:endParaRPr lang="ru-RU" altLang="ru-RU" sz="1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Тег 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очень похож на элемент  &lt;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div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&gt;  , но </a:t>
            </a:r>
            <a:r>
              <a:rPr lang="ru-RU" alt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div</a:t>
            </a:r>
            <a:r>
              <a:rPr lang="ru-RU" alt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&gt; является 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элементом блочного уровня и 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является встроенным элементом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84" y="3234250"/>
            <a:ext cx="751627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39906" y="1468511"/>
            <a:ext cx="9603727" cy="4667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Типы ввода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Вот различные типы ввода, которые вы можете использовать в HTML: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datetime-local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</a:rPr>
              <a:t>CSS</a:t>
            </a:r>
            <a:endParaRPr lang="en-US" sz="2000" dirty="0">
              <a:latin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166" y="1460205"/>
            <a:ext cx="441069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3200" dirty="0"/>
              <a:t>Элемент </a:t>
            </a:r>
            <a:r>
              <a:rPr lang="ru-RU" sz="3200" dirty="0" smtClean="0"/>
              <a:t>&lt;</a:t>
            </a:r>
            <a:r>
              <a:rPr lang="ru-RU" sz="3200" dirty="0" err="1" smtClean="0"/>
              <a:t>input</a:t>
            </a:r>
            <a:r>
              <a:rPr lang="ru-RU" sz="3200" dirty="0" smtClean="0"/>
              <a:t> </a:t>
            </a:r>
            <a:r>
              <a:rPr lang="ru-RU" sz="3200" dirty="0" err="1" smtClean="0"/>
              <a:t>type</a:t>
            </a:r>
            <a:r>
              <a:rPr lang="ru-RU" sz="3200" dirty="0" smtClean="0"/>
              <a:t>="</a:t>
            </a:r>
            <a:r>
              <a:rPr lang="ru-RU" sz="3200" dirty="0" err="1" smtClean="0"/>
              <a:t>text</a:t>
            </a:r>
            <a:r>
              <a:rPr lang="ru-RU" sz="3200" dirty="0" smtClean="0"/>
              <a:t>"&gt;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2800" y="1676855"/>
            <a:ext cx="554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Используется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date</a:t>
            </a:r>
            <a:r>
              <a:rPr lang="ru-RU" dirty="0"/>
              <a:t>"&gt;для полей ввода, которые должны содержать дату.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45" y="1360658"/>
            <a:ext cx="2048161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745" y="2905201"/>
            <a:ext cx="843080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49388" y="44707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/>
              <a:t>Элемент 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endParaRPr lang="ru-RU" alt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27169" y="179304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r>
              <a:rPr lang="ru-RU" altLang="ru-RU" b="1" dirty="0">
                <a:solidFill>
                  <a:schemeClr val="bg1"/>
                </a:solidFill>
                <a:latin typeface="Verdana" panose="020B0604030504040204" pitchFamily="34" charset="0"/>
              </a:rPr>
              <a:t>поле пароля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:</a:t>
            </a:r>
            <a:endParaRPr lang="ru-RU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15" y="1339938"/>
            <a:ext cx="1800476" cy="123842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15" y="2919913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49388" y="44707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/>
              <a:t>Элемент 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endParaRPr lang="ru-RU" alt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45099" y="149950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ru-RU" alt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"&gt; </a:t>
            </a:r>
            <a:r>
              <a:rPr lang="ru-RU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</a:t>
            </a:r>
            <a:r>
              <a:rPr lang="ru-RU" altLang="ru-RU" b="1" dirty="0">
                <a:solidFill>
                  <a:schemeClr val="bg1"/>
                </a:solidFill>
                <a:latin typeface="Verdana" panose="020B0604030504040204" pitchFamily="34" charset="0"/>
              </a:rPr>
              <a:t>поле пароля</a:t>
            </a:r>
            <a:r>
              <a:rPr lang="ru-RU" altLang="ru-RU" dirty="0">
                <a:solidFill>
                  <a:schemeClr val="bg1"/>
                </a:solidFill>
                <a:latin typeface="Verdana" panose="020B0604030504040204" pitchFamily="34" charset="0"/>
              </a:rPr>
              <a:t> :</a:t>
            </a:r>
            <a:endParaRPr lang="ru-RU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15" y="1339938"/>
            <a:ext cx="1800476" cy="123842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15" y="3009560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49388" y="44707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ru-RU" alt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ru-RU" altLang="ru-RU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80957" y="140644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 smtClean="0">
                <a:latin typeface="Verdana" panose="020B0604030504040204" pitchFamily="34" charset="0"/>
              </a:rPr>
              <a:t>определяет</a:t>
            </a:r>
            <a:r>
              <a:rPr lang="ru-RU" altLang="ru-RU" sz="2400" dirty="0">
                <a:latin typeface="Verdana" panose="020B0604030504040204" pitchFamily="34" charset="0"/>
              </a:rPr>
              <a:t> </a:t>
            </a:r>
            <a:r>
              <a:rPr lang="ru-RU" altLang="ru-RU" sz="2400" b="1" dirty="0">
                <a:latin typeface="Verdana" panose="020B0604030504040204" pitchFamily="34" charset="0"/>
              </a:rPr>
              <a:t>кнопку сброса</a:t>
            </a:r>
            <a:r>
              <a:rPr lang="ru-RU" altLang="ru-RU" sz="2400" dirty="0">
                <a:latin typeface="Verdana" panose="020B0604030504040204" pitchFamily="34" charset="0"/>
              </a:rPr>
              <a:t> , которая сбросит все значения формы к значениям по умолчанию:</a:t>
            </a:r>
            <a:r>
              <a:rPr lang="ru-RU" altLang="ru-RU" dirty="0">
                <a:solidFill>
                  <a:schemeClr val="tx1"/>
                </a:solidFill>
              </a:rPr>
              <a:t> 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92" y="1462558"/>
            <a:ext cx="1991003" cy="12765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929" y="3067369"/>
            <a:ext cx="966922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23129" y="546964"/>
            <a:ext cx="7933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en-US" sz="2400" dirty="0"/>
              <a:t>&lt;input type="color"&gt;</a:t>
            </a:r>
            <a:endParaRPr lang="ru-RU" altLang="ru-RU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1803" y="2098773"/>
            <a:ext cx="6841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latin typeface="Verdana" panose="020B0604030504040204" pitchFamily="34" charset="0"/>
              </a:rPr>
              <a:t>для </a:t>
            </a:r>
            <a:r>
              <a:rPr lang="ru-RU" altLang="ru-RU" sz="1800" dirty="0">
                <a:latin typeface="Verdana" panose="020B0604030504040204" pitchFamily="34" charset="0"/>
              </a:rPr>
              <a:t>полей ввода, которые должны содержать цвет.</a:t>
            </a:r>
            <a:endParaRPr lang="ru-RU" altLang="ru-RU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29" y="1364971"/>
            <a:ext cx="3429479" cy="4858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98" y="3305300"/>
            <a:ext cx="105361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3200" dirty="0"/>
              <a:t>Элемент &lt;</a:t>
            </a:r>
            <a:r>
              <a:rPr lang="ru-RU" sz="3200" dirty="0" err="1"/>
              <a:t>input</a:t>
            </a:r>
            <a:r>
              <a:rPr lang="ru-RU" sz="3200" dirty="0"/>
              <a:t> </a:t>
            </a:r>
            <a:r>
              <a:rPr lang="ru-RU" sz="3200" dirty="0" err="1"/>
              <a:t>type</a:t>
            </a:r>
            <a:r>
              <a:rPr lang="ru-RU" sz="3200" dirty="0"/>
              <a:t>="</a:t>
            </a:r>
            <a:r>
              <a:rPr lang="ru-RU" sz="3200" dirty="0" err="1"/>
              <a:t>date</a:t>
            </a:r>
            <a:r>
              <a:rPr lang="ru-RU" sz="3200" dirty="0"/>
              <a:t>"&gt;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28745" y="2132740"/>
            <a:ext cx="69297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Используется </a:t>
            </a:r>
            <a:r>
              <a:rPr lang="ru-RU" dirty="0" smtClean="0"/>
              <a:t>для </a:t>
            </a:r>
            <a:r>
              <a:rPr lang="ru-RU" dirty="0"/>
              <a:t>полей ввода, которые должны содержать дату.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82" y="1340053"/>
            <a:ext cx="3372321" cy="47631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282" y="2667816"/>
            <a:ext cx="838317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2800" y="431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2000" dirty="0">
                <a:solidFill>
                  <a:schemeClr val="bg1"/>
                </a:solidFill>
              </a:rPr>
              <a:t>Элемент 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datetime-local</a:t>
            </a:r>
            <a:r>
              <a:rPr lang="ru-RU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ru-RU" altLang="ru-RU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22775" y="1499509"/>
            <a:ext cx="4182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Указывает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datetime-local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поле ввода даты и времени без часового пояса.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В зависимости от поддержки браузера в поле ввода может отображаться средство выбора даты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5" y="4315177"/>
            <a:ext cx="10678955" cy="17242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5" y="1388338"/>
            <a:ext cx="4678836" cy="24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12501</TotalTime>
  <Words>739</Words>
  <Application>Microsoft Office PowerPoint</Application>
  <PresentationFormat>Широкоэкранный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116</cp:revision>
  <dcterms:modified xsi:type="dcterms:W3CDTF">2023-03-01T07:49:50Z</dcterms:modified>
</cp:coreProperties>
</file>