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3" r:id="rId1"/>
  </p:sldMasterIdLst>
  <p:notesMasterIdLst>
    <p:notesMasterId r:id="rId12"/>
  </p:notesMasterIdLst>
  <p:sldIdLst>
    <p:sldId id="357" r:id="rId2"/>
    <p:sldId id="442" r:id="rId3"/>
    <p:sldId id="444" r:id="rId4"/>
    <p:sldId id="443" r:id="rId5"/>
    <p:sldId id="445" r:id="rId6"/>
    <p:sldId id="446" r:id="rId7"/>
    <p:sldId id="448" r:id="rId8"/>
    <p:sldId id="451" r:id="rId9"/>
    <p:sldId id="449" r:id="rId10"/>
    <p:sldId id="45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3" roundtripDataSignature="AMtx7mgUel7jFvTW25TCYiqV94lfBHl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3911" autoAdjust="0"/>
  </p:normalViewPr>
  <p:slideViewPr>
    <p:cSldViewPr snapToGrid="0">
      <p:cViewPr varScale="1">
        <p:scale>
          <a:sx n="107" d="100"/>
          <a:sy n="107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3-01T11:05:20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20298 3631 0,'0'28'47,"0"0"-47,0 83 16,-28 29-16,-28 139 15,28 140-15,0-28 16,0 84-16,-111 168 16,55 27-16,84-83 15,0 27-15,0 1 16,0-85-16,0 29 15,0 112-15,0 166 16,0 1-16,0-307 16,0 84-16,0-140 15,0-29-15,0-194 16,0-85-16,0-27 16,0-56-16,0 0 15,0-56-15,28 28 16,0-29-1,0 1 1,-1-28 140,1 0-124,0 0-17,0-28-15,84 1 16,111-57-16,84 56 15,28 28-15,112 0 16,223 0-16,28 0 16,-84 0-1,-83 0-15,-84 0 0,167 0 16,-195 0 0,-84 0-16,223 0 15,-111 0-15,-112 0 0,28 56 16,-112-56-16,0 56 15,-27-56-15,-57 55 16,-27-27-16,-56-28 31,27 0-31,-55 0 16,56 0-16,111 0 16,-83 0-16,83 0 0,-111 0 15,55 0-15,-139 0 16,28 0-16,-28 0 15,0 0 1,0 0 0,0 0-16,28 0 15,-29 0 1,29-28-16,0 28 0,28 0 16,28-83-16,-29 55 15</inkml:trace>
  <inkml:trace contextRef="#ctx0" brushRef="#br0" timeOffset="1880.9891">20772 3770 0,'0'-27'15,"28"27"1,-28-28 0,28 28-16,28-28 15,0 28 1,0-56 0,27 56-16,57-28 15,0 28-15,111-28 16,56 28-16,28 0 15,112 0-15,27 0 16,29 56-16,139 28 0,-56 83 31,57-111-31,27 28 16,-196 0-16,-55-56 16,-84 27-16,0 1 0,-111-56 15,166 0-15,1 56 16,112-56-16,-29 0 15,-83 0-15,0 0 16,-56 0-16,-111 0 0,-1 56 16,-83-28-1,-57-28-15,-55 0 16,-28 28 109,0 28-94,-28 0-31,28 0 16,-28 27-16,0 85 15,-27 27-15,-29 57 16,-28 27-16,1 112 16,27-28-1,0 112-15,0-112 16,28 56-16,28-56 16,-27-27-16,-1-1 15,56-84-15,-56 56 16,56 1-16,0-29 15,0 112-15,0-56 16,0-55-16,0-1 16,-28 0-16,28-55 15,-28 55-15,28-55 16,0-1-16,0 0 16,0-83-16,0 28 15,0-1-15,0-83 16,0-28-16,0-28 15,0 28-15,0-28 16,0 0 0,0 27-16,0 1 15,0-28 1,28 0 31,0 0-16,-28 0-31,0 28 16,0-28-1,0 28-15,0 0 16,0-1-16,0 1 16,0 0-1,28-28-15,-28 28 16,0 28-1,0-56-15,0 0 0,0 0 16,28 0-16,-28-1 16,0 29-1,0-28-15,28-28 16,-28 56-16,28-28 125</inkml:trace>
  <inkml:trace contextRef="#ctx0" brushRef="#br0" timeOffset="7667.7268">21135 4273 0,'28'56'78,"-28"56"-62,0-56-16,0 0 15,0 27-15,0-27 0,0 0 16,0 28-16,0-56 16,0 56-16,0-28 15,0-1 1,0 1-16,0-28 15,0 28-15,0-28 16,0 28-16,0-28 16,0 28-1,0-28 1,0 27 0,0-27-1,0 28-15,0-28 31,0 28-15,28-28 15,-28 28-15,28-56 0,0 0 46,-28 28-62,28-28 31,0 0-15,0 0-16,-28 28 16,28-28-16,0 0 15,27 28-15,1-28 16,-28 0-16,28 0 15,28 28-15,-1-28 32,-55 0-32,56 0 15,-56 0-15,56 0 16,55-28-16,-55 0 0,-28 28 31,-28-28-31,0 28 16,-28-28-16,28 28 31,28 0-31,-28 0 16,-1 0-1,1 0 1,0 0 46,28-28-46,-56-28-16,0 28 16,0-56-16,0 28 15,28 29-15,-28-57 16,56 28-16,-56 0 16,28 28-16,0-28 15,0 0 1,-28 28 156,0 0-157,0 1 1,0-29-16,0 28 0,0-56 16,-28 0-1,-28 0-15,28 1 0,28-1 16,0 0-1,-28 56-15,-28-28 16,56 0-16,-28 28 16,0-28-16,-27 1 15,27 27-15,0 0 16,0-56-16,-28 56 16,0-28-16,28 56 15,-28-28-15,-27-28 16,55 28-1,-56 28-15,56-28 16,0 28 15,0 0-15,0 0 0,0 0-16,0 0 15,0 0 1,-27 0-16,27 28 15,28 0 1,-56 0-16,56 0 16,-28 0-16,28 56 31,0-56-15,-28 0-1,0 0 1,28 0-16,-28 0 15,0 0 1,28-1 0,-28-27-16,0 56 31,1-56-15,27 28-16,0 0 15</inkml:trace>
  <inkml:trace contextRef="#ctx0" brushRef="#br0" timeOffset="9994.8821">21331 6787 0,'28'-28'63,"27"28"-63,29 0 15,56 0-15,-1 0 16,29 0-16,55 0 15,-83 0-15,27 56 16,29-56-16,-84 28 16,-1-28-16,-55 0 15,28 0-15,-56 0 235,-28 56-220,0 0-15,0 0 16,56 27 0,-56 1-16,0 0 0,0 28 15,0 0-15,0 83 16,0-27-1,0 55-15,0-27 0,0-29 16,0-55 0,0-28-16,0-28 0,0-1 15,27 1-15,-27 28 32,0-28-32,0 0 15,0-28 1,0 0-16,0 0 15,28 0-15,-28 0 16,-83-56 156,-57 0-156,0 28-1,29-28-15,-85 0 0,85 28 16,-57 0-16,56 0 15,-83 0-15,83 0 0,56 0 16,1 0-16,27 0 16,0 0 77,0 0-93,0 0 16,28-56-16,0 0 16,-28 28-16,28-28 15,-28 0-15,0 1 16,28-1 0,-28 0-16,0 0 15,28 0 1,-55-28-16,27 56 15,28 0 189,-56-83-189,56 27-15,-28 0 16,28-56-16,0 29 15,0 27-15,0 0 16,0-28-16,0 84 16,0-83-16,0 27 15,0 56-15,0-56 16,0 28-16,0 0 16,0 1-1,0 27 1,0-28-16,0 28 15,0 0 1,0 0-16,0 0 16,0 0 15,0 0 0</inkml:trace>
  <inkml:trace contextRef="#ctx0" brushRef="#br0" timeOffset="12378.9627">21191 9720 0,'28'84'47,"-28"0"-32,56 55 1,-56-55-16,28 84 16,-28-1-16,0 57 15,28-84-15,28-1 16,-29 29-16,1-112 15,-28-28-15,0 27 16,28 1 0,0-56 15,0 0 63,0 0-79,0 0 1,28 0-16,28 0 16,55 0-16,1 0 0,-1-28 15,57 28 1,-1-28-16,1 28 15,-29 0-15,57 0 16,-29 0-16,-111 0 16,27 0-16,29 0 15,-56 28-15,-56-28 32,0 0-1,0 0-31,-1 28 15,1-28 1,0 28-16,0-28 125,-28-28-94,0 0-31,0-55 16,0 27-16,0-28 16,0 0-16,0 28 15,0-83-15,0 27 16,0 56-16,0-28 15,0 0-15,0 1 16,0 55 0,0-56-16,0 56 0,0 0 31,0 0-15,0-28-16,0 0 15,-28 0-15,28 29 16,0-29-16,0 28 15,-28 0-15,28 0 32,0 0-32,0 0 31,-28 28 78,-27 0-77,-29 0-17,-56-28 1,-27 28-16,-85 0 15,-27-28-15,56-28 16,0 28-16,83 28 0,56 0 0,-27-28 31,83 28-31,0 0 16,0 0-16,0 0 31,0 0-15,0 0-16,0 0 15,0 0 17,0 0-17,0 0 1,-28 0-16,29 0 31,-1 0-15,0 0-1,0 0-15,0 0 16,28 28-16,-28-28 16,0 0-16,-28 28 15,56 0 1,-28-28 0,28 28-1,-28-28 1,-27 28-1,27-28 64,0 28-48,0-28-16,0 0 32</inkml:trace>
  <inkml:trace contextRef="#ctx0" brushRef="#br0" timeOffset="122926.1866">23145 7737 0,'0'0'0,"28"0"0,0 0 15,28 0-15,56 0 16,27 0-16,-55-56 16,56 0-16,55-28 15,-111 1-15,56 27 16,-29-28-16,29-56 15,-1 29-15,1-1 16,28 0-16,-57 28 16,-55 28-16,0 1 15,0-1 1,0 28-16,27-84 0,1 28 16,0-55-1,-56 55-15,56 28 16,-84-28-16,83-56 15,-55 113 1,-28-29-16,0 28 16,0 0-1,0 0 1,0 0 15,0 0 32,0 0-48,-28 28 63,0 0-62</inkml:trace>
  <inkml:trace contextRef="#ctx0" brushRef="#br0" timeOffset="124197.1859">25547 5754 0,'-28'0'63,"0"28"-47,-56 55-16,56-55 15,-28 28 1,28-28-16,0 0 0,0 0 15,1-28-15,27 28 16,-28 0-16,0 0 31</inkml:trace>
  <inkml:trace contextRef="#ctx0" brushRef="#br0" timeOffset="124687.5134">25798 5810 0,'28'0'31,"28"28"-15,-56-1-1,0 29-15,55-28 16,-55 28-16,0 28 16,28-28-1,-28-28-15,28 0 32,0-28-17,-28 28 1</inkml:trace>
  <inkml:trace contextRef="#ctx0" brushRef="#br0" timeOffset="127034.8824">24123 4525 0,'28'0'78,"-28"56"-63,0 27 1,-28-27-16,28 28 16,0-28-16,0-28 15,0 56-15,-28-29 0,28 1 16,0 0-16,-28 0 16,28-28-1,0 0-15,0 0 31,0 28-31,28-28 0,-28 0 16,28-28 0,0 0 15,0 0-31,-1 0 0,29 0 31,-28 0-31,56 0 16,28 0-16,-1 0 15,1 0-15,0 0 16,-29 0-16,-27 0 16,28 0-16,0 0 15,-56 0-15,55 0 16,1 0-16,28 28 16,-56-28-16,55 0 15,29 55-15,-56-55 16,-28 28-16,-1-28 15,29 0-15,-56 0 16,0 0-16,56 0 16,-28 0-16,27 0 15,-55 28-15,28-28 16,28 0 0,-28 0-16,-28 0 0,0 0 15,0 0-15,-28-28 156,0-28-140,0 1-16,0-1 16,-28 0-16,28 0 15,0 28-15,0-28 16,0 28-16,0-56 16,0 29-1,0 27-15,0-28 16,0 28-1,0 0-15,0 0 16,0 0-16,0 0 16,0 0-16,0 0 31,0 0 94,0 0-109,0 0-16,-28 1 31,0-1-16,-28 0-15,28 28 16,-56-28-16,0 0 16,-27 28-16,-29 0 15,-55-56-15,-1 28 0,-111 0 16,0 28-16,56 0 16,0 0-1,55 0-15,29 0 16,55 0-16,56 0 15,28 0-15,0 0 16,0 0 0,0 0 15,0 0-31,1 0 16,-1 0-16,0 0 15,0 0 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109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5641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535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24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751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034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1449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8558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6164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Добрый день. Меня хорошо слышно?</a:t>
            </a:r>
            <a:br>
              <a:rPr lang="ru-RU" dirty="0"/>
            </a:br>
            <a:r>
              <a:rPr lang="ru-RU" dirty="0"/>
              <a:t>Отлично, @имя@ я рад видеть тебя на открытом уроке в нашей академии программирования для детей. Для начала давайте немного познакомимся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/>
              <a:t>слайд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575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24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5163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1362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51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5156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0803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15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6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1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3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45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08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5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6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49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72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58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developer.mozilla.org/ru/docs/Learn/Getting_started_with_the_web/CSS_basic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ru/docs/Learn/Getting_started_with_the_web/CSS_basic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ru/docs/Learn/Getting_started_with_the_web/CSS_basic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eveloper.mozilla.org/ru/docs/Learn/Getting_started_with_the_web/CSS_basi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customXml" Target="../ink/ink1.xml"/><Relationship Id="rId4" Type="http://schemas.openxmlformats.org/officeDocument/2006/relationships/hyperlink" Target="https://developer.mozilla.org/ru/docs/Learn/Getting_started_with_the_web/CSS_basic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ru/docs/Learn/Getting_started_with_the_web/CSS_basic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developer.mozilla.org/ru/docs/Learn/Getting_started_with_the_web/CSS_basic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developer.mozilla.org/ru/docs/Learn/Getting_started_with_the_web/CSS_basic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developer.mozilla.org/ru/docs/Learn/Getting_started_with_the_web/CSS_bas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464658" y="1713517"/>
            <a:ext cx="7805955" cy="1446509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300"/>
            </a:pP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Урок по </a:t>
            </a:r>
            <a:r>
              <a:rPr lang="ru-RU" sz="44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r>
              <a:rPr lang="ru-RU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ru-RU" sz="4400" b="1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lang="ru-RU" sz="4400" b="1" dirty="0" smtClean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ts val="2300"/>
            </a:pPr>
            <a:r>
              <a:rPr lang="ru-RU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разработке №</a:t>
            </a:r>
            <a:r>
              <a:rPr lang="en-US" sz="4400" b="1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lang="ru-RU" sz="36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2448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Основы </a:t>
            </a:r>
            <a:r>
              <a:rPr lang="en-US" sz="2800" dirty="0">
                <a:solidFill>
                  <a:schemeClr val="bg1"/>
                </a:solidFill>
              </a:rPr>
              <a:t>CSS</a:t>
            </a:r>
            <a:endParaRPr lang="en-US" sz="2800" dirty="0">
              <a:solidFill>
                <a:schemeClr val="bg1"/>
              </a:solidFill>
              <a:hlinkClick r:id="rId4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576067" y="1512270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padding</a:t>
            </a:r>
          </a:p>
          <a:p>
            <a:endParaRPr lang="en-US" sz="1800" b="1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6165624" y="2893512"/>
            <a:ext cx="25519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ru-RU" altLang="ru-RU" sz="13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utoShape 2" descr="Отступ от левого края элемента"/>
          <p:cNvSpPr>
            <a:spLocks noChangeAspect="1" noChangeArrowheads="1"/>
          </p:cNvSpPr>
          <p:nvPr/>
        </p:nvSpPr>
        <p:spPr bwMode="auto">
          <a:xfrm>
            <a:off x="197223" y="2788023"/>
            <a:ext cx="223837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823967" y="1984830"/>
            <a:ext cx="58808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dirty="0"/>
              <a:t>Устанавливает значение полей вокруг содержимого элемента. Полем называется расстояние от внутреннего края рамки элемента до воображаемого прямоугольника, ограничивающего его </a:t>
            </a:r>
            <a:r>
              <a:rPr lang="ru-RU" dirty="0" smtClean="0"/>
              <a:t>содержимое</a:t>
            </a:r>
            <a:endParaRPr lang="ru-RU" altLang="ru-RU" sz="1100" dirty="0">
              <a:solidFill>
                <a:schemeClr val="tx1"/>
              </a:solidFill>
            </a:endParaRPr>
          </a:p>
        </p:txBody>
      </p:sp>
      <p:pic>
        <p:nvPicPr>
          <p:cNvPr id="5122" name="Picture 2" descr="Рис. 1. Поле слева от текст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55" y="2158601"/>
            <a:ext cx="22479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953436" y="332439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Arial" panose="020B0604020202020204" pitchFamily="34" charset="0"/>
              </a:rPr>
              <a:t>Свойство </a:t>
            </a:r>
            <a:r>
              <a:rPr lang="ru-RU" dirty="0" err="1">
                <a:solidFill>
                  <a:srgbClr val="B61039"/>
                </a:solidFill>
                <a:latin typeface="Arial" panose="020B0604020202020204" pitchFamily="34" charset="0"/>
              </a:rPr>
              <a:t>padding</a:t>
            </a:r>
            <a:r>
              <a:rPr lang="ru-RU" dirty="0">
                <a:latin typeface="Arial" panose="020B0604020202020204" pitchFamily="34" charset="0"/>
              </a:rPr>
              <a:t> позволяет задать величину поля сразу для всех сторон элемента или определить ее только для указанных сторон.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9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2448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Основы </a:t>
            </a:r>
            <a:r>
              <a:rPr lang="en-US" sz="2800" dirty="0">
                <a:solidFill>
                  <a:schemeClr val="bg1"/>
                </a:solidFill>
              </a:rPr>
              <a:t>CSS</a:t>
            </a:r>
            <a:endParaRPr lang="en-US" sz="2800" dirty="0">
              <a:solidFill>
                <a:schemeClr val="bg1"/>
              </a:solidFill>
              <a:hlinkClick r:id="rId4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842682" y="1178805"/>
            <a:ext cx="8525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/>
              <a:t>CSS (аббревиатура от </a:t>
            </a:r>
            <a:r>
              <a:rPr lang="ru-RU" sz="1800" dirty="0" err="1" smtClean="0"/>
              <a:t>Cascading</a:t>
            </a:r>
            <a:r>
              <a:rPr lang="ru-RU" sz="1800" dirty="0" smtClean="0"/>
              <a:t> </a:t>
            </a:r>
            <a:r>
              <a:rPr lang="ru-RU" sz="1800" dirty="0" err="1" smtClean="0"/>
              <a:t>Style</a:t>
            </a:r>
            <a:r>
              <a:rPr lang="ru-RU" sz="1800" dirty="0" smtClean="0"/>
              <a:t> </a:t>
            </a:r>
            <a:r>
              <a:rPr lang="ru-RU" sz="1800" dirty="0" err="1" smtClean="0"/>
              <a:t>Sheets</a:t>
            </a:r>
            <a:r>
              <a:rPr lang="ru-RU" sz="1800" dirty="0" smtClean="0"/>
              <a:t> – каскадные таблицы стилей) – язык, который используем для оформления стиля HTML-файла и сообщения браузеру, как отображать элементы на странице.</a:t>
            </a:r>
            <a:endParaRPr lang="ru-RU" sz="18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245269" y="2591787"/>
            <a:ext cx="38138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Каждое правило состоит из 2 частей: 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селектор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блок </a:t>
            </a:r>
            <a:r>
              <a:rPr lang="ru-RU" sz="1600" dirty="0"/>
              <a:t>объявлений</a:t>
            </a:r>
          </a:p>
        </p:txBody>
      </p:sp>
    </p:spTree>
    <p:extLst>
      <p:ext uri="{BB962C8B-B14F-4D97-AF65-F5344CB8AC3E}">
        <p14:creationId xmlns:p14="http://schemas.microsoft.com/office/powerpoint/2010/main" val="17725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2448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Основы </a:t>
            </a:r>
            <a:r>
              <a:rPr lang="en-US" sz="2800" dirty="0">
                <a:solidFill>
                  <a:schemeClr val="bg1"/>
                </a:solidFill>
              </a:rPr>
              <a:t>CSS</a:t>
            </a:r>
            <a:endParaRPr lang="en-US" sz="2800" dirty="0">
              <a:solidFill>
                <a:schemeClr val="bg1"/>
              </a:solidFill>
              <a:hlinkClick r:id="rId4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39907" y="134553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Roboto"/>
              </a:rPr>
              <a:t>Селектор CSS </a:t>
            </a:r>
            <a:r>
              <a:rPr lang="ru-RU" dirty="0">
                <a:solidFill>
                  <a:schemeClr val="bg1"/>
                </a:solidFill>
                <a:latin typeface="Roboto"/>
              </a:rPr>
              <a:t>– строка, которая идентифицирует элементы (один или несколько) на странице в соответствии со специальным синтаксисом, о котором скоро поговорим.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39907" y="247531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Roboto"/>
              </a:rPr>
              <a:t>Блок объявлений</a:t>
            </a:r>
            <a:r>
              <a:rPr lang="ru-RU" dirty="0">
                <a:solidFill>
                  <a:schemeClr val="bg1"/>
                </a:solidFill>
                <a:latin typeface="Roboto"/>
              </a:rPr>
              <a:t> содержит одно или несколько объявлений, которые состоят из </a:t>
            </a:r>
            <a:r>
              <a:rPr lang="ru-RU" b="1" dirty="0">
                <a:solidFill>
                  <a:schemeClr val="bg1"/>
                </a:solidFill>
                <a:latin typeface="Roboto"/>
              </a:rPr>
              <a:t>свойства</a:t>
            </a:r>
            <a:r>
              <a:rPr lang="ru-RU" dirty="0">
                <a:solidFill>
                  <a:schemeClr val="bg1"/>
                </a:solidFill>
                <a:latin typeface="Roboto"/>
              </a:rPr>
              <a:t> и </a:t>
            </a:r>
            <a:r>
              <a:rPr lang="ru-RU" b="1" dirty="0">
                <a:solidFill>
                  <a:schemeClr val="bg1"/>
                </a:solidFill>
                <a:latin typeface="Roboto"/>
              </a:rPr>
              <a:t>значения</a:t>
            </a:r>
            <a:r>
              <a:rPr lang="ru-RU" dirty="0">
                <a:solidFill>
                  <a:schemeClr val="bg1"/>
                </a:solidFill>
                <a:latin typeface="Roboto"/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039907" y="328393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"/>
              </a:rPr>
              <a:t>Объявление содержит </a:t>
            </a:r>
            <a:r>
              <a:rPr lang="ru-RU" sz="1600" b="1" dirty="0">
                <a:solidFill>
                  <a:schemeClr val="bg1"/>
                </a:solidFill>
                <a:latin typeface="Roboto"/>
              </a:rPr>
              <a:t>правила</a:t>
            </a:r>
            <a:r>
              <a:rPr lang="ru-RU" sz="1600" dirty="0">
                <a:solidFill>
                  <a:schemeClr val="bg1"/>
                </a:solidFill>
                <a:latin typeface="Roboto"/>
              </a:rPr>
              <a:t>, каждое из которых состоит из </a:t>
            </a:r>
            <a:r>
              <a:rPr lang="ru-RU" sz="1600" b="1" dirty="0">
                <a:solidFill>
                  <a:schemeClr val="bg1"/>
                </a:solidFill>
                <a:latin typeface="Roboto"/>
              </a:rPr>
              <a:t>свойства</a:t>
            </a:r>
            <a:r>
              <a:rPr lang="ru-RU" sz="1600" dirty="0">
                <a:solidFill>
                  <a:schemeClr val="bg1"/>
                </a:solidFill>
                <a:latin typeface="Roboto"/>
              </a:rPr>
              <a:t> и </a:t>
            </a:r>
            <a:r>
              <a:rPr lang="ru-RU" sz="1600" b="1" dirty="0">
                <a:solidFill>
                  <a:schemeClr val="bg1"/>
                </a:solidFill>
                <a:latin typeface="Roboto"/>
              </a:rPr>
              <a:t>значения</a:t>
            </a:r>
            <a:r>
              <a:rPr lang="ru-RU" sz="1600" dirty="0">
                <a:solidFill>
                  <a:schemeClr val="bg1"/>
                </a:solidFill>
                <a:latin typeface="Roboto"/>
              </a:rPr>
              <a:t>.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33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2448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Основы </a:t>
            </a:r>
            <a:r>
              <a:rPr lang="en-US" sz="2800" dirty="0">
                <a:solidFill>
                  <a:schemeClr val="bg1"/>
                </a:solidFill>
              </a:rPr>
              <a:t>CSS</a:t>
            </a:r>
            <a:endParaRPr lang="en-US" sz="2800" dirty="0">
              <a:solidFill>
                <a:schemeClr val="bg1"/>
              </a:solidFill>
              <a:hlinkClick r:id="rId4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52" y="1222060"/>
            <a:ext cx="7990982" cy="44968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588" y="2591787"/>
            <a:ext cx="3155471" cy="383638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952" y="1939383"/>
            <a:ext cx="9668646" cy="353089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983952" y="2893801"/>
            <a:ext cx="24484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Тег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Класс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ID</a:t>
            </a:r>
            <a:endParaRPr lang="en-US" sz="2800" dirty="0">
              <a:solidFill>
                <a:schemeClr val="bg1"/>
              </a:solidFill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826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2448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Основы </a:t>
            </a:r>
            <a:r>
              <a:rPr lang="en-US" sz="2800" dirty="0">
                <a:solidFill>
                  <a:schemeClr val="bg1"/>
                </a:solidFill>
              </a:rPr>
              <a:t>CSS</a:t>
            </a:r>
            <a:endParaRPr lang="en-US" sz="2800" dirty="0">
              <a:solidFill>
                <a:schemeClr val="bg1"/>
              </a:solidFill>
              <a:hlinkClick r:id="rId4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64178" y="1499509"/>
            <a:ext cx="4222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err="1"/>
              <a:t>float</a:t>
            </a:r>
            <a:r>
              <a:rPr lang="ru-RU" sz="2400" dirty="0"/>
              <a:t>: </a:t>
            </a:r>
            <a:r>
              <a:rPr lang="ru-RU" sz="2400" dirty="0" err="1"/>
              <a:t>left</a:t>
            </a:r>
            <a:r>
              <a:rPr lang="ru-RU" sz="2400" dirty="0"/>
              <a:t> | </a:t>
            </a:r>
            <a:r>
              <a:rPr lang="ru-RU" sz="2400" dirty="0" err="1"/>
              <a:t>right</a:t>
            </a:r>
            <a:r>
              <a:rPr lang="ru-RU" sz="2400" dirty="0"/>
              <a:t> | </a:t>
            </a:r>
            <a:r>
              <a:rPr lang="ru-RU" sz="2400" dirty="0" err="1"/>
              <a:t>none</a:t>
            </a:r>
            <a:r>
              <a:rPr lang="ru-RU" sz="2400" dirty="0"/>
              <a:t> | </a:t>
            </a:r>
            <a:r>
              <a:rPr lang="ru-RU" sz="2400" dirty="0" err="1"/>
              <a:t>inherit</a:t>
            </a:r>
            <a:endParaRPr lang="ru-RU" sz="2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164178" y="230859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ru-RU" altLang="ru-RU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eft</a:t>
            </a:r>
            <a:r>
              <a:rPr lang="ru-RU" alt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Выравнивает </a:t>
            </a:r>
            <a:r>
              <a:rPr lang="ru-RU" alt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 по левому краю, а все остальные элементы, вроде текста, обтекают его по правой стороне</a:t>
            </a:r>
            <a:r>
              <a:rPr lang="ru-RU" alt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ru-RU" alt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ru-RU" altLang="ru-RU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ight</a:t>
            </a:r>
            <a:r>
              <a:rPr lang="ru-RU" alt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Выравнивает </a:t>
            </a:r>
            <a:r>
              <a:rPr lang="ru-RU" alt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 по правому краю, а все остальные элементы обтекают его по левой стороне</a:t>
            </a:r>
            <a:r>
              <a:rPr lang="ru-RU" alt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ru-RU" alt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altLang="ru-RU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ru-RU" alt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Обтекание </a:t>
            </a:r>
            <a:r>
              <a:rPr lang="ru-RU" alt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элемента не задается</a:t>
            </a:r>
            <a:r>
              <a:rPr lang="ru-RU" alt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ru-RU" alt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altLang="ru-RU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nherit</a:t>
            </a:r>
            <a:r>
              <a:rPr lang="ru-RU" alt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Наследует </a:t>
            </a:r>
            <a:r>
              <a:rPr lang="ru-RU" alt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значение родителя.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Рукописный ввод 19"/>
              <p14:cNvContentPartPr/>
              <p14:nvPr/>
            </p14:nvContentPartPr>
            <p14:xfrm>
              <a:off x="7166520" y="1287000"/>
              <a:ext cx="4201560" cy="4123080"/>
            </p14:xfrm>
          </p:contentPart>
        </mc:Choice>
        <mc:Fallback>
          <p:pic>
            <p:nvPicPr>
              <p:cNvPr id="20" name="Рукописный ввод 1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57160" y="1277640"/>
                <a:ext cx="4220280" cy="414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871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2448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Основы </a:t>
            </a:r>
            <a:r>
              <a:rPr lang="en-US" sz="2800" dirty="0">
                <a:solidFill>
                  <a:schemeClr val="bg1"/>
                </a:solidFill>
              </a:rPr>
              <a:t>CSS</a:t>
            </a:r>
            <a:endParaRPr lang="en-US" sz="2800" dirty="0">
              <a:solidFill>
                <a:schemeClr val="bg1"/>
              </a:solidFill>
              <a:hlinkClick r:id="rId4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64178" y="1499509"/>
            <a:ext cx="6923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display</a:t>
            </a:r>
            <a:r>
              <a:rPr lang="ru-RU" sz="1600" b="1" dirty="0" smtClean="0"/>
              <a:t> </a:t>
            </a:r>
            <a:r>
              <a:rPr lang="ru-RU" sz="1600" dirty="0" smtClean="0"/>
              <a:t>Многоцелевое свойство, которое определяет, как элемент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должен быть показан в документе.</a:t>
            </a:r>
            <a:endParaRPr lang="ru-RU" sz="2800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240053"/>
              </p:ext>
            </p:extLst>
          </p:nvPr>
        </p:nvGraphicFramePr>
        <p:xfrm>
          <a:off x="1164178" y="2389187"/>
          <a:ext cx="8596312" cy="1042975"/>
        </p:xfrm>
        <a:graphic>
          <a:graphicData uri="http://schemas.openxmlformats.org/drawingml/2006/table">
            <a:tbl>
              <a:tblPr/>
              <a:tblGrid>
                <a:gridCol w="3076128">
                  <a:extLst>
                    <a:ext uri="{9D8B030D-6E8A-4147-A177-3AD203B41FA5}">
                      <a16:colId xmlns:a16="http://schemas.microsoft.com/office/drawing/2014/main" val="789105214"/>
                    </a:ext>
                  </a:extLst>
                </a:gridCol>
                <a:gridCol w="5520184">
                  <a:extLst>
                    <a:ext uri="{9D8B030D-6E8A-4147-A177-3AD203B41FA5}">
                      <a16:colId xmlns:a16="http://schemas.microsoft.com/office/drawing/2014/main" val="3338457036"/>
                    </a:ext>
                  </a:extLst>
                </a:gridCol>
              </a:tblGrid>
              <a:tr h="104297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block</a:t>
                      </a:r>
                    </a:p>
                  </a:txBody>
                  <a:tcPr marL="27447" marR="27447" marT="27447" marB="27447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effectLst/>
                        </a:rPr>
                        <a:t>Элемент показывается как блочный. Применение этого значения для встроенных элементов, например тега </a:t>
                      </a:r>
                      <a:r>
                        <a:rPr lang="ru-RU" sz="13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ru-RU" sz="1300" b="1" dirty="0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span</a:t>
                      </a:r>
                      <a:r>
                        <a:rPr lang="ru-RU" sz="13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ru-RU" sz="1300" dirty="0">
                          <a:solidFill>
                            <a:schemeClr val="bg1"/>
                          </a:solidFill>
                          <a:effectLst/>
                        </a:rPr>
                        <a:t>, заставляет его вести подобно блокам — происходит перенос строк в начале и в конце содержимого.</a:t>
                      </a:r>
                    </a:p>
                  </a:txBody>
                  <a:tcPr marL="27447" marR="27447" marT="27447" marB="27447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634336"/>
                  </a:ext>
                </a:extLst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255274"/>
              </p:ext>
            </p:extLst>
          </p:nvPr>
        </p:nvGraphicFramePr>
        <p:xfrm>
          <a:off x="1164178" y="3432162"/>
          <a:ext cx="8596312" cy="1406620"/>
        </p:xfrm>
        <a:graphic>
          <a:graphicData uri="http://schemas.openxmlformats.org/drawingml/2006/table">
            <a:tbl>
              <a:tblPr/>
              <a:tblGrid>
                <a:gridCol w="3067163">
                  <a:extLst>
                    <a:ext uri="{9D8B030D-6E8A-4147-A177-3AD203B41FA5}">
                      <a16:colId xmlns:a16="http://schemas.microsoft.com/office/drawing/2014/main" val="3001199412"/>
                    </a:ext>
                  </a:extLst>
                </a:gridCol>
                <a:gridCol w="5529149">
                  <a:extLst>
                    <a:ext uri="{9D8B030D-6E8A-4147-A177-3AD203B41FA5}">
                      <a16:colId xmlns:a16="http://schemas.microsoft.com/office/drawing/2014/main" val="3480919719"/>
                    </a:ext>
                  </a:extLst>
                </a:gridCol>
              </a:tblGrid>
              <a:tr h="14066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inline</a:t>
                      </a:r>
                    </a:p>
                  </a:txBody>
                  <a:tcPr marL="27447" marR="27447" marT="27447" marB="27447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300" dirty="0">
                          <a:solidFill>
                            <a:schemeClr val="bg1"/>
                          </a:solidFill>
                          <a:effectLst/>
                        </a:rPr>
                        <a:t>Элемент отображается как встроенный. Использование блочных тегов, таких как </a:t>
                      </a:r>
                      <a:r>
                        <a:rPr lang="ru-RU" sz="13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ru-RU" sz="1300" b="1" dirty="0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div</a:t>
                      </a:r>
                      <a:r>
                        <a:rPr lang="ru-RU" sz="13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ru-RU" sz="1300" dirty="0">
                          <a:solidFill>
                            <a:schemeClr val="bg1"/>
                          </a:solidFill>
                          <a:effectLst/>
                        </a:rPr>
                        <a:t> и </a:t>
                      </a:r>
                      <a:r>
                        <a:rPr lang="ru-RU" sz="13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&lt;p&gt;</a:t>
                      </a:r>
                      <a:r>
                        <a:rPr lang="ru-RU" sz="1300" dirty="0">
                          <a:solidFill>
                            <a:schemeClr val="bg1"/>
                          </a:solidFill>
                          <a:effectLst/>
                        </a:rPr>
                        <a:t>, автоматически создает перенос и показывает содержимое этих тегов с новой строки. Значение </a:t>
                      </a:r>
                      <a:r>
                        <a:rPr lang="ru-RU" sz="1300" b="0" dirty="0" err="1">
                          <a:solidFill>
                            <a:schemeClr val="bg1"/>
                          </a:solidFill>
                          <a:effectLst/>
                        </a:rPr>
                        <a:t>inline</a:t>
                      </a:r>
                      <a:r>
                        <a:rPr lang="ru-RU" sz="1300" dirty="0">
                          <a:solidFill>
                            <a:schemeClr val="bg1"/>
                          </a:solidFill>
                          <a:effectLst/>
                        </a:rPr>
                        <a:t> отменяет эту особенность, поэтому содержимое блочных элементов начинается с того места, где окончился предыдущий элемент.</a:t>
                      </a:r>
                    </a:p>
                  </a:txBody>
                  <a:tcPr marL="27447" marR="27447" marT="27447" marB="27447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58838"/>
                  </a:ext>
                </a:extLst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31997"/>
              </p:ext>
            </p:extLst>
          </p:nvPr>
        </p:nvGraphicFramePr>
        <p:xfrm>
          <a:off x="1164178" y="4838782"/>
          <a:ext cx="8596312" cy="1438208"/>
        </p:xfrm>
        <a:graphic>
          <a:graphicData uri="http://schemas.openxmlformats.org/drawingml/2006/table">
            <a:tbl>
              <a:tblPr/>
              <a:tblGrid>
                <a:gridCol w="3067163">
                  <a:extLst>
                    <a:ext uri="{9D8B030D-6E8A-4147-A177-3AD203B41FA5}">
                      <a16:colId xmlns:a16="http://schemas.microsoft.com/office/drawing/2014/main" val="3620047039"/>
                    </a:ext>
                  </a:extLst>
                </a:gridCol>
                <a:gridCol w="5529149">
                  <a:extLst>
                    <a:ext uri="{9D8B030D-6E8A-4147-A177-3AD203B41FA5}">
                      <a16:colId xmlns:a16="http://schemas.microsoft.com/office/drawing/2014/main" val="3346672599"/>
                    </a:ext>
                  </a:extLst>
                </a:gridCol>
              </a:tblGrid>
              <a:tr h="143820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inline-block</a:t>
                      </a:r>
                    </a:p>
                  </a:txBody>
                  <a:tcPr marL="27447" marR="27447" marT="27447" marB="27447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effectLst/>
                        </a:rPr>
                        <a:t>Это значение генерирует блочный элемент, который обтекается другими элементами веб-страницы подобно встроенному элементу. Фактически такой элемент по своему действию похож на встраиваемые элементы (вроде тега </a:t>
                      </a:r>
                      <a:r>
                        <a:rPr lang="ru-RU" sz="13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ru-RU" sz="1300" b="1" dirty="0" err="1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img</a:t>
                      </a:r>
                      <a:r>
                        <a:rPr lang="ru-RU" sz="1300" b="1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ru-RU" sz="1300" dirty="0">
                          <a:solidFill>
                            <a:schemeClr val="bg1"/>
                          </a:solidFill>
                          <a:effectLst/>
                        </a:rPr>
                        <a:t>). При этом его внутренняя часть форматируется как блочный элемент, а сам элемент — как встроенный.</a:t>
                      </a:r>
                    </a:p>
                  </a:txBody>
                  <a:tcPr marL="27447" marR="27447" marT="27447" marB="27447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855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6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2448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Основы </a:t>
            </a:r>
            <a:r>
              <a:rPr lang="en-US" sz="2800" dirty="0">
                <a:solidFill>
                  <a:schemeClr val="bg1"/>
                </a:solidFill>
              </a:rPr>
              <a:t>CSS</a:t>
            </a:r>
            <a:endParaRPr lang="en-US" sz="2800" dirty="0">
              <a:solidFill>
                <a:schemeClr val="bg1"/>
              </a:solidFill>
              <a:hlinkClick r:id="rId4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925" y="1307250"/>
            <a:ext cx="4048690" cy="279121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296612" y="2186588"/>
            <a:ext cx="3119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var(--header-font)"/>
              </a:rPr>
              <a:t>Группировка селекторов</a:t>
            </a:r>
          </a:p>
        </p:txBody>
      </p:sp>
    </p:spTree>
    <p:extLst>
      <p:ext uri="{BB962C8B-B14F-4D97-AF65-F5344CB8AC3E}">
        <p14:creationId xmlns:p14="http://schemas.microsoft.com/office/powerpoint/2010/main" val="25026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2448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Основы </a:t>
            </a:r>
            <a:r>
              <a:rPr lang="en-US" sz="2800" dirty="0">
                <a:solidFill>
                  <a:schemeClr val="bg1"/>
                </a:solidFill>
              </a:rPr>
              <a:t>CSS</a:t>
            </a:r>
            <a:endParaRPr lang="en-US" sz="2800" dirty="0">
              <a:solidFill>
                <a:schemeClr val="bg1"/>
              </a:solidFill>
              <a:hlinkClick r:id="rId4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73507" y="3130481"/>
            <a:ext cx="72362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Определяет стиль элемента </a:t>
            </a:r>
            <a:endParaRPr lang="en-US" dirty="0" smtClean="0"/>
          </a:p>
          <a:p>
            <a:r>
              <a:rPr lang="ru-RU" dirty="0" smtClean="0"/>
              <a:t>при </a:t>
            </a:r>
            <a:r>
              <a:rPr lang="ru-RU" dirty="0"/>
              <a:t>наведении на него курсора мыши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но при этом элемент еще не активирован, иными словами кнопка мыши не нажата.</a:t>
            </a:r>
            <a:endParaRPr lang="ru-RU" sz="2000" dirty="0">
              <a:solidFill>
                <a:schemeClr val="bg1"/>
              </a:solidFill>
              <a:latin typeface="var(--header-font)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20" y="1385617"/>
            <a:ext cx="5496692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2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398" y="265467"/>
            <a:ext cx="1916703" cy="123404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1875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77863" y="2186588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91645" y="431199"/>
            <a:ext cx="2448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Основы </a:t>
            </a:r>
            <a:r>
              <a:rPr lang="en-US" sz="2800" dirty="0">
                <a:solidFill>
                  <a:schemeClr val="bg1"/>
                </a:solidFill>
              </a:rPr>
              <a:t>CSS</a:t>
            </a:r>
            <a:endParaRPr lang="en-US" sz="2800" dirty="0">
              <a:solidFill>
                <a:schemeClr val="bg1"/>
              </a:solidFill>
              <a:hlinkClick r:id="rId4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79899" y="151227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576067" y="1512270"/>
            <a:ext cx="11464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margin</a:t>
            </a:r>
            <a:endParaRPr lang="en-US" b="1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6165624" y="2893512"/>
            <a:ext cx="25519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ru-RU" altLang="ru-RU" sz="13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utoShape 2" descr="Отступ от левого края элемента"/>
          <p:cNvSpPr>
            <a:spLocks noChangeAspect="1" noChangeArrowheads="1"/>
          </p:cNvSpPr>
          <p:nvPr/>
        </p:nvSpPr>
        <p:spPr bwMode="auto">
          <a:xfrm>
            <a:off x="197223" y="2788023"/>
            <a:ext cx="223837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701022" y="301662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Устанавливает величину отступа от каждого края элемента. Отступом является пространство от границы текущего элемента до внутренней границы его родительского </a:t>
            </a:r>
            <a:r>
              <a:rPr lang="ru-RU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</a:t>
            </a:r>
            <a:endParaRPr lang="ru-RU" altLang="ru-RU" sz="1100" dirty="0">
              <a:solidFill>
                <a:schemeClr val="tx1"/>
              </a:solidFill>
            </a:endParaRPr>
          </a:p>
        </p:txBody>
      </p:sp>
      <p:pic>
        <p:nvPicPr>
          <p:cNvPr id="4100" name="Picture 4" descr="Отступ от левого края элемент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63" y="2030070"/>
            <a:ext cx="223837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9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13009</TotalTime>
  <Words>356</Words>
  <Application>Microsoft Office PowerPoint</Application>
  <PresentationFormat>Широкоэкранный</PresentationFormat>
  <Paragraphs>72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Georgia</vt:lpstr>
      <vt:lpstr>Roboto</vt:lpstr>
      <vt:lpstr>Trebuchet MS</vt:lpstr>
      <vt:lpstr>var(--header-font)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Войнов</dc:creator>
  <cp:lastModifiedBy>LIKEABOSS</cp:lastModifiedBy>
  <cp:revision>123</cp:revision>
  <dcterms:modified xsi:type="dcterms:W3CDTF">2023-03-01T18:23:43Z</dcterms:modified>
</cp:coreProperties>
</file>