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12"/>
  </p:notesMasterIdLst>
  <p:sldIdLst>
    <p:sldId id="357" r:id="rId2"/>
    <p:sldId id="442" r:id="rId3"/>
    <p:sldId id="453" r:id="rId4"/>
    <p:sldId id="454" r:id="rId5"/>
    <p:sldId id="455" r:id="rId6"/>
    <p:sldId id="457" r:id="rId7"/>
    <p:sldId id="458" r:id="rId8"/>
    <p:sldId id="456" r:id="rId9"/>
    <p:sldId id="459" r:id="rId10"/>
    <p:sldId id="46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3911" autoAdjust="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480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535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182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6785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431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671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402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153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653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16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3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5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eveloper.mozilla.org/ru/docs/Learn/Getting_started_with_the_web/CSS_basi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64658" y="1713517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60726" y="939406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Веб безопасные шрифты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77056"/>
              </p:ext>
            </p:extLst>
          </p:nvPr>
        </p:nvGraphicFramePr>
        <p:xfrm>
          <a:off x="1945341" y="1512273"/>
          <a:ext cx="7198660" cy="4627572"/>
        </p:xfrm>
        <a:graphic>
          <a:graphicData uri="http://schemas.openxmlformats.org/drawingml/2006/table">
            <a:tbl>
              <a:tblPr/>
              <a:tblGrid>
                <a:gridCol w="3599330">
                  <a:extLst>
                    <a:ext uri="{9D8B030D-6E8A-4147-A177-3AD203B41FA5}">
                      <a16:colId xmlns:a16="http://schemas.microsoft.com/office/drawing/2014/main" val="2403406910"/>
                    </a:ext>
                  </a:extLst>
                </a:gridCol>
                <a:gridCol w="3599330">
                  <a:extLst>
                    <a:ext uri="{9D8B030D-6E8A-4147-A177-3AD203B41FA5}">
                      <a16:colId xmlns:a16="http://schemas.microsoft.com/office/drawing/2014/main" val="2040033108"/>
                    </a:ext>
                  </a:extLst>
                </a:gridCol>
              </a:tblGrid>
              <a:tr h="164470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>
                          <a:solidFill>
                            <a:schemeClr val="bg1"/>
                          </a:solidFill>
                          <a:effectLst/>
                        </a:rPr>
                        <a:t>Значение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dirty="0">
                          <a:solidFill>
                            <a:schemeClr val="bg1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76240"/>
                  </a:ext>
                </a:extLst>
              </a:tr>
              <a:tr h="460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Arial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Lorem ipsum dolor sit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amet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consectetur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adipiscing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elit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Aenean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a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dapibus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magna, ac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interdum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nisl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02107"/>
                  </a:ext>
                </a:extLst>
              </a:tr>
              <a:tr h="5609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Arial Black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Lorem ipsum dolor sit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amet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consectetur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adipiscing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elit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Aenean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 a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dapibus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 magna, ac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interdum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nisl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.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63198"/>
                  </a:ext>
                </a:extLst>
              </a:tr>
              <a:tr h="460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Comic Sans MS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Lorem ipsum dolor sit amet, consectetur adipiscing elit. Aenean a dapibus magna, ac interdum nisl.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735828"/>
                  </a:ext>
                </a:extLst>
              </a:tr>
              <a:tr h="5609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Courier New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Lorem ipsum dolor sit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amet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consectetur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adipiscing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elit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.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Aenean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 a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dapibus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 magna, ac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interdum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nisl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48501"/>
                  </a:ext>
                </a:extLst>
              </a:tr>
              <a:tr h="460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Georgia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Lorem ipsum dolor sit amet, consectetur adipiscing elit. Aenean a dapibus magna, ac interdum nisl.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9409"/>
                  </a:ext>
                </a:extLst>
              </a:tr>
              <a:tr h="460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Impact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Impact" panose="020B0806030902050204" pitchFamily="34" charset="0"/>
                        </a:rPr>
                        <a:t>Lorem ipsum dolor sit amet, consectetur adipiscing elit. Aenean a dapibus magna, ac interdum nisl.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349149"/>
                  </a:ext>
                </a:extLst>
              </a:tr>
              <a:tr h="460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Times New Roman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Lorem ipsum dolor sit amet, consectetur adipiscing elit. Aenean a dapibus magna, ac interdum nisl.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464795"/>
                  </a:ext>
                </a:extLst>
              </a:tr>
              <a:tr h="460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Trebuchet MS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Lorem ipsum dolor sit amet, consectetur adipiscing elit. Aenean a dapibus magna, ac interdum nisl.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2739"/>
                  </a:ext>
                </a:extLst>
              </a:tr>
              <a:tr h="5609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Verdana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Lorem ipsum dolor sit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amet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,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consectetur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adipiscing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elit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.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Aenean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 a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dapibus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 magna, ac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interdum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nisl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23667" marR="23667" marT="23667" marB="236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96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5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2448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Основы </a:t>
            </a:r>
            <a:r>
              <a:rPr lang="en-US" sz="2800" dirty="0">
                <a:solidFill>
                  <a:schemeClr val="bg1"/>
                </a:solidFill>
              </a:rPr>
              <a:t>CSS</a:t>
            </a:r>
            <a:endParaRPr lang="en-US" sz="2800" dirty="0">
              <a:solidFill>
                <a:schemeClr val="bg1"/>
              </a:solidFill>
              <a:hlinkClick r:id="rId4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Google Shape;641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762" y="1385617"/>
            <a:ext cx="8548299" cy="427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25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04139" y="311184"/>
            <a:ext cx="5451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выравнивание текста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7863" y="1219636"/>
            <a:ext cx="87978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 </a:t>
            </a:r>
            <a:r>
              <a:rPr lang="ru-RU" sz="16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text-align</a:t>
            </a:r>
            <a:r>
              <a:rPr lang="ru-RU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позволяет задать выравнивание текста. </a:t>
            </a:r>
            <a:endParaRPr lang="en-US" sz="16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 можно </a:t>
            </a:r>
            <a:r>
              <a:rPr lang="ru-RU" sz="16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выравнять</a:t>
            </a:r>
            <a:r>
              <a:rPr lang="ru-RU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 </a:t>
            </a:r>
            <a:r>
              <a:rPr lang="ru-RU" sz="16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левому</a:t>
            </a:r>
            <a:r>
              <a:rPr lang="ru-RU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краю (значение </a:t>
            </a:r>
            <a:r>
              <a:rPr lang="ru-RU" sz="16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ru-RU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по </a:t>
            </a:r>
            <a:r>
              <a:rPr lang="ru-RU" sz="16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правому</a:t>
            </a:r>
            <a:r>
              <a:rPr lang="ru-RU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(значение </a:t>
            </a:r>
            <a:r>
              <a:rPr lang="ru-RU" sz="16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ru-RU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по </a:t>
            </a:r>
            <a:r>
              <a:rPr lang="ru-RU" sz="16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центру</a:t>
            </a:r>
            <a:r>
              <a:rPr lang="ru-RU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(значение </a:t>
            </a:r>
            <a:r>
              <a:rPr lang="ru-RU" sz="16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ru-RU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и </a:t>
            </a:r>
            <a:r>
              <a:rPr lang="ru-RU" sz="16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одновременно</a:t>
            </a:r>
            <a:r>
              <a:rPr lang="ru-RU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и по правому, и по левому краю (значение </a:t>
            </a:r>
            <a:r>
              <a:rPr lang="ru-RU" sz="16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justify</a:t>
            </a:r>
            <a:r>
              <a:rPr lang="ru-RU" sz="1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77863" y="2762116"/>
            <a:ext cx="9210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</a:rPr>
              <a:t>Значение </a:t>
            </a:r>
            <a:r>
              <a:rPr lang="ru-RU" sz="2000" b="1" dirty="0" err="1">
                <a:latin typeface="Times New Roman" panose="02020603050405020304" pitchFamily="18" charset="0"/>
              </a:rPr>
              <a:t>left</a:t>
            </a:r>
            <a:endParaRPr lang="ru-RU" sz="2000" b="1" dirty="0">
              <a:latin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333333"/>
                </a:solidFill>
                <a:latin typeface="Arial" panose="020B0604020202020204" pitchFamily="34" charset="0"/>
              </a:rPr>
              <a:t>Давайте сделаем так, чтобы текст был выровнен по </a:t>
            </a:r>
            <a:r>
              <a:rPr lang="ru-RU" sz="2000" b="1" dirty="0">
                <a:solidFill>
                  <a:srgbClr val="333333"/>
                </a:solidFill>
                <a:latin typeface="Arial" panose="020B0604020202020204" pitchFamily="34" charset="0"/>
              </a:rPr>
              <a:t>левому</a:t>
            </a:r>
            <a:r>
              <a:rPr lang="ru-RU" sz="2000" dirty="0">
                <a:solidFill>
                  <a:srgbClr val="333333"/>
                </a:solidFill>
                <a:latin typeface="Arial" panose="020B0604020202020204" pitchFamily="34" charset="0"/>
              </a:rPr>
              <a:t> краю. Для этого нужно свойство </a:t>
            </a:r>
            <a:r>
              <a:rPr lang="ru-RU" sz="2000" b="1" dirty="0" err="1">
                <a:solidFill>
                  <a:srgbClr val="333333"/>
                </a:solidFill>
                <a:latin typeface="Arial" panose="020B0604020202020204" pitchFamily="34" charset="0"/>
              </a:rPr>
              <a:t>text-align</a:t>
            </a:r>
            <a:r>
              <a:rPr lang="ru-RU" sz="2000" dirty="0">
                <a:solidFill>
                  <a:srgbClr val="333333"/>
                </a:solidFill>
                <a:latin typeface="Arial" panose="020B0604020202020204" pitchFamily="34" charset="0"/>
              </a:rPr>
              <a:t> поставить в значение </a:t>
            </a:r>
            <a:r>
              <a:rPr lang="ru-RU" sz="2000" b="1" dirty="0" err="1">
                <a:solidFill>
                  <a:srgbClr val="333333"/>
                </a:solidFill>
                <a:latin typeface="Arial" panose="020B0604020202020204" pitchFamily="34" charset="0"/>
              </a:rPr>
              <a:t>left</a:t>
            </a:r>
            <a:r>
              <a:rPr lang="ru-RU" sz="2000" dirty="0">
                <a:solidFill>
                  <a:srgbClr val="333333"/>
                </a:solidFill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63" y="3930099"/>
            <a:ext cx="462027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04139" y="311184"/>
            <a:ext cx="5451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выравнивание текста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66800" y="119164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800" b="1" dirty="0" smtClean="0">
                <a:latin typeface="Times New Roman" panose="02020603050405020304" pitchFamily="18" charset="0"/>
              </a:rPr>
              <a:t>Значение </a:t>
            </a:r>
            <a:r>
              <a:rPr lang="ru-RU" sz="1800" b="1" dirty="0" err="1" smtClean="0">
                <a:latin typeface="Times New Roman" panose="02020603050405020304" pitchFamily="18" charset="0"/>
              </a:rPr>
              <a:t>right</a:t>
            </a:r>
            <a:endParaRPr lang="ru-RU" sz="1800" b="1" dirty="0">
              <a:latin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58" y="1714869"/>
            <a:ext cx="4315427" cy="1819529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5755341" y="12874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800" b="1" smtClean="0">
                <a:latin typeface="Times New Roman" panose="02020603050405020304" pitchFamily="18" charset="0"/>
              </a:rPr>
              <a:t>Значение center</a:t>
            </a:r>
            <a:endParaRPr lang="ru-RU" sz="1800" b="1" dirty="0">
              <a:latin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977" y="1781778"/>
            <a:ext cx="4582164" cy="206721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3387" y="4599609"/>
            <a:ext cx="4448796" cy="1800476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4280554" y="4196009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Значение </a:t>
            </a:r>
            <a:r>
              <a:rPr lang="ru-RU" dirty="0" err="1"/>
              <a:t>justify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7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73080" y="785517"/>
            <a:ext cx="5451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Свойство </a:t>
            </a:r>
            <a:r>
              <a:rPr lang="en-US" sz="1800" b="1" dirty="0"/>
              <a:t>font-weight - </a:t>
            </a:r>
            <a:r>
              <a:rPr lang="ru-RU" sz="1800" b="1" dirty="0"/>
              <a:t>жирность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77" y="1512270"/>
            <a:ext cx="4372585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73080" y="785517"/>
            <a:ext cx="5451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Свойство </a:t>
            </a:r>
            <a:r>
              <a:rPr lang="en-US" sz="1800" b="1" dirty="0"/>
              <a:t>font-style - </a:t>
            </a:r>
            <a:r>
              <a:rPr lang="ru-RU" sz="1800" b="1" dirty="0"/>
              <a:t>курсив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46" y="1714869"/>
            <a:ext cx="3781953" cy="153373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628" y="2123835"/>
            <a:ext cx="2341221" cy="6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73080" y="785517"/>
            <a:ext cx="5451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Свойство </a:t>
            </a:r>
            <a:r>
              <a:rPr lang="en-US" sz="1800" b="1" dirty="0"/>
              <a:t>font-style - </a:t>
            </a:r>
            <a:r>
              <a:rPr lang="ru-RU" sz="1800" b="1" dirty="0"/>
              <a:t>курсив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46" y="1714869"/>
            <a:ext cx="3781953" cy="153373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628" y="2123835"/>
            <a:ext cx="2341221" cy="6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06041" y="631629"/>
            <a:ext cx="3728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800" b="1" dirty="0">
                <a:latin typeface="Times New Roman" panose="02020603050405020304" pitchFamily="18" charset="0"/>
              </a:rPr>
              <a:t>Свойство </a:t>
            </a:r>
            <a:r>
              <a:rPr lang="en-US" sz="1800" b="1" dirty="0">
                <a:latin typeface="Times New Roman" panose="02020603050405020304" pitchFamily="18" charset="0"/>
              </a:rPr>
              <a:t>font-size - </a:t>
            </a:r>
            <a:r>
              <a:rPr lang="ru-RU" sz="1800" b="1" dirty="0">
                <a:latin typeface="Times New Roman" panose="02020603050405020304" pitchFamily="18" charset="0"/>
              </a:rPr>
              <a:t>размер текста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331" y="1512270"/>
            <a:ext cx="350568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06041" y="631629"/>
            <a:ext cx="3244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Свойство </a:t>
            </a:r>
            <a:r>
              <a:rPr lang="en-US" b="1" dirty="0"/>
              <a:t>font-family - </a:t>
            </a:r>
            <a:r>
              <a:rPr lang="ru-RU" b="1" dirty="0"/>
              <a:t>тип шрифта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515" y="1615338"/>
            <a:ext cx="430590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13136</TotalTime>
  <Words>323</Words>
  <Application>Microsoft Office PowerPoint</Application>
  <PresentationFormat>Широкоэкранный</PresentationFormat>
  <Paragraphs>58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2" baseType="lpstr">
      <vt:lpstr>Arial</vt:lpstr>
      <vt:lpstr>Arial Black</vt:lpstr>
      <vt:lpstr>Calibri</vt:lpstr>
      <vt:lpstr>Comic Sans MS</vt:lpstr>
      <vt:lpstr>Courier New</vt:lpstr>
      <vt:lpstr>Georgia</vt:lpstr>
      <vt:lpstr>Impact</vt:lpstr>
      <vt:lpstr>Times New Roman</vt:lpstr>
      <vt:lpstr>Trebuchet MS</vt:lpstr>
      <vt:lpstr>Verdana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128</cp:revision>
  <dcterms:modified xsi:type="dcterms:W3CDTF">2023-03-06T12:26:32Z</dcterms:modified>
</cp:coreProperties>
</file>