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03" r:id="rId1"/>
  </p:sldMasterIdLst>
  <p:notesMasterIdLst>
    <p:notesMasterId r:id="rId13"/>
  </p:notesMasterIdLst>
  <p:sldIdLst>
    <p:sldId id="357" r:id="rId2"/>
    <p:sldId id="443" r:id="rId3"/>
    <p:sldId id="444" r:id="rId4"/>
    <p:sldId id="445" r:id="rId5"/>
    <p:sldId id="446" r:id="rId6"/>
    <p:sldId id="448" r:id="rId7"/>
    <p:sldId id="447" r:id="rId8"/>
    <p:sldId id="449" r:id="rId9"/>
    <p:sldId id="450" r:id="rId10"/>
    <p:sldId id="451" r:id="rId11"/>
    <p:sldId id="45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3" roundtripDataSignature="AMtx7mgUel7jFvTW25TCYiqV94lfBHlF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3911" autoAdjust="0"/>
  </p:normalViewPr>
  <p:slideViewPr>
    <p:cSldViewPr snapToGrid="0">
      <p:cViewPr varScale="1">
        <p:scale>
          <a:sx n="107" d="100"/>
          <a:sy n="107" d="100"/>
        </p:scale>
        <p:origin x="7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3-09T14:06:03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8823 10670 0,'0'0'0,"-84"0"16,28 0-16,-28 0 15,56 0-15,-27 0 16,27 0 0,0 0-16,-28 0 15,28 56 1,-28-28-16,28 0 16,-56 27-16,56-55 15,1 28-15,-1 0 16,-28 28-16,0-28 31,56 0-15,0 28-1,0-28 17,0 0-17,0 28 1,28-56-16,-28 28 15,28-28-15,56 55 16,-29-27-16,1-28 16,84 28-16,-1 28 15,-55-28-15,28-28 16,-28 0-16,-1 28 16,-55-28-16,28 0 15,0 0-15,0 0 16,-28 0-16,28 56 15,-1-56-15,29 0 16,28 0 0,-56 0-16,83 0 0,-55 0 15,28 0-15,-56 0 16,-1 0-16,-27 0 16,28 0-16,-28 0 15,0 0 1,28 0-16,0 0 0,0 0 15,27 0-15,1 0 16,-28 0 0,0 0-16,28 0 15,-57 0-15,29 0 16,-28 0-16,0 0 16,56 0-16,-28 0 15,0 0 1,-1 0-16,-27 0 15,0 0-15,0 0 16,0 0 0,28 0-16,0 0 47,0 0-47,-28 0 31,-28-56 0,0 28-15,0-28-1,0 28 1,0-28-16,0 28 16,-28-27 15,0 55-16,28-28 1,-28 28 0,28-56-16,-56 28 15,28 0 1,-28-28 0,28 28-1,0 28-15,28-28 16,-56 28-16,1 0 15,55-28-15,-56 28 16,28 0 0,-56-28-16,28 0 15,0 28 1,1-27-16,27-1 16,-28 28-16,0 0 15,28-28-15,-28 28 16,-28 0-16,29-56 15,-29 56-15,56 0 16,-28-28-16,-28 28 16,56 0-1,-55 0-15,55 0 0,-28 0 16,28 0 0,0 0-16,0 0 0,0 0 31,0 0-31,0 0 15,0 0-15,1 0 16,-1 0-16,0 0 16,0 0-16,0 0 15,0 0 1,0 0 0,-28 0-1,28 0 1,0 0-1,-27-28 1,-1 28 0,28-28 15,0 28-15,0 0-1,0 0 1,-28 0 15,28 0-31,-28 0 16,28 0-1,-27 0 1</inkml:trace>
  <inkml:trace contextRef="#ctx0" brushRef="#br0" timeOffset="7104.8485">6980 3743 0,'-28'0'94,"0"0"-94,0 0 15,0 0 1,-28 0-16,29 27 16,-1 1-1,0 0-15,0-28 0,0 56 31,0-56-15,0 28 0,0 0-1,0 0 1,0 0-16,28 0 62,0 0-30,0 0-17,28-28 1,28 56-16,0-56 16,0 28-1,-28-1 1,27-27-1,-27 28 1,0-28-16,0 28 16,0-28-1,28 0-15,28 0 0,-56 0 16,27 0-16,1 0 16,28 28-16,-28-28 15,0 0-15,0 28 16,-29-28-1,1 0-15,-28 28 0,56-28 16,28 28-16,-56 0 16,84-28-16,27 28 15,-27-28 1,0 0-16,-29 0 0,1 0 16,-28 0-1,0 0-15,-28 0 16,28 0-16,-29 0 15,29 0 1,-28 0 0,28 0-1,-28 0-15,28 0 16,0 0 0,-28 0-16,-1 0 15,1-28 16,0 28-31,0 0 16,0-28-16,0 28 16,0-28-1,0 0 17,-28 0-1,0 0-16,0-28 1,0 29 15,0-1-15,0 0-16,0 0 31,0-28-15,-28 56-1,28-28 1,-28 28 0,-56-56-1,56 56 1,0-28-16,1 28 16,-29-28-16,0 28 15,0 0-15,0-28 16,28 28-1,-55 0 1,27 0-16,-28-56 16,0 56-16,-55-28 15,-57 1-15,29-1 16,27 28-16,-28-28 16,85 28-16,55 0 15,-28-28-15,28 28 344,-28 0-328,28 0-1,0 0 173,0 28-188,1-28 15,-1 0-15,0 0 32,28 28-17,-56 0 126,28-1-126,0-27 204</inkml:trace>
  <inkml:trace contextRef="#ctx0" brushRef="#br0" timeOffset="11046.9569">8320 10726 0,'-28'0'109,"28"-28"-93,-28-28-1,-56-84-15,84 29 0,-55-29 16,-29-28-16,56 29 16,0-1-16,-28-28 15,28 57-15,0-1 16,28-56-16,-28 57 16,1-57-16,-1 84 15,28-28-15,0-55 16,-28 55-1,0 28-15,-28-27 16,28-1-16,28 28 0,-84-28 16,56 29-1,28 27-15,-28-56 16,28 56-16,-55 0 16,-1-56-16,56 29 15,-56-85 1,28 84-16,-28 0 0,28 29 15,-28-57-15,56 56 16,-28 28-16,1 0 16,-1-28-1,0 0-15,0 1 32,0 55-1,28-28-31,0 0 0,-28 0 15,28-28 1,-28 0-16,28-28 16,0 0-16,0 1 15,0-29-15,0 0 16,0 56-16,0-55 16,28 27-16,28-56 15,-28 56 1,-28 56-16,0-55 15,28 27-15,27 0 16,-27-28-16,0 56 16,0-28-1,0 28-15,-28-28 125,0 29-47,0-29-62,-28 56-16,28-28 16,0-28 15,0 28 0,0 0 0,0 0-15,0 0 15,0 0 16,28 84 78,84 112-125,-84-85 16,55 57-16,-27-28 15,28 0-15,-56-57 16,0 29 0,0-28-16,0 28 15,0 0-15,0-28 0,-28-28 16,55 27 0,-55 1-16,28 0 31,-28-84 109,-28-28-140,1-27 16,27 55-16,0-28 16,-56 0-16,28 0 15</inkml:trace>
  <inkml:trace contextRef="#ctx0" brushRef="#br0" timeOffset="11821.1286">7455 4916 0,'-56'0'94,"0"28"-79,-28 0-15,28 0 16,0 27-16,-27 1 16,-29 0-16,84-28 15,-56 28-15,29-28 16,27-28-16,0 56 15,28-28 1,-28-28 31,28 28 78</inkml:trace>
  <inkml:trace contextRef="#ctx0" brushRef="#br0" timeOffset="13134.1539">8292 10670 0,'0'0'0,"28"-28"16,-28 0-1,0 0-15,28-28 16,0 56 0,-28-28-16,0-56 15,28 1-15,-28 27 16,28-84-16,0 112 16,-28-28-16,28 0 15,0-55-15,-1 83 16,1-84-16,0 56 15,0 28-15,28-28 16,-56 28-16</inkml:trace>
  <inkml:trace contextRef="#ctx0" brushRef="#br0" timeOffset="13981.1997">8348 10642 0,'-28'0'63,"-28"0"-63,0 0 15,1 0 1,-1 0-16,28 0 16,-28 0-16,28 0 15,-56-28-15,28 28 16,-27-28-16,-1 28 16,56-28-16,-84-28 15,29 56-15,-1-28 16,-28 0-16,28 0 15,1-27 1,-1 55-16,28-28 0,28 28 16,0 0-1,-28-28-15,28 28 16,1-28 0,-1 28-1</inkml:trace>
  <inkml:trace contextRef="#ctx0" brushRef="#br0" timeOffset="292079.4951">3769 8547 0,'56'56'46,"28"-56"-30,-28 0 0,27 28-16,1 56 0,112-57 15,27 29-15,0 28 16,1-56-16,-1 56 16,0-56-16,-111 28 15,56-28-15,-113-28 16,1 0-16,0 28 15,0-28-15,0 0 16,28 0-16,-57 27 16,169 1-1,-112-28 1,-1 28-16,-27-28 0,28 0 16,-56 0-16,28 0 15,0 0 1,27 0-16,1 0 0,-56 0 15,112 28 1,-85-28-16,-27 28 16,28-28-16,-28 0 31,28 0-15,0 0-1,0 0 1,27 0-16,-55 0 15,28 0-15,-28 0 16,0 0-16,0 0 16,0 0-16,0 0 15,28 0 1,-28 0-16,55 0 16,-27 0-16,-28 0 15,56 0-15,-56 0 94,28 0-78</inkml:trace>
  <inkml:trace contextRef="#ctx0" brushRef="#br0" timeOffset="294814.249">8488 8519 0,'-28'0'16,"0"0"-1,-28 0-15,28 0 16,-28 0 0,-28 0-16,-111 0 15,0 28-15,-196-28 16,56 28-16,-140 0 15,140 56-15,-84-56 16,168-1-16,55 57 16,141-84-16,-1 56 15,-56-28-15,56 0 16,56 0-16,-56-28 16,1 0-16,-1 56 15,28-28-15,-56 0 16,56-28-16,-56 0 15,84 28-15,-55-28 16,27 28-16,0-28 16,0 27-16,-28 1 15,28 0-15,-28 0 16,28 0 0,0 0-16,0 0 15,-27 0 1,27-28 15,0 0-31</inkml:trace>
  <inkml:trace contextRef="#ctx0" brushRef="#br0" timeOffset="299037.6225">4942 10726 0,'-84'0'31,"-28"0"-15,29 0-16,-29 0 15,-28 0-15,57 0 0,-1 0 16,28 0 0,28 0-1,28 28 1,-28-28-16,0 0 15,0 0 1,0 0 0,0 0-16,1 0 15,-1 28 1,0-28 0,0 0-16,-28 55 15,28-27 1,0 0-1,28 0 1,0 0 0,0 0-1,-28 0 1,28 0-16,0 28 16,0 28-1,0-56 1,0-1-16,0 1 0,0 28 15,0 28 1,0 0-16,28 0 16,-28-56-1,28 27-15,-28-27 16,28 56-16,-28-28 16,0-28-1,28-28-15,-28 28 16,0 0-1,0 0-15,28-28 47,0 0-15,0 0-1,-28 28-31,55-28 15,-27 0-15,84 84 16,-56-57-16,56-27 16,-29 0-1,85 84-15,-56-84 0,55 28 16,-83-28 0,-28 28-16,27-28 0,-27 0 15,-28 0-15,84 56 16,-56-56-1,27 0-15,29 0 16,28 0-16,55 0 16,1 0-16,27 28 15,-28-28-15,57 0 16,-57 0-16,-27 0 16,-1 0-16,1 0 15,-1 0-15,140 0 16,56 0-1,-251 0 1,-56 0 0,111 0-16,-27 0 15,55 0-15,-27 0 16,-1 0-16,-27 0 16,27 0-16,1 0 0,27 0 15,1 0 1,-57 0-16,-83 0 0,28 0 15,0 0-15,-56 0 16,28 0 0,-28 0-16,-1-28 15,1 0 1,0 28-16,0-56 16,0 28-16,28-28 15,-56 28-15,84-83 16,-84 83-1,28 28-15,-28-28 16,55 0-16,-55 0 16,0 0-1,0 0-15,28-28 16,0 0-16,0 28 47,0 28-47,-28-27 15,0-29 1,56 28 0,-28 0-1,-28 0 1,28 0 0,-28 0-1,0 0-15,0 0 16,0-28 15,0 28-15,0-28-1,-28 29 1,28-29 0,-28 28-1,0 0 1,0-28-16,0 28 15,0 0 1,-28 0-16,29 0 16,-29 0-16,0-28 15,0 29-15,0 27 16,0-28 0,1 0-16,27 28 0,-56-28 15,28 28-15,-28 0 16,-55 0-16,27 0 15,-83 0-15,139 0 16,-112 0 0,56 0-16,-27 0 0,-29 0 15,85 0-15,-57 0 16,28 0-16,-27 0 16,-29 0-1,-27 0-15,55 0 0,-83 0 16,83 0-1,1 0-15,-1 0 16,28 0-16,29 0 16,-29 0-16,28 0 15,28 0-15,-55 0 16,-1 0-16,0 0 16,-83 0-16,83 0 15,0 0-15,1-28 16,55 28-16,28-28 15,-28 28-15,28 0 16,0 0-16,0 0 16,-27-28-16,-1 28 15,-28 0-15,0-28 16,56 28 0,0 0-16,0 0 15,1 0-15,27-28 16,-56 28-16,28 0 15,-84-28 1,56 28 0,28 0-16,-27 0 0,27 0 15,-28 0 1,28 0-16,0 0 16,0 0-1,0 0 1,0 0-1,0 0 1,-28 0 0,28 0-1,-27 0 1,27 0 0,0 0-16,0 0 31,0 0 31,28 28-30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109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028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486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0439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7198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510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136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2837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585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06972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5677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24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5163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11362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51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15156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0803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15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60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18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93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45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08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56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66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49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72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58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464658" y="1713517"/>
            <a:ext cx="7805955" cy="1446509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2300"/>
            </a:pP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Урок по </a:t>
            </a:r>
            <a:r>
              <a:rPr lang="ru-RU" sz="44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ru-RU" sz="4400" b="1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lang="ru-RU" sz="4400" b="1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2300"/>
            </a:pP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разработке №</a:t>
            </a:r>
            <a:r>
              <a:rPr lang="en-US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4391645" y="431199"/>
            <a:ext cx="3156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Segoe UI" panose="020B0502040204020203" pitchFamily="34" charset="0"/>
              </a:rPr>
              <a:t>CSS-анимации</a:t>
            </a:r>
            <a:endParaRPr lang="ru-RU" sz="1800" dirty="0">
              <a:latin typeface="Segoe UI" panose="020B0502040204020203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33400" y="1197620"/>
            <a:ext cx="8610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3200" dirty="0">
                <a:latin typeface="Segoe UI" panose="020B0502040204020203" pitchFamily="34" charset="0"/>
                <a:cs typeface="Segoe UI" panose="020B0502040204020203" pitchFamily="34" charset="0"/>
              </a:rPr>
              <a:t>Задайте кривую скорости анимации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Свойство </a:t>
            </a:r>
            <a:r>
              <a:rPr lang="ru-RU" altLang="ru-RU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animation-timing-function</a:t>
            </a:r>
            <a:r>
              <a:rPr lang="en-US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smtClean="0">
                <a:latin typeface="Verdana" panose="020B0604030504040204" pitchFamily="34" charset="0"/>
              </a:rPr>
              <a:t>определяет </a:t>
            </a:r>
            <a:r>
              <a:rPr lang="ru-RU" altLang="ru-RU" dirty="0">
                <a:latin typeface="Verdana" panose="020B0604030504040204" pitchFamily="34" charset="0"/>
              </a:rPr>
              <a:t>кривую скорости анимации.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Свойство </a:t>
            </a:r>
            <a:r>
              <a:rPr lang="ru-RU" altLang="ru-RU" dirty="0" err="1">
                <a:latin typeface="Verdana" panose="020B0604030504040204" pitchFamily="34" charset="0"/>
              </a:rPr>
              <a:t>animation-timing-function</a:t>
            </a:r>
            <a:r>
              <a:rPr lang="ru-RU" altLang="ru-RU" dirty="0">
                <a:latin typeface="Verdana" panose="020B0604030504040204" pitchFamily="34" charset="0"/>
              </a:rPr>
              <a:t> может принимать следующие значения: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ease</a:t>
            </a:r>
            <a:r>
              <a:rPr lang="ru-RU" altLang="ru-RU" dirty="0">
                <a:latin typeface="Verdana" panose="020B0604030504040204" pitchFamily="34" charset="0"/>
              </a:rPr>
              <a:t>- Определяет анимацию с медленным началом, затем быстрым, а затем медленным завершением (по умолчанию)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linear</a:t>
            </a:r>
            <a:r>
              <a:rPr lang="ru-RU" altLang="ru-RU" dirty="0">
                <a:latin typeface="Verdana" panose="020B0604030504040204" pitchFamily="34" charset="0"/>
              </a:rPr>
              <a:t>- Задает анимацию с одинаковой скоростью от начала до конца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ease-in</a:t>
            </a:r>
            <a:r>
              <a:rPr lang="ru-RU" altLang="ru-RU" dirty="0">
                <a:latin typeface="Verdana" panose="020B0604030504040204" pitchFamily="34" charset="0"/>
              </a:rPr>
              <a:t>- Задает анимацию с медленным стартом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ease-out</a:t>
            </a:r>
            <a:r>
              <a:rPr lang="ru-RU" altLang="ru-RU" dirty="0">
                <a:latin typeface="Verdana" panose="020B0604030504040204" pitchFamily="34" charset="0"/>
              </a:rPr>
              <a:t>- Определяет анимацию с медленным концом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ease-in-out</a:t>
            </a:r>
            <a:r>
              <a:rPr lang="ru-RU" altLang="ru-RU" dirty="0">
                <a:latin typeface="Verdana" panose="020B0604030504040204" pitchFamily="34" charset="0"/>
              </a:rPr>
              <a:t>- Указывает анимацию с медленным началом и концом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cubic-bezier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(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n,n,n,n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)</a:t>
            </a:r>
            <a:r>
              <a:rPr lang="ru-RU" altLang="ru-RU" dirty="0">
                <a:latin typeface="Verdana" panose="020B0604030504040204" pitchFamily="34" charset="0"/>
              </a:rPr>
              <a:t>- Позволяет определять собственные значения в кубической функции Безье.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63" y="4306163"/>
            <a:ext cx="7859222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4391645" y="431199"/>
            <a:ext cx="3156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Segoe UI" panose="020B0502040204020203" pitchFamily="34" charset="0"/>
              </a:rPr>
              <a:t>CSS-анимации</a:t>
            </a:r>
            <a:endParaRPr lang="ru-RU" sz="1800" dirty="0">
              <a:latin typeface="Segoe UI" panose="020B0502040204020203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33400" y="1197620"/>
            <a:ext cx="8610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3200" dirty="0">
                <a:latin typeface="Segoe UI" panose="020B0502040204020203" pitchFamily="34" charset="0"/>
                <a:cs typeface="Segoe UI" panose="020B0502040204020203" pitchFamily="34" charset="0"/>
              </a:rPr>
              <a:t>Задайте кривую скорости анимации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Свойство </a:t>
            </a:r>
            <a:r>
              <a:rPr lang="ru-RU" altLang="ru-RU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animation-timing-function</a:t>
            </a:r>
            <a:r>
              <a:rPr lang="en-US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smtClean="0">
                <a:latin typeface="Verdana" panose="020B0604030504040204" pitchFamily="34" charset="0"/>
              </a:rPr>
              <a:t>определяет </a:t>
            </a:r>
            <a:r>
              <a:rPr lang="ru-RU" altLang="ru-RU" dirty="0">
                <a:latin typeface="Verdana" panose="020B0604030504040204" pitchFamily="34" charset="0"/>
              </a:rPr>
              <a:t>кривую скорости анимации.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63" y="2186588"/>
            <a:ext cx="4107407" cy="383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8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91645" y="431199"/>
            <a:ext cx="3156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Segoe UI" panose="020B0502040204020203" pitchFamily="34" charset="0"/>
              </a:rPr>
              <a:t>CSS-анимации</a:t>
            </a:r>
            <a:endParaRPr lang="ru-RU" sz="1800" dirty="0">
              <a:latin typeface="Segoe UI" panose="020B0502040204020203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19150" y="106510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mtClean="0">
                <a:latin typeface="Verdana" panose="020B0604030504040204" pitchFamily="34" charset="0"/>
              </a:rPr>
              <a:t>CSS </a:t>
            </a:r>
            <a:r>
              <a:rPr lang="ru-RU">
                <a:latin typeface="Verdana" panose="020B0604030504040204" pitchFamily="34" charset="0"/>
              </a:rPr>
              <a:t>позволяет анимировать элементы HTML без использования </a:t>
            </a:r>
            <a:r>
              <a:rPr lang="ru-RU" dirty="0" err="1">
                <a:latin typeface="Verdana" panose="020B0604030504040204" pitchFamily="34" charset="0"/>
              </a:rPr>
              <a:t>JavaScript</a:t>
            </a:r>
            <a:r>
              <a:rPr lang="ru-RU" dirty="0">
                <a:latin typeface="Verdana" panose="020B0604030504040204" pitchFamily="34" charset="0"/>
              </a:rPr>
              <a:t> или </a:t>
            </a:r>
            <a:r>
              <a:rPr lang="ru-RU" dirty="0" err="1">
                <a:latin typeface="Verdana" panose="020B0604030504040204" pitchFamily="34" charset="0"/>
              </a:rPr>
              <a:t>Flash</a:t>
            </a:r>
            <a:r>
              <a:rPr lang="ru-RU" dirty="0">
                <a:latin typeface="Verdana" panose="020B0604030504040204" pitchFamily="34" charset="0"/>
              </a:rPr>
              <a:t>!</a:t>
            </a: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977900" y="2624524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keyframes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animation-name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animation-duration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animation-delay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animation-iteration-count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animation-direction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animation-timing-function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animation-fill-mode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animation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5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91645" y="431199"/>
            <a:ext cx="3156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Segoe UI" panose="020B0502040204020203" pitchFamily="34" charset="0"/>
              </a:rPr>
              <a:t>CSS-анимации</a:t>
            </a:r>
            <a:endParaRPr lang="ru-RU" sz="1800" dirty="0">
              <a:latin typeface="Segoe UI" panose="020B0502040204020203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19150" y="106510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mtClean="0">
                <a:latin typeface="Verdana" panose="020B0604030504040204" pitchFamily="34" charset="0"/>
              </a:rPr>
              <a:t>CSS </a:t>
            </a:r>
            <a:r>
              <a:rPr lang="ru-RU">
                <a:latin typeface="Verdana" panose="020B0604030504040204" pitchFamily="34" charset="0"/>
              </a:rPr>
              <a:t>позволяет анимировать элементы HTML без использования </a:t>
            </a:r>
            <a:r>
              <a:rPr lang="ru-RU" dirty="0" err="1">
                <a:latin typeface="Verdana" panose="020B0604030504040204" pitchFamily="34" charset="0"/>
              </a:rPr>
              <a:t>JavaScript</a:t>
            </a:r>
            <a:r>
              <a:rPr lang="ru-RU" dirty="0">
                <a:latin typeface="Verdana" panose="020B0604030504040204" pitchFamily="34" charset="0"/>
              </a:rPr>
              <a:t> или </a:t>
            </a:r>
            <a:r>
              <a:rPr lang="ru-RU" dirty="0" err="1">
                <a:latin typeface="Verdana" panose="020B0604030504040204" pitchFamily="34" charset="0"/>
              </a:rPr>
              <a:t>Flash</a:t>
            </a:r>
            <a:r>
              <a:rPr lang="ru-RU" dirty="0">
                <a:latin typeface="Verdana" panose="020B0604030504040204" pitchFamily="34" charset="0"/>
              </a:rPr>
              <a:t>!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939800" y="1917469"/>
            <a:ext cx="6096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3200" dirty="0">
                <a:latin typeface="Segoe UI" panose="020B0502040204020203" pitchFamily="34" charset="0"/>
                <a:cs typeface="Segoe UI" panose="020B0502040204020203" pitchFamily="34" charset="0"/>
              </a:rPr>
              <a:t>Правило @</a:t>
            </a:r>
            <a:r>
              <a:rPr lang="ru-RU" altLang="ru-RU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keyframes</a:t>
            </a:r>
            <a:endParaRPr lang="ru-RU" altLang="ru-RU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Когда вы указываете стили CSS внутри 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@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keyframes</a:t>
            </a:r>
            <a:r>
              <a:rPr lang="ru-RU" altLang="ru-RU" dirty="0">
                <a:latin typeface="Verdana" panose="020B0604030504040204" pitchFamily="34" charset="0"/>
              </a:rPr>
              <a:t> правила, анимация будет постепенно меняться от текущего стиля к новому стилю в определенное время.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Чтобы заставить анимацию работать, вы должны привязать анимацию к элементу.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28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91645" y="431199"/>
            <a:ext cx="3156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Segoe UI" panose="020B0502040204020203" pitchFamily="34" charset="0"/>
              </a:rPr>
              <a:t>CSS-анимации</a:t>
            </a:r>
            <a:endParaRPr lang="ru-RU" sz="1800" dirty="0">
              <a:latin typeface="Segoe UI" panose="020B0502040204020203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530" y="1231729"/>
            <a:ext cx="5315713" cy="33769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Рукописный ввод 16"/>
              <p14:cNvContentPartPr/>
              <p14:nvPr/>
            </p14:nvContentPartPr>
            <p14:xfrm>
              <a:off x="1356840" y="1317240"/>
              <a:ext cx="2714400" cy="3107520"/>
            </p14:xfrm>
          </p:contentPart>
        </mc:Choice>
        <mc:Fallback>
          <p:pic>
            <p:nvPicPr>
              <p:cNvPr id="17" name="Рукописный ввод 1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47480" y="1307880"/>
                <a:ext cx="2733120" cy="312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748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91645" y="431199"/>
            <a:ext cx="3156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Segoe UI" panose="020B0502040204020203" pitchFamily="34" charset="0"/>
              </a:rPr>
              <a:t>CSS-анимации</a:t>
            </a:r>
            <a:endParaRPr lang="ru-RU" sz="1800" dirty="0">
              <a:latin typeface="Segoe UI" panose="020B0502040204020203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552575" y="123172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 smtClean="0">
                <a:solidFill>
                  <a:srgbClr val="FF0000"/>
                </a:solidFill>
              </a:rPr>
              <a:t>animation-duration</a:t>
            </a:r>
            <a:r>
              <a:rPr lang="en-US" dirty="0" smtClean="0"/>
              <a:t> </a:t>
            </a:r>
            <a:r>
              <a:rPr lang="ru-RU" dirty="0" smtClean="0"/>
              <a:t>свойство </a:t>
            </a:r>
            <a:r>
              <a:rPr lang="ru-RU" dirty="0"/>
              <a:t>определяет, сколько времени потребуется для завершения анимации. Если </a:t>
            </a:r>
            <a:r>
              <a:rPr lang="ru-RU" dirty="0" err="1" smtClean="0">
                <a:solidFill>
                  <a:srgbClr val="FF0000"/>
                </a:solidFill>
              </a:rPr>
              <a:t>animation-duration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свойство </a:t>
            </a:r>
            <a:r>
              <a:rPr lang="ru-RU" dirty="0"/>
              <a:t>не указано, анимация не произойдет, поскольку значение по умолчанию равно 0 с (0 секунд).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575" y="2389187"/>
            <a:ext cx="4381500" cy="363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91645" y="431199"/>
            <a:ext cx="3156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Segoe UI" panose="020B0502040204020203" pitchFamily="34" charset="0"/>
              </a:rPr>
              <a:t>CSS-анимации</a:t>
            </a:r>
            <a:endParaRPr lang="ru-RU" sz="1800" dirty="0">
              <a:latin typeface="Segoe UI" panose="020B0502040204020203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552575" y="123172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Задержка анимации Свойство </a:t>
            </a:r>
            <a:r>
              <a:rPr lang="ru-RU" dirty="0" err="1" smtClean="0">
                <a:solidFill>
                  <a:srgbClr val="FF0000"/>
                </a:solidFill>
              </a:rPr>
              <a:t>animation-delay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указывает </a:t>
            </a:r>
            <a:r>
              <a:rPr lang="ru-RU" dirty="0">
                <a:solidFill>
                  <a:schemeClr val="bg1"/>
                </a:solidFill>
              </a:rPr>
              <a:t>задержку начала анимации.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552575" y="218614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 следующем примере задержка перед запуском анимации составляет </a:t>
            </a:r>
            <a:r>
              <a:rPr lang="en-US" dirty="0" smtClean="0"/>
              <a:t>4</a:t>
            </a:r>
            <a:r>
              <a:rPr lang="ru-RU" dirty="0" smtClean="0"/>
              <a:t> </a:t>
            </a:r>
            <a:r>
              <a:rPr lang="ru-RU" dirty="0"/>
              <a:t>секунды: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775" y="2861767"/>
            <a:ext cx="5341749" cy="324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91645" y="431199"/>
            <a:ext cx="3156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Segoe UI" panose="020B0502040204020203" pitchFamily="34" charset="0"/>
              </a:rPr>
              <a:t>CSS-анимации</a:t>
            </a:r>
            <a:endParaRPr lang="ru-RU" sz="1800" dirty="0">
              <a:latin typeface="Segoe UI" panose="020B0502040204020203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552575" y="1231729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Установите, сколько раз должна запускаться анимация Свойство </a:t>
            </a:r>
            <a:r>
              <a:rPr lang="ru-RU" dirty="0" err="1" smtClean="0">
                <a:solidFill>
                  <a:srgbClr val="FF0000"/>
                </a:solidFill>
              </a:rPr>
              <a:t>animation-iteration-countу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казывает</a:t>
            </a:r>
            <a:r>
              <a:rPr lang="ru-RU" dirty="0">
                <a:solidFill>
                  <a:schemeClr val="bg1"/>
                </a:solidFill>
              </a:rPr>
              <a:t>, сколько раз должна запускаться анимация.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575" y="2515546"/>
            <a:ext cx="5096586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91645" y="431199"/>
            <a:ext cx="3156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Segoe UI" panose="020B0502040204020203" pitchFamily="34" charset="0"/>
              </a:rPr>
              <a:t>CSS-анимации</a:t>
            </a:r>
            <a:endParaRPr lang="ru-RU" sz="1800" dirty="0">
              <a:latin typeface="Segoe UI" panose="020B0502040204020203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552575" y="123172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 следующем примере используется значение «</a:t>
            </a:r>
            <a:r>
              <a:rPr lang="ru-RU" dirty="0" err="1">
                <a:solidFill>
                  <a:srgbClr val="FF0000"/>
                </a:solidFill>
              </a:rPr>
              <a:t>infinite</a:t>
            </a:r>
            <a:r>
              <a:rPr lang="ru-RU" dirty="0">
                <a:solidFill>
                  <a:schemeClr val="bg1"/>
                </a:solidFill>
              </a:rPr>
              <a:t>», чтобы анимация продолжалась вечно: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575" y="2257166"/>
            <a:ext cx="6420746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7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91645" y="431199"/>
            <a:ext cx="3156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Segoe UI" panose="020B0502040204020203" pitchFamily="34" charset="0"/>
              </a:rPr>
              <a:t>CSS-анимации</a:t>
            </a:r>
            <a:endParaRPr lang="ru-RU" sz="1800" dirty="0">
              <a:latin typeface="Segoe UI" panose="020B0502040204020203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52500" y="1136065"/>
            <a:ext cx="81915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Запуск анимации в обратном направлении или альтернативные циклы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100" dirty="0">
                <a:latin typeface="Verdana" panose="020B0604030504040204" pitchFamily="34" charset="0"/>
              </a:rPr>
              <a:t>Свойство </a:t>
            </a:r>
            <a:r>
              <a:rPr lang="ru-RU" altLang="ru-RU" sz="1100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animation-direction</a:t>
            </a:r>
            <a:r>
              <a:rPr lang="en-US" altLang="ru-RU" sz="1100" dirty="0" smtClean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100" dirty="0" smtClean="0">
                <a:latin typeface="Verdana" panose="020B0604030504040204" pitchFamily="34" charset="0"/>
              </a:rPr>
              <a:t>указывает</a:t>
            </a:r>
            <a:r>
              <a:rPr lang="ru-RU" altLang="ru-RU" sz="1100" dirty="0">
                <a:latin typeface="Verdana" panose="020B0604030504040204" pitchFamily="34" charset="0"/>
              </a:rPr>
              <a:t>, должна ли анимация воспроизводиться вперед, назад или в чередующихся циклах.</a:t>
            </a:r>
            <a:endParaRPr lang="ru-RU" altLang="ru-RU" sz="8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100" dirty="0">
                <a:latin typeface="Verdana" panose="020B0604030504040204" pitchFamily="34" charset="0"/>
              </a:rPr>
              <a:t>Свойство </a:t>
            </a:r>
            <a:r>
              <a:rPr lang="ru-RU" altLang="ru-RU" sz="1100" dirty="0" err="1">
                <a:latin typeface="Verdana" panose="020B0604030504040204" pitchFamily="34" charset="0"/>
              </a:rPr>
              <a:t>animation-direction</a:t>
            </a:r>
            <a:r>
              <a:rPr lang="ru-RU" altLang="ru-RU" sz="1100" dirty="0">
                <a:latin typeface="Verdana" panose="020B0604030504040204" pitchFamily="34" charset="0"/>
              </a:rPr>
              <a:t> может принимать следующие значения:</a:t>
            </a:r>
            <a:endParaRPr lang="ru-RU" altLang="ru-RU" sz="8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100" dirty="0" err="1">
                <a:solidFill>
                  <a:srgbClr val="DC143C"/>
                </a:solidFill>
                <a:latin typeface="Consolas" panose="020B0609020204030204" pitchFamily="49" charset="0"/>
              </a:rPr>
              <a:t>normal</a:t>
            </a:r>
            <a:r>
              <a:rPr lang="ru-RU" altLang="ru-RU" sz="1100" dirty="0">
                <a:latin typeface="Verdana" panose="020B0604030504040204" pitchFamily="34" charset="0"/>
              </a:rPr>
              <a:t>- Анимация воспроизводится как обычно (вперед). Это по умолчанию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100" dirty="0" err="1">
                <a:solidFill>
                  <a:srgbClr val="DC143C"/>
                </a:solidFill>
                <a:latin typeface="Consolas" panose="020B0609020204030204" pitchFamily="49" charset="0"/>
              </a:rPr>
              <a:t>reverse</a:t>
            </a:r>
            <a:r>
              <a:rPr lang="ru-RU" altLang="ru-RU" sz="1100" dirty="0">
                <a:latin typeface="Verdana" panose="020B0604030504040204" pitchFamily="34" charset="0"/>
              </a:rPr>
              <a:t>- Анимация воспроизводится в обратном направлении (назад)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100" dirty="0" err="1">
                <a:solidFill>
                  <a:srgbClr val="DC143C"/>
                </a:solidFill>
                <a:latin typeface="Consolas" panose="020B0609020204030204" pitchFamily="49" charset="0"/>
              </a:rPr>
              <a:t>alternate</a:t>
            </a:r>
            <a:r>
              <a:rPr lang="ru-RU" altLang="ru-RU" sz="1100" dirty="0">
                <a:solidFill>
                  <a:srgbClr val="DC143C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100" dirty="0">
                <a:latin typeface="Verdana" panose="020B0604030504040204" pitchFamily="34" charset="0"/>
              </a:rPr>
              <a:t>- Анимация сначала воспроизводится вперед, затем назад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100" dirty="0" err="1">
                <a:solidFill>
                  <a:srgbClr val="DC143C"/>
                </a:solidFill>
                <a:latin typeface="Consolas" panose="020B0609020204030204" pitchFamily="49" charset="0"/>
              </a:rPr>
              <a:t>alternate-reverse</a:t>
            </a:r>
            <a:r>
              <a:rPr lang="ru-RU" altLang="ru-RU" sz="1100" dirty="0">
                <a:latin typeface="Verdana" panose="020B0604030504040204" pitchFamily="34" charset="0"/>
              </a:rPr>
              <a:t>- Анимация сначала воспроизводится назад, затем вперед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100" dirty="0">
                <a:latin typeface="Verdana" panose="020B0604030504040204" pitchFamily="34" charset="0"/>
              </a:rPr>
              <a:t>Следующий пример запустит анимацию в обратном направлении (назад):</a:t>
            </a:r>
            <a:endParaRPr lang="ru-RU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3466841"/>
            <a:ext cx="3527982" cy="253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8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16039</TotalTime>
  <Words>232</Words>
  <Application>Microsoft Office PowerPoint</Application>
  <PresentationFormat>Широкоэкранный</PresentationFormat>
  <Paragraphs>71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Trebuchet MS</vt:lpstr>
      <vt:lpstr>Verdana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Войнов</dc:creator>
  <cp:lastModifiedBy>LIKEABOSS</cp:lastModifiedBy>
  <cp:revision>146</cp:revision>
  <dcterms:modified xsi:type="dcterms:W3CDTF">2023-03-10T12:10:41Z</dcterms:modified>
</cp:coreProperties>
</file>