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1"/>
  </p:notesMasterIdLst>
  <p:sldIdLst>
    <p:sldId id="357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1T14:45:06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25993 13854 0,'0'0'0,"-111"-28"15,-1 28-15,-139 0 16,-29 0-16,-166 0 15,-252 0-15,-419 0 16,-251 0-16,223 0 16,84 0-16,168 0 15,418 0-15,140 0 16,84 0-16,139 0 16,56 0-16,28-28 31,0 28-31,1-28 15,27 0-15,-28 28 16,0 0 0,0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1T14:24:09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5137 7486 0,'-56'-28'63,"-27"28"-48,-29 0 1,-83 0-16,55 0 16,-83 0-16,83 0 15,-28 0 1,57 0-16,55 0 0,28 0 15,-28 0 1,0 55 31,56-27-31,0 56-16,-83 56 15,55-28 1,28-57-16,0 1 15,0 28-15,0 0 16,0-56-16,0 56 16,0-1-1,0-55-15,0 56 0,0-56 16,0 56-16,28-28 16,-1 0-16,-27-1 15,0 57-15,28-56 16,28 28-16,-56 0 15,28-1-15,0 1 16,0 0 0,0 0-16,0-28 15,0 0-15,28 27 16,-28-55 0,-1 56-16,29-56 15,-56 0-15,28 0 16,28 0-1,-28 0-15,0 0 16,0 0-16,28 28 16,-28-56-1,-1 27-15,29 1 16,-28 0 0,28 0-16,-28-28 15,28 0 1,28 0-1,27 28-15,-55-28 0,56 56 16,55-28-16,-27-28 16,-56 0-16,-1 0 15,-27 0 1,-28 0-16,28 0 31,-28 0-31,28 0 16,0 0-1,27 28 1,-55-28-16,0 0 16,0 0-1,0 0-15,28 0 16,0 0-16,-28 0 16,55 0-16,29 0 15,-84 0-15,56 0 16,27 0-16,-27 0 15,28 0-15,-28 0 16,-1 0-16,1 0 16,0 0-16,0 0 15,-1 0-15,-27 0 16,56 0-16,-28 0 16,27 0-16,1 0 15,0 0-15,27 0 16,29 0-16,55 0 15,-83 0-15,55 0 16,29-56-16,-113 28 16,1 0-16,83 0 15,1-28-15,-84 56 16,-1 0-16,-55 0 16,28 0-1,0-28-15,-56 1 16,27 27-16,-27 0 31,56-28-31,0 0 16,0 28-1,-57-28-15,57 28 16,-28 0-16,-28 0 16,0 0-16,28 0 15,-28 0-15,0-28 16,27 0-16,1 28 15,0-28-15,28 0 16,-28 28-16,0 0 16,-29 0-16,57-28 15,-56 28 1,0-28-16,0 28 16,28 0-1,-28 0-15,28-28 63,-28 28-48,-1-28-15,29 28 32,-28-28-32,0 28 0,0 0 15,0-28 1,0 28-16,28 0 15,-28-28-15,0 1 16,-1-1-16,29-28 16,0 28-16,-56 0 15,28 28-15,0-56 16,28 0-16,-28 0 16,55 0-16,-55 1 15,28-1-15,0 0 16,-28 0-16,0 0 15,0 0-15,-28-28 16,0 56 0,0-55-16,0 27 15,56-28-15,-56 28 16,0 28-16,0-28 16,0-27-16,0-29 15,0 0-15,0 0 16,0 29-16,0-1 15,0 28-15,0 0 16,0 0 0,-28 28-16,28-56 15,-84 29-15,84 27 16,-56-28 0,0 0-1,28 28-15,0 0 16,-27 0-16,27 0 15,0 28-15,-28 0 16,-28-56-16,28 28 16,-27 0-16,-1-55 15,0 83-15,-55-28 16,83 28-16,0-28 16,-28 0-16,28 0 15,28 28-15,0 0 16,0 0-16,-55 0 15,27 0-15,-28 0 16,0 0-16,1 0 16,27 0-16,-56 0 15,0 0-15,29 0 16,-29 0-16,56 0 16,28 0-16,-28 0 15,-27 0-15,27 0 16,-28 0-1,-56 0-15,29 0 16,-29 0-16,56 0 16,1 0-16,-29 0 15,56 0-15,-28 0 16,1 0-16,27 0 16,-56 0-16,0 0 15,-83 0-15,55 0 16,1 0-16,27 0 15,28 0-15,28 0 16,29 0-16,-1 0 16,-28 0-16,-28 0 15,28 0-15,28 0 16,-28 0-16,28 0 16,-27 0-1,-1 0-15,0 0 16,28 0-16,-56 0 15,28 0-15,1 0 16,-29 0-16,0 0 16,0 0-16,1 0 15,-1 0-15,0 0 16,-28 0 0,57 0-16,-29 0 15,28 28-15,28-28 16,0 0-1,0 28-15,-28-28 32,28 0-32,1 28 15,-1 0 1,-56-28-16,56 0 16,28 28-1,-28-28-15,-28 28 16,28-1-16,-28 1 15,28-28 1,28 28 0,-27-28 31,-29 28-47,28 0 15,-56-28-15,-28 28 16,84 28-16,1-56 62,-1 0-46,0 0-16,0 0 16,0 28-16,0-28 15,0 0 63,28 28-78,-28-28 16,0 0 15,-28 28 0,28 0-15,0 0 0,28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043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914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92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128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245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442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9917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61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CSS</a:t>
            </a:r>
            <a:r>
              <a:rPr lang="ru-RU" sz="1800" dirty="0" smtClean="0"/>
              <a:t> границы (</a:t>
            </a:r>
            <a:r>
              <a:rPr lang="en-US" sz="1800" dirty="0" smtClean="0"/>
              <a:t>borders)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7061" y="939406"/>
            <a:ext cx="8041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Свойства границы CSS позволяют указать стиль, ширину и цвет границы элемента.</a:t>
            </a:r>
            <a:endParaRPr lang="ru-RU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77061" y="1386058"/>
            <a:ext cx="83461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Стиль границы CSS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указывает</a:t>
            </a:r>
            <a:r>
              <a:rPr lang="ru-RU" altLang="ru-RU" dirty="0">
                <a:latin typeface="Verdana" panose="020B0604030504040204" pitchFamily="34" charset="0"/>
              </a:rPr>
              <a:t>, какую границу отображать.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Допускаются следующие значения: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dotted</a:t>
            </a:r>
            <a:r>
              <a:rPr lang="ru-RU" altLang="ru-RU" dirty="0">
                <a:latin typeface="Verdana" panose="020B0604030504040204" pitchFamily="34" charset="0"/>
              </a:rPr>
              <a:t>- Определяет пунктирную границу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dashed</a:t>
            </a:r>
            <a:r>
              <a:rPr lang="ru-RU" altLang="ru-RU" dirty="0">
                <a:latin typeface="Verdana" panose="020B0604030504040204" pitchFamily="34" charset="0"/>
              </a:rPr>
              <a:t>- Определяет пунктирную границу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solid</a:t>
            </a:r>
            <a:r>
              <a:rPr lang="ru-RU" altLang="ru-RU" dirty="0">
                <a:latin typeface="Verdana" panose="020B0604030504040204" pitchFamily="34" charset="0"/>
              </a:rPr>
              <a:t>- Определяет сплошную границу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double</a:t>
            </a:r>
            <a:r>
              <a:rPr lang="ru-RU" altLang="ru-RU" dirty="0">
                <a:latin typeface="Verdana" panose="020B0604030504040204" pitchFamily="34" charset="0"/>
              </a:rPr>
              <a:t>- Определяет двойную границу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groove</a:t>
            </a:r>
            <a:r>
              <a:rPr lang="ru-RU" altLang="ru-RU" dirty="0">
                <a:latin typeface="Verdana" panose="020B0604030504040204" pitchFamily="34" charset="0"/>
              </a:rPr>
              <a:t>- Определяет трехмерную рифленую границу. Эффект зависит от значения цвета границы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ridge</a:t>
            </a:r>
            <a:r>
              <a:rPr lang="ru-RU" altLang="ru-RU" dirty="0">
                <a:latin typeface="Verdana" panose="020B0604030504040204" pitchFamily="34" charset="0"/>
              </a:rPr>
              <a:t>- Определяет трехмерную ребристую границу. Эффект зависит от значения цвета границы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inset</a:t>
            </a:r>
            <a:r>
              <a:rPr lang="ru-RU" altLang="ru-RU" dirty="0">
                <a:latin typeface="Verdana" panose="020B0604030504040204" pitchFamily="34" charset="0"/>
              </a:rPr>
              <a:t>- Определяет границу 3D-врезки. Эффект зависит от значения цвета границы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outset</a:t>
            </a:r>
            <a:r>
              <a:rPr lang="ru-RU" altLang="ru-RU" dirty="0">
                <a:latin typeface="Verdana" panose="020B0604030504040204" pitchFamily="34" charset="0"/>
              </a:rPr>
              <a:t>- Определяет начальную границу 3D. Эффект зависит от значения цвета границы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none</a:t>
            </a:r>
            <a:r>
              <a:rPr lang="ru-RU" altLang="ru-RU" dirty="0">
                <a:latin typeface="Verdana" panose="020B0604030504040204" pitchFamily="34" charset="0"/>
              </a:rPr>
              <a:t>- не определяет границы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hidden</a:t>
            </a:r>
            <a:r>
              <a:rPr lang="ru-RU" altLang="ru-RU" dirty="0">
                <a:latin typeface="Verdana" panose="020B0604030504040204" pitchFamily="34" charset="0"/>
              </a:rPr>
              <a:t>- Определяет скрытую границу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border-style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может </a:t>
            </a:r>
            <a:r>
              <a:rPr lang="ru-RU" altLang="ru-RU" dirty="0">
                <a:latin typeface="Verdana" panose="020B0604030504040204" pitchFamily="34" charset="0"/>
              </a:rPr>
              <a:t>иметь от одного до четырех значений (для верхней границы, правой границы, нижней границы и левой границы).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CSS</a:t>
            </a:r>
            <a:r>
              <a:rPr lang="ru-RU" sz="1800" dirty="0" smtClean="0"/>
              <a:t> границы (</a:t>
            </a:r>
            <a:r>
              <a:rPr lang="en-US" sz="1800" dirty="0" smtClean="0"/>
              <a:t>borders)</a:t>
            </a:r>
            <a:r>
              <a:rPr lang="ru-RU" sz="1800" dirty="0" smtClean="0"/>
              <a:t> </a:t>
            </a:r>
            <a:endParaRPr lang="en-US" sz="1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7061" y="939406"/>
            <a:ext cx="8041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Свойства границы CSS позволяют указать стиль, ширину и цвет границы элемента.</a:t>
            </a:r>
            <a:endParaRPr lang="ru-RU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61" y="1386058"/>
            <a:ext cx="3386422" cy="517803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863" y="2032223"/>
            <a:ext cx="7162585" cy="3086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Рукописный ввод 18"/>
              <p14:cNvContentPartPr/>
              <p14:nvPr/>
            </p14:nvContentPartPr>
            <p14:xfrm>
              <a:off x="6161400" y="4947120"/>
              <a:ext cx="3196440" cy="40680"/>
            </p14:xfrm>
          </p:contentPart>
        </mc:Choice>
        <mc:Fallback>
          <p:pic>
            <p:nvPicPr>
              <p:cNvPr id="19" name="Рукописный ввод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2040" y="4937760"/>
                <a:ext cx="321516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5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Ширина границы CSS</a:t>
            </a:r>
            <a:endParaRPr lang="ru-RU" alt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7061" y="939406"/>
            <a:ext cx="8041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Свойство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border-width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указывает </a:t>
            </a:r>
            <a:r>
              <a:rPr lang="ru-RU" altLang="ru-RU" dirty="0">
                <a:latin typeface="Verdana" panose="020B0604030504040204" pitchFamily="34" charset="0"/>
              </a:rPr>
              <a:t>ширину четырех границ.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66" y="1844614"/>
            <a:ext cx="255305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3156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Ширина границы CSS</a:t>
            </a:r>
            <a:endParaRPr lang="ru-RU" alt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86118" y="1145237"/>
            <a:ext cx="920928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Цвет границы </a:t>
            </a:r>
            <a:r>
              <a:rPr lang="ru-RU" alt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endParaRPr lang="en-US" alt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border-color</a:t>
            </a:r>
            <a:r>
              <a:rPr lang="ru-RU" altLang="ru-RU" dirty="0" err="1">
                <a:latin typeface="Verdana" panose="020B0604030504040204" pitchFamily="34" charset="0"/>
              </a:rPr>
              <a:t>используется</a:t>
            </a:r>
            <a:r>
              <a:rPr lang="ru-RU" altLang="ru-RU" dirty="0">
                <a:latin typeface="Verdana" panose="020B0604030504040204" pitchFamily="34" charset="0"/>
              </a:rPr>
              <a:t> для установки цвета четырех границ</a:t>
            </a:r>
            <a:r>
              <a:rPr lang="ru-RU" altLang="ru-RU" dirty="0" smtClean="0">
                <a:latin typeface="Verdana" panose="020B0604030504040204" pitchFamily="34" charset="0"/>
              </a:rPr>
              <a:t>.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Цвет можно задать</a:t>
            </a:r>
            <a:r>
              <a:rPr lang="ru-RU" altLang="ru-RU" dirty="0" smtClean="0">
                <a:latin typeface="Verdana" panose="020B0604030504040204" pitchFamily="34" charset="0"/>
              </a:rPr>
              <a:t>: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latin typeface="Verdana" panose="020B0604030504040204" pitchFamily="34" charset="0"/>
              </a:rPr>
              <a:t>name</a:t>
            </a:r>
            <a:r>
              <a:rPr lang="ru-RU" altLang="ru-RU" dirty="0">
                <a:latin typeface="Verdana" panose="020B0604030504040204" pitchFamily="34" charset="0"/>
              </a:rPr>
              <a:t> - укажите название цвета, например </a:t>
            </a:r>
            <a:r>
              <a:rPr lang="ru-RU" altLang="ru-RU" dirty="0" smtClean="0">
                <a:latin typeface="Verdana" panose="020B0604030504040204" pitchFamily="34" charset="0"/>
              </a:rPr>
              <a:t>“</a:t>
            </a:r>
            <a:r>
              <a:rPr lang="en-US" altLang="ru-RU" dirty="0" smtClean="0">
                <a:latin typeface="Verdana" panose="020B0604030504040204" pitchFamily="34" charset="0"/>
              </a:rPr>
              <a:t>yellow</a:t>
            </a:r>
            <a:r>
              <a:rPr lang="ru-RU" altLang="ru-RU" dirty="0" smtClean="0">
                <a:latin typeface="Verdana" panose="020B0604030504040204" pitchFamily="34" charset="0"/>
              </a:rPr>
              <a:t>"</a:t>
            </a:r>
            <a:endParaRPr lang="ru-RU" altLang="ru-RU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>
                <a:latin typeface="Verdana" panose="020B0604030504040204" pitchFamily="34" charset="0"/>
              </a:rPr>
              <a:t>HEX - укажите шестнадцатеричное значение, например "#ff0000"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>
                <a:latin typeface="Verdana" panose="020B0604030504040204" pitchFamily="34" charset="0"/>
              </a:rPr>
              <a:t>RGB — укажите значение RGB, например «</a:t>
            </a:r>
            <a:r>
              <a:rPr lang="ru-RU" altLang="ru-RU" dirty="0" err="1">
                <a:latin typeface="Verdana" panose="020B0604030504040204" pitchFamily="34" charset="0"/>
              </a:rPr>
              <a:t>rgb</a:t>
            </a:r>
            <a:r>
              <a:rPr lang="ru-RU" altLang="ru-RU" dirty="0">
                <a:latin typeface="Verdana" panose="020B0604030504040204" pitchFamily="34" charset="0"/>
              </a:rPr>
              <a:t>(255,0,0)».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>
                <a:latin typeface="Verdana" panose="020B0604030504040204" pitchFamily="34" charset="0"/>
              </a:rPr>
              <a:t>HSL — укажите значение HSL, например «</a:t>
            </a:r>
            <a:r>
              <a:rPr lang="ru-RU" altLang="ru-RU" dirty="0" err="1">
                <a:latin typeface="Verdana" panose="020B0604030504040204" pitchFamily="34" charset="0"/>
              </a:rPr>
              <a:t>hsl</a:t>
            </a:r>
            <a:r>
              <a:rPr lang="ru-RU" altLang="ru-RU" dirty="0">
                <a:latin typeface="Verdana" panose="020B0604030504040204" pitchFamily="34" charset="0"/>
              </a:rPr>
              <a:t> (0, 100%, 50%)».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76" y="4467989"/>
            <a:ext cx="25054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4644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Граница </a:t>
            </a:r>
            <a:r>
              <a:rPr lang="en-US" alt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CSS — </a:t>
            </a:r>
            <a:r>
              <a:rPr lang="ru-RU" alt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отдельные стороны</a:t>
            </a:r>
            <a:endParaRPr lang="ru-RU" alt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57" y="2389187"/>
            <a:ext cx="2962688" cy="144800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343645" y="123172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Verdana" panose="020B0604030504040204" pitchFamily="34" charset="0"/>
              </a:rPr>
              <a:t>Из примеров на предыдущих страницах вы видели, что можно указать разные границы для каждой стороны.</a:t>
            </a:r>
            <a:endParaRPr lang="ru-RU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Рукописный ввод 19"/>
              <p14:cNvContentPartPr/>
              <p14:nvPr/>
            </p14:nvContentPartPr>
            <p14:xfrm>
              <a:off x="1296720" y="2483640"/>
              <a:ext cx="3126240" cy="119700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7360" y="2474280"/>
                <a:ext cx="3144960" cy="12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3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4644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Граница CSS — сокращенное свойство</a:t>
            </a:r>
            <a:endParaRPr lang="ru-RU" alt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93694" y="163761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Как </a:t>
            </a:r>
            <a:r>
              <a:rPr lang="ru-RU" altLang="ru-RU" dirty="0">
                <a:latin typeface="Verdana" panose="020B0604030504040204" pitchFamily="34" charset="0"/>
              </a:rPr>
              <a:t>вы видели на предыдущей странице, есть много свойств, которые следует учитывать при работе с границами.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Чтобы сократить код, также можно указать все отдельные свойства границы в одном свойстве.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border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является </a:t>
            </a:r>
            <a:r>
              <a:rPr lang="ru-RU" altLang="ru-RU" dirty="0">
                <a:latin typeface="Verdana" panose="020B0604030504040204" pitchFamily="34" charset="0"/>
              </a:rPr>
              <a:t>сокращенным свойством для следующих отдельных свойств границы</a:t>
            </a:r>
            <a:r>
              <a:rPr lang="ru-RU" altLang="ru-RU" dirty="0" smtClean="0">
                <a:latin typeface="Verdana" panose="020B0604030504040204" pitchFamily="34" charset="0"/>
              </a:rPr>
              <a:t>: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border-width</a:t>
            </a:r>
            <a:endParaRPr lang="ru-RU" altLang="ru-RU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border-style</a:t>
            </a:r>
            <a:r>
              <a:rPr lang="ru-RU" altLang="ru-RU" dirty="0">
                <a:latin typeface="Verdana" panose="020B0604030504040204" pitchFamily="34" charset="0"/>
              </a:rPr>
              <a:t>(необходимый)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border-color</a:t>
            </a:r>
            <a:endParaRPr lang="ru-RU" altLang="ru-RU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94" y="4375554"/>
            <a:ext cx="258163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4644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</a:t>
            </a:r>
            <a:r>
              <a:rPr lang="ru-RU" dirty="0"/>
              <a:t>закругленные границы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93694" y="163761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</a:t>
            </a:r>
            <a:r>
              <a:rPr lang="ru-RU" altLang="ru-RU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border-radius</a:t>
            </a:r>
            <a:r>
              <a:rPr lang="en-US" altLang="ru-RU" dirty="0" smtClean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используется </a:t>
            </a:r>
            <a:r>
              <a:rPr lang="ru-RU" altLang="ru-RU" dirty="0">
                <a:latin typeface="Verdana" panose="020B0604030504040204" pitchFamily="34" charset="0"/>
              </a:rPr>
              <a:t>для добавления закругленных границ к элементу: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96" y="2370117"/>
            <a:ext cx="2667372" cy="117173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94" y="3694962"/>
            <a:ext cx="7484487" cy="3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33483" y="431199"/>
            <a:ext cx="5602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CSS — </a:t>
            </a:r>
            <a:r>
              <a:rPr lang="ru-RU" sz="1800" dirty="0"/>
              <a:t>свойство </a:t>
            </a:r>
            <a:r>
              <a:rPr lang="en-US" sz="1800" dirty="0"/>
              <a:t>z-index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93694" y="163761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Когда </a:t>
            </a:r>
            <a:r>
              <a:rPr lang="ru-RU" altLang="ru-RU" dirty="0">
                <a:latin typeface="Verdana" panose="020B0604030504040204" pitchFamily="34" charset="0"/>
              </a:rPr>
              <a:t>элементы расположены, они могут перекрывать другие элементы.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Свойство 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z-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index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указывает </a:t>
            </a:r>
            <a:r>
              <a:rPr lang="ru-RU" altLang="ru-RU" dirty="0">
                <a:latin typeface="Verdana" panose="020B0604030504040204" pitchFamily="34" charset="0"/>
              </a:rPr>
              <a:t>порядок элементов в стеке (какой элемент должен располагаться впереди или позади других).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Элемент может иметь положительный или отрицательный порядок стека: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693" y="3380039"/>
            <a:ext cx="8468907" cy="149563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493" y="4030664"/>
            <a:ext cx="152421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19072</TotalTime>
  <Words>156</Words>
  <Application>Microsoft Office PowerPoint</Application>
  <PresentationFormat>Широкоэкранный</PresentationFormat>
  <Paragraphs>52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154</cp:revision>
  <dcterms:modified xsi:type="dcterms:W3CDTF">2023-03-13T14:40:31Z</dcterms:modified>
</cp:coreProperties>
</file>