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89" r:id="rId1"/>
  </p:sldMasterIdLst>
  <p:notesMasterIdLst>
    <p:notesMasterId r:id="rId35"/>
  </p:notesMasterIdLst>
  <p:sldIdLst>
    <p:sldId id="374" r:id="rId2"/>
    <p:sldId id="375" r:id="rId3"/>
    <p:sldId id="369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404" r:id="rId23"/>
    <p:sldId id="405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221"/>
    <a:srgbClr val="7EC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3911" autoAdjust="0"/>
  </p:normalViewPr>
  <p:slideViewPr>
    <p:cSldViewPr snapToGrid="0">
      <p:cViewPr>
        <p:scale>
          <a:sx n="125" d="100"/>
          <a:sy n="125" d="100"/>
        </p:scale>
        <p:origin x="-104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8352FD3-D09D-41B1-B40D-1E539FB0EB5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9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CCA46F-3A31-466E-90B8-1A9BF57F004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82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C06581-D6D9-4519-902F-78A8605A091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047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BAA9C8-1E00-427F-8498-1ACF9ECB0E8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453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B185DA-67A1-4974-B8A5-66B773CDED0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460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8D7C64-588A-48DF-A299-5DFA7B03DE2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64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0322DE-C561-4B05-82C9-ABD1699C528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268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521B674-9314-4935-8485-D6116829174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77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FF7766-51E8-42A7-AF1D-A8BF1DB8622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168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5A36F01-5106-4D96-BCD8-1C4D485277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806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833BB9A-0CE2-46DC-A095-A348A6EAAC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07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B53573F-E1AB-4303-B051-6E78E21C452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05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9AED8-8D9D-4D4B-8598-48DE7B40AF9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702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5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26F6ECD-947B-4355-BED6-F8DA3CEB7C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035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F730C-3B92-4F08-882D-97951B68FF6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993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720D84-081B-4319-A82A-E8B949E010F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025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67C9F1-CF69-4B61-8D5E-938050191FA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78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5088743-9666-4220-8CC1-1A5406B4D0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623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D7E427A-333E-4197-8552-DFF15F588A5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526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8DCC9E-05DA-40FA-8F08-49607B22F6C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595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1D505A-F075-4E2D-9593-2B2D3E9AD0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51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612767D-E13B-47F5-BD14-5BFFFDBB308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919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16E70A4-C73D-4676-8127-8672F9166AE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337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71E595-C917-486B-ADCC-E499E8A999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31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7F6134C-A1A7-4437-89A7-19BCE4849A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70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B12CA5-027E-4A4D-8F74-5E8AA2305D3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60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1767DC-FBC8-427D-B97D-AE4C43D21F1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66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46F5DD-2A3B-4B66-8EB3-AE5FE0C5FC9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94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FAD545-4698-42AB-802F-A550852FC7C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61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C9A6CE-4C76-424D-A2F2-B5D216D8113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14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96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03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251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07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476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807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2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906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657229" y="195322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32997" y="195322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591944" y="195322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067711" y="195322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479" y="195322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657229" y="342900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132997" y="342900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591944" y="342900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067711" y="342900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543479" y="3429000"/>
            <a:ext cx="1223963" cy="122396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63846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352550" y="1000125"/>
            <a:ext cx="2514600" cy="2181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4486275" y="838200"/>
            <a:ext cx="3819525" cy="26098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94184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6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6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6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  <p:sldLayoutId id="214748400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rid.malven.co/" TargetMode="External"/><Relationship Id="rId3" Type="http://schemas.openxmlformats.org/officeDocument/2006/relationships/hyperlink" Target="https://cssgridgarden.com/" TargetMode="External"/><Relationship Id="rId7" Type="http://schemas.openxmlformats.org/officeDocument/2006/relationships/hyperlink" Target="https://griddy.io/" TargetMode="External"/><Relationship Id="rId12" Type="http://schemas.openxmlformats.org/officeDocument/2006/relationships/hyperlink" Target="https://gridexamples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ss-irl.info/building-a-scrapbook-layout-with-css-grid/" TargetMode="External"/><Relationship Id="rId11" Type="http://schemas.openxmlformats.org/officeDocument/2006/relationships/hyperlink" Target="https://caniuse.com/css-grid" TargetMode="External"/><Relationship Id="rId5" Type="http://schemas.openxmlformats.org/officeDocument/2006/relationships/hyperlink" Target="https://codepen.io/michellebarker/full/zYOMYWv" TargetMode="External"/><Relationship Id="rId10" Type="http://schemas.openxmlformats.org/officeDocument/2006/relationships/hyperlink" Target="https://css-tricks.com/things-ive-learned-css-grid-layout/" TargetMode="External"/><Relationship Id="rId4" Type="http://schemas.openxmlformats.org/officeDocument/2006/relationships/hyperlink" Target="https://gridbyexample.com/" TargetMode="External"/><Relationship Id="rId9" Type="http://schemas.openxmlformats.org/officeDocument/2006/relationships/hyperlink" Target="https://grid.layouti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179147" y="2572125"/>
            <a:ext cx="957420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800" b="1" strike="noStrike" spc="-1" dirty="0">
                <a:latin typeface="Arial Black" panose="020B0A04020102020204" pitchFamily="34" charset="0"/>
                <a:ea typeface="DejaVu Sans"/>
              </a:rPr>
              <a:t>HTML верстка макета на CSS </a:t>
            </a:r>
            <a:r>
              <a:rPr lang="ru-RU" sz="4800" b="1" strike="noStrike" spc="-1" dirty="0" err="1">
                <a:latin typeface="Arial Black" panose="020B0A04020102020204" pitchFamily="34" charset="0"/>
                <a:ea typeface="DejaVu Sans"/>
              </a:rPr>
              <a:t>Grid</a:t>
            </a:r>
            <a:endParaRPr lang="en-US" sz="4800" b="1" strike="noStrike" spc="-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01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981080" y="80820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1501F"/>
                </a:solidFill>
                <a:latin typeface="Segoe UI Light"/>
                <a:ea typeface="DejaVu Sans"/>
              </a:rPr>
              <a:t>Grid container (грид-контейнер)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2" name="CustomShape 10"/>
          <p:cNvSpPr/>
          <p:nvPr/>
        </p:nvSpPr>
        <p:spPr>
          <a:xfrm>
            <a:off x="1106640" y="1555200"/>
            <a:ext cx="1042380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Итак, чтобы сделать блок грид-контейнером, нужно задать ему соответствующее значение свойства display: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3" name="Рисунок 186"/>
          <p:cNvPicPr/>
          <p:nvPr/>
        </p:nvPicPr>
        <p:blipFill>
          <a:blip r:embed="rId3"/>
          <a:stretch/>
        </p:blipFill>
        <p:spPr>
          <a:xfrm>
            <a:off x="1188720" y="2526120"/>
            <a:ext cx="6400440" cy="822600"/>
          </a:xfrm>
          <a:prstGeom prst="rect">
            <a:avLst/>
          </a:prstGeom>
          <a:ln>
            <a:noFill/>
          </a:ln>
        </p:spPr>
      </p:pic>
      <p:sp>
        <p:nvSpPr>
          <p:cNvPr id="264" name="CustomShape 11"/>
          <p:cNvSpPr/>
          <p:nvPr/>
        </p:nvSpPr>
        <p:spPr>
          <a:xfrm>
            <a:off x="1106640" y="3751200"/>
            <a:ext cx="10058040" cy="12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Непосредственные дочерние элементы в грид-контейнере становятся его грид-элементами и далее уже располагаются согласно раскладке грида.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106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981080" y="80820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1501F"/>
                </a:solidFill>
                <a:latin typeface="Segoe UI Light"/>
                <a:ea typeface="DejaVu Sans"/>
              </a:rPr>
              <a:t>Grid line (грид-линия)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2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74" name="Рисунок 197"/>
          <p:cNvPicPr/>
          <p:nvPr/>
        </p:nvPicPr>
        <p:blipFill>
          <a:blip r:embed="rId3"/>
          <a:stretch/>
        </p:blipFill>
        <p:spPr>
          <a:xfrm>
            <a:off x="3306600" y="1474200"/>
            <a:ext cx="5577480" cy="4754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1523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981080" y="80820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D1501F"/>
                </a:solidFill>
                <a:latin typeface="Segoe UI Light"/>
                <a:ea typeface="DejaVu Sans"/>
              </a:rPr>
              <a:t>Именованные грид-линии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2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1087920" y="1566720"/>
            <a:ext cx="10423800" cy="21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В имени могут использоваться любые буквы, латиница, кириллица, символы юникода и так далее. Имена записываются в квадратных скобках через дефис внутри свойств grid-template-columns и grid-template-rows. «Стартовые» линии рядов назовём [content-column-start] и [content-row-start], а «конечные» — [content-column-end] и [content-row-end].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5" name="Рисунок 208"/>
          <p:cNvPicPr/>
          <p:nvPr/>
        </p:nvPicPr>
        <p:blipFill>
          <a:blip r:embed="rId3"/>
          <a:stretch/>
        </p:blipFill>
        <p:spPr>
          <a:xfrm>
            <a:off x="1171080" y="3086640"/>
            <a:ext cx="10058040" cy="2685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973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6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94" name="Рисунок 217"/>
          <p:cNvPicPr/>
          <p:nvPr/>
        </p:nvPicPr>
        <p:blipFill>
          <a:blip r:embed="rId3"/>
          <a:srcRect l="16393" t="2971" r="24169" b="4547"/>
          <a:stretch/>
        </p:blipFill>
        <p:spPr>
          <a:xfrm>
            <a:off x="2422800" y="1040400"/>
            <a:ext cx="6735240" cy="519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27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6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1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1235520" y="2220480"/>
            <a:ext cx="8330511" cy="10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Теперь при прописывании координат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-элементов мы можем опираться не только на номера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-линий, но ещё и их имена:              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04" name="Рисунок 227"/>
          <p:cNvPicPr/>
          <p:nvPr/>
        </p:nvPicPr>
        <p:blipFill>
          <a:blip r:embed="rId3"/>
          <a:stretch/>
        </p:blipFill>
        <p:spPr>
          <a:xfrm>
            <a:off x="1235520" y="3261240"/>
            <a:ext cx="8561623" cy="12605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334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6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1036440" y="1423080"/>
            <a:ext cx="8700413" cy="12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Именованными линиями мы можем пользоваться не только для задания координат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-элемента .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main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но и для остальных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-элементов: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14" name="Рисунок 237"/>
          <p:cNvPicPr/>
          <p:nvPr/>
        </p:nvPicPr>
        <p:blipFill>
          <a:blip r:embed="rId3"/>
          <a:stretch/>
        </p:blipFill>
        <p:spPr>
          <a:xfrm>
            <a:off x="1036441" y="2499840"/>
            <a:ext cx="8398962" cy="2343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8739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428421" y="925793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D1501F"/>
                </a:solidFill>
                <a:latin typeface="Segoe UI Light"/>
                <a:ea typeface="DejaVu Sans"/>
              </a:rPr>
              <a:t>Grid</a:t>
            </a:r>
            <a:r>
              <a:rPr lang="ru-RU" sz="2800" b="0" strike="noStrike" spc="-1" dirty="0">
                <a:solidFill>
                  <a:srgbClr val="D1501F"/>
                </a:solidFill>
                <a:latin typeface="Segoe UI Light"/>
                <a:ea typeface="DejaVu Sans"/>
              </a:rPr>
              <a:t> </a:t>
            </a:r>
            <a:r>
              <a:rPr lang="ru-RU" sz="2800" b="0" strike="noStrike" spc="-1" dirty="0" err="1">
                <a:solidFill>
                  <a:srgbClr val="D1501F"/>
                </a:solidFill>
                <a:latin typeface="Segoe UI Light"/>
                <a:ea typeface="DejaVu Sans"/>
              </a:rPr>
              <a:t>item</a:t>
            </a:r>
            <a:r>
              <a:rPr lang="ru-RU" sz="2800" b="0" strike="noStrike" spc="-1" dirty="0">
                <a:solidFill>
                  <a:srgbClr val="D1501F"/>
                </a:solidFill>
                <a:latin typeface="Segoe UI Light"/>
                <a:ea typeface="DejaVu Sans"/>
              </a:rPr>
              <a:t> (</a:t>
            </a:r>
            <a:r>
              <a:rPr lang="ru-RU" sz="2800" b="0" strike="noStrike" spc="-1" dirty="0" err="1">
                <a:solidFill>
                  <a:srgbClr val="D1501F"/>
                </a:solidFill>
                <a:latin typeface="Segoe UI Light"/>
                <a:ea typeface="DejaVu Sans"/>
              </a:rPr>
              <a:t>грид</a:t>
            </a:r>
            <a:r>
              <a:rPr lang="ru-RU" sz="2800" b="0" strike="noStrike" spc="-1" dirty="0">
                <a:solidFill>
                  <a:srgbClr val="D1501F"/>
                </a:solidFill>
                <a:latin typeface="Segoe UI Light"/>
                <a:ea typeface="DejaVu Sans"/>
              </a:rPr>
              <a:t>-элемент)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2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 dirty="0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</a:t>
            </a:r>
            <a:r>
              <a:rPr lang="ru-RU" sz="3600" b="0" strike="noStrike" spc="-1" dirty="0" err="1">
                <a:solidFill>
                  <a:srgbClr val="FFFFFF"/>
                </a:solidFill>
                <a:latin typeface="Segoe UI Light"/>
                <a:ea typeface="Segoe UI"/>
              </a:rPr>
              <a:t>Grid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324" name="Рисунок 247"/>
          <p:cNvPicPr/>
          <p:nvPr/>
        </p:nvPicPr>
        <p:blipFill>
          <a:blip r:embed="rId3"/>
          <a:srcRect l="21248" t="4142" r="25403" b="6269"/>
          <a:stretch/>
        </p:blipFill>
        <p:spPr>
          <a:xfrm>
            <a:off x="2677269" y="1525913"/>
            <a:ext cx="5269320" cy="4618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3060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6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1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3" name="CustomShape 9"/>
          <p:cNvSpPr/>
          <p:nvPr/>
        </p:nvSpPr>
        <p:spPr>
          <a:xfrm>
            <a:off x="873000" y="1453649"/>
            <a:ext cx="8723176" cy="12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-элементы равномерно распределяют между собой всю доступную ширину и высоту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-родителя, если не изменять их поведение.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4" name="CustomShape 10"/>
          <p:cNvSpPr/>
          <p:nvPr/>
        </p:nvSpPr>
        <p:spPr>
          <a:xfrm>
            <a:off x="873000" y="2198520"/>
            <a:ext cx="9054771" cy="12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Можно явно указать, сколько ячеек будет занимать определённый грид-элемент, то есть с каких грид-линий элемент начинается и на каких заканчивается.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Рисунок 258"/>
          <p:cNvPicPr/>
          <p:nvPr/>
        </p:nvPicPr>
        <p:blipFill>
          <a:blip r:embed="rId3"/>
          <a:stretch/>
        </p:blipFill>
        <p:spPr>
          <a:xfrm>
            <a:off x="883440" y="3141360"/>
            <a:ext cx="8712736" cy="18526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770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981080" y="80820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1501F"/>
                </a:solidFill>
                <a:latin typeface="Segoe UI Light"/>
                <a:ea typeface="DejaVu Sans"/>
              </a:rPr>
              <a:t>Многослойность в Grid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5" name="CustomShape 10"/>
          <p:cNvSpPr/>
          <p:nvPr/>
        </p:nvSpPr>
        <p:spPr>
          <a:xfrm>
            <a:off x="850320" y="1838160"/>
            <a:ext cx="8886533" cy="16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В случае, если координаты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-элементов заданы так, что элементы наслаиваются друг на друга, располагаться они будут один поверх другого в порядке появления в разметке, как будто это стопка листов.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6" name="CustomShape 11"/>
          <p:cNvSpPr/>
          <p:nvPr/>
        </p:nvSpPr>
        <p:spPr>
          <a:xfrm>
            <a:off x="819000" y="3011040"/>
            <a:ext cx="9028385" cy="28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Мы можем явно управлять очерёдностью слоёв в случае наложения. Как и на абсолютно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спозиционированные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элементы, на пересекающиеся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-элементы действует свойство z-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index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 Чем выше z-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index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тем выше элемент в «стопке». Если у двух элементов одинаковый z-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index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то выше будет располагаться тот, который идёт следующим в разметке.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3365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6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3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55" name="Рисунок 278"/>
          <p:cNvPicPr/>
          <p:nvPr/>
        </p:nvPicPr>
        <p:blipFill>
          <a:blip r:embed="rId3"/>
          <a:srcRect l="23797" t="4877" r="23017" b="3990"/>
          <a:stretch/>
        </p:blipFill>
        <p:spPr>
          <a:xfrm>
            <a:off x="3050518" y="1170576"/>
            <a:ext cx="5024160" cy="484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860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981080" y="799200"/>
            <a:ext cx="822816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04E1D"/>
                </a:solidFill>
                <a:latin typeface="Segoe UI Light"/>
                <a:ea typeface="DejaVu Sans"/>
              </a:rPr>
              <a:t>План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</a:t>
            </a:r>
            <a:r>
              <a:rPr lang="ru-RU" sz="3200" b="0" strike="noStrike" spc="-1" dirty="0" err="1" smtClean="0">
                <a:solidFill>
                  <a:srgbClr val="FFFFFF"/>
                </a:solidFill>
                <a:latin typeface="Segoe UI Light"/>
                <a:ea typeface="Segoe UI"/>
              </a:rPr>
              <a:t>Grid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2058120" y="1371240"/>
            <a:ext cx="8074800" cy="484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t/>
            </a:r>
            <a:br/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t/>
            </a:r>
            <a:br/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t/>
            </a: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1981080" y="1737360"/>
            <a:ext cx="7375680" cy="4388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50000"/>
              </a:lnSpc>
              <a:buClr>
                <a:srgbClr val="D04E1D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Quattrocento Sans"/>
              </a:rPr>
              <a:t>Знакомство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50000"/>
              </a:lnSpc>
              <a:buClr>
                <a:srgbClr val="D04E1D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Quattrocento Sans"/>
              </a:rPr>
              <a:t>История создания CSS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Quattrocento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Quattrocento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Quattrocento Sans"/>
              </a:rPr>
              <a:t>Layout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50000"/>
              </a:lnSpc>
              <a:buClr>
                <a:srgbClr val="D04E1D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Quattrocento Sans"/>
              </a:rPr>
              <a:t>Основы работы с технологией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Quattrocento Sans"/>
              </a:rPr>
              <a:t>Grid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50000"/>
              </a:lnSpc>
              <a:buClr>
                <a:srgbClr val="D04E1D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Quattrocento Sans"/>
              </a:rPr>
              <a:t>Преимущества использования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Quattrocento Sans"/>
              </a:rPr>
              <a:t>Grid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50000"/>
              </a:lnSpc>
              <a:buClr>
                <a:srgbClr val="D04E1D"/>
              </a:buClr>
              <a:buFont typeface="StarSymbol"/>
              <a:buAutoNum type="arabicPeriod"/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Segoe UI"/>
                <a:ea typeface="Quattrocento Sans"/>
              </a:rPr>
              <a:t>Подборка 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Quattrocento Sans"/>
              </a:rPr>
              <a:t>полезных ресурсов и статей по CSS </a:t>
            </a:r>
            <a:r>
              <a:rPr lang="ru-RU" sz="1800" b="0" strike="noStrike" spc="-1" dirty="0" err="1" smtClean="0">
                <a:solidFill>
                  <a:srgbClr val="000000"/>
                </a:solidFill>
                <a:latin typeface="Segoe UI"/>
                <a:ea typeface="Quattrocento Sans"/>
              </a:rPr>
              <a:t>Grid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90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981080" y="1019216"/>
            <a:ext cx="82274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D04E1D"/>
                </a:solidFill>
                <a:latin typeface="Segoe UI Light"/>
                <a:ea typeface="DejaVu Sans"/>
              </a:rPr>
              <a:t>Grid area (</a:t>
            </a:r>
            <a:r>
              <a:rPr lang="en-US" sz="2800" b="0" strike="noStrike" spc="-1" dirty="0" err="1">
                <a:solidFill>
                  <a:srgbClr val="D04E1D"/>
                </a:solidFill>
                <a:latin typeface="Segoe UI Light"/>
                <a:ea typeface="DejaVu Sans"/>
              </a:rPr>
              <a:t>грид-область</a:t>
            </a:r>
            <a:r>
              <a:rPr lang="en-US" sz="2800" b="0" strike="noStrike" spc="-1" dirty="0">
                <a:solidFill>
                  <a:srgbClr val="D04E1D"/>
                </a:solidFill>
                <a:latin typeface="Segoe UI Light"/>
                <a:ea typeface="DejaVu Sans"/>
              </a:rPr>
              <a:t>)</a:t>
            </a:r>
            <a:endParaRPr lang="en-US" sz="2800" b="0" strike="noStrike" spc="-1" dirty="0">
              <a:solidFill>
                <a:srgbClr val="D04E1D"/>
              </a:solidFill>
              <a:latin typeface="Arial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3" name="CustomShape 8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5" name="CustomShape 10"/>
          <p:cNvSpPr/>
          <p:nvPr/>
        </p:nvSpPr>
        <p:spPr>
          <a:xfrm>
            <a:off x="1055880" y="2142360"/>
            <a:ext cx="8680973" cy="12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Альтернативный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способ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задания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координат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grid-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элементов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—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определение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grid-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областей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помощью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свойства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grid-template-areas. 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помощью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этого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способа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можно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объявить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грид-области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их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координаты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дать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областям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имена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затем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указать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дочерним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grid-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элементам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какой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из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областей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они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будут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соответствовать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66" name="CustomShape 11"/>
          <p:cNvSpPr/>
          <p:nvPr/>
        </p:nvSpPr>
        <p:spPr>
          <a:xfrm>
            <a:off x="1055880" y="3606662"/>
            <a:ext cx="8680973" cy="13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Имена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Grid-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областям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можно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давать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любые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кроме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значащих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имя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span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лучше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давать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),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том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числе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можно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давать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имена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из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одной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буквы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869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6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1940886" y="246185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75" name="Рисунок 298"/>
          <p:cNvPicPr/>
          <p:nvPr/>
        </p:nvPicPr>
        <p:blipFill>
          <a:blip r:embed="rId3"/>
          <a:stretch/>
        </p:blipFill>
        <p:spPr>
          <a:xfrm>
            <a:off x="1483081" y="1255684"/>
            <a:ext cx="7500145" cy="42608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252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2;p17"/>
          <p:cNvSpPr txBox="1">
            <a:spLocks/>
          </p:cNvSpPr>
          <p:nvPr/>
        </p:nvSpPr>
        <p:spPr>
          <a:xfrm>
            <a:off x="1318549" y="909957"/>
            <a:ext cx="8123446" cy="8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defTabSz="457200">
              <a:buClr>
                <a:srgbClr val="000000"/>
              </a:buClr>
              <a:buSzPts val="1100"/>
              <a:defRPr/>
            </a:pPr>
            <a:r>
              <a:rPr lang="en-US" sz="3600" dirty="0">
                <a:solidFill>
                  <a:schemeClr val="tx1"/>
                </a:solidFill>
              </a:rPr>
              <a:t>grid-template-areas</a:t>
            </a:r>
          </a:p>
        </p:txBody>
      </p:sp>
      <p:sp>
        <p:nvSpPr>
          <p:cNvPr id="11" name="Google Shape;83;p17"/>
          <p:cNvSpPr txBox="1">
            <a:spLocks/>
          </p:cNvSpPr>
          <p:nvPr/>
        </p:nvSpPr>
        <p:spPr>
          <a:xfrm>
            <a:off x="1318549" y="2080845"/>
            <a:ext cx="9733079" cy="38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defTabSz="457200">
              <a:buClr>
                <a:srgbClr val="7F7F7F"/>
              </a:buClr>
              <a:buNone/>
              <a:defRPr/>
            </a:pPr>
            <a:r>
              <a:rPr lang="ru-RU" sz="2400" dirty="0">
                <a:solidFill>
                  <a:schemeClr val="tx1"/>
                </a:solidFill>
              </a:rPr>
              <a:t>В кавычках записывается строка </a:t>
            </a:r>
            <a:r>
              <a:rPr lang="ru-RU" sz="2400" dirty="0" err="1">
                <a:solidFill>
                  <a:schemeClr val="tx1"/>
                </a:solidFill>
              </a:rPr>
              <a:t>Grid</a:t>
            </a:r>
            <a:r>
              <a:rPr lang="ru-RU" sz="2400" dirty="0">
                <a:solidFill>
                  <a:schemeClr val="tx1"/>
                </a:solidFill>
              </a:rPr>
              <a:t>, внутри которых через пробел записываются имена областей. Повторяющиеся имена станут областью.</a:t>
            </a:r>
          </a:p>
          <a:p>
            <a:pPr marL="0" indent="0" defTabSz="457200">
              <a:spcBef>
                <a:spcPts val="800"/>
              </a:spcBef>
              <a:buClr>
                <a:srgbClr val="7F7F7F"/>
              </a:buClr>
              <a:buNone/>
              <a:defRPr/>
            </a:pPr>
            <a:r>
              <a:rPr lang="ru-RU" sz="2400" dirty="0">
                <a:solidFill>
                  <a:schemeClr val="tx1"/>
                </a:solidFill>
              </a:rPr>
              <a:t>ВАЖНО! Область обязательно должна быть прямоугольной.</a:t>
            </a:r>
          </a:p>
          <a:p>
            <a:pPr marL="0" indent="0" defTabSz="457200">
              <a:spcBef>
                <a:spcPts val="800"/>
              </a:spcBef>
              <a:buClr>
                <a:srgbClr val="7F7F7F"/>
              </a:buClr>
              <a:buNone/>
              <a:defRPr/>
            </a:pPr>
            <a:r>
              <a:rPr lang="ru-RU" sz="2400" dirty="0">
                <a:solidFill>
                  <a:schemeClr val="tx1"/>
                </a:solidFill>
              </a:rPr>
              <a:t>Для указания ячейки без области можно поставить точку (.)</a:t>
            </a:r>
          </a:p>
          <a:p>
            <a:pPr marL="0" indent="0" defTabSz="457200">
              <a:spcBef>
                <a:spcPts val="800"/>
              </a:spcBef>
              <a:spcAft>
                <a:spcPts val="800"/>
              </a:spcAft>
              <a:buClr>
                <a:srgbClr val="7F7F7F"/>
              </a:buClr>
              <a:buNone/>
              <a:defRPr/>
            </a:pPr>
            <a:r>
              <a:rPr lang="ru-RU" sz="2400" dirty="0">
                <a:solidFill>
                  <a:schemeClr val="tx1"/>
                </a:solidFill>
              </a:rPr>
              <a:t>Если не указывать </a:t>
            </a:r>
            <a:r>
              <a:rPr lang="ru-RU" sz="2400" dirty="0" err="1">
                <a:solidFill>
                  <a:schemeClr val="tx1"/>
                </a:solidFill>
              </a:rPr>
              <a:t>grid-template-rows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dirty="0" err="1">
                <a:solidFill>
                  <a:schemeClr val="tx1"/>
                </a:solidFill>
              </a:rPr>
              <a:t>grid-template-columns</a:t>
            </a:r>
            <a:r>
              <a:rPr lang="ru-RU" sz="2400" dirty="0">
                <a:solidFill>
                  <a:schemeClr val="tx1"/>
                </a:solidFill>
              </a:rPr>
              <a:t>, то сетка генерируется на основе </a:t>
            </a:r>
            <a:r>
              <a:rPr lang="ru-RU" sz="2400" dirty="0" err="1">
                <a:solidFill>
                  <a:schemeClr val="tx1"/>
                </a:solidFill>
              </a:rPr>
              <a:t>grid-template-area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ED7E347-8D82-4B5D-8755-4F430BFE918B}"/>
              </a:ext>
            </a:extLst>
          </p:cNvPr>
          <p:cNvCxnSpPr/>
          <p:nvPr/>
        </p:nvCxnSpPr>
        <p:spPr>
          <a:xfrm>
            <a:off x="1318549" y="1665835"/>
            <a:ext cx="900000" cy="0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84072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;p18"/>
          <p:cNvSpPr txBox="1">
            <a:spLocks/>
          </p:cNvSpPr>
          <p:nvPr/>
        </p:nvSpPr>
        <p:spPr>
          <a:xfrm>
            <a:off x="1318549" y="935640"/>
            <a:ext cx="7199107" cy="72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defTabSz="457200">
              <a:buClr>
                <a:srgbClr val="000000"/>
              </a:buClr>
              <a:defRPr/>
            </a:pPr>
            <a:r>
              <a:rPr lang="en-US" sz="3600" dirty="0">
                <a:solidFill>
                  <a:schemeClr val="tx1"/>
                </a:solidFill>
              </a:rPr>
              <a:t>grid-area</a:t>
            </a:r>
          </a:p>
        </p:txBody>
      </p:sp>
      <p:sp>
        <p:nvSpPr>
          <p:cNvPr id="14" name="Google Shape;89;p18"/>
          <p:cNvSpPr txBox="1">
            <a:spLocks/>
          </p:cNvSpPr>
          <p:nvPr/>
        </p:nvSpPr>
        <p:spPr>
          <a:xfrm>
            <a:off x="1318549" y="1936537"/>
            <a:ext cx="9212817" cy="398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defTabSz="457200">
              <a:buClr>
                <a:srgbClr val="7F7F7F"/>
              </a:buClr>
              <a:buNone/>
              <a:defRPr/>
            </a:pPr>
            <a:r>
              <a:rPr lang="ru-RU" sz="2400" dirty="0">
                <a:solidFill>
                  <a:schemeClr val="tx1"/>
                </a:solidFill>
              </a:rPr>
              <a:t>Применяется для элементов. Данное свойство используется в двух вариантах:</a:t>
            </a:r>
          </a:p>
          <a:p>
            <a:pPr marL="0" indent="0" defTabSz="457200">
              <a:spcBef>
                <a:spcPts val="800"/>
              </a:spcBef>
              <a:buClr>
                <a:srgbClr val="7F7F7F"/>
              </a:buClr>
              <a:buNone/>
              <a:defRPr/>
            </a:pPr>
            <a:r>
              <a:rPr lang="ru-RU" sz="2400" dirty="0">
                <a:solidFill>
                  <a:schemeClr val="tx1"/>
                </a:solidFill>
              </a:rPr>
              <a:t>1. Как указание области для элемента из </a:t>
            </a:r>
            <a:r>
              <a:rPr lang="ru-RU" sz="2400" dirty="0" err="1">
                <a:solidFill>
                  <a:schemeClr val="tx1"/>
                </a:solidFill>
              </a:rPr>
              <a:t>grid-template-areas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defTabSz="457200">
              <a:spcBef>
                <a:spcPts val="800"/>
              </a:spcBef>
              <a:spcAft>
                <a:spcPts val="800"/>
              </a:spcAft>
              <a:buClr>
                <a:srgbClr val="7F7F7F"/>
              </a:buClr>
              <a:buNone/>
              <a:defRPr/>
            </a:pPr>
            <a:r>
              <a:rPr lang="ru-RU" sz="2400" dirty="0">
                <a:solidFill>
                  <a:schemeClr val="tx1"/>
                </a:solidFill>
              </a:rPr>
              <a:t>2. Как сокращение </a:t>
            </a:r>
            <a:r>
              <a:rPr lang="ru-RU" sz="2400" dirty="0" err="1">
                <a:solidFill>
                  <a:schemeClr val="tx1"/>
                </a:solidFill>
              </a:rPr>
              <a:t>grid-row-start</a:t>
            </a:r>
            <a:r>
              <a:rPr lang="ru-RU" sz="2400" dirty="0">
                <a:solidFill>
                  <a:schemeClr val="tx1"/>
                </a:solidFill>
              </a:rPr>
              <a:t> / </a:t>
            </a:r>
            <a:r>
              <a:rPr lang="ru-RU" sz="2400" dirty="0" err="1">
                <a:solidFill>
                  <a:schemeClr val="tx1"/>
                </a:solidFill>
              </a:rPr>
              <a:t>grid-column-start</a:t>
            </a:r>
            <a:r>
              <a:rPr lang="ru-RU" sz="2400" dirty="0">
                <a:solidFill>
                  <a:schemeClr val="tx1"/>
                </a:solidFill>
              </a:rPr>
              <a:t> / </a:t>
            </a:r>
            <a:r>
              <a:rPr lang="ru-RU" sz="2400" dirty="0" err="1">
                <a:solidFill>
                  <a:schemeClr val="tx1"/>
                </a:solidFill>
              </a:rPr>
              <a:t>grid-row-end</a:t>
            </a:r>
            <a:r>
              <a:rPr lang="ru-RU" sz="2400" dirty="0">
                <a:solidFill>
                  <a:schemeClr val="tx1"/>
                </a:solidFill>
              </a:rPr>
              <a:t> / </a:t>
            </a:r>
            <a:r>
              <a:rPr lang="ru-RU" sz="2400" dirty="0" err="1">
                <a:solidFill>
                  <a:schemeClr val="tx1"/>
                </a:solidFill>
              </a:rPr>
              <a:t>grid-column-end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85F2CF6-940C-485A-A417-16864348F9D6}"/>
              </a:ext>
            </a:extLst>
          </p:cNvPr>
          <p:cNvCxnSpPr/>
          <p:nvPr/>
        </p:nvCxnSpPr>
        <p:spPr>
          <a:xfrm>
            <a:off x="1318549" y="1665835"/>
            <a:ext cx="900000" cy="0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129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6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2" name="CustomShape 7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84" name="Рисунок 307"/>
          <p:cNvPicPr/>
          <p:nvPr/>
        </p:nvPicPr>
        <p:blipFill>
          <a:blip r:embed="rId3"/>
          <a:stretch/>
        </p:blipFill>
        <p:spPr>
          <a:xfrm>
            <a:off x="1123200" y="1216975"/>
            <a:ext cx="8060993" cy="43297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033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1981080" y="808200"/>
            <a:ext cx="82274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D04E1D"/>
                </a:solidFill>
                <a:latin typeface="Segoe UI Light"/>
                <a:ea typeface="DejaVu Sans"/>
              </a:rPr>
              <a:t>Grid gutter (грид-интервал)</a:t>
            </a:r>
            <a:endParaRPr lang="en-US" sz="2800" b="0" strike="noStrike" spc="-1">
              <a:solidFill>
                <a:srgbClr val="D04E1D"/>
              </a:solidFill>
              <a:latin typeface="Arial"/>
            </a:endParaRPr>
          </a:p>
        </p:txBody>
      </p:sp>
      <p:sp>
        <p:nvSpPr>
          <p:cNvPr id="391" name="CustomShape 7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2" name="CustomShape 8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4" name="CustomShape 10"/>
          <p:cNvSpPr/>
          <p:nvPr/>
        </p:nvSpPr>
        <p:spPr>
          <a:xfrm>
            <a:off x="883260" y="2070636"/>
            <a:ext cx="8501900" cy="22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Собственными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гридовыми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инструментами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можно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задать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равномерные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отступы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между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рядами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между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столбцами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У grid-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интервалов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есть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особенности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промежутки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появляются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между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элементами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появляются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краям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контейнера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9381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6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1" name="CustomShape 7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03" name="Рисунок 326"/>
          <p:cNvPicPr/>
          <p:nvPr/>
        </p:nvPicPr>
        <p:blipFill>
          <a:blip r:embed="rId3"/>
          <a:stretch/>
        </p:blipFill>
        <p:spPr>
          <a:xfrm>
            <a:off x="1029600" y="1281240"/>
            <a:ext cx="8375657" cy="1180606"/>
          </a:xfrm>
          <a:prstGeom prst="rect">
            <a:avLst/>
          </a:prstGeom>
          <a:ln>
            <a:noFill/>
          </a:ln>
        </p:spPr>
      </p:pic>
      <p:sp>
        <p:nvSpPr>
          <p:cNvPr id="404" name="CustomShape 9"/>
          <p:cNvSpPr/>
          <p:nvPr/>
        </p:nvSpPr>
        <p:spPr>
          <a:xfrm>
            <a:off x="1029600" y="2936160"/>
            <a:ext cx="8626866" cy="13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более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ранних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спецификациях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эти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свойства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имеют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приставку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grid-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начале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(grid-column-gap, grid-row-gap, grid-gap),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сейчас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работают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оба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варианта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свойств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482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6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1" name="CustomShape 7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3" name="Рисунок 336"/>
          <p:cNvPicPr/>
          <p:nvPr/>
        </p:nvPicPr>
        <p:blipFill>
          <a:blip r:embed="rId3"/>
          <a:stretch/>
        </p:blipFill>
        <p:spPr>
          <a:xfrm>
            <a:off x="1026721" y="923760"/>
            <a:ext cx="8237860" cy="45023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2520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81080" y="808200"/>
            <a:ext cx="82274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D04E1D"/>
                </a:solidFill>
                <a:latin typeface="Segoe UI Light"/>
                <a:ea typeface="DejaVu Sans"/>
              </a:rPr>
              <a:t>Размеры в Grid</a:t>
            </a:r>
            <a:endParaRPr lang="en-US" sz="2800" b="0" strike="noStrike" spc="-1">
              <a:solidFill>
                <a:srgbClr val="D04E1D"/>
              </a:solidFill>
              <a:latin typeface="Arial"/>
            </a:endParaRPr>
          </a:p>
        </p:txBody>
      </p:sp>
      <p:sp>
        <p:nvSpPr>
          <p:cNvPr id="420" name="CustomShape 7"/>
          <p:cNvSpPr/>
          <p:nvPr/>
        </p:nvSpPr>
        <p:spPr>
          <a:xfrm>
            <a:off x="-180" y="21006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1" name="CustomShape 8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23" name="CustomShape 10"/>
          <p:cNvSpPr/>
          <p:nvPr/>
        </p:nvSpPr>
        <p:spPr>
          <a:xfrm>
            <a:off x="1097280" y="1463040"/>
            <a:ext cx="8468751" cy="47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Размеры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строк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колонок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интервалы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между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ними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определяются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почти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всеми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возможными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единицами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измерения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относительными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абсолютными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то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есть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это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могут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быть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значения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px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% и auto, а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также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остальных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единицах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размеров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CSS.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Также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у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гридов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есть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своя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собственная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относительная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единица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fr.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fr</a:t>
            </a:r>
            <a:r>
              <a:rPr lang="en-US" sz="1800" b="1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(fraction) 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—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доля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доступного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свободного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от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другого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контента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пространства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грид-контейнере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auto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—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пространство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достаточное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контента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%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—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процент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от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доступной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ширины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или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высоты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грид-контейнера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330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6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0" name="CustomShape 7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32" name="Рисунок 355"/>
          <p:cNvPicPr/>
          <p:nvPr/>
        </p:nvPicPr>
        <p:blipFill>
          <a:blip r:embed="rId3"/>
          <a:stretch/>
        </p:blipFill>
        <p:spPr>
          <a:xfrm>
            <a:off x="1163600" y="1938814"/>
            <a:ext cx="7989239" cy="663709"/>
          </a:xfrm>
          <a:prstGeom prst="rect">
            <a:avLst/>
          </a:prstGeom>
          <a:ln>
            <a:noFill/>
          </a:ln>
        </p:spPr>
      </p:pic>
      <p:pic>
        <p:nvPicPr>
          <p:cNvPr id="433" name="Рисунок 356"/>
          <p:cNvPicPr/>
          <p:nvPr/>
        </p:nvPicPr>
        <p:blipFill>
          <a:blip r:embed="rId4"/>
          <a:stretch/>
        </p:blipFill>
        <p:spPr>
          <a:xfrm>
            <a:off x="1012874" y="3030778"/>
            <a:ext cx="8040086" cy="17823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9996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etting started: CSS Grid vs Flexbox | by Dania Herrera | Medium">
            <a:extLst>
              <a:ext uri="{FF2B5EF4-FFF2-40B4-BE49-F238E27FC236}">
                <a16:creationId xmlns:a16="http://schemas.microsoft.com/office/drawing/2014/main" id="{EE7D2770-120D-4223-BFB0-182D7091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52" y="1890464"/>
            <a:ext cx="4109872" cy="26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7"/>
          <p:cNvSpPr/>
          <p:nvPr/>
        </p:nvSpPr>
        <p:spPr>
          <a:xfrm>
            <a:off x="0" y="228600"/>
            <a:ext cx="12190680" cy="5702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FFFFFF"/>
                </a:solidFill>
                <a:latin typeface="Segoe UI Light"/>
              </a:rPr>
              <a:t>Flexbox &amp; Grids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879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6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42" name="CustomShape 9"/>
          <p:cNvSpPr/>
          <p:nvPr/>
        </p:nvSpPr>
        <p:spPr>
          <a:xfrm>
            <a:off x="908409" y="2241545"/>
            <a:ext cx="8898782" cy="3827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В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фракциях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fr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можно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задавать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только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размеры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столбцов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строк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гриде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Segoe UI"/>
                <a:ea typeface="DejaVu Sans"/>
              </a:rPr>
              <a:t>Размеры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грид-интервалов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(gap)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во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фракциях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не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указываются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даже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если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вы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это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сделаете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это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не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сработает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).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Теоретически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можно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задавать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значения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грид-интервалов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процентах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проценты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данной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ситуации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считаются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от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размера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контейнера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или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доступного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пространства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),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но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спецификация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не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фокусируется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на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этой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возможности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и в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разных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браузерах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проценты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рассчитываются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по-разному</a:t>
            </a:r>
            <a:r>
              <a:rPr lang="en-US" sz="20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335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981080" y="808200"/>
            <a:ext cx="82274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D04E1D"/>
                </a:solidFill>
                <a:latin typeface="Segoe UI Light"/>
                <a:ea typeface="DejaVu Sans"/>
              </a:rPr>
              <a:t>Повторы в Grid</a:t>
            </a:r>
            <a:endParaRPr lang="en-US" sz="2800" b="0" strike="noStrike" spc="-1">
              <a:solidFill>
                <a:srgbClr val="D04E1D"/>
              </a:solidFill>
              <a:latin typeface="Arial"/>
            </a:endParaRPr>
          </a:p>
        </p:txBody>
      </p:sp>
      <p:sp>
        <p:nvSpPr>
          <p:cNvPr id="449" name="CustomShape 7"/>
          <p:cNvSpPr/>
          <p:nvPr/>
        </p:nvSpPr>
        <p:spPr>
          <a:xfrm>
            <a:off x="0" y="228600"/>
            <a:ext cx="12189960" cy="531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0" name="CustomShape 8"/>
          <p:cNvSpPr/>
          <p:nvPr/>
        </p:nvSpPr>
        <p:spPr>
          <a:xfrm>
            <a:off x="1981080" y="228600"/>
            <a:ext cx="8227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52" name="CustomShape 10"/>
          <p:cNvSpPr/>
          <p:nvPr/>
        </p:nvSpPr>
        <p:spPr>
          <a:xfrm>
            <a:off x="1055520" y="2064600"/>
            <a:ext cx="8801913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Если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рисунок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столбцов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или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строк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повторяется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его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можно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описать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помощью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функции</a:t>
            </a:r>
            <a:r>
              <a:rPr lang="en-US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repeat.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53" name="Рисунок 376"/>
          <p:cNvPicPr/>
          <p:nvPr/>
        </p:nvPicPr>
        <p:blipFill>
          <a:blip r:embed="rId3"/>
          <a:stretch/>
        </p:blipFill>
        <p:spPr>
          <a:xfrm>
            <a:off x="1161329" y="2904661"/>
            <a:ext cx="8374557" cy="22501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4191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0" y="21672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5" name="CustomShape 2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61" name="CustomShape 8"/>
          <p:cNvSpPr/>
          <p:nvPr/>
        </p:nvSpPr>
        <p:spPr>
          <a:xfrm>
            <a:off x="1304280" y="749160"/>
            <a:ext cx="9600840" cy="6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04E1D"/>
                </a:solidFill>
                <a:latin typeface="Segoe UI Light"/>
                <a:ea typeface="DejaVu Sans"/>
              </a:rPr>
              <a:t>Преимущества использования Grid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63" name="CustomShape 10"/>
          <p:cNvSpPr/>
          <p:nvPr/>
        </p:nvSpPr>
        <p:spPr>
          <a:xfrm>
            <a:off x="1304280" y="1904040"/>
            <a:ext cx="5394600" cy="39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Вариативность (гибкость)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Простота в использовании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Производительность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245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6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1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93" name="CustomShape 9"/>
          <p:cNvSpPr/>
          <p:nvPr/>
        </p:nvSpPr>
        <p:spPr>
          <a:xfrm>
            <a:off x="411480" y="1019880"/>
            <a:ext cx="1152108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D04E1D"/>
                </a:solidFill>
                <a:latin typeface="Segoe UI Light"/>
                <a:ea typeface="DejaVu Sans"/>
              </a:rPr>
              <a:t>Подборка полезных ресурсов и статей по CSS </a:t>
            </a:r>
            <a:r>
              <a:rPr lang="ru-RU" sz="2800" b="0" strike="noStrike" spc="-1" dirty="0" err="1">
                <a:solidFill>
                  <a:srgbClr val="D04E1D"/>
                </a:solidFill>
                <a:latin typeface="Segoe UI Light"/>
                <a:ea typeface="DejaVu Sans"/>
              </a:rPr>
              <a:t>Grid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94" name="CustomShape 10"/>
          <p:cNvSpPr/>
          <p:nvPr/>
        </p:nvSpPr>
        <p:spPr>
          <a:xfrm>
            <a:off x="548640" y="1811160"/>
            <a:ext cx="9419325" cy="34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3"/>
              </a:rPr>
              <a:t>Grid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DejaVu Sans"/>
                <a:hlinkClick r:id="rId3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3"/>
              </a:rPr>
              <a:t>Garden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– обучающая игра по CSS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4"/>
              </a:rPr>
              <a:t>Grid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4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4"/>
              </a:rPr>
              <a:t>by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4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4"/>
              </a:rPr>
              <a:t>Example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– ресурс, где собраны полезные ссылки по CSS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а также, как следует из названия, примеры использования.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5"/>
              </a:rPr>
              <a:t>Compound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5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5"/>
              </a:rPr>
              <a:t>grid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5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5"/>
              </a:rPr>
              <a:t>generator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– генератор составной сетки (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DejaVu Sans"/>
                <a:hlinkClick r:id="rId6"/>
              </a:rPr>
              <a:t>статья для практики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7"/>
              </a:rPr>
              <a:t>Griddy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–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песочница для практики работы с CSS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8"/>
              </a:rPr>
              <a:t>Grid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DejaVu Sans"/>
                <a:hlinkClick r:id="rId8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8"/>
              </a:rPr>
              <a:t>Cheat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DejaVu Sans"/>
                <a:hlinkClick r:id="rId8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8"/>
              </a:rPr>
              <a:t>Sheet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– шпаргалка по CSS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9"/>
              </a:rPr>
              <a:t>Grid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9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9"/>
              </a:rPr>
              <a:t>Layoutit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 – еще одна 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песочница для практики работы с CSS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Things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I’ve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Learned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About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 CSS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Grid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Noto Sans CJK SC"/>
                <a:hlinkClick r:id="rId10"/>
              </a:rPr>
              <a:t>Layout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 – очень полезная статья от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Noto Sans CJK SC"/>
              </a:rPr>
              <a:t>css-tricks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, рассказывает какие выводы сделал разработчик после изучения 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CSS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11"/>
              </a:rPr>
              <a:t>Can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DejaVu Sans"/>
                <a:hlinkClick r:id="rId11"/>
              </a:rPr>
              <a:t> i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11"/>
              </a:rPr>
              <a:t>use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–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браузерная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поддержка технологии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, а также можно узнать про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GridBugs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12"/>
              </a:rPr>
              <a:t>Grid</a:t>
            </a:r>
            <a:r>
              <a:rPr lang="ru-RU" sz="1800" b="1" u="sng" strike="noStrike" spc="-1" dirty="0">
                <a:solidFill>
                  <a:srgbClr val="000000"/>
                </a:solidFill>
                <a:uFillTx/>
                <a:latin typeface="Segoe UI"/>
                <a:ea typeface="DejaVu Sans"/>
                <a:hlinkClick r:id="rId12"/>
              </a:rPr>
              <a:t> </a:t>
            </a:r>
            <a:r>
              <a:rPr lang="ru-RU" sz="1800" b="1" u="sng" strike="noStrike" spc="-1" dirty="0" err="1">
                <a:solidFill>
                  <a:srgbClr val="000000"/>
                </a:solidFill>
                <a:uFillTx/>
                <a:latin typeface="Segoe UI"/>
                <a:ea typeface="DejaVu Sans"/>
                <a:hlinkClick r:id="rId12"/>
              </a:rPr>
              <a:t>examples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– каталог сайтов сделанных на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18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6"/>
          <p:cNvSpPr/>
          <p:nvPr/>
        </p:nvSpPr>
        <p:spPr>
          <a:xfrm>
            <a:off x="0" y="228600"/>
            <a:ext cx="12190680" cy="5799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</a:t>
            </a:r>
            <a:r>
              <a:rPr lang="ru-RU" sz="3200" b="0" strike="noStrike" spc="-1" dirty="0" err="1">
                <a:solidFill>
                  <a:srgbClr val="FFFFFF"/>
                </a:solidFill>
                <a:latin typeface="Segoe UI Light"/>
                <a:ea typeface="Segoe UI"/>
              </a:rPr>
              <a:t>Grid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1569600" y="2136600"/>
            <a:ext cx="914364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ru-RU" sz="1800" b="1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представляет собой пересекающийся набор горизонтальных и вертикальных линий - один набор определяет столбцы, а другой строки. Элементы могут быть помещены в сетку, соответственно строкам и столбцам.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1820306" y="999478"/>
            <a:ext cx="822816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D1501F"/>
                </a:solidFill>
                <a:latin typeface="Segoe UI Light"/>
                <a:ea typeface="DejaVu Sans"/>
              </a:rPr>
              <a:t>Что же такое CSS </a:t>
            </a:r>
            <a:r>
              <a:rPr lang="ru-RU" sz="2800" b="0" strike="noStrike" spc="-1" dirty="0" err="1">
                <a:solidFill>
                  <a:srgbClr val="D1501F"/>
                </a:solidFill>
                <a:latin typeface="Segoe UI Light"/>
                <a:ea typeface="DejaVu Sans"/>
              </a:rPr>
              <a:t>Grid</a:t>
            </a:r>
            <a:r>
              <a:rPr lang="ru-RU" sz="2800" b="0" strike="noStrike" spc="-1" dirty="0">
                <a:solidFill>
                  <a:srgbClr val="D1501F"/>
                </a:solidFill>
                <a:latin typeface="Segoe UI Light"/>
                <a:ea typeface="DejaVu Sans"/>
              </a:rPr>
              <a:t> </a:t>
            </a:r>
            <a:r>
              <a:rPr lang="ru-RU" sz="2800" b="0" strike="noStrike" spc="-1" dirty="0" err="1">
                <a:solidFill>
                  <a:srgbClr val="D1501F"/>
                </a:solidFill>
                <a:latin typeface="Segoe UI Light"/>
                <a:ea typeface="DejaVu Sans"/>
              </a:rPr>
              <a:t>Layout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7078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6"/>
          <p:cNvSpPr/>
          <p:nvPr/>
        </p:nvSpPr>
        <p:spPr>
          <a:xfrm>
            <a:off x="0" y="228600"/>
            <a:ext cx="12190680" cy="698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8"/>
          <p:cNvSpPr/>
          <p:nvPr/>
        </p:nvSpPr>
        <p:spPr>
          <a:xfrm>
            <a:off x="533520" y="1447920"/>
            <a:ext cx="11199960" cy="441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1752480" y="2215800"/>
            <a:ext cx="8685720" cy="365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CSS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— важнейшее событие для веб-раскладки, из тех, что случалось в браузерах со времен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флексбоксов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. Он позволяет избежать всяких магических чисел,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хаков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и обходных путей, к которым мы привыкли за последние 15 лет.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С ним стало намного проще описывать раскладки, что позволяет писать меньше стилей и обойтись без CSS-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Noto Sans CJK SC"/>
              </a:rPr>
              <a:t>фреймворков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Noto Sans CJK SC"/>
              </a:rPr>
              <a:t> при создании сетки сайта.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371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981080" y="81720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1501F"/>
                </a:solidFill>
                <a:latin typeface="Segoe UI Light"/>
                <a:ea typeface="DejaVu Sans"/>
              </a:rPr>
              <a:t>Варианты сетки на Grid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21" name="Рисунок 144"/>
          <p:cNvPicPr/>
          <p:nvPr/>
        </p:nvPicPr>
        <p:blipFill>
          <a:blip r:embed="rId3"/>
          <a:stretch/>
        </p:blipFill>
        <p:spPr>
          <a:xfrm rot="21586800">
            <a:off x="2307240" y="1909800"/>
            <a:ext cx="7575480" cy="3495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7755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470600" y="1044540"/>
            <a:ext cx="932580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1501F"/>
                </a:solidFill>
                <a:latin typeface="Segoe UI Light"/>
                <a:ea typeface="DejaVu Sans"/>
              </a:rPr>
              <a:t>История создания CSS Grid Layout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9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533520" y="1447920"/>
            <a:ext cx="11199960" cy="441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1"/>
          <p:cNvSpPr/>
          <p:nvPr/>
        </p:nvSpPr>
        <p:spPr>
          <a:xfrm>
            <a:off x="1546200" y="2462220"/>
            <a:ext cx="9250200" cy="246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Grid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-модуль в CSS был разработан CSS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Working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Group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для того, чтобы предоставить лучший способ создания сеток в CSS. Он попал в W3C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Candidate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Recommendation</a:t>
            </a:r>
            <a:r>
              <a:rPr lang="ru-RU" sz="1800" b="0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в феврале 2017 года, а основные браузеры начали его поддержку в марте 2017 года.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0636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2"/>
          <p:cNvSpPr/>
          <p:nvPr/>
        </p:nvSpPr>
        <p:spPr>
          <a:xfrm>
            <a:off x="292320" y="6431400"/>
            <a:ext cx="970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ITVDN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35" name="Group 3"/>
          <p:cNvGrpSpPr/>
          <p:nvPr/>
        </p:nvGrpSpPr>
        <p:grpSpPr>
          <a:xfrm>
            <a:off x="176040" y="6405480"/>
            <a:ext cx="177480" cy="410400"/>
            <a:chOff x="176040" y="6405480"/>
            <a:chExt cx="177480" cy="410400"/>
          </a:xfrm>
        </p:grpSpPr>
        <p:sp>
          <p:nvSpPr>
            <p:cNvPr id="236" name="CustomShape 4"/>
            <p:cNvSpPr/>
            <p:nvPr/>
          </p:nvSpPr>
          <p:spPr>
            <a:xfrm rot="5400000" flipH="1">
              <a:off x="63000" y="6620040"/>
              <a:ext cx="308160" cy="8316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5"/>
            <p:cNvSpPr/>
            <p:nvPr/>
          </p:nvSpPr>
          <p:spPr>
            <a:xfrm rot="5400000" flipH="1">
              <a:off x="157320" y="6517800"/>
              <a:ext cx="308160" cy="8316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8" name="CustomShape 6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CustomShape 7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431900" y="893340"/>
            <a:ext cx="9326520" cy="74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latin typeface="Segoe UI Light"/>
                <a:ea typeface="DejaVu Sans"/>
              </a:rPr>
              <a:t>Основы работы с технологией </a:t>
            </a:r>
            <a:r>
              <a:rPr lang="ru-RU" sz="2800" b="0" strike="noStrike" spc="-1" dirty="0" err="1">
                <a:latin typeface="Segoe UI Light"/>
                <a:ea typeface="DejaVu Sans"/>
              </a:rPr>
              <a:t>Grid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42" name="Рисунок 165"/>
          <p:cNvPicPr/>
          <p:nvPr/>
        </p:nvPicPr>
        <p:blipFill>
          <a:blip r:embed="rId3"/>
          <a:stretch/>
        </p:blipFill>
        <p:spPr>
          <a:xfrm>
            <a:off x="2483640" y="1805760"/>
            <a:ext cx="7223040" cy="4388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9930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981080" y="78084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1501F"/>
                </a:solidFill>
                <a:latin typeface="Segoe UI Light"/>
                <a:ea typeface="DejaVu Sans"/>
              </a:rPr>
              <a:t>Терминология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0" y="228600"/>
            <a:ext cx="12190680" cy="53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CustomShape 8"/>
          <p:cNvSpPr/>
          <p:nvPr/>
        </p:nvSpPr>
        <p:spPr>
          <a:xfrm>
            <a:off x="1981080" y="228600"/>
            <a:ext cx="82281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HTML верстка макета на CSS Grid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700560" y="1452960"/>
            <a:ext cx="10789560" cy="48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grid container</a:t>
            </a: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 — грид-контейнер, он же грид-родитель, верхний, родительский элемент грида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grid item</a:t>
            </a: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 — грид-элемент, он же грид-ребёнок, элемент первого уровня вложенности в грид-контейнер, собственно, его расположение — цель грида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grid track</a:t>
            </a: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 — грид-полоса, собирательный термин для ряда и колонки грида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grid cell</a:t>
            </a: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 — грид-ячейка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grid line</a:t>
            </a: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 — грид-линия, виртуальная граница между соседними грид-полосами, к которой можно привязывать грид-элементы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grid area</a:t>
            </a: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 — грид-область, пространство для размещения грид-элементов, ограниченное четырьмя грид-линиями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grid gutter, grid gap</a:t>
            </a:r>
            <a:r>
              <a:rPr lang="ru-RU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 — грид-интервал, промежуток между соседними грид-полосами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478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27494</TotalTime>
  <Words>1300</Words>
  <Application>Microsoft Office PowerPoint</Application>
  <PresentationFormat>Широкоэкранный</PresentationFormat>
  <Paragraphs>148</Paragraphs>
  <Slides>33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7" baseType="lpstr">
      <vt:lpstr>Arial</vt:lpstr>
      <vt:lpstr>Arial Black</vt:lpstr>
      <vt:lpstr>DejaVu Sans</vt:lpstr>
      <vt:lpstr>Noto Sans CJK SC</vt:lpstr>
      <vt:lpstr>Quattrocento Sans</vt:lpstr>
      <vt:lpstr>Raleway</vt:lpstr>
      <vt:lpstr>Segoe UI</vt:lpstr>
      <vt:lpstr>Segoe UI Light</vt:lpstr>
      <vt:lpstr>Source Sans Pro</vt:lpstr>
      <vt:lpstr>StarSymbol</vt:lpstr>
      <vt:lpstr>Trebuchet MS</vt:lpstr>
      <vt:lpstr>Wingdings</vt:lpstr>
      <vt:lpstr>Wingdings 3</vt:lpstr>
      <vt:lpstr>2_Аспект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LIKEABOSS</cp:lastModifiedBy>
  <cp:revision>208</cp:revision>
  <dcterms:modified xsi:type="dcterms:W3CDTF">2023-04-02T09:06:29Z</dcterms:modified>
</cp:coreProperties>
</file>