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  <p:sldMasterId id="2147483969" r:id="rId2"/>
  </p:sldMasterIdLst>
  <p:notesMasterIdLst>
    <p:notesMasterId r:id="rId21"/>
  </p:notes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71" d="100"/>
          <a:sy n="71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30T08:07:4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4774 4413 0,'-28'0'93,"0"56"-77,-27-28-16,-1 0 16,0 0-16,0 0 15,28-1-15,-28-27 16,-27 56-16,27-56 16,28 0-16,0 28 15,-28-28-15,56 28 16,-28-28-16,-28 28 15,56 0 1,-56-28 0,29 0-16,-1 28 15,-28 0-15,28 0 16,0-28-16,28 28 16,-56 0-16,28 0 15,0 0 1,28 0-1,-28 27 17,0-27-17,0 28 1,1-28-16,27 0 16,0 0-16,-56 28 15,56-28-15,-28 0 16,0 28-16,-28-28 15,56-1-15,-56 29 16,28 0-16,0-28 16,-27 84-1,27-56-15,0-28 0,28 28 16,-56 27-16,28-55 16,28 0-16,-28 0 15,0 56-15,0-28 31,28-28-31,0 0 0,-28 27 16,28 1-16,0 0 16,-28 56-16,28-56 15,-56 28-15,56-1 16,-27 29-16,27-28 16,0 56-16,-28-57 15,0 57-15,0 0 16,0-1-16,28-27 15,-28 56 1,0 55-16,28-55 16,-56-29-16,28 85 15,28-84-15,0 27 16,0-55-16,0 28 16,-28 27-16,0 1 15,-27-1-15,55 57 16,0-29-16,0 29 15,0-1-15,0-55 16,0 27-16,0-83 16,0 0-16,0 0 15,0 27-15,0-55 16,0 28-16,0-1 16,0-27-16,0 56 15,0-28-15,0-1 16,0 1-16,0 56 15,0-57-15,0 1 16,0 0-16,0 0 16,0-1-16,28-27 15,-1 56 1,29-28-16,-56-29 16,56 29-16,-28 0 15,28 27-15,0 57 16,0-112-16,-1 83 15,29-27 1,-56-56-16,0-56 0,28 56 16,-28-29-16,-28 1 15,56-28-15,-28 28 16,55 28 0,-55 0-16,0-28 0,56 55 15,-56-83-15,28 56 16,-28-56-16,-1 28 15,29 0-15,-28 0 16,-28-1-16,56-27 16,-28 56-16,0-56 15,28 28-15,0 28 16,-28-28-16,-1-28 16,1 55-16,-28-55 15,56 28-15,-56-28 16,28 28-16,0-28 15,-28 0 1,56 0-16,-28 28 16,0-1-16,0-55 15,0 28-15,-1 28 16,29 0-16,-28 0 16,0 0-16,28 0 15,0 0-15,-28-1 16,111 1-16,-83-28 15,28 56-15,-28-56 16,55 0 0,29 56-16,0-28 0,-29-28 15,57-1-15,27 29 16,29 28-16,27-84 16,0 84-16,-27 0 15,-1-28-15,-28-1 16,1-27-16,55 0 15,-28 0-15,-55-28 16,111 56-16,-28-28 16,112 84-16,-83-56 15,27 0-15,28-1 16,56 1-16,-56-28 16,28 28-16,55 0 15,-83 0-15,28 0 16,28-28-1,-28 27-15,84 57 16,-56-84-16,83 0 16,29 84-16,0-28 15,223 27-15,-168-55 16,112 56-16,28-112 16,-168 0-16,-83 0 15,28 0 1,-84 0-16,55 0 0,-55 0 15,0 0-15,56 0 16,-28 0-16,27 28 16,29-28-1,55 0-15,-55 0 0,56 0 16,-85 0-16,29 0 16,139 0-16,-167 0 15,-28 0-15,-28 0 16,-28 0-16,-28 0 15,-56 0-15,-84 0 16,84-28-16,1 0 16,27 0-16,-28-28 15,28 28-15,0-84 16,-84 57 0,29-1-16,-141 28 15,57-56-15,-84 0 16,55-55-16,-27 55 15,0-28-15,-56 56 16,83-83-16,-55 27 16,28-56-16,-57 84 15,29-55 1,-28 27-16,0-56 0,-28 29 16,-28-29-16,0 28 15,28 1-15,-28-57 16,56 1-16,-56 55 15,0 0-15,0 1 16,0 27-16,0 0 16,0 1-16,0-1 15,0-28-15,0 1 16,0 27-16,0-56 16,0 29-16,0-1 15,-28 0-15,28-27 16,0 27-16,0-56 15,0 85-15,-56-57 16,28 28-16,0-27 16,28-57-1,0 29 1,-28-29-16,-28 1 0,28-1 16,0 57-16,0-57 15,28 113-15,-55-57 16,27 56-16,28-55 15,-56 27 1,0-27-16,0-1 0,28 28 16,-56-27-16,57 27 15,-29 28-15,28-27 16,-28 27 0,-28-28-16,56 56 0,28-27 15,-84-1-15,57 28 16,-57-56-16,56 57 15,0-1-15,-56-84 16,28 57-16,28-1 16,-27 0-16,27 28 15,0 28-15,0 1 16,0-1 0,0 0-16,0-56 0,0 28 15,0 1 1,0 27-16,28-28 15,-28 0-15,0-84 16,-27 57-16,-1-57 16,0 1-16,56 27 15,-84 0-15,84 1 16,-56 27-16,-27 0 16,55 28-16,28-27 15,-84 27-15,56 0 16,0 0-16,0 0 15,-28 1-15,56 27 16,-55-56 0,-1 56-16,0-84 0,0 85 15,-28-57-15,28 28 16,1 0-16,-29 28 16,28 28-16,0-27 15,-83-29-15,111 56 16,-56-28-16,-56 0 15,-27-28-15,-29 28 16,1-27-16,-56 27 16,55-28-16,-55 56 15,55-56 1,-27 28-16,56 28 16,27-27-16,-56 27 15,1 28-15,-28-28 16,-29 28-16,-83 0 15,0 0-15,28 0 16,0 0-16,28 0 16,0 0-1,27 0-15,1 0 0,-28 0 16,28 0-16,55 0 16,-27 0-16,-28 0 15,55 0-15,-83 0 16,-28 0-16,56 0 15,-57 0-15,85 0 16,0 0-16,-29 0 16,57 0-1,0 0-15,27 0 0,-55 0 16,-1 0-16,-55 0 16,56 0-16,-1 0 15,-55 0-15,-28 0 16,-28 0-16,-28 0 15,28 0-15,-28 0 16,-28 0-16,168 0 16,0 28-1,83 0-15,56-28 16,0 0-16,29 28 16,-1-28-16,28 0 15,-28 0-15,-56 0 16,29 0-16,-29 0 15,-56 0 1,29 0-16,-29 0 0,29 0 16,-1 0-16,0 0 15,85 0-15,-113 0 16,56 0 0,-27 0-16,-29 0 0,29 0 15,-141 0-15,57 0 16,0 0-16,-56 0 15,-56 0-15,0 0 16,-1 0-16,29 0 16,-28 0-16,56 0 15,-28 27-15,-28 57 16,28-56-16,0 56 16,111-56-1,1 0-15,55-28 16,-83 28-16,55-28 0,29 0 15,-85 0 1,29 0-16,-28 0 16,-1 0-16,29 0 15,83 0-15,-27 56 16,-1-28-16,56-28 16,0 0-16,1 28 15,55-28-15,0 0 16,-56 0-16,28 0 15,0 0 1,-27 0-16,-1 0 16,0 0-1,-28 0-15,57 0 0,-29 0 16,28 0-16,-28 0 16,56 0-16,-28 0 15,29 0-15,-1 0 16,0 0-16,0 0 15,-28 0-15,-28 0 16,56 0 0</inkml:trace>
  <inkml:trace contextRef="#ctx0" brushRef="#br0" timeOffset="19397.0964">5696 1480 0,'0'56'62,"-56"0"-46,-56 28-16,56-57 0,-27 1 15,-1 28-15,56-28 16,-28 0-16,0-28 16,28 56 421,28-28-406,0 0-31,0 28 16,0 28 0,0-29-16,0-27 15,0 0-15,0 0 16,28-28 31,0 0-32,28 0 1,-28 0 0,28-28 31,-28 0-32,0 0 1,27-27-1,-27 27 1,0-56-16,0 84 16,0-56-1,-28 28-15,28-56 16,0 28 0,-28 28-1,0 0-15,0 1 16,28-29-16,-28 28 15,0-28 1,0 0-16,28 0 16,0 0-1,-28 28-15,28-27 16,-28 27 0,0-28-16,27 28 15,1-28 1,-28 28-16,0 0 15,0-28 17,28 56-32,-28 84 125,0-28-110,-28 56-15,28-29 16,-28 29-16,28-28 16,-55 0-16,55-56 15,0 55-15,0-27 16,-28 0-16,28 0 15,0-28-15,-28 28 16,28-28-16,0 28 16,0-28-1,0-1-15,0 1 16,0 0-16,0 0 16,56-28 62,-1-28-78,-55 0 15,56-27-15,0-1 16,-28 28-16,0-56 16,28 28-16,-28 56 15,0-84 1,-28 28-1,28 1-15,0 55 16,-28-28 0,0 0-1,0 0 1,27 0-16,1 56 125,-28 0-125,0 28 16,0-29-16,0 29 15,0 28-15,0-28 16,0-28-16,28 28 15,-28-28-15,0 0 32,0 0-17,28 0 1,-28-1 0,0 1-1,28 0 1,0-28 46,28 0-46,-28-28 0,-28-27-1,84-1-15,-57 0 16,-27 0-16,28-28 15,0 56 1,-28 0-16,28 0 0,-28 0 16,0 0-16,0 1 15,28-1 1,-28 0-16,28 0 16,0 0-1,0 28 1,-28-28-1,0 56 110,0 0-125,0 28 16,0-1-16,0 1 16,0-28-1,0 56 470,0-56-470,0 0 1,0 0-16,28-28 141,-28 28-110,28 0-31,-28 0 15,28 0-15,-28 0 16,0-1-16,56 1 16,-56 0-1,27-28 48,1 0-63,28 0 31,-28 0-31,0-28 16,0-27-16,56-29 15,-84 28 1,28 0-16,27-28 16,-27 56-16,0-28 15,0-27-15,-28 55 16,28 0-16,0 0 15,-28 0 1,0 0-16,28 28 16,0-28-1,-28 0-15</inkml:trace>
  <inkml:trace contextRef="#ctx0" brushRef="#br0" timeOffset="23901.1004">8543 1424 0,'-83'0'109,"55"0"-93,-56 0-16,56 28 15,-84 56-15,57-84 16,-57 84-16,84-56 16,0-28-16,-28 28 15,28 27 1,0 1-1,0 0 1,28-28 0,-27 0-16,27 0 15,0 0 1,0 0-16,0 0 16,27-28-1,-27 28 1,28 0-16,0-28 31,0 0 0,0 0-31,28 0 16,0 0 0,0 0-1,-1 0-15,1-56 16,-28 56-16</inkml:trace>
  <inkml:trace contextRef="#ctx0" brushRef="#br0" timeOffset="26318.8716">9102 1787 0,'0'0'0,"84"-84"16,-56 29-16,55-29 16,29-28-16,-56 56 15,28-55-15,-1-1 16,-55 84-16,56-84 16,-28 56-16,-28 28 15,0-55 1,0 55-16,-28 0 15,0-28-15,55-28 16,-55 28 0,0 0-1,0 28-15,0 0 16,0-27 0,0 27-1,-55 28 16,-29 0-31,-28 55 16,28 1-16,-55 56 16,83-56-16,-28 28 15,28 0-15,1 27 16,27-55-16,0 28 16,0 0-16,28-56 15,0 55-15,0 1 16,0-56-16,0 28 15,0-28-15,0 28 16,0-28-16,0 0 16,0 28-1,0-1-15,0-27 16,0 0-16,28 0 31,0-28-15,27 56 15,-55-28-15,28 0-1,0-28 1,0 28 0,0-28-1,0 28 1,0-28-16,0 28 15,0-28 1,0 0 0,0 0-16,0 0 15,-1 0-15,57 0 16,-56 0-16,28 0 16,-28 0-16,56 0 15,-28 0-15,-1-28 16,1 0-1,0 0-15,-28 0 16,28-28 0,-28 56-16,0-56 15,27 56-15,-55-56 16,56 28-16,-56 1 16,28 27-16,-28-56 15,0 28-15,28 28 16,0-56-16,28 28 15,-56-28 1,0 84 140,-28-28-156,28 56 16,0 0-16,0 0 16,0-1-16,0 1 15,0 0 1,0-28-1,0 0 1,0 0 0,28 0-1,0 0 1,-28 0-16,28-28 31,28 0-15,-28 0-16,27 0 15,-27 0-15,0 0 16,28 0-16,28 0 16,-56 0-16,28 0 15,-29-28 1,1 28-16,-28-28 16,0-28-1,0 28 1,0-28-1,0 28 1,0-28 15,0 29 1,-28-1-17,28 0 1,-27 28-1,-1-28 1,0 28 15,0 0 16,0-28-31,0 28-1,0 0 48,0 0-63,0 0 16,0 0-1,0 0 1,0 28-16,1 0 15,-1 0 32,0-28-47,28 28 16,0-1 0,0 29-1,0-28-15,0 0 16,0 0-1,0 0-15,0 0 32,28-28 46,0 0-63,27 0 1,1 0-16,-28-28 0,0 28 16</inkml:trace>
  <inkml:trace contextRef="#ctx0" brushRef="#br0" timeOffset="28357.494">11224 1620 0,'0'56'78,"0"-1"-62,0-27-1,0 0 1,0 0-16,0 0 16,0 0-1,0 0 1,28 0-16,0 0 16,0-28-1,55 0-15,-27 0 16,0 0-16,28 0 15,-1 0-15,1 0 16,-56 0 0,84-56-16,-84 56 15,55-28-15,1-28 16,-56 28-16,28 0 16,-28 0-16,0-27 15,0 27 1,0 0-16,-28 0 15,0-28 1,0 28 0,0 0-16,0 0 15,-28 0 1,0 28 31,0 0-32,0 0 1,28 28 0,0 0-1,0 0-15,0 0 16,0 28 0,0-28-1,0 0-15,0 0 16,0-1-16,28 1 15,0 0 1,0 28 0,0-56-16,0 56 15,0-28 17,-28 0-1,0 0-16,0 0 1,0 0 0,0 28-1,0-28-15,-56-1 32,28-27 61,28-27 17,56-1-95,83-56-15,-27 56 16,0-56-16,55 0 16,-27 0-16,-29 57 15,85-29-15,-57 28 16,-55 0-16,0 0 15,-56 0-15,28 0 16,-56 0 31,0 0-31,0 0-1,0-28 1,0 28-16,-28 1 15,28-1-15,-56 0 32,28 28-17,-56 0-15,0 0 16,-55 56-16,27 27 16,56-83-16,-27 56 15,55-28-15,0-28 16,28 28-16,-28-28 15,28 56 1,0-28 0,28 56-1,0-56-15,111 27 16,-27-27-16,0 0 16,-29 0-16,29 28 15,-84-56 1,0 28-16,0 0 15,0-28 1,-28 28 0,0 0 15,0 0-15,0 0-16,0 0 15,0 0-15,0-1 16,0 1-1,0 0 1,-56-28 15,28 0-15,0 0-16,0 0 47,0 0-32,28-56 32,0 29-47,0-29 16,0 0-16</inkml:trace>
  <inkml:trace contextRef="#ctx0" brushRef="#br0" timeOffset="29501.6094">15858 1340 0,'0'-28'46,"-27"28"-30,-1 0 0,-28 0 15,56 28-31</inkml:trace>
  <inkml:trace contextRef="#ctx0" brushRef="#br0" timeOffset="30765.6777">15747 1843 0</inkml:trace>
  <inkml:trace contextRef="#ctx0" brushRef="#br0" timeOffset="33893.5252">16584 1033 0,'-28'28'31,"28"0"-16,0 0 1,0 0-16,0 0 16,0 0-16,0 28 15,0-1-15,0 29 16,0-28-16,0 0 16,0 0-16,0-28 15,0 28-15,0-112 110,0 0-110,0-28 15,0 28-15,0 0 16,0 1-16,0 27 15,0-28-15,0 0 16,0 0-16,0 0 16,0 28-1,0 0-15,0 0 16,28 0 0,0-27-16,0 55 15,-28-28-15,28 0 16,0 28 46,28 0-46,-28 0 0,0 0-16,28 28 15,-56 0 1,27-28-1,-27 27 1,0 1 0,0 28 15,0-28-31,0 28 16,0-28-1,0 28-15,0-84 188,0 0-173,0 0-15,0 0 16,0 0-16,0 0 16,-27 28-1,27-28 1,-28 28 109,0 0-110,0 0 17,0 0-32,-28 56 15,56-28-15,-28 28 16,28 0-16,0 0 16,0-28-16,0 28 15,0-29-15,0 29 16,0-28-16,0 0 15,0 0 32,28 0-15,0-28-17,0 0 32,28 0-31,-56-28-16,0-28 15,0-55-15,56 27 16,-56 0-16,0-28 16,0 28-16,0-27 15,0 27-15,0 56 16,27-56-16,-27 0 15,0 28 1,0 1-16,0 27 16,0 56 109,0 0-110,0 55-15,0-55 16,0 56-16,0 0 16,0-56-16,0 56 15,0-1-15,0-55 16,0 56-16,0-28 15,28-28 1,-28 0-16,28 28 16,-28-28-16,28 0 31,-28 0-31,0-1 16,28 1-1,0 0 16</inkml:trace>
  <inkml:trace contextRef="#ctx0" brushRef="#br0" timeOffset="34526.1636">17254 1033 0,'0'28'62,"0"56"-46,0-28-16,0 0 15,0-28 1,0-1-16,28 1 16,0-28-16,-28 28 15,0 0-15,0-56 125,28-28-109</inkml:trace>
  <inkml:trace contextRef="#ctx0" brushRef="#br0" timeOffset="35654.077">17757 1061 0,'0'0'0,"0"28"15,0 28-15,0 28 16,28-56-16,-28 55 15,0-27-15,0 0 16,28 0-16,-28 0 16,28 0-16,-28-28 15,0 27-15,28-27 16,-28 28 0,0-140 62,0 1-63,0-1-15,0 28 16,0 0-16,0-28 16,0 29-16,0-1 15,0 0-15,0-28 16,0 28-16,0-28 15,0 28-15,55-27 16,-55 55-16,28 0 16,-28 0-16,0 0 15,28 28 1,-28-28 0,28 28 15,0 28-16,0 28-15,0 28 16,0-56-16,0-1 16,-28 1-16,0 28 15,56-28 1,-56 28 0,0-28-16,0 28 31,0-28-31,-28 0 15,0 56 1,0-84-16,0 27 16,0-27-1,0 0-15,-28 0 32,28 0-17,0 0 1,1 0-16,-1 0 62,56 0 1</inkml:trace>
  <inkml:trace contextRef="#ctx0" brushRef="#br0" timeOffset="40382.3749">18790 1285 0,'28'-168'16,"-56"336"-1,112-420-15,-84 196 16,28-55-16,28-113 31,-56 168-31,27-139 16,-27 139 93,-55 56-62,-1 56-47,-28 139 16,56-111-16,0 84 15,28-85-15,0 1 16,0 0-16,0-56 16,0 56-16,0-56 15,28 28-15,-28 27 16,28 1-16,0-28 16,0 28-16,0 0 15,0-57-15,-28 29 16,56-56-16,-56 28 15,27 0-15,1-28 16,0 0-16,28 0 16,0 0-16,0 0 15,0-56 1,-28 28 0,27-27-16,1-1 15,0 28 1,-56 0-16,56 0 15,-28 0 1,-28 0 78,0 0-94,0 0 328,-28 28 31,28 28-265,0-56 94,0 0-173,0 0 110,-28 28-94,0 0-15,0 0 0,56 0 281,0 0-282,0 0-15,0 0 63,-28 56-1,0-28-46,0 28-16,0-28 15,0 28 1,0-28-16,0 28 16,0-1-1,0-27 1,28 0 0,0-28-1,28 28-15,-29-28 16,29 0-1,-28 0 1,28 0 0,0-28-1,-28 0 1,0 0-16,0 0 16,0 1-1,-1 27 16,1-56-15,0 56 0,-28-28-16,0-28 31,0 28-31,0 0 16,0 0-16,0-28 15,-28 28 1,28 0-16,-28 0 15,1 1-15,27-1 16,-28 28 31,0 0-31,0 0-1,0 0 1,0 0-1,-28 0 1,0 0 0,28 28-16,0-1 15,1 1-15,27 0 16,-28-28 0,28 56-16,0-28 15,-56 0 1,56 0-1,0 0-15,0 0 16,0 28-16,0-28 16,0 0-16,0-1 15,0 1 1,0 0-16,56 0 16,-28-28-1,27 0-15,1 0 16,-28 0-16,0 0 15,28 0-15,-28 0 16,0-28-16,0 0 16,27-27-1,-55 27-15,28 0 16,-28-28 0,28 28-1,-28-28-15,28 28 16,-28 0-1,0 0 1,0 84 78,28 28-79,-28-56-15,28 28 16,0 0-16,0-29 16,-28 1-16,56-28 15,-28 0-15,0 28 16,27-28-16,-27 0 16,28 0-16,-28 0 15,28 0-15,0 0 16,28-56-16,-29 29 15,1-29 1,0 0 0,-56 28-16,28 0 15,-28-28-15,28 56 16,-28 56 140,28-28-140,0 28-1,0 28-15,-28-29 16,0-27 0,0 56-16,0-28 15,0-28-15,0 0 16,0 0-16,0 0 16,-28 0 265,28 0-266,0 0-15,0-1 16,0 29-16,0-28 16,0 0-16,0 0 15,0 0 63,-28-28-62,0 0-16,0-28 16,28-28-1,0 28 1,0-55-16,0 27 16,0 0-1,0 0-15,28 0 16,0-28-16,-28 56 15,56-28-15,-28 29 16,27-29-16,-55 28 16,28 28-16,0-56 15,-28-28-15,28 28 16,0 56-16,-28-56 31,28 56 47,0 0-62</inkml:trace>
  <inkml:trace contextRef="#ctx0" brushRef="#br0" timeOffset="41077.2561">22196 1061 0</inkml:trace>
  <inkml:trace contextRef="#ctx0" brushRef="#br0" timeOffset="41559.4528">22224 1815 0,'0'-56'109</inkml:trace>
  <inkml:trace contextRef="#ctx0" brushRef="#br0" timeOffset="43054.46">23034 1145 0,'0'-28'16,"56"0"15,-28 28-15,-28-28-1,55 28-15,-110 28 94,-29 84-78,28-56-16,28 27 15,-28-27-15,56-28 16,0 28-1,0 28-15,0-56 16,0 0-16,28 55 16,-28-55-16,56-28 15,0 0-15,0 56 16,27-56-16,-27 0 16,0 0-16,28 0 15,-28 0-15,-28-28 16,0 0-16,-1 0 15,29-55-15,-56 55 16,28-28-16,-28 0 16,28-28-16,-28 0 15,0 1-15,0 27 16,28-28-16,-28 28 16,0 28-1,0 0 16,-28 28-15,0 0 0,-28 0-1,28 28-15,-55 0 16,83 0-16,-28-28 16,0 28-1,0-28 48,0 0-63,28 28 15,-56 0-15,56 28 16,0-28 0,-28 0-16,28 0 93,0-1-77,28-27-16,28 0 16,0 0-16,-28 0 15,28 0-15,-28 0 16,-1 0-1,1-27-15</inkml:trace>
  <inkml:trace contextRef="#ctx0" brushRef="#br0" timeOffset="44861.957">23648 1061 0,'28'0'16,"0"0"-1,-28 28 1,0 0-16,0 28 15,0-28-15,0 56 16,0-1-16,0-27 16,0 28-16,0 28 15,0-29-15,0 29 16,0 28-16,0-28 16,0-29-16,0 1 15,0-28 1,0 0-16,0-28 15,0 0-15,0 0 16,0 0 0,0-84 93,0 0-93,0-28-16,0 0 15,0 28-15,0 1 16,0-29-16,28 0 16,28 0-1,-56 0-15,55-27 0,29 27 16,-84 28-16,56-28 15,0 0-15,-56 29 16,84-57-16,-56 56 16,0-84-16,55 57 15,-83 55-15,28 0 16,28-56 0,-56 56 30,28 28-14,28 56-17,-28-28-15,-28 0 0,0 0 16,28 55-16,0-55 16,-1 0-16,1 0 15,0 0 1,0-28-1,28 0 1,-28 0 0,28 0 15,-56 56 94,0 84-125,0-57 16,0 29-16,0-56 15,0 0-15,0-28 16,0 0 46,0 0-46,28-28 31,0 0-32,0 0-15,27 0 16,-27 0 0,0 0-16,0 0 15,0-28-15,0-28 16,0 28-16,0-56 16,28 56-16,-28-28 15,0 1-15,27-29 16,-55 0-1,0 0-15,56 56 16,-56-56-16,0 56 16,28-27-16,0 27 31,0 0 0,-28 112 63,0 27-94,0 29 16,0-28-16,0 55 15,0-111-15,0 28 16,28-56-16,-28 0 15,28 0 1,-28 0 0,56-28 15,-28 0 0,-28-28-15,27 28-16,1-56 15,-28 28 1,0 0 0,0 0-1,0 0 1,0-28-16,-28 0 16</inkml:trace>
  <inkml:trace contextRef="#ctx0" brushRef="#br0" timeOffset="45216.4755">25407 502 0,'28'0'46,"0"28"-46,-28 0 16,28 0-16,-28 0 16,0 28-1,0-28-15,56 56 0</inkml:trace>
  <inkml:trace contextRef="#ctx0" brushRef="#br0" timeOffset="46557.9929">25714 1564 0,'28'0'32,"-28"-56"-17,28-28-15,0 56 16,0-56-16,0-55 15,0 83-15,0-28 16,27 28 0,-27 0-16,0 28 0,0-27 15,56 55 1,-56 0 0,28 0-16,-28 0 15,27 0-15,1 0 16,-28 0-1,0 0-15,0 0 32,28 55-17,-28 1-15,-28-28 0,0 28 16,28 0 0,-28-84 46,0-56-46,-56 28-16,0 1 15,-28-1-15,0 28 16,29 0-16,27 28 16,-28 0-16,0 0 15,-28 0 1,56 28-16,-27 28 15,-1 55-15,56 1 16,-28 28-16,0-56 16,28-29-16,0 29 15,0 0-15,0-28 16,0-28-16,0 0 16,56-28 15,-56 28-31,28-28 15,27 0-15,-27 0 16,56 0 0,-56 0-16,28 0 15,0-28-15,0-28 16,-1 0-16,1 0 16,-56 0-16,28-55 15,28-1-15,-28 28 16,0-56-1,-28 57-15,28-1 0,-28 0 16,56 0-16,-56 56 16,0-28-16,0 28 15,0-27 1,0 27-16,28 0 94,-1 56-79,-27 27-15,0 29 16,0 28-16,0 0 16,0 83-16,0-55 15,0 55-15,0-83 16,0 0-1,0-28-15,0-56 16,0 27-16,0-27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19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49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03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52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63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4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34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25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8081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3245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7120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59179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96436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18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49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106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2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5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uhub.ru/posts/css-grid-complete-guide#prop-grid-area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uhub.ru/posts/css-grid-complete-guide#prop-grid-template-columns-rows" TargetMode="External"/><Relationship Id="rId2" Type="http://schemas.openxmlformats.org/officeDocument/2006/relationships/hyperlink" Target="https://tuhub.ru/posts/css-grid-complete-guide#prop-display" TargetMode="Externa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tuhub.ru/posts/css-grid-complete-guide#prop-grid-column-ro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524973" y="1499509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0871" y="1342143"/>
            <a:ext cx="10135870" cy="36753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600" b="1" spc="-5" dirty="0">
                <a:solidFill>
                  <a:srgbClr val="006FC0"/>
                </a:solidFill>
                <a:latin typeface="Consolas"/>
                <a:cs typeface="Consolas"/>
              </a:rPr>
              <a:t>display</a:t>
            </a:r>
            <a:endParaRPr sz="2600">
              <a:latin typeface="Consolas"/>
              <a:cs typeface="Consolas"/>
            </a:endParaRPr>
          </a:p>
          <a:p>
            <a:pPr marL="287020" marR="5080" indent="-274320">
              <a:lnSpc>
                <a:spcPts val="2480"/>
              </a:lnSpc>
              <a:spcBef>
                <a:spcPts val="6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Georgia"/>
                <a:cs typeface="Georgia"/>
              </a:rPr>
              <a:t>Определяет элемент как </a:t>
            </a:r>
            <a:r>
              <a:rPr sz="2300" dirty="0">
                <a:latin typeface="Georgia"/>
                <a:cs typeface="Georgia"/>
              </a:rPr>
              <a:t>контейнер и устанавливает новый </a:t>
            </a:r>
            <a:r>
              <a:rPr sz="2300" b="1" i="1" spc="-5" dirty="0">
                <a:latin typeface="Georgia"/>
                <a:cs typeface="Georgia"/>
              </a:rPr>
              <a:t>контекст  форматирования </a:t>
            </a:r>
            <a:r>
              <a:rPr sz="2300" b="1" i="1" dirty="0">
                <a:latin typeface="Georgia"/>
                <a:cs typeface="Georgia"/>
              </a:rPr>
              <a:t>сетки </a:t>
            </a:r>
            <a:r>
              <a:rPr sz="2300" dirty="0">
                <a:latin typeface="Georgia"/>
                <a:cs typeface="Georgia"/>
              </a:rPr>
              <a:t>для </a:t>
            </a:r>
            <a:r>
              <a:rPr sz="2300" spc="-5" dirty="0">
                <a:latin typeface="Georgia"/>
                <a:cs typeface="Georgia"/>
              </a:rPr>
              <a:t>его</a:t>
            </a:r>
            <a:r>
              <a:rPr sz="2300" spc="-10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содержимого.</a:t>
            </a: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300" dirty="0">
                <a:latin typeface="Georgia"/>
                <a:cs typeface="Georgia"/>
              </a:rPr>
              <a:t>Значения: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80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grid </a:t>
            </a:r>
            <a:r>
              <a:rPr sz="2300" dirty="0">
                <a:latin typeface="Georgia"/>
                <a:cs typeface="Georgia"/>
              </a:rPr>
              <a:t>- формирует </a:t>
            </a:r>
            <a:r>
              <a:rPr sz="2300" spc="-5" dirty="0">
                <a:latin typeface="Georgia"/>
                <a:cs typeface="Georgia"/>
              </a:rPr>
              <a:t>сетку как</a:t>
            </a:r>
            <a:r>
              <a:rPr sz="2300" spc="-1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блок;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inline-grid </a:t>
            </a:r>
            <a:r>
              <a:rPr sz="2300" dirty="0">
                <a:latin typeface="Georgia"/>
                <a:cs typeface="Georgia"/>
              </a:rPr>
              <a:t>- формирует </a:t>
            </a:r>
            <a:r>
              <a:rPr sz="2300" spc="-5" dirty="0">
                <a:latin typeface="Georgia"/>
                <a:cs typeface="Georgia"/>
              </a:rPr>
              <a:t>сетку как </a:t>
            </a:r>
            <a:r>
              <a:rPr sz="2300" dirty="0">
                <a:latin typeface="Georgia"/>
                <a:cs typeface="Georgia"/>
              </a:rPr>
              <a:t>инлайновый</a:t>
            </a:r>
            <a:r>
              <a:rPr sz="2300" spc="-1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блок;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ts val="262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subgrid </a:t>
            </a:r>
            <a:r>
              <a:rPr sz="2300" dirty="0">
                <a:latin typeface="Georgia"/>
                <a:cs typeface="Georgia"/>
              </a:rPr>
              <a:t>- </a:t>
            </a:r>
            <a:r>
              <a:rPr sz="2300" spc="-5" dirty="0">
                <a:latin typeface="Georgia"/>
                <a:cs typeface="Georgia"/>
              </a:rPr>
              <a:t>если </a:t>
            </a:r>
            <a:r>
              <a:rPr sz="2300" dirty="0">
                <a:latin typeface="Georgia"/>
                <a:cs typeface="Georgia"/>
              </a:rPr>
              <a:t>контейнер </a:t>
            </a:r>
            <a:r>
              <a:rPr sz="2300" spc="-5" dirty="0">
                <a:latin typeface="Georgia"/>
                <a:cs typeface="Georgia"/>
              </a:rPr>
              <a:t>это ещё </a:t>
            </a:r>
            <a:r>
              <a:rPr sz="2300" dirty="0">
                <a:latin typeface="Georgia"/>
                <a:cs typeface="Georgia"/>
              </a:rPr>
              <a:t>и </a:t>
            </a:r>
            <a:r>
              <a:rPr sz="2300" spc="-5" dirty="0">
                <a:latin typeface="Georgia"/>
                <a:cs typeface="Georgia"/>
              </a:rPr>
              <a:t>элемент (вложенная сетка),</a:t>
            </a:r>
            <a:r>
              <a:rPr sz="2300" spc="-1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то</a:t>
            </a:r>
            <a:endParaRPr sz="2300">
              <a:latin typeface="Georgia"/>
              <a:cs typeface="Georgia"/>
            </a:endParaRPr>
          </a:p>
          <a:p>
            <a:pPr marL="287020">
              <a:lnSpc>
                <a:spcPts val="2485"/>
              </a:lnSpc>
            </a:pPr>
            <a:r>
              <a:rPr sz="2300" dirty="0">
                <a:latin typeface="Georgia"/>
                <a:cs typeface="Georgia"/>
              </a:rPr>
              <a:t>можно </a:t>
            </a:r>
            <a:r>
              <a:rPr sz="2300" spc="-5" dirty="0">
                <a:latin typeface="Georgia"/>
                <a:cs typeface="Georgia"/>
              </a:rPr>
              <a:t>использовать это свойство для обозначения того,</a:t>
            </a:r>
            <a:r>
              <a:rPr sz="2300" spc="-9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чтобы</a:t>
            </a:r>
            <a:endParaRPr sz="2300">
              <a:latin typeface="Georgia"/>
              <a:cs typeface="Georgia"/>
            </a:endParaRPr>
          </a:p>
          <a:p>
            <a:pPr marL="287020" marR="394970">
              <a:lnSpc>
                <a:spcPts val="2480"/>
              </a:lnSpc>
              <a:spcBef>
                <a:spcPts val="180"/>
              </a:spcBef>
            </a:pPr>
            <a:r>
              <a:rPr sz="2300" dirty="0">
                <a:latin typeface="Georgia"/>
                <a:cs typeface="Georgia"/>
              </a:rPr>
              <a:t>размеры </a:t>
            </a:r>
            <a:r>
              <a:rPr sz="2300" spc="-5" dirty="0">
                <a:latin typeface="Georgia"/>
                <a:cs typeface="Georgia"/>
              </a:rPr>
              <a:t>строк/колонок </a:t>
            </a:r>
            <a:r>
              <a:rPr sz="2300" dirty="0">
                <a:latin typeface="Georgia"/>
                <a:cs typeface="Georgia"/>
              </a:rPr>
              <a:t>были </a:t>
            </a:r>
            <a:r>
              <a:rPr sz="2300" spc="-5" dirty="0">
                <a:latin typeface="Georgia"/>
                <a:cs typeface="Georgia"/>
              </a:rPr>
              <a:t>взяты из </a:t>
            </a:r>
            <a:r>
              <a:rPr sz="2300" dirty="0">
                <a:latin typeface="Georgia"/>
                <a:cs typeface="Georgia"/>
              </a:rPr>
              <a:t>родительского </a:t>
            </a:r>
            <a:r>
              <a:rPr sz="2300" spc="-5" dirty="0">
                <a:latin typeface="Georgia"/>
                <a:cs typeface="Georgia"/>
              </a:rPr>
              <a:t>элемента, </a:t>
            </a:r>
            <a:r>
              <a:rPr sz="2300" dirty="0">
                <a:latin typeface="Georgia"/>
                <a:cs typeface="Georgia"/>
              </a:rPr>
              <a:t>а не  определяли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собственный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1140" y="4956047"/>
            <a:ext cx="6288023" cy="1443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7492" y="1468983"/>
            <a:ext cx="3829050" cy="97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grid</a:t>
            </a:r>
            <a:r>
              <a:rPr sz="2600" spc="-20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te</a:t>
            </a:r>
            <a:r>
              <a:rPr sz="2600" spc="-20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plat</a:t>
            </a:r>
            <a:r>
              <a:rPr sz="2600" spc="-40" dirty="0">
                <a:solidFill>
                  <a:schemeClr val="tx1"/>
                </a:solidFill>
                <a:latin typeface="Consolas"/>
                <a:cs typeface="Consolas"/>
              </a:rPr>
              <a:t>e</a:t>
            </a: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c</a:t>
            </a:r>
            <a:r>
              <a:rPr sz="2600" spc="-25" dirty="0">
                <a:solidFill>
                  <a:schemeClr val="tx1"/>
                </a:solidFill>
                <a:latin typeface="Consolas"/>
                <a:cs typeface="Consolas"/>
              </a:rPr>
              <a:t>o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l</a:t>
            </a:r>
            <a:r>
              <a:rPr sz="2600" spc="-10" dirty="0">
                <a:solidFill>
                  <a:schemeClr val="tx1"/>
                </a:solidFill>
                <a:latin typeface="Consolas"/>
                <a:cs typeface="Consolas"/>
              </a:rPr>
              <a:t>u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s  </a:t>
            </a: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grid-template-rows</a:t>
            </a:r>
            <a:endParaRPr sz="26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2503423"/>
            <a:ext cx="10229850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Определяет колонки </a:t>
            </a:r>
            <a:r>
              <a:rPr sz="2400" dirty="0">
                <a:latin typeface="Georgia"/>
                <a:cs typeface="Georgia"/>
              </a:rPr>
              <a:t>и строки </a:t>
            </a:r>
            <a:r>
              <a:rPr sz="2400" spc="-5" dirty="0">
                <a:latin typeface="Georgia"/>
                <a:cs typeface="Georgia"/>
              </a:rPr>
              <a:t>сетки </a:t>
            </a:r>
            <a:r>
              <a:rPr sz="2400" dirty="0">
                <a:latin typeface="Georgia"/>
                <a:cs typeface="Georgia"/>
              </a:rPr>
              <a:t>с помощью </a:t>
            </a:r>
            <a:r>
              <a:rPr sz="2400" spc="-5" dirty="0">
                <a:latin typeface="Georgia"/>
                <a:cs typeface="Georgia"/>
              </a:rPr>
              <a:t>списка </a:t>
            </a:r>
            <a:r>
              <a:rPr sz="2400" dirty="0">
                <a:latin typeface="Georgia"/>
                <a:cs typeface="Georgia"/>
              </a:rPr>
              <a:t>значений  </a:t>
            </a:r>
            <a:r>
              <a:rPr sz="2400" spc="-5" dirty="0">
                <a:latin typeface="Georgia"/>
                <a:cs typeface="Georgia"/>
              </a:rPr>
              <a:t>разделённого пробелами. Значения представляют из себя размер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тре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ts val="2875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ка, </a:t>
            </a:r>
            <a:r>
              <a:rPr sz="2400" dirty="0">
                <a:latin typeface="Georgia"/>
                <a:cs typeface="Georgia"/>
              </a:rPr>
              <a:t>а пробелы </a:t>
            </a:r>
            <a:r>
              <a:rPr sz="2400" spc="-5" dirty="0">
                <a:latin typeface="Georgia"/>
                <a:cs typeface="Georgia"/>
              </a:rPr>
              <a:t>между </a:t>
            </a:r>
            <a:r>
              <a:rPr sz="2400" dirty="0">
                <a:latin typeface="Georgia"/>
                <a:cs typeface="Georgia"/>
              </a:rPr>
              <a:t>ними представляют </a:t>
            </a:r>
            <a:r>
              <a:rPr sz="2400" spc="-5" dirty="0">
                <a:latin typeface="Georgia"/>
                <a:cs typeface="Georgia"/>
              </a:rPr>
              <a:t>линии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сетки.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3354"/>
              </a:lnSpc>
            </a:pPr>
            <a:r>
              <a:rPr sz="2800" b="1" spc="-15" dirty="0">
                <a:solidFill>
                  <a:srgbClr val="333333"/>
                </a:solidFill>
                <a:latin typeface="Arial"/>
                <a:cs typeface="Arial"/>
              </a:rPr>
              <a:t>Значения: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333333"/>
                </a:solidFill>
                <a:latin typeface="Arial"/>
                <a:cs typeface="Arial"/>
              </a:rPr>
              <a:t>&lt;track-size&gt;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- 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может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быть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фиксированным</a:t>
            </a:r>
            <a:r>
              <a:rPr sz="2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размером,</a:t>
            </a:r>
            <a:endParaRPr sz="2800">
              <a:latin typeface="Arial"/>
              <a:cs typeface="Arial"/>
            </a:endParaRPr>
          </a:p>
          <a:p>
            <a:pPr marL="12700" marR="653415">
              <a:lnSpc>
                <a:spcPts val="3170"/>
              </a:lnSpc>
              <a:spcBef>
                <a:spcPts val="265"/>
              </a:spcBef>
            </a:pP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процентами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или частью 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свободного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пространства в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сетке  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(определяется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с помощью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единицы </a:t>
            </a:r>
            <a:r>
              <a:rPr sz="2800" spc="-5" dirty="0">
                <a:solidFill>
                  <a:srgbClr val="545353"/>
                </a:solidFill>
                <a:latin typeface="Courier New"/>
                <a:cs typeface="Courier New"/>
              </a:rPr>
              <a:t>fr</a:t>
            </a:r>
            <a:r>
              <a:rPr sz="2800" spc="-819" dirty="0">
                <a:solidFill>
                  <a:srgbClr val="545353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(fraction));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5" dirty="0">
                <a:solidFill>
                  <a:srgbClr val="333333"/>
                </a:solidFill>
                <a:latin typeface="Arial"/>
                <a:cs typeface="Arial"/>
              </a:rPr>
              <a:t>&lt;line-name&gt;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-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произвольное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имя на 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ваш</a:t>
            </a:r>
            <a:r>
              <a:rPr sz="28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выбор;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8117" y="1556766"/>
            <a:ext cx="94380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tx1"/>
                </a:solidFill>
              </a:rPr>
              <a:t>Относительные, абсолютные </a:t>
            </a:r>
            <a:r>
              <a:rPr sz="2800" spc="-10" dirty="0">
                <a:solidFill>
                  <a:schemeClr val="tx1"/>
                </a:solidFill>
              </a:rPr>
              <a:t>единицы </a:t>
            </a:r>
            <a:r>
              <a:rPr sz="2800" spc="-5" dirty="0">
                <a:solidFill>
                  <a:schemeClr val="tx1"/>
                </a:solidFill>
              </a:rPr>
              <a:t>и  </a:t>
            </a:r>
            <a:r>
              <a:rPr sz="2800" spc="-10" dirty="0">
                <a:solidFill>
                  <a:schemeClr val="tx1"/>
                </a:solidFill>
              </a:rPr>
              <a:t>процентные </a:t>
            </a:r>
            <a:r>
              <a:rPr sz="2800" spc="-5" dirty="0">
                <a:solidFill>
                  <a:schemeClr val="tx1"/>
                </a:solidFill>
              </a:rPr>
              <a:t>значения </a:t>
            </a:r>
            <a:r>
              <a:rPr sz="2800" spc="-10" dirty="0">
                <a:solidFill>
                  <a:schemeClr val="tx1"/>
                </a:solidFill>
              </a:rPr>
              <a:t>для определения дорожек  сетки </a:t>
            </a:r>
            <a:r>
              <a:rPr sz="2800" spc="-5" dirty="0">
                <a:solidFill>
                  <a:schemeClr val="tx1"/>
                </a:solidFill>
              </a:rPr>
              <a:t>(длина)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3434283"/>
            <a:ext cx="9721850" cy="2159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6385" marR="565150" indent="-274320">
              <a:lnSpc>
                <a:spcPct val="99400"/>
              </a:lnSpc>
              <a:spcBef>
                <a:spcPts val="114"/>
              </a:spcBef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Georgia"/>
                <a:cs typeface="Georgia"/>
              </a:rPr>
              <a:t>Размеры дорожек сетки можно </a:t>
            </a:r>
            <a:r>
              <a:rPr sz="2800" spc="-10" dirty="0">
                <a:latin typeface="Georgia"/>
                <a:cs typeface="Georgia"/>
              </a:rPr>
              <a:t>задавать </a:t>
            </a:r>
            <a:r>
              <a:rPr sz="2800" spc="-5" dirty="0">
                <a:latin typeface="Georgia"/>
                <a:cs typeface="Georgia"/>
              </a:rPr>
              <a:t>с помощью  положительных значений, </a:t>
            </a:r>
            <a:r>
              <a:rPr sz="2800" spc="-10" dirty="0">
                <a:latin typeface="Georgia"/>
                <a:cs typeface="Georgia"/>
              </a:rPr>
              <a:t>используя </a:t>
            </a:r>
            <a:r>
              <a:rPr sz="2800" spc="-5" dirty="0">
                <a:latin typeface="Georgia"/>
                <a:cs typeface="Georgia"/>
              </a:rPr>
              <a:t>относительные  единицы </a:t>
            </a:r>
            <a:r>
              <a:rPr sz="2800" spc="-10" dirty="0">
                <a:latin typeface="Georgia"/>
                <a:cs typeface="Georgia"/>
              </a:rPr>
              <a:t>длины </a:t>
            </a:r>
            <a:r>
              <a:rPr sz="2800" spc="-5" dirty="0">
                <a:latin typeface="Georgia"/>
                <a:cs typeface="Georgia"/>
              </a:rPr>
              <a:t>— например,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em</a:t>
            </a:r>
            <a:r>
              <a:rPr sz="2800" spc="-5" dirty="0">
                <a:latin typeface="Georgia"/>
                <a:cs typeface="Georgia"/>
              </a:rPr>
              <a:t>,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vh</a:t>
            </a:r>
            <a:r>
              <a:rPr sz="2800" spc="-10" dirty="0">
                <a:latin typeface="Georgia"/>
                <a:cs typeface="Georgia"/>
              </a:rPr>
              <a:t>,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vw</a:t>
            </a:r>
            <a:r>
              <a:rPr sz="2800" spc="-10" dirty="0">
                <a:latin typeface="Georgia"/>
                <a:cs typeface="Georgia"/>
              </a:rPr>
              <a:t>; </a:t>
            </a:r>
            <a:r>
              <a:rPr sz="2800" spc="-5" dirty="0">
                <a:latin typeface="Georgia"/>
                <a:cs typeface="Georgia"/>
              </a:rPr>
              <a:t>абсолютные  </a:t>
            </a:r>
            <a:r>
              <a:rPr sz="2800" spc="-10" dirty="0">
                <a:latin typeface="Georgia"/>
                <a:cs typeface="Georgia"/>
              </a:rPr>
              <a:t>единицы длины </a:t>
            </a:r>
            <a:r>
              <a:rPr sz="2800" spc="-5" dirty="0">
                <a:latin typeface="Georgia"/>
                <a:cs typeface="Georgia"/>
              </a:rPr>
              <a:t>—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px</a:t>
            </a:r>
            <a:r>
              <a:rPr sz="2800" spc="-5" dirty="0">
                <a:latin typeface="Georgia"/>
                <a:cs typeface="Georgia"/>
              </a:rPr>
              <a:t>; и проценты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%.</a:t>
            </a:r>
            <a:r>
              <a:rPr sz="2800" b="1" spc="-7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Georgia"/>
                <a:cs typeface="Georgia"/>
              </a:rPr>
              <a:t>Размеры в %</a:t>
            </a:r>
            <a:endParaRPr sz="28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latin typeface="Georgia"/>
                <a:cs typeface="Georgia"/>
              </a:rPr>
              <a:t>вычисляются </a:t>
            </a:r>
            <a:r>
              <a:rPr sz="2800" spc="-5" dirty="0">
                <a:latin typeface="Georgia"/>
                <a:cs typeface="Georgia"/>
              </a:rPr>
              <a:t>от </a:t>
            </a:r>
            <a:r>
              <a:rPr sz="2800" spc="-10" dirty="0">
                <a:latin typeface="Georgia"/>
                <a:cs typeface="Georgia"/>
              </a:rPr>
              <a:t>ширины или </a:t>
            </a:r>
            <a:r>
              <a:rPr sz="2800" spc="-5" dirty="0">
                <a:latin typeface="Georgia"/>
                <a:cs typeface="Georgia"/>
              </a:rPr>
              <a:t>высоты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контейнера-сетки.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9446" y="1556766"/>
            <a:ext cx="4938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tx1"/>
                </a:solidFill>
              </a:rPr>
              <a:t>Гибкие размеры</a:t>
            </a:r>
            <a:r>
              <a:rPr sz="2800" spc="-15" dirty="0">
                <a:solidFill>
                  <a:schemeClr val="tx1"/>
                </a:solidFill>
              </a:rPr>
              <a:t> </a:t>
            </a:r>
            <a:r>
              <a:rPr sz="2800" spc="-10" dirty="0">
                <a:solidFill>
                  <a:schemeClr val="tx1"/>
                </a:solidFill>
              </a:rPr>
              <a:t>дорожек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2053589"/>
            <a:ext cx="9904095" cy="19691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20"/>
              </a:spcBef>
            </a:pPr>
            <a:r>
              <a:rPr sz="2600" b="1" spc="-5" dirty="0">
                <a:solidFill>
                  <a:schemeClr val="tx1"/>
                </a:solidFill>
                <a:latin typeface="Consolas"/>
                <a:cs typeface="Consolas"/>
              </a:rPr>
              <a:t>fr</a:t>
            </a:r>
            <a:r>
              <a:rPr sz="2600" b="1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Georgia"/>
                <a:cs typeface="Georgia"/>
              </a:rPr>
              <a:t>— </a:t>
            </a:r>
            <a:r>
              <a:rPr sz="2400" spc="-5" dirty="0">
                <a:latin typeface="Georgia"/>
                <a:cs typeface="Georgia"/>
              </a:rPr>
              <a:t>единица </a:t>
            </a:r>
            <a:r>
              <a:rPr sz="2400" dirty="0">
                <a:latin typeface="Georgia"/>
                <a:cs typeface="Georgia"/>
              </a:rPr>
              <a:t>длины, </a:t>
            </a:r>
            <a:r>
              <a:rPr sz="2400" spc="-5" dirty="0">
                <a:latin typeface="Georgia"/>
                <a:cs typeface="Georgia"/>
              </a:rPr>
              <a:t>которая </a:t>
            </a:r>
            <a:r>
              <a:rPr sz="2400" dirty="0">
                <a:latin typeface="Georgia"/>
                <a:cs typeface="Georgia"/>
              </a:rPr>
              <a:t>позволяет создавать гибкие </a:t>
            </a:r>
            <a:r>
              <a:rPr sz="2400" spc="-5" dirty="0">
                <a:latin typeface="Georgia"/>
                <a:cs typeface="Georgia"/>
              </a:rPr>
              <a:t>дорожки.  (позволяет настраивать размер треков как часть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свободного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пространства в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контейнере.)</a:t>
            </a:r>
            <a:endParaRPr sz="2400" dirty="0">
              <a:latin typeface="Georgia"/>
              <a:cs typeface="Georgia"/>
            </a:endParaRPr>
          </a:p>
          <a:p>
            <a:pPr marL="12700" marR="52514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Georgia"/>
                <a:cs typeface="Georgia"/>
              </a:rPr>
              <a:t>* </a:t>
            </a:r>
            <a:r>
              <a:rPr sz="2400" spc="-5" dirty="0">
                <a:latin typeface="Georgia"/>
                <a:cs typeface="Georgia"/>
              </a:rPr>
              <a:t>Свободное </a:t>
            </a:r>
            <a:r>
              <a:rPr sz="2400" dirty="0">
                <a:latin typeface="Georgia"/>
                <a:cs typeface="Georgia"/>
              </a:rPr>
              <a:t>пространство </a:t>
            </a:r>
            <a:r>
              <a:rPr sz="2400" spc="-5" dirty="0">
                <a:latin typeface="Georgia"/>
                <a:cs typeface="Georgia"/>
              </a:rPr>
              <a:t>высчитывается </a:t>
            </a:r>
            <a:r>
              <a:rPr sz="2400" dirty="0">
                <a:latin typeface="Georgia"/>
                <a:cs typeface="Georgia"/>
              </a:rPr>
              <a:t>после </a:t>
            </a:r>
            <a:r>
              <a:rPr sz="2400" spc="-5" dirty="0">
                <a:latin typeface="Georgia"/>
                <a:cs typeface="Georgia"/>
              </a:rPr>
              <a:t>вычисления всех  фиксированных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элементов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9" y="4291584"/>
            <a:ext cx="9550908" cy="1552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1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235" y="332449"/>
            <a:ext cx="1090108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4545" marR="5080" indent="-21050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tx1"/>
                </a:solidFill>
              </a:rPr>
              <a:t>РАЗМЕЩЕНИЕ </a:t>
            </a:r>
            <a:r>
              <a:rPr spc="-5" dirty="0" smtClean="0">
                <a:solidFill>
                  <a:schemeClr val="tx1"/>
                </a:solidFill>
              </a:rPr>
              <a:t>И</a:t>
            </a:r>
            <a:r>
              <a:rPr lang="ru-RU" spc="-5" dirty="0">
                <a:solidFill>
                  <a:schemeClr val="tx1"/>
                </a:solidFill>
              </a:rPr>
              <a:t> </a:t>
            </a:r>
            <a:r>
              <a:rPr spc="-10" dirty="0" smtClean="0">
                <a:solidFill>
                  <a:schemeClr val="tx1"/>
                </a:solidFill>
              </a:rPr>
              <a:t>ПЕРЕУПОРЯДОЧИВАНИЕ  </a:t>
            </a:r>
            <a:r>
              <a:rPr spc="-5" dirty="0">
                <a:solidFill>
                  <a:schemeClr val="tx1"/>
                </a:solidFill>
              </a:rPr>
              <a:t>ЭЛЕМЕНТОВ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СЕТКИ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871" y="1550034"/>
            <a:ext cx="101238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Свойства размещения позволяют свободно упорядочивать </a:t>
            </a:r>
            <a:r>
              <a:rPr sz="2700" dirty="0">
                <a:latin typeface="Georgia"/>
                <a:cs typeface="Georgia"/>
              </a:rPr>
              <a:t>и  </a:t>
            </a:r>
            <a:r>
              <a:rPr sz="2700" spc="-5" dirty="0">
                <a:latin typeface="Georgia"/>
                <a:cs typeface="Georgia"/>
              </a:rPr>
              <a:t>переупорядочивать содержимое сетки </a:t>
            </a:r>
            <a:r>
              <a:rPr sz="2700" dirty="0">
                <a:latin typeface="Georgia"/>
                <a:cs typeface="Georgia"/>
              </a:rPr>
              <a:t>таким </a:t>
            </a:r>
            <a:r>
              <a:rPr sz="2700" spc="-5" dirty="0">
                <a:latin typeface="Georgia"/>
                <a:cs typeface="Georgia"/>
              </a:rPr>
              <a:t>образом, что  </a:t>
            </a:r>
            <a:r>
              <a:rPr sz="2700" dirty="0">
                <a:latin typeface="Georgia"/>
                <a:cs typeface="Georgia"/>
              </a:rPr>
              <a:t>визуальное представление </a:t>
            </a:r>
            <a:r>
              <a:rPr sz="2700" spc="-5" dirty="0">
                <a:latin typeface="Georgia"/>
                <a:cs typeface="Georgia"/>
              </a:rPr>
              <a:t>может значительно отличаться от  порядка элементов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html-документе.</a:t>
            </a:r>
            <a:endParaRPr sz="27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30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89903" y="6082169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106"/>
                </a:lnTo>
              </a:path>
            </a:pathLst>
          </a:custGeom>
          <a:ln w="21336">
            <a:solidFill>
              <a:srgbClr val="636B8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7588" y="79247"/>
            <a:ext cx="8133588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2232" y="460248"/>
            <a:ext cx="40065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9282" y="1533855"/>
            <a:ext cx="9939655" cy="2421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2200" spc="-10" dirty="0">
                <a:latin typeface="Georgia"/>
                <a:cs typeface="Georgia"/>
              </a:rPr>
              <a:t>Свойства размещения </a:t>
            </a:r>
            <a:r>
              <a:rPr sz="2200" spc="-5" dirty="0">
                <a:latin typeface="Georgia"/>
                <a:cs typeface="Georgia"/>
              </a:rPr>
              <a:t>на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сетке</a:t>
            </a:r>
            <a:endParaRPr sz="2200" dirty="0">
              <a:latin typeface="Georgia"/>
              <a:cs typeface="Georgia"/>
            </a:endParaRPr>
          </a:p>
          <a:p>
            <a:pPr marL="12700" marR="6950709">
              <a:lnSpc>
                <a:spcPct val="80000"/>
              </a:lnSpc>
              <a:spcBef>
                <a:spcPts val="280"/>
              </a:spcBef>
            </a:pP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grid-row-start,  grid-row-end,  gri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d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c</a:t>
            </a:r>
            <a:r>
              <a:rPr sz="2500" b="1" spc="5" dirty="0">
                <a:solidFill>
                  <a:schemeClr val="tx1"/>
                </a:solidFill>
                <a:latin typeface="Consolas"/>
                <a:cs typeface="Consolas"/>
              </a:rPr>
              <a:t>o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lu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st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a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rt  grid-column-end</a:t>
            </a:r>
            <a:endParaRPr sz="25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12700">
              <a:lnSpc>
                <a:spcPts val="2155"/>
              </a:lnSpc>
            </a:pPr>
            <a:r>
              <a:rPr sz="2200" spc="-5" dirty="0">
                <a:latin typeface="Georgia"/>
                <a:cs typeface="Georgia"/>
              </a:rPr>
              <a:t>и их </a:t>
            </a:r>
            <a:r>
              <a:rPr sz="2200" spc="-10" dirty="0">
                <a:latin typeface="Georgia"/>
                <a:cs typeface="Georgia"/>
              </a:rPr>
              <a:t>краткая </a:t>
            </a:r>
            <a:r>
              <a:rPr sz="2200" spc="-5" dirty="0">
                <a:latin typeface="Georgia"/>
                <a:cs typeface="Georgia"/>
              </a:rPr>
              <a:t>запись 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grid-row, grid-column 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и 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grid-area</a:t>
            </a:r>
            <a:r>
              <a:rPr sz="2500" b="1" spc="-58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Georgia"/>
                <a:cs typeface="Georgia"/>
              </a:rPr>
              <a:t>позволяют</a:t>
            </a:r>
            <a:endParaRPr sz="2200" dirty="0">
              <a:latin typeface="Georgia"/>
              <a:cs typeface="Georgia"/>
            </a:endParaRPr>
          </a:p>
          <a:p>
            <a:pPr marL="12700" marR="5080">
              <a:lnSpc>
                <a:spcPct val="80000"/>
              </a:lnSpc>
              <a:spcBef>
                <a:spcPts val="285"/>
              </a:spcBef>
            </a:pPr>
            <a:r>
              <a:rPr sz="2200" spc="-10" dirty="0">
                <a:latin typeface="Georgia"/>
                <a:cs typeface="Georgia"/>
              </a:rPr>
              <a:t>определить размещение элемента сетки, </a:t>
            </a:r>
            <a:r>
              <a:rPr sz="2200" spc="-5" dirty="0">
                <a:latin typeface="Georgia"/>
                <a:cs typeface="Georgia"/>
              </a:rPr>
              <a:t>предоставив </a:t>
            </a:r>
            <a:r>
              <a:rPr sz="2200" spc="-10" dirty="0">
                <a:latin typeface="Georgia"/>
                <a:cs typeface="Georgia"/>
              </a:rPr>
              <a:t>любую </a:t>
            </a:r>
            <a:r>
              <a:rPr sz="2200" spc="-5" dirty="0">
                <a:latin typeface="Georgia"/>
                <a:cs typeface="Georgia"/>
              </a:rPr>
              <a:t>из </a:t>
            </a:r>
            <a:r>
              <a:rPr sz="2200" spc="-10" dirty="0">
                <a:latin typeface="Georgia"/>
                <a:cs typeface="Georgia"/>
              </a:rPr>
              <a:t>следующих  шести частей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информации:</a:t>
            </a:r>
            <a:endParaRPr sz="2200" dirty="0">
              <a:latin typeface="Georgia"/>
              <a:cs typeface="Georg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47936"/>
              </p:ext>
            </p:extLst>
          </p:nvPr>
        </p:nvGraphicFramePr>
        <p:xfrm>
          <a:off x="1642364" y="4503546"/>
          <a:ext cx="7531734" cy="200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Столбец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Начало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Начальная линия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строки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Начальная линия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Конец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Конечная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линия строки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Конечная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линия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столбцов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1405" y="492850"/>
            <a:ext cx="8596668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1625" marR="5080" indent="-21050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tx1"/>
                </a:solidFill>
              </a:rPr>
              <a:t>РАЗМЕЩЕНИЕ </a:t>
            </a:r>
            <a:r>
              <a:rPr spc="-5" dirty="0">
                <a:solidFill>
                  <a:schemeClr val="tx1"/>
                </a:solidFill>
              </a:rPr>
              <a:t>И </a:t>
            </a:r>
            <a:r>
              <a:rPr spc="-10" dirty="0">
                <a:solidFill>
                  <a:schemeClr val="tx1"/>
                </a:solidFill>
              </a:rPr>
              <a:t>ПЕРЕУПОРЯДОЧИВАНИЕ  </a:t>
            </a:r>
            <a:r>
              <a:rPr spc="-5" dirty="0">
                <a:solidFill>
                  <a:schemeClr val="tx1"/>
                </a:solidFill>
              </a:rPr>
              <a:t>ЭЛЕМЕНТОВ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СЕТКИ</a:t>
            </a:r>
          </a:p>
        </p:txBody>
      </p:sp>
      <p:sp>
        <p:nvSpPr>
          <p:cNvPr id="7" name="object 7"/>
          <p:cNvSpPr/>
          <p:nvPr/>
        </p:nvSpPr>
        <p:spPr>
          <a:xfrm>
            <a:off x="840351" y="1462920"/>
            <a:ext cx="3698748" cy="468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3858" y="1538754"/>
            <a:ext cx="5268468" cy="4681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5875" y="555811"/>
            <a:ext cx="85966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4545" marR="5080" indent="-2105025">
              <a:lnSpc>
                <a:spcPct val="100000"/>
              </a:lnSpc>
              <a:spcBef>
                <a:spcPts val="95"/>
              </a:spcBef>
            </a:pPr>
            <a:r>
              <a:rPr sz="2400" spc="-10" dirty="0"/>
              <a:t>РАЗМЕЩЕНИЕ </a:t>
            </a:r>
            <a:r>
              <a:rPr sz="2400" spc="-5" dirty="0" smtClean="0"/>
              <a:t>И </a:t>
            </a:r>
            <a:r>
              <a:rPr sz="2400" spc="-10" dirty="0" smtClean="0"/>
              <a:t>ПЕРЕУПОРЯДОЧИВАНИЕ  </a:t>
            </a:r>
            <a:r>
              <a:rPr sz="2400" spc="-5" dirty="0"/>
              <a:t>ЭЛЕМЕНТОВ</a:t>
            </a:r>
            <a:r>
              <a:rPr sz="2400" spc="10" dirty="0"/>
              <a:t> </a:t>
            </a:r>
            <a:r>
              <a:rPr sz="2400" spc="-10" dirty="0"/>
              <a:t>СЕТКИ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84910" y="1685459"/>
            <a:ext cx="8596668" cy="38807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grid-template-areas</a:t>
            </a:r>
          </a:p>
          <a:p>
            <a:pPr marL="982344" marR="281940" indent="-274320">
              <a:lnSpc>
                <a:spcPts val="2950"/>
              </a:lnSpc>
              <a:spcBef>
                <a:spcPts val="815"/>
              </a:spcBef>
              <a:buClr>
                <a:srgbClr val="D16248"/>
              </a:buClr>
              <a:buSzPct val="84000"/>
              <a:buFont typeface="Wingdings 2"/>
              <a:buChar char=""/>
              <a:tabLst>
                <a:tab pos="982344" algn="l"/>
              </a:tabLst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Определяет шаблон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сетки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ссылаясь на имена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областей, которые 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заданы с помощью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свойства</a:t>
            </a:r>
            <a:r>
              <a:rPr b="0" spc="-10" dirty="0">
                <a:solidFill>
                  <a:srgbClr val="00A2D5"/>
                </a:solidFill>
                <a:latin typeface="Georgia"/>
                <a:cs typeface="Georgia"/>
              </a:rPr>
              <a:t> </a:t>
            </a:r>
            <a:r>
              <a:rPr u="heavy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hlinkClick r:id="rId2"/>
              </a:rPr>
              <a:t>grid-area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.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Повторение</a:t>
            </a:r>
            <a:r>
              <a:rPr b="0" spc="1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названия</a:t>
            </a:r>
          </a:p>
          <a:p>
            <a:pPr marL="982344" marR="5080">
              <a:lnSpc>
                <a:spcPts val="3000"/>
              </a:lnSpc>
              <a:spcBef>
                <a:spcPts val="60"/>
              </a:spcBef>
            </a:pP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приводит к тому,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что содержимое охватывает эти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ячейки.  Точка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означает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пустую ячейку. Сам синтаксис предоставляет 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визуализацию структуры</a:t>
            </a:r>
            <a:r>
              <a:rPr b="0" spc="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сетки.</a:t>
            </a:r>
          </a:p>
          <a:p>
            <a:pPr marL="708025">
              <a:lnSpc>
                <a:spcPct val="100000"/>
              </a:lnSpc>
              <a:spcBef>
                <a:spcPts val="505"/>
              </a:spcBef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Значения:</a:t>
            </a:r>
          </a:p>
          <a:p>
            <a:pPr marL="708025">
              <a:lnSpc>
                <a:spcPct val="100000"/>
              </a:lnSpc>
              <a:spcBef>
                <a:spcPts val="55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&lt;grid-area-name&gt;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имя 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заданное с помощью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u="heavy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hlinkClick r:id="rId2"/>
              </a:rPr>
              <a:t>grid-area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;</a:t>
            </a:r>
          </a:p>
          <a:p>
            <a:pPr marL="708025">
              <a:lnSpc>
                <a:spcPct val="100000"/>
              </a:lnSpc>
              <a:spcBef>
                <a:spcPts val="65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.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точка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обозначающая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пустую</a:t>
            </a:r>
            <a:r>
              <a:rPr b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ячейку;</a:t>
            </a:r>
          </a:p>
          <a:p>
            <a:pPr marL="708025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none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не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определены;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3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808" y="1575816"/>
            <a:ext cx="12700" cy="4819015"/>
          </a:xfrm>
          <a:custGeom>
            <a:avLst/>
            <a:gdLst/>
            <a:ahLst/>
            <a:cxnLst/>
            <a:rect l="l" t="t" r="r" b="b"/>
            <a:pathLst>
              <a:path w="12700" h="4819015">
                <a:moveTo>
                  <a:pt x="0" y="4818888"/>
                </a:moveTo>
                <a:lnTo>
                  <a:pt x="12191" y="0"/>
                </a:lnTo>
              </a:path>
            </a:pathLst>
          </a:custGeom>
          <a:ln w="9144">
            <a:solidFill>
              <a:srgbClr val="636B8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7588" y="79247"/>
            <a:ext cx="8133588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2232" y="460248"/>
            <a:ext cx="40065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777" y="1694330"/>
            <a:ext cx="3995928" cy="3480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4579" y="1828800"/>
            <a:ext cx="5617845" cy="2032000"/>
          </a:xfrm>
          <a:custGeom>
            <a:avLst/>
            <a:gdLst/>
            <a:ahLst/>
            <a:cxnLst/>
            <a:rect l="l" t="t" r="r" b="b"/>
            <a:pathLst>
              <a:path w="5617845" h="2032000">
                <a:moveTo>
                  <a:pt x="0" y="2031492"/>
                </a:moveTo>
                <a:lnTo>
                  <a:pt x="5617464" y="2031492"/>
                </a:lnTo>
                <a:lnTo>
                  <a:pt x="5617464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E8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4579" y="1828800"/>
            <a:ext cx="5617845" cy="20320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135890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Создана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сетка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4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колонок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 3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строк.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Вся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верхняя 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header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посередине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занимающей две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колонки,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пустой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ячейки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 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sidebar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которая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занимает одну</a:t>
            </a:r>
            <a:r>
              <a:rPr sz="1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колонку.</a:t>
            </a:r>
            <a:endParaRPr sz="1800" dirty="0">
              <a:latin typeface="Arial"/>
              <a:cs typeface="Arial"/>
            </a:endParaRPr>
          </a:p>
          <a:p>
            <a:pPr marL="92710" marR="864235">
              <a:lnSpc>
                <a:spcPts val="2150"/>
              </a:lnSpc>
              <a:spcBef>
                <a:spcPts val="85"/>
              </a:spcBef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Последняя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только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footer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5035" y="3692982"/>
            <a:ext cx="3404706" cy="2701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5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373" y="2835020"/>
            <a:ext cx="3125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65" dirty="0">
                <a:solidFill>
                  <a:schemeClr val="tx1"/>
                </a:solidFill>
                <a:latin typeface="Georgia"/>
                <a:cs typeface="Georgia"/>
              </a:rPr>
              <a:t>CSS</a:t>
            </a:r>
            <a:r>
              <a:rPr sz="4400" b="1" spc="39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sz="4400" b="1" spc="185" dirty="0">
                <a:solidFill>
                  <a:schemeClr val="tx1"/>
                </a:solidFill>
                <a:latin typeface="Georgia"/>
                <a:cs typeface="Georgia"/>
              </a:rPr>
              <a:t>GRID</a:t>
            </a:r>
            <a:endParaRPr sz="4400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CSS-ВЕРСТКА</a:t>
            </a:r>
          </a:p>
        </p:txBody>
      </p:sp>
    </p:spTree>
    <p:extLst>
      <p:ext uri="{BB962C8B-B14F-4D97-AF65-F5344CB8AC3E}">
        <p14:creationId xmlns:p14="http://schemas.microsoft.com/office/powerpoint/2010/main" val="12363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380871" y="1550034"/>
            <a:ext cx="1010221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447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это </a:t>
            </a:r>
            <a:r>
              <a:rPr sz="2700" dirty="0">
                <a:latin typeface="Georgia"/>
                <a:cs typeface="Georgia"/>
              </a:rPr>
              <a:t>новая </a:t>
            </a:r>
            <a:r>
              <a:rPr sz="2700" spc="-5" dirty="0">
                <a:latin typeface="Georgia"/>
                <a:cs typeface="Georgia"/>
              </a:rPr>
              <a:t>модель шаблона, оптимизированная </a:t>
            </a:r>
            <a:r>
              <a:rPr sz="2700" dirty="0">
                <a:latin typeface="Georgia"/>
                <a:cs typeface="Georgia"/>
              </a:rPr>
              <a:t>для  двумерных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шаблонов</a:t>
            </a:r>
            <a:endParaRPr sz="2700">
              <a:latin typeface="Georgia"/>
              <a:cs typeface="Georgia"/>
            </a:endParaRPr>
          </a:p>
          <a:p>
            <a:pPr marL="287020" marR="503555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Grid модуль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10" dirty="0">
                <a:latin typeface="Georgia"/>
                <a:cs typeface="Georgia"/>
              </a:rPr>
              <a:t>CSS </a:t>
            </a:r>
            <a:r>
              <a:rPr sz="2700" dirty="0">
                <a:latin typeface="Georgia"/>
                <a:cs typeface="Georgia"/>
              </a:rPr>
              <a:t>был </a:t>
            </a:r>
            <a:r>
              <a:rPr sz="2700" spc="-5" dirty="0">
                <a:latin typeface="Georgia"/>
                <a:cs typeface="Georgia"/>
              </a:rPr>
              <a:t>разработан </a:t>
            </a:r>
            <a:r>
              <a:rPr sz="2700" spc="-10" dirty="0">
                <a:latin typeface="Georgia"/>
                <a:cs typeface="Georgia"/>
              </a:rPr>
              <a:t>CSS </a:t>
            </a:r>
            <a:r>
              <a:rPr sz="2700" dirty="0">
                <a:latin typeface="Georgia"/>
                <a:cs typeface="Georgia"/>
              </a:rPr>
              <a:t>Working </a:t>
            </a:r>
            <a:r>
              <a:rPr sz="2700" spc="-5" dirty="0">
                <a:latin typeface="Georgia"/>
                <a:cs typeface="Georgia"/>
              </a:rPr>
              <a:t>Group </a:t>
            </a:r>
            <a:r>
              <a:rPr sz="2700" dirty="0">
                <a:latin typeface="Georgia"/>
                <a:cs typeface="Georgia"/>
              </a:rPr>
              <a:t>для  того, </a:t>
            </a:r>
            <a:r>
              <a:rPr sz="2700" spc="-5" dirty="0">
                <a:latin typeface="Georgia"/>
                <a:cs typeface="Georgia"/>
              </a:rPr>
              <a:t>чтобы </a:t>
            </a:r>
            <a:r>
              <a:rPr sz="2700" dirty="0">
                <a:latin typeface="Georgia"/>
                <a:cs typeface="Georgia"/>
              </a:rPr>
              <a:t>предоставить </a:t>
            </a:r>
            <a:r>
              <a:rPr sz="2700" spc="-5" dirty="0">
                <a:latin typeface="Georgia"/>
                <a:cs typeface="Georgia"/>
              </a:rPr>
              <a:t>наилучший способ создания  шаблонов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-10" dirty="0">
                <a:latin typeface="Georgia"/>
                <a:cs typeface="Georgia"/>
              </a:rPr>
              <a:t> CSS.</a:t>
            </a:r>
            <a:endParaRPr sz="27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Он попал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Candidate Recommendation </a:t>
            </a:r>
            <a:r>
              <a:rPr sz="2700" dirty="0">
                <a:latin typeface="Georgia"/>
                <a:cs typeface="Georgia"/>
              </a:rPr>
              <a:t>в феврале 2017 </a:t>
            </a:r>
            <a:r>
              <a:rPr sz="2700" spc="-5" dirty="0">
                <a:latin typeface="Georgia"/>
                <a:cs typeface="Georgia"/>
              </a:rPr>
              <a:t>года, </a:t>
            </a:r>
            <a:r>
              <a:rPr sz="2700" dirty="0">
                <a:latin typeface="Georgia"/>
                <a:cs typeface="Georgia"/>
              </a:rPr>
              <a:t>а  </a:t>
            </a:r>
            <a:r>
              <a:rPr sz="2700" spc="-5" dirty="0">
                <a:latin typeface="Georgia"/>
                <a:cs typeface="Georgia"/>
              </a:rPr>
              <a:t>основные </a:t>
            </a:r>
            <a:r>
              <a:rPr sz="2700" dirty="0">
                <a:latin typeface="Georgia"/>
                <a:cs typeface="Georgia"/>
              </a:rPr>
              <a:t>браузеры начали </a:t>
            </a:r>
            <a:r>
              <a:rPr sz="2700" spc="-5" dirty="0">
                <a:latin typeface="Georgia"/>
                <a:cs typeface="Georgia"/>
              </a:rPr>
              <a:t>его поддержку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марте </a:t>
            </a:r>
            <a:r>
              <a:rPr sz="2700" dirty="0">
                <a:latin typeface="Georgia"/>
                <a:cs typeface="Georgia"/>
              </a:rPr>
              <a:t>2017</a:t>
            </a:r>
            <a:r>
              <a:rPr sz="2700" spc="-6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года.</a:t>
            </a:r>
            <a:endParaRPr sz="2700">
              <a:latin typeface="Georgia"/>
              <a:cs typeface="Georgia"/>
            </a:endParaRPr>
          </a:p>
          <a:p>
            <a:pPr marL="287020" marR="829944" indent="-274320">
              <a:lnSpc>
                <a:spcPct val="100000"/>
              </a:lnSpc>
              <a:spcBef>
                <a:spcPts val="65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</a:t>
            </a:r>
            <a:r>
              <a:rPr sz="2700" dirty="0">
                <a:latin typeface="Georgia"/>
                <a:cs typeface="Georgia"/>
              </a:rPr>
              <a:t>Layout - </a:t>
            </a:r>
            <a:r>
              <a:rPr sz="2700" spc="-10" dirty="0">
                <a:latin typeface="Georgia"/>
                <a:cs typeface="Georgia"/>
              </a:rPr>
              <a:t>самая мощная </a:t>
            </a:r>
            <a:r>
              <a:rPr sz="2700" spc="-5" dirty="0">
                <a:latin typeface="Georgia"/>
                <a:cs typeface="Georgia"/>
              </a:rPr>
              <a:t>система компоновки из  </a:t>
            </a:r>
            <a:r>
              <a:rPr sz="2700" dirty="0">
                <a:latin typeface="Georgia"/>
                <a:cs typeface="Georgia"/>
              </a:rPr>
              <a:t>доступных на </a:t>
            </a:r>
            <a:r>
              <a:rPr sz="2700" spc="-5" dirty="0">
                <a:latin typeface="Georgia"/>
                <a:cs typeface="Georgia"/>
              </a:rPr>
              <a:t>данный момент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CSS.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0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380871" y="1550034"/>
            <a:ext cx="1013523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включают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себя интуитивный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«ASCII-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графический» </a:t>
            </a:r>
            <a:r>
              <a:rPr sz="2700" spc="-10" dirty="0">
                <a:latin typeface="Georgia"/>
                <a:cs typeface="Georgia"/>
              </a:rPr>
              <a:t>синтаксис,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котором можно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виртуально</a:t>
            </a:r>
            <a:endParaRPr sz="2700">
              <a:latin typeface="Georgia"/>
              <a:cs typeface="Georgia"/>
            </a:endParaRPr>
          </a:p>
          <a:p>
            <a:pPr marL="287020" marR="508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«видеть» шаблон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коде, поэтому становится легко создавать  </a:t>
            </a:r>
            <a:r>
              <a:rPr sz="2700" dirty="0">
                <a:latin typeface="Georgia"/>
                <a:cs typeface="Georgia"/>
              </a:rPr>
              <a:t>и </a:t>
            </a:r>
            <a:r>
              <a:rPr sz="2700" spc="-5" dirty="0">
                <a:latin typeface="Georgia"/>
                <a:cs typeface="Georgia"/>
              </a:rPr>
              <a:t>изменять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шаблон.</a:t>
            </a:r>
            <a:endParaRPr sz="2700">
              <a:latin typeface="Georgia"/>
              <a:cs typeface="Georgia"/>
            </a:endParaRPr>
          </a:p>
          <a:p>
            <a:pPr marL="287020" marR="106489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0" dirty="0">
                <a:latin typeface="Georgia"/>
                <a:cs typeface="Georgia"/>
              </a:rPr>
              <a:t>Даже </a:t>
            </a:r>
            <a:r>
              <a:rPr sz="2700" spc="-5" dirty="0">
                <a:latin typeface="Georgia"/>
                <a:cs typeface="Georgia"/>
              </a:rPr>
              <a:t>значительные изменения могут </a:t>
            </a:r>
            <a:r>
              <a:rPr sz="2700" dirty="0">
                <a:latin typeface="Georgia"/>
                <a:cs typeface="Georgia"/>
              </a:rPr>
              <a:t>быть </a:t>
            </a:r>
            <a:r>
              <a:rPr sz="2700" spc="-5" dirty="0">
                <a:latin typeface="Georgia"/>
                <a:cs typeface="Georgia"/>
              </a:rPr>
              <a:t>сделаны </a:t>
            </a:r>
            <a:r>
              <a:rPr sz="2700" dirty="0">
                <a:latin typeface="Georgia"/>
                <a:cs typeface="Georgia"/>
              </a:rPr>
              <a:t>за  </a:t>
            </a:r>
            <a:r>
              <a:rPr sz="2700" spc="-5" dirty="0">
                <a:latin typeface="Georgia"/>
                <a:cs typeface="Georgia"/>
              </a:rPr>
              <a:t>короткий </a:t>
            </a:r>
            <a:r>
              <a:rPr sz="2700" dirty="0">
                <a:latin typeface="Georgia"/>
                <a:cs typeface="Georgia"/>
              </a:rPr>
              <a:t>промежуток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времени.</a:t>
            </a:r>
            <a:endParaRPr sz="2700">
              <a:latin typeface="Georgia"/>
              <a:cs typeface="Georgia"/>
            </a:endParaRPr>
          </a:p>
          <a:p>
            <a:pPr marL="287020" marR="21209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Этот </a:t>
            </a:r>
            <a:r>
              <a:rPr sz="2700" spc="-5" dirty="0">
                <a:latin typeface="Georgia"/>
                <a:cs typeface="Georgia"/>
              </a:rPr>
              <a:t>интуитивный синтаксис </a:t>
            </a:r>
            <a:r>
              <a:rPr sz="2700" dirty="0">
                <a:latin typeface="Georgia"/>
                <a:cs typeface="Georgia"/>
              </a:rPr>
              <a:t>также </a:t>
            </a:r>
            <a:r>
              <a:rPr sz="2700" spc="-5" dirty="0">
                <a:latin typeface="Georgia"/>
                <a:cs typeface="Georgia"/>
              </a:rPr>
              <a:t>помогает </a:t>
            </a:r>
            <a:r>
              <a:rPr sz="2700" dirty="0">
                <a:latin typeface="Georgia"/>
                <a:cs typeface="Georgia"/>
              </a:rPr>
              <a:t>с </a:t>
            </a:r>
            <a:r>
              <a:rPr sz="2700" spc="-5" dirty="0">
                <a:latin typeface="Georgia"/>
                <a:cs typeface="Georgia"/>
              </a:rPr>
              <a:t>адаптивным  веб-дизайном.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464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1380871" y="1467738"/>
            <a:ext cx="7327900" cy="4264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62910">
              <a:lnSpc>
                <a:spcPct val="100000"/>
              </a:lnSpc>
              <a:spcBef>
                <a:spcPts val="425"/>
              </a:spcBef>
            </a:pPr>
            <a:r>
              <a:rPr sz="2700" b="1" spc="-5" dirty="0">
                <a:solidFill>
                  <a:srgbClr val="006FC0"/>
                </a:solidFill>
                <a:latin typeface="Georgia"/>
                <a:cs typeface="Georgia"/>
              </a:rPr>
              <a:t>Поддержка</a:t>
            </a:r>
            <a:r>
              <a:rPr sz="2700" b="1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006FC0"/>
                </a:solidFill>
                <a:latin typeface="Georgia"/>
                <a:cs typeface="Georgia"/>
              </a:rPr>
              <a:t>браузерами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ts val="3080"/>
              </a:lnSpc>
              <a:spcBef>
                <a:spcPts val="32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i="1" spc="-5" dirty="0">
                <a:latin typeface="Georgia"/>
                <a:cs typeface="Georgia"/>
              </a:rPr>
              <a:t>IE: </a:t>
            </a:r>
            <a:r>
              <a:rPr sz="2700" i="1" dirty="0">
                <a:latin typeface="Georgia"/>
                <a:cs typeface="Georgia"/>
              </a:rPr>
              <a:t>10.0</a:t>
            </a:r>
            <a:r>
              <a:rPr sz="2700" i="1" spc="-25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-ms-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Edge: </a:t>
            </a:r>
            <a:r>
              <a:rPr sz="2700" i="1" dirty="0">
                <a:latin typeface="Georgia"/>
                <a:cs typeface="Georgia"/>
              </a:rPr>
              <a:t>16.0, 12.0</a:t>
            </a:r>
            <a:r>
              <a:rPr sz="2700" i="1" spc="-60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-ms-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Firefox:</a:t>
            </a:r>
            <a:r>
              <a:rPr sz="2700" b="1" i="1" spc="-45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52.0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Chrome: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57.0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Safari:</a:t>
            </a:r>
            <a:r>
              <a:rPr sz="2700" b="1" i="1" spc="-4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10.1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20"/>
              </a:lnSpc>
            </a:pPr>
            <a:r>
              <a:rPr sz="2700" b="1" i="1" spc="-5" dirty="0">
                <a:latin typeface="Georgia"/>
                <a:cs typeface="Georgia"/>
              </a:rPr>
              <a:t>Opera: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44.0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iOS Safari: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10.3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Opera Mini:</a:t>
            </a:r>
            <a:r>
              <a:rPr sz="2700" b="1" i="1" spc="-30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—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Android Browser: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67.0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3080"/>
              </a:lnSpc>
            </a:pPr>
            <a:r>
              <a:rPr sz="2700" b="1" i="1" spc="-5" dirty="0">
                <a:latin typeface="Georgia"/>
                <a:cs typeface="Georgia"/>
              </a:rPr>
              <a:t>Chrome </a:t>
            </a:r>
            <a:r>
              <a:rPr sz="2700" b="1" i="1" dirty="0">
                <a:latin typeface="Georgia"/>
                <a:cs typeface="Georgia"/>
              </a:rPr>
              <a:t>for </a:t>
            </a:r>
            <a:r>
              <a:rPr sz="2700" b="1" i="1" spc="-5" dirty="0">
                <a:latin typeface="Georgia"/>
                <a:cs typeface="Georgia"/>
              </a:rPr>
              <a:t>Android:</a:t>
            </a:r>
            <a:r>
              <a:rPr sz="2700" b="1" i="1" spc="-50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70.0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46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852" y="930356"/>
            <a:ext cx="929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КОНЦЕПЦИЯ </a:t>
            </a:r>
            <a:r>
              <a:rPr sz="2800" spc="-10" dirty="0"/>
              <a:t>СЕТКИ </a:t>
            </a:r>
            <a:r>
              <a:rPr sz="2800" spc="-5" dirty="0"/>
              <a:t>И ОСНОВНЫЕ</a:t>
            </a:r>
            <a:r>
              <a:rPr sz="2800" spc="75" dirty="0"/>
              <a:t> </a:t>
            </a:r>
            <a:r>
              <a:rPr sz="2800" spc="-5" dirty="0"/>
              <a:t>ПОНЯТИЯ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543184" y="1872009"/>
            <a:ext cx="8763000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924840" y="120600"/>
              <a:ext cx="10533960" cy="670752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480" y="111240"/>
                <a:ext cx="10552680" cy="67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342" y="538683"/>
            <a:ext cx="929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КОНЦЕПЦИЯ </a:t>
            </a:r>
            <a:r>
              <a:rPr sz="2800" spc="-10" dirty="0"/>
              <a:t>СЕТКИ </a:t>
            </a:r>
            <a:r>
              <a:rPr sz="2800" spc="-5" dirty="0"/>
              <a:t>И ОСНОВНЫЕ</a:t>
            </a:r>
            <a:r>
              <a:rPr sz="2800" spc="75" dirty="0"/>
              <a:t> </a:t>
            </a:r>
            <a:r>
              <a:rPr sz="2800" spc="-5" dirty="0"/>
              <a:t>ПОНЯТИЯ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421383" y="1477771"/>
            <a:ext cx="970280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80975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Сетка </a:t>
            </a:r>
            <a:r>
              <a:rPr sz="2700" b="1" dirty="0">
                <a:latin typeface="Georgia"/>
                <a:cs typeface="Georgia"/>
              </a:rPr>
              <a:t>(grid) </a:t>
            </a:r>
            <a:r>
              <a:rPr sz="2700" dirty="0">
                <a:latin typeface="Georgia"/>
                <a:cs typeface="Georgia"/>
              </a:rPr>
              <a:t>представляет </a:t>
            </a:r>
            <a:r>
              <a:rPr sz="2700" spc="-5" dirty="0">
                <a:latin typeface="Georgia"/>
                <a:cs typeface="Georgia"/>
              </a:rPr>
              <a:t>собой </a:t>
            </a:r>
            <a:r>
              <a:rPr sz="2700" dirty="0">
                <a:latin typeface="Georgia"/>
                <a:cs typeface="Georgia"/>
              </a:rPr>
              <a:t>набор </a:t>
            </a:r>
            <a:r>
              <a:rPr sz="2700" spc="-5" dirty="0">
                <a:latin typeface="Georgia"/>
                <a:cs typeface="Georgia"/>
              </a:rPr>
              <a:t>пересекающихся  горизонтальных </a:t>
            </a:r>
            <a:r>
              <a:rPr sz="2700" dirty="0">
                <a:latin typeface="Georgia"/>
                <a:cs typeface="Georgia"/>
              </a:rPr>
              <a:t>и </a:t>
            </a:r>
            <a:r>
              <a:rPr sz="2700" spc="-5" dirty="0">
                <a:latin typeface="Georgia"/>
                <a:cs typeface="Georgia"/>
              </a:rPr>
              <a:t>вертикальных линий,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делящих</a:t>
            </a:r>
            <a:endParaRPr sz="2700">
              <a:latin typeface="Georgia"/>
              <a:cs typeface="Georgia"/>
            </a:endParaRPr>
          </a:p>
          <a:p>
            <a:pPr marL="287020" marR="508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пространство </a:t>
            </a:r>
            <a:r>
              <a:rPr sz="2700" spc="-5" dirty="0">
                <a:latin typeface="Georgia"/>
                <a:cs typeface="Georgia"/>
              </a:rPr>
              <a:t>grid-контейнера </a:t>
            </a:r>
            <a:r>
              <a:rPr sz="2700" dirty="0">
                <a:latin typeface="Georgia"/>
                <a:cs typeface="Georgia"/>
              </a:rPr>
              <a:t>на </a:t>
            </a:r>
            <a:r>
              <a:rPr sz="2700" spc="-5" dirty="0">
                <a:latin typeface="Georgia"/>
                <a:cs typeface="Georgia"/>
              </a:rPr>
              <a:t>области сетки,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которые  могут </a:t>
            </a:r>
            <a:r>
              <a:rPr sz="2700" dirty="0">
                <a:latin typeface="Georgia"/>
                <a:cs typeface="Georgia"/>
              </a:rPr>
              <a:t>быть </a:t>
            </a:r>
            <a:r>
              <a:rPr sz="2700" spc="-5" dirty="0">
                <a:latin typeface="Georgia"/>
                <a:cs typeface="Georgia"/>
              </a:rPr>
              <a:t>помещены элементы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сетки.</a:t>
            </a:r>
            <a:endParaRPr sz="2700">
              <a:latin typeface="Georgia"/>
              <a:cs typeface="Georgia"/>
            </a:endParaRPr>
          </a:p>
          <a:p>
            <a:pPr marL="287020" marR="505459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Контейнер </a:t>
            </a:r>
            <a:r>
              <a:rPr sz="2700" b="1" dirty="0">
                <a:latin typeface="Georgia"/>
                <a:cs typeface="Georgia"/>
              </a:rPr>
              <a:t>Grid</a:t>
            </a:r>
            <a:r>
              <a:rPr sz="2700" dirty="0">
                <a:latin typeface="Georgia"/>
                <a:cs typeface="Georgia"/>
              </a:rPr>
              <a:t>: </a:t>
            </a:r>
            <a:r>
              <a:rPr sz="2700" spc="-5" dirty="0">
                <a:latin typeface="Georgia"/>
                <a:cs typeface="Georgia"/>
              </a:rPr>
              <a:t>родительский контейнер,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котором  определяется отображение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сетки</a:t>
            </a:r>
            <a:endParaRPr sz="2700">
              <a:latin typeface="Georgia"/>
              <a:cs typeface="Georgia"/>
            </a:endParaRPr>
          </a:p>
          <a:p>
            <a:pPr marL="287020" marR="79819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dirty="0">
                <a:latin typeface="Georgia"/>
                <a:cs typeface="Georgia"/>
              </a:rPr>
              <a:t>Элементы сетки</a:t>
            </a:r>
            <a:r>
              <a:rPr sz="2700" dirty="0">
                <a:latin typeface="Georgia"/>
                <a:cs typeface="Georgia"/>
              </a:rPr>
              <a:t>: прямые дети </a:t>
            </a:r>
            <a:r>
              <a:rPr sz="2700" spc="-5" dirty="0">
                <a:latin typeface="Georgia"/>
                <a:cs typeface="Georgia"/>
              </a:rPr>
              <a:t>(потомки) сетчатого  контейнера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34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901" y="857026"/>
            <a:ext cx="9972040" cy="5059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КОНЦЕПЦИЯ </a:t>
            </a:r>
            <a:r>
              <a:rPr sz="2800" b="1" spc="-10" dirty="0">
                <a:solidFill>
                  <a:srgbClr val="7A9799"/>
                </a:solidFill>
                <a:latin typeface="Georgia"/>
                <a:cs typeface="Georgia"/>
              </a:rPr>
              <a:t>СЕТКИ </a:t>
            </a: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И ОСНОВНЫЕ</a:t>
            </a:r>
            <a:r>
              <a:rPr sz="2800" b="1" spc="7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ПОНЯТИЯ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87020" marR="148590" indent="-274320">
              <a:lnSpc>
                <a:spcPct val="100000"/>
              </a:lnSpc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Для </a:t>
            </a:r>
            <a:r>
              <a:rPr sz="3200" dirty="0">
                <a:latin typeface="Georgia"/>
                <a:cs typeface="Georgia"/>
              </a:rPr>
              <a:t>того </a:t>
            </a:r>
            <a:r>
              <a:rPr sz="3200" spc="-5" dirty="0">
                <a:latin typeface="Georgia"/>
                <a:cs typeface="Georgia"/>
              </a:rPr>
              <a:t>чтобы </a:t>
            </a:r>
            <a:r>
              <a:rPr sz="3200" dirty="0">
                <a:latin typeface="Georgia"/>
                <a:cs typeface="Georgia"/>
              </a:rPr>
              <a:t>начать работу, нам нужно  </a:t>
            </a:r>
            <a:r>
              <a:rPr sz="3200" spc="-5" dirty="0">
                <a:latin typeface="Georgia"/>
                <a:cs typeface="Georgia"/>
                <a:hlinkClick r:id="rId2"/>
              </a:rPr>
              <a:t>определить элемент-контейнер </a:t>
            </a:r>
            <a:r>
              <a:rPr sz="3200" dirty="0">
                <a:latin typeface="Georgia"/>
                <a:cs typeface="Georgia"/>
                <a:hlinkClick r:id="rId2"/>
              </a:rPr>
              <a:t>с помощью</a:t>
            </a:r>
            <a:r>
              <a:rPr sz="3200" dirty="0">
                <a:solidFill>
                  <a:srgbClr val="00A2D5"/>
                </a:solidFill>
                <a:latin typeface="Georgia"/>
                <a:cs typeface="Georgia"/>
                <a:hlinkClick r:id="rId2"/>
              </a:rPr>
              <a:t> </a:t>
            </a:r>
            <a:r>
              <a:rPr sz="27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2"/>
              </a:rPr>
              <a:t>display:  grid</a:t>
            </a:r>
            <a:r>
              <a:rPr sz="3200" spc="-5" dirty="0">
                <a:latin typeface="Georgia"/>
                <a:cs typeface="Georgia"/>
                <a:hlinkClick r:id="rId2"/>
              </a:rPr>
              <a:t>,</a:t>
            </a:r>
            <a:endParaRPr sz="32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настроить </a:t>
            </a:r>
            <a:r>
              <a:rPr sz="3200" dirty="0">
                <a:latin typeface="Georgia"/>
                <a:cs typeface="Georgia"/>
              </a:rPr>
              <a:t>размеры </a:t>
            </a:r>
            <a:r>
              <a:rPr sz="3200" spc="-5" dirty="0">
                <a:latin typeface="Georgia"/>
                <a:cs typeface="Georgia"/>
              </a:rPr>
              <a:t>колонок </a:t>
            </a:r>
            <a:r>
              <a:rPr sz="3200" dirty="0">
                <a:latin typeface="Georgia"/>
                <a:cs typeface="Georgia"/>
              </a:rPr>
              <a:t>и </a:t>
            </a:r>
            <a:r>
              <a:rPr sz="3200" spc="-5" dirty="0">
                <a:latin typeface="Georgia"/>
                <a:cs typeface="Georgia"/>
              </a:rPr>
              <a:t>строк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с</a:t>
            </a:r>
          </a:p>
          <a:p>
            <a:pPr marL="287020" marR="527050">
              <a:lnSpc>
                <a:spcPct val="100000"/>
              </a:lnSpc>
            </a:pPr>
            <a:r>
              <a:rPr sz="3200" dirty="0">
                <a:latin typeface="Georgia"/>
                <a:cs typeface="Georgia"/>
                <a:hlinkClick r:id="rId3"/>
              </a:rPr>
              <a:t>помощью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grid-template-columns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200" dirty="0">
                <a:latin typeface="Georgia"/>
                <a:cs typeface="Georgia"/>
                <a:hlinkClick r:id="rId3"/>
              </a:rPr>
              <a:t>и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grid-template- 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rows</a:t>
            </a:r>
            <a:r>
              <a:rPr sz="3200" spc="-5" dirty="0">
                <a:latin typeface="Georgia"/>
                <a:cs typeface="Georgia"/>
                <a:hlinkClick r:id="rId3"/>
              </a:rPr>
              <a:t>,</a:t>
            </a:r>
            <a:endParaRPr sz="3200" dirty="0">
              <a:latin typeface="Georgia"/>
              <a:cs typeface="Georgia"/>
            </a:endParaRPr>
          </a:p>
          <a:p>
            <a:pPr marL="287020" marR="122555" indent="-274320">
              <a:lnSpc>
                <a:spcPct val="100000"/>
              </a:lnSpc>
              <a:spcBef>
                <a:spcPts val="77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разместить его </a:t>
            </a:r>
            <a:r>
              <a:rPr sz="3200" dirty="0">
                <a:latin typeface="Georgia"/>
                <a:cs typeface="Georgia"/>
              </a:rPr>
              <a:t>дочерние </a:t>
            </a:r>
            <a:r>
              <a:rPr sz="3200" spc="-5" dirty="0">
                <a:latin typeface="Georgia"/>
                <a:cs typeface="Georgia"/>
              </a:rPr>
              <a:t>элементы </a:t>
            </a:r>
            <a:r>
              <a:rPr sz="3200" dirty="0">
                <a:latin typeface="Georgia"/>
                <a:cs typeface="Georgia"/>
              </a:rPr>
              <a:t>внутри </a:t>
            </a:r>
            <a:r>
              <a:rPr sz="3200" spc="-5" dirty="0">
                <a:latin typeface="Georgia"/>
                <a:cs typeface="Georgia"/>
              </a:rPr>
              <a:t>сетки </a:t>
            </a:r>
            <a:r>
              <a:rPr sz="3200" dirty="0">
                <a:latin typeface="Georgia"/>
                <a:cs typeface="Georgia"/>
              </a:rPr>
              <a:t>с  помощью</a:t>
            </a:r>
            <a:r>
              <a:rPr sz="3200" dirty="0">
                <a:solidFill>
                  <a:srgbClr val="00A2D5"/>
                </a:solidFill>
                <a:latin typeface="Georgia"/>
                <a:cs typeface="Georgia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4"/>
              </a:rPr>
              <a:t>grid-column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3200" dirty="0">
                <a:latin typeface="Georgia"/>
                <a:cs typeface="Georgia"/>
              </a:rPr>
              <a:t>и</a:t>
            </a:r>
            <a:r>
              <a:rPr sz="3200" spc="-55" dirty="0">
                <a:solidFill>
                  <a:srgbClr val="00A2D5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4"/>
              </a:rPr>
              <a:t>grid-row</a:t>
            </a:r>
            <a:r>
              <a:rPr sz="3200" spc="-5" dirty="0">
                <a:latin typeface="Georgia"/>
                <a:cs typeface="Georgia"/>
              </a:rPr>
              <a:t>.</a:t>
            </a:r>
            <a:endParaRPr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11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858" y="639810"/>
            <a:ext cx="402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КОНТЕЙНЕР-СЕТКА</a:t>
            </a: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1755738" y="3268107"/>
            <a:ext cx="6931062" cy="222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4020" y="1600326"/>
            <a:ext cx="9242425" cy="1305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5"/>
              </a:spcBef>
            </a:pPr>
            <a:r>
              <a:rPr sz="2800" spc="-5" dirty="0">
                <a:latin typeface="Georgia"/>
                <a:cs typeface="Georgia"/>
              </a:rPr>
              <a:t>Элемент к которому применяется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display: grid</a:t>
            </a:r>
            <a:r>
              <a:rPr sz="2800" spc="-10" dirty="0">
                <a:latin typeface="Consolas"/>
                <a:cs typeface="Consolas"/>
              </a:rPr>
              <a:t>. </a:t>
            </a:r>
            <a:endParaRPr lang="ru-RU" sz="2800" spc="-10" dirty="0" smtClean="0">
              <a:latin typeface="Consolas"/>
              <a:cs typeface="Consolas"/>
            </a:endParaRPr>
          </a:p>
          <a:p>
            <a:pPr marL="12700" marR="5080">
              <a:lnSpc>
                <a:spcPct val="101800"/>
              </a:lnSpc>
              <a:spcBef>
                <a:spcPts val="35"/>
              </a:spcBef>
            </a:pPr>
            <a:r>
              <a:rPr sz="2800" spc="-5" dirty="0" err="1" smtClean="0">
                <a:latin typeface="Georgia"/>
                <a:cs typeface="Georgia"/>
              </a:rPr>
              <a:t>Это</a:t>
            </a:r>
            <a:r>
              <a:rPr sz="2800" spc="-5" dirty="0" smtClean="0">
                <a:latin typeface="Georgia"/>
                <a:cs typeface="Georgia"/>
              </a:rPr>
              <a:t>  </a:t>
            </a:r>
            <a:r>
              <a:rPr sz="2800" spc="-5" dirty="0">
                <a:latin typeface="Georgia"/>
                <a:cs typeface="Georgia"/>
              </a:rPr>
              <a:t>прямой </a:t>
            </a:r>
            <a:r>
              <a:rPr sz="2800" spc="-10" dirty="0">
                <a:latin typeface="Georgia"/>
                <a:cs typeface="Georgia"/>
              </a:rPr>
              <a:t>родитель для </a:t>
            </a:r>
            <a:r>
              <a:rPr sz="2800" spc="-5" dirty="0">
                <a:latin typeface="Georgia"/>
                <a:cs typeface="Georgia"/>
              </a:rPr>
              <a:t>всех элементов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сетки.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ts val="3300"/>
              </a:lnSpc>
            </a:pPr>
            <a:r>
              <a:rPr sz="2800" spc="-5" dirty="0">
                <a:latin typeface="Georgia"/>
                <a:cs typeface="Georgia"/>
              </a:rPr>
              <a:t>Класс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container</a:t>
            </a:r>
            <a:r>
              <a:rPr sz="2800" b="1" spc="-8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Georgia"/>
                <a:cs typeface="Georgia"/>
              </a:rPr>
              <a:t>является контейнером </a:t>
            </a:r>
            <a:r>
              <a:rPr sz="2800" spc="-10" dirty="0">
                <a:latin typeface="Georgia"/>
                <a:cs typeface="Georgia"/>
              </a:rPr>
              <a:t>сетки.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15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25844</TotalTime>
  <Words>766</Words>
  <Application>Microsoft Office PowerPoint</Application>
  <PresentationFormat>Широкоэкранный</PresentationFormat>
  <Paragraphs>96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Georgia</vt:lpstr>
      <vt:lpstr>Times New Roman</vt:lpstr>
      <vt:lpstr>Trebuchet MS</vt:lpstr>
      <vt:lpstr>Wingdings 2</vt:lpstr>
      <vt:lpstr>Wingdings 3</vt:lpstr>
      <vt:lpstr>Аспект</vt:lpstr>
      <vt:lpstr>1_Аспект</vt:lpstr>
      <vt:lpstr>Презентация PowerPoint</vt:lpstr>
      <vt:lpstr>CSS-ВЕРСТКА</vt:lpstr>
      <vt:lpstr>CSS GRID</vt:lpstr>
      <vt:lpstr>CSS GRID</vt:lpstr>
      <vt:lpstr>CSS GRID</vt:lpstr>
      <vt:lpstr>КОНЦЕПЦИЯ СЕТКИ И ОСНОВНЫЕ ПОНЯТИЯ</vt:lpstr>
      <vt:lpstr>КОНЦЕПЦИЯ СЕТКИ И ОСНОВНЫЕ ПОНЯТИЯ</vt:lpstr>
      <vt:lpstr>Презентация PowerPoint</vt:lpstr>
      <vt:lpstr>КОНТЕЙНЕР-СЕТКА</vt:lpstr>
      <vt:lpstr>Презентация PowerPoint</vt:lpstr>
      <vt:lpstr>grid-template-columns  grid-template-rows</vt:lpstr>
      <vt:lpstr>Относительные, абсолютные единицы и  процентные значения для определения дорожек  сетки (длина)</vt:lpstr>
      <vt:lpstr>Гибкие размеры дорожек</vt:lpstr>
      <vt:lpstr>РАЗМЕЩЕНИЕ И ПЕРЕУПОРЯДОЧИВАНИЕ  ЭЛЕМЕНТОВ СЕТКИ</vt:lpstr>
      <vt:lpstr>Презентация PowerPoint</vt:lpstr>
      <vt:lpstr>РАЗМЕЩЕНИЕ И ПЕРЕУПОРЯДОЧИВАНИЕ  ЭЛЕМЕНТОВ СЕТКИ</vt:lpstr>
      <vt:lpstr>РАЗМЕЩЕНИЕ И ПЕРЕУПОРЯДОЧИВАНИЕ  ЭЛЕМЕНТОВ СЕТКИ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198</cp:revision>
  <dcterms:modified xsi:type="dcterms:W3CDTF">2023-04-14T12:12:53Z</dcterms:modified>
</cp:coreProperties>
</file>