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0" r:id="rId1"/>
  </p:sldMasterIdLst>
  <p:notesMasterIdLst>
    <p:notesMasterId r:id="rId16"/>
  </p:notesMasterIdLst>
  <p:sldIdLst>
    <p:sldId id="357" r:id="rId2"/>
    <p:sldId id="358" r:id="rId3"/>
    <p:sldId id="361" r:id="rId4"/>
    <p:sldId id="359" r:id="rId5"/>
    <p:sldId id="366" r:id="rId6"/>
    <p:sldId id="367" r:id="rId7"/>
    <p:sldId id="368" r:id="rId8"/>
    <p:sldId id="369" r:id="rId9"/>
    <p:sldId id="370" r:id="rId10"/>
    <p:sldId id="364" r:id="rId11"/>
    <p:sldId id="365" r:id="rId12"/>
    <p:sldId id="360" r:id="rId13"/>
    <p:sldId id="363" r:id="rId14"/>
    <p:sldId id="3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3911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4-06T15:06:43.7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11028 11927 0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063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459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44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288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599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66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109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19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460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204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274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888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118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6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012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238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7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2778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19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18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1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0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18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csswg/css3-transform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524973" y="1499509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 flipH="1">
            <a:off x="1775011" y="1071283"/>
            <a:ext cx="8122023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transition-property</a:t>
            </a:r>
            <a:r>
              <a:rPr lang="ru-RU" sz="2800" dirty="0" smtClean="0">
                <a:solidFill>
                  <a:schemeClr val="bg1"/>
                </a:solidFill>
              </a:rPr>
              <a:t> - название CSS свойства, к которому следует применить переход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transition-duration</a:t>
            </a:r>
            <a:r>
              <a:rPr lang="ru-RU" sz="2800" dirty="0" smtClean="0">
                <a:solidFill>
                  <a:schemeClr val="accent5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- определяет, сколько времени займет переход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transition-timing-function</a:t>
            </a:r>
            <a:r>
              <a:rPr lang="ru-RU" sz="2800" dirty="0" smtClean="0">
                <a:solidFill>
                  <a:schemeClr val="bg1"/>
                </a:solidFill>
              </a:rPr>
              <a:t> - описывает, как будет изменяться скорость выполнения перехода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transition-delay</a:t>
            </a:r>
            <a:r>
              <a:rPr lang="ru-RU" sz="2800" dirty="0" smtClean="0">
                <a:solidFill>
                  <a:schemeClr val="bg1"/>
                </a:solidFill>
              </a:rPr>
              <a:t> - определяет, когда начнется переход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 flipH="1">
            <a:off x="1775011" y="1071283"/>
            <a:ext cx="8122023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transition-property</a:t>
            </a:r>
            <a:r>
              <a:rPr lang="ru-RU" sz="2800" dirty="0" smtClean="0">
                <a:solidFill>
                  <a:schemeClr val="bg1"/>
                </a:solidFill>
              </a:rPr>
              <a:t> - название CSS свойства, к которому следует применить переход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transition-duration</a:t>
            </a:r>
            <a:r>
              <a:rPr lang="ru-RU" sz="2800" dirty="0" smtClean="0">
                <a:solidFill>
                  <a:schemeClr val="accent5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- определяет, сколько времени займет переход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transition-timing-function</a:t>
            </a:r>
            <a:r>
              <a:rPr lang="ru-RU" sz="2800" dirty="0" smtClean="0">
                <a:solidFill>
                  <a:schemeClr val="bg1"/>
                </a:solidFill>
              </a:rPr>
              <a:t> - описывает, как будет изменяться скорость выполнения перехода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transition-delay</a:t>
            </a:r>
            <a:r>
              <a:rPr lang="ru-RU" sz="2800" dirty="0" smtClean="0">
                <a:solidFill>
                  <a:schemeClr val="bg1"/>
                </a:solidFill>
              </a:rPr>
              <a:t> - определяет, когда начнется переход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82587" y="892675"/>
            <a:ext cx="8417859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latin typeface="Verdana" panose="020B0604030504040204" pitchFamily="34" charset="0"/>
              </a:rPr>
              <a:t>Свойство </a:t>
            </a:r>
            <a:r>
              <a:rPr lang="ru-RU" altLang="ru-RU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transition-timing-function</a:t>
            </a:r>
            <a:r>
              <a:rPr lang="en-US" alt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smtClean="0">
                <a:latin typeface="Verdana" panose="020B0604030504040204" pitchFamily="34" charset="0"/>
              </a:rPr>
              <a:t>определяет </a:t>
            </a:r>
            <a:r>
              <a:rPr lang="ru-RU" altLang="ru-RU" sz="1800" dirty="0">
                <a:latin typeface="Verdana" panose="020B0604030504040204" pitchFamily="34" charset="0"/>
              </a:rPr>
              <a:t>кривую скорости эффекта перехода</a:t>
            </a:r>
            <a:r>
              <a:rPr lang="ru-RU" altLang="ru-RU" sz="1800" dirty="0" smtClean="0">
                <a:latin typeface="Verdana" panose="020B0604030504040204" pitchFamily="34" charset="0"/>
              </a:rPr>
              <a:t>.</a:t>
            </a:r>
            <a:endParaRPr lang="en-US" altLang="ru-RU" sz="1800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latin typeface="Verdana" panose="020B0604030504040204" pitchFamily="34" charset="0"/>
              </a:rPr>
              <a:t>Свойство </a:t>
            </a:r>
            <a:r>
              <a:rPr lang="ru-RU" altLang="ru-RU" sz="1800" dirty="0" err="1">
                <a:latin typeface="Verdana" panose="020B0604030504040204" pitchFamily="34" charset="0"/>
              </a:rPr>
              <a:t>transition-timing-function</a:t>
            </a:r>
            <a:r>
              <a:rPr lang="ru-RU" altLang="ru-RU" sz="1800" dirty="0">
                <a:latin typeface="Verdana" panose="020B0604030504040204" pitchFamily="34" charset="0"/>
              </a:rPr>
              <a:t> может принимать следующие значения:</a:t>
            </a:r>
            <a:endParaRPr lang="ru-RU" altLang="ru-RU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ease</a:t>
            </a:r>
            <a:r>
              <a:rPr lang="ru-RU" altLang="ru-RU" sz="1800" dirty="0">
                <a:latin typeface="Verdana" panose="020B0604030504040204" pitchFamily="34" charset="0"/>
              </a:rPr>
              <a:t>- указывает эффект перехода с медленным началом, затем быстрым, а затем медленным завершением (по умолчанию)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linear</a:t>
            </a:r>
            <a:r>
              <a:rPr lang="ru-RU" altLang="ru-RU" sz="1800" dirty="0">
                <a:latin typeface="Verdana" panose="020B0604030504040204" pitchFamily="34" charset="0"/>
              </a:rPr>
              <a:t>- задает эффект перехода с одинаковой скоростью от начала до конца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ease-in</a:t>
            </a:r>
            <a:r>
              <a:rPr lang="ru-RU" altLang="ru-RU" sz="1800" dirty="0">
                <a:latin typeface="Verdana" panose="020B0604030504040204" pitchFamily="34" charset="0"/>
              </a:rPr>
              <a:t>- указывает эффект перехода с медленным стартом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ease-out</a:t>
            </a:r>
            <a:r>
              <a:rPr lang="ru-RU" altLang="ru-RU" sz="1800" dirty="0">
                <a:latin typeface="Verdana" panose="020B0604030504040204" pitchFamily="34" charset="0"/>
              </a:rPr>
              <a:t>- указывает эффект перехода с медленным концом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ease-in-out</a:t>
            </a:r>
            <a:r>
              <a:rPr lang="ru-RU" altLang="ru-RU" sz="1800" dirty="0">
                <a:latin typeface="Verdana" panose="020B0604030504040204" pitchFamily="34" charset="0"/>
              </a:rPr>
              <a:t>- указывает эффект перехода с медленным началом и концом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cubic-bezier</a:t>
            </a:r>
            <a:r>
              <a:rPr lang="ru-RU" alt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n,n,n,n</a:t>
            </a:r>
            <a:r>
              <a:rPr lang="ru-RU" alt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800" dirty="0">
                <a:latin typeface="Verdana" panose="020B0604030504040204" pitchFamily="34" charset="0"/>
              </a:rPr>
              <a:t>- позволяет вам определять свои собственные значения в кубической функции Безье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06" y="956954"/>
            <a:ext cx="1810016" cy="55158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61" y="819321"/>
            <a:ext cx="4237799" cy="579109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30060" y="231144"/>
            <a:ext cx="4083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>
                <a:latin typeface="Verdana" panose="020B0604030504040204" pitchFamily="34" charset="0"/>
              </a:rPr>
              <a:t> </a:t>
            </a:r>
            <a:r>
              <a:rPr lang="ru-RU" alt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transition-timing-function</a:t>
            </a:r>
            <a:r>
              <a:rPr lang="en-US" alt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540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90" y="1198006"/>
            <a:ext cx="2811835" cy="50324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10255" y="431199"/>
            <a:ext cx="1689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transition-delay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36" y="1632625"/>
            <a:ext cx="1495634" cy="1028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ый ввод 6"/>
              <p14:cNvContentPartPr/>
              <p14:nvPr/>
            </p14:nvContentPartPr>
            <p14:xfrm>
              <a:off x="3970080" y="4293720"/>
              <a:ext cx="360" cy="360"/>
            </p14:xfrm>
          </p:contentPart>
        </mc:Choice>
        <mc:Fallback xmlns="">
          <p:pic>
            <p:nvPicPr>
              <p:cNvPr id="7" name="Рукописный ввод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4240" y="4230000"/>
                <a:ext cx="320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5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22854" y="756030"/>
            <a:ext cx="2432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92929"/>
                </a:solidFill>
                <a:latin typeface="source-serif-pro"/>
              </a:rPr>
              <a:t>Префиксы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59858" y="1803738"/>
            <a:ext cx="93591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-o- </a:t>
            </a:r>
            <a:r>
              <a:rPr lang="ru-RU" sz="2400" dirty="0" smtClean="0">
                <a:solidFill>
                  <a:schemeClr val="bg1"/>
                </a:solidFill>
                <a:latin typeface="source-serif-pro"/>
              </a:rPr>
              <a:t>для 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браузера Опера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moz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dirty="0">
                <a:solidFill>
                  <a:srgbClr val="292929"/>
                </a:solidFill>
                <a:latin typeface="source-serif-pro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для браузеров из семейства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Mozilla</a:t>
            </a:r>
            <a:endParaRPr lang="ru-RU" sz="2400" dirty="0">
              <a:solidFill>
                <a:schemeClr val="bg1"/>
              </a:solidFill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ms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dirty="0">
                <a:solidFill>
                  <a:srgbClr val="292929"/>
                </a:solidFill>
                <a:latin typeface="source-serif-pro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для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Internet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Explorer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webkit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префикс для браузеров, построенных на движке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Webkit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, в частности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Safari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и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Chrome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(ну и конечно же, новый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Edge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:)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icab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для браузера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iCab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 (альтернативного, как заявлено на родном сайте, браузера для </a:t>
            </a:r>
            <a:r>
              <a:rPr lang="ru-RU" sz="2400" dirty="0" err="1">
                <a:solidFill>
                  <a:schemeClr val="bg1"/>
                </a:solidFill>
                <a:latin typeface="source-serif-pro"/>
              </a:rPr>
              <a:t>Apple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b="1" i="1" dirty="0" err="1">
                <a:solidFill>
                  <a:srgbClr val="292929"/>
                </a:solidFill>
                <a:latin typeface="source-serif-pro"/>
              </a:rPr>
              <a:t>khtml</a:t>
            </a:r>
            <a:r>
              <a:rPr lang="ru-RU" sz="2400" b="1" i="1" dirty="0">
                <a:solidFill>
                  <a:srgbClr val="292929"/>
                </a:solidFill>
                <a:latin typeface="source-serif-pro"/>
              </a:rPr>
              <a:t>-</a:t>
            </a:r>
            <a:r>
              <a:rPr lang="ru-RU" sz="2400" dirty="0">
                <a:solidFill>
                  <a:srgbClr val="292929"/>
                </a:solidFill>
                <a:latin typeface="source-serif-pro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source-serif-pro"/>
              </a:rPr>
              <a:t>KHTML — компонент для просмотра HTML документов разработанный для среды KDE для UNIX-систем.</a:t>
            </a:r>
          </a:p>
        </p:txBody>
      </p:sp>
    </p:spTree>
    <p:extLst>
      <p:ext uri="{BB962C8B-B14F-4D97-AF65-F5344CB8AC3E}">
        <p14:creationId xmlns:p14="http://schemas.microsoft.com/office/powerpoint/2010/main" val="23506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22854" y="756030"/>
            <a:ext cx="2432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92929"/>
                </a:solidFill>
                <a:latin typeface="source-serif-pro"/>
              </a:rPr>
              <a:t>Префиксы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75" y="1802429"/>
            <a:ext cx="879280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3562" y="460194"/>
            <a:ext cx="4095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Трансформация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88776" y="169630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transform</a:t>
            </a:r>
            <a:r>
              <a:rPr lang="en-US" sz="2400" dirty="0" smtClean="0"/>
              <a:t>: &lt;</a:t>
            </a:r>
            <a:r>
              <a:rPr lang="ru-RU" sz="2400" dirty="0" smtClean="0"/>
              <a:t>функция&gt; [&lt;функция&gt;]</a:t>
            </a:r>
          </a:p>
          <a:p>
            <a:pPr lvl="1"/>
            <a:r>
              <a:rPr lang="en-US" sz="2400" dirty="0" smtClean="0"/>
              <a:t>translate</a:t>
            </a:r>
            <a:r>
              <a:rPr lang="ru-RU" sz="2400" dirty="0" smtClean="0"/>
              <a:t> - сдвиг</a:t>
            </a:r>
          </a:p>
          <a:p>
            <a:pPr lvl="1"/>
            <a:r>
              <a:rPr lang="en-US" sz="2400" dirty="0" smtClean="0"/>
              <a:t>scale</a:t>
            </a:r>
            <a:r>
              <a:rPr lang="ru-RU" sz="2400" dirty="0" smtClean="0"/>
              <a:t> - масштабирование</a:t>
            </a:r>
          </a:p>
          <a:p>
            <a:pPr lvl="1"/>
            <a:r>
              <a:rPr lang="en-US" sz="2400" dirty="0" smtClean="0"/>
              <a:t>rotate</a:t>
            </a:r>
            <a:r>
              <a:rPr lang="ru-RU" sz="2400" dirty="0" smtClean="0"/>
              <a:t> - поворот</a:t>
            </a:r>
          </a:p>
          <a:p>
            <a:pPr lvl="1"/>
            <a:r>
              <a:rPr lang="en-US" sz="2400" dirty="0" smtClean="0"/>
              <a:t>skew</a:t>
            </a:r>
            <a:r>
              <a:rPr lang="ru-RU" sz="2400" dirty="0" smtClean="0"/>
              <a:t> - наклон</a:t>
            </a:r>
          </a:p>
          <a:p>
            <a:pPr lvl="1"/>
            <a:r>
              <a:rPr lang="en-US" sz="2400" dirty="0" smtClean="0"/>
              <a:t>matrix</a:t>
            </a:r>
            <a:r>
              <a:rPr lang="ru-RU" sz="2400" dirty="0" smtClean="0"/>
              <a:t> – задает матрицу</a:t>
            </a:r>
          </a:p>
          <a:p>
            <a:r>
              <a:rPr lang="ru-RU" sz="2400" b="1" dirty="0" smtClean="0"/>
              <a:t>2</a:t>
            </a:r>
            <a:r>
              <a:rPr lang="en-US" sz="2400" b="1" dirty="0" smtClean="0"/>
              <a:t>D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b="1" dirty="0" smtClean="0"/>
              <a:t>3D</a:t>
            </a:r>
            <a:r>
              <a:rPr lang="en-US" sz="2400" dirty="0" smtClean="0"/>
              <a:t> </a:t>
            </a:r>
            <a:r>
              <a:rPr lang="ru-RU" sz="2400" dirty="0" smtClean="0"/>
              <a:t>контекст</a:t>
            </a:r>
          </a:p>
          <a:p>
            <a:r>
              <a:rPr lang="en-US" sz="2400" dirty="0" smtClean="0">
                <a:hlinkClick r:id="rId3"/>
              </a:rPr>
              <a:t>http://dev.w3.org/csswg/css3-transforms/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54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07531" y="447946"/>
            <a:ext cx="4095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Трансформация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-3702424" y="274638"/>
            <a:ext cx="1056956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H="1">
            <a:off x="1070744" y="1603194"/>
            <a:ext cx="10569568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08" y="1887993"/>
            <a:ext cx="3227832" cy="298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987" y="1887993"/>
            <a:ext cx="4665470" cy="31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 flipH="1">
            <a:off x="-3702424" y="274638"/>
            <a:ext cx="1056956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H="1">
            <a:off x="1070744" y="1603194"/>
            <a:ext cx="10569568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6321" y="963808"/>
            <a:ext cx="8536781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54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 flipH="1">
            <a:off x="-3702424" y="274638"/>
            <a:ext cx="1056956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H="1">
            <a:off x="1070744" y="1603194"/>
            <a:ext cx="10569568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8040" y="1328184"/>
            <a:ext cx="6950869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50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 flipH="1">
            <a:off x="-3702424" y="274638"/>
            <a:ext cx="1056956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H="1">
            <a:off x="1070744" y="1603194"/>
            <a:ext cx="10569568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 flipH="1">
            <a:off x="1180776" y="366944"/>
            <a:ext cx="8942832" cy="1180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Перспектива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1100" dirty="0" smtClean="0">
                <a:solidFill>
                  <a:schemeClr val="bg1"/>
                </a:solidFill>
              </a:rPr>
              <a:t>применяется при трансформациях элемента, определяет</a:t>
            </a:r>
            <a:br>
              <a:rPr lang="ru-RU" sz="1100" dirty="0" smtClean="0">
                <a:solidFill>
                  <a:schemeClr val="bg1"/>
                </a:solidFill>
              </a:rPr>
            </a:br>
            <a:r>
              <a:rPr lang="ru-RU" sz="1100" dirty="0" smtClean="0">
                <a:solidFill>
                  <a:schemeClr val="bg1"/>
                </a:solidFill>
              </a:rPr>
              <a:t> расстояние в пикселях от плоскости дочерних элементов до</a:t>
            </a:r>
            <a:br>
              <a:rPr lang="ru-RU" sz="1100" dirty="0" smtClean="0">
                <a:solidFill>
                  <a:schemeClr val="bg1"/>
                </a:solidFill>
              </a:rPr>
            </a:br>
            <a:r>
              <a:rPr lang="ru-RU" sz="1100" dirty="0" smtClean="0">
                <a:solidFill>
                  <a:schemeClr val="bg1"/>
                </a:solidFill>
              </a:rPr>
              <a:t> точки из которой пользователь как бы смотрит на них.</a:t>
            </a:r>
            <a:r>
              <a:rPr lang="ru-RU" sz="2800" dirty="0" smtClean="0">
                <a:solidFill>
                  <a:schemeClr val="bg1"/>
                </a:solidFill>
              </a:rPr>
              <a:t/>
            </a:r>
            <a:br>
              <a:rPr lang="ru-RU" sz="2800" dirty="0" smtClean="0">
                <a:solidFill>
                  <a:schemeClr val="bg1"/>
                </a:solidFill>
              </a:rPr>
            </a:b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 flipH="1">
            <a:off x="1170432" y="1490472"/>
            <a:ext cx="8942832" cy="46758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perspective: 1000;</a:t>
            </a:r>
          </a:p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perspective: 125px;</a:t>
            </a:r>
            <a:endParaRPr lang="ru-RU" sz="36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541" y="3226095"/>
            <a:ext cx="6308597" cy="215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44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 flipH="1">
            <a:off x="-3702424" y="274638"/>
            <a:ext cx="1056956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H="1">
            <a:off x="1070744" y="1603194"/>
            <a:ext cx="10569568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 flipH="1">
            <a:off x="1180776" y="366944"/>
            <a:ext cx="8942832" cy="1180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  <a:defRPr/>
            </a:pP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2388" y="367262"/>
            <a:ext cx="7053263" cy="577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5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26863</TotalTime>
  <Words>131</Words>
  <Application>Microsoft Office PowerPoint</Application>
  <PresentationFormat>Широкоэкранный</PresentationFormat>
  <Paragraphs>43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Georgia</vt:lpstr>
      <vt:lpstr>Segoe UI</vt:lpstr>
      <vt:lpstr>source-serif-pro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207</cp:revision>
  <dcterms:modified xsi:type="dcterms:W3CDTF">2023-04-14T12:13:11Z</dcterms:modified>
</cp:coreProperties>
</file>