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0" r:id="rId1"/>
  </p:sldMasterIdLst>
  <p:notesMasterIdLst>
    <p:notesMasterId r:id="rId18"/>
  </p:notesMasterIdLst>
  <p:sldIdLst>
    <p:sldId id="357" r:id="rId2"/>
    <p:sldId id="358" r:id="rId3"/>
    <p:sldId id="363" r:id="rId4"/>
    <p:sldId id="370" r:id="rId5"/>
    <p:sldId id="371" r:id="rId6"/>
    <p:sldId id="372" r:id="rId7"/>
    <p:sldId id="373" r:id="rId8"/>
    <p:sldId id="374" r:id="rId9"/>
    <p:sldId id="359" r:id="rId10"/>
    <p:sldId id="360" r:id="rId11"/>
    <p:sldId id="364" r:id="rId12"/>
    <p:sldId id="369" r:id="rId13"/>
    <p:sldId id="368" r:id="rId14"/>
    <p:sldId id="367" r:id="rId15"/>
    <p:sldId id="365" r:id="rId16"/>
    <p:sldId id="3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911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4-08T15:23:28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14993 13603 0,'-28'0'141,"28"56"-125,0-1-16,0-27 15,0 28 1,0-28-16,0 0 15,0 0-15,0 0 16,0 0-16,0 0 16,0 28-16,0-28 15,0 0-15,56 0 16,-56-1-16,0 29 16,56 0-1,-56-28-15,28 28 16,0 0-16,-1-28 15,-27 28 1,28 0-16,-28-29 0,28 29 16,-28-28-1,0 0-15,0 0 16,0 0-16,0 0 16,0 0-1,0 0-15,28 0 16,-28 0-1,0 0-15,0 0 16,0 0-16,0 27 31,0-27 1,0 0-17,0 0-15,28 0 172,0-28-156,-28 28 187,28 0-47,28-28-140,0 0-16,-56 28 15,55 0 1,-55 0 0,28-28-16,28 0 15,-28 0 1,28 28-16,-28-28 15,0 0-15,56 0 16,-56 0 0,27 0-16,-27 0 15,28 0-15,0 0 16,0 0-16,-28 0 16,55 0-16,1 0 15,-28 0-15,84 0 16,-85 0-16,57 0 15,-28 0-15,-28 0 16,28 0-16,-29 0 16,1 0-1,56 56-15,-56-56 16,0 0-16,27 0 16,-27 0-16,0 55 15,0-55-15,0 0 16,0 0-1,-1 0-15,1 0 16,28 28-16,-28-28 16,55 0-16,-83 0 15,28 0-15,-28 0 16,56 0-16,-56 0 16,0 0-16,0 0 15,28 0 1,-1-28-1,-27 28 1,-28-27-16,28 27 16,-28-28-16,0 0 15,0-28 1,0 28-16,0-28 16,0 28-16,0 0 15,-28-84 1,0 84-16,-27 1 0,55-57 15,-56 28 1,0-28 0,56 56-16,-56-56 15,56 56-15,-56 0 16,28-27-16,28-1 16,-28 28-16,0-28 15,28 28 1,-28 0 15,28 0 0,-27 28-31,-1 0 16,0 0 15,28-28-15,-28 28-1,-28 0 1,28 0 0,0 0-1,0-28 1,0 28 0,0 0-16,0 0 15,1-28 220,-29 0-220,28 28 1,0 0-16,-28-28 15,28 28 17,0 0-32,0-27 15,0 27 1,-28 0 15,29 0-15,-1 0-16,0-28 31,0 28-15,0 0-1,0 0 1,0 0-16,0 0 31,0-28-31,28 0 16,-28 28 140,-28 0-156,-27 0 16,27 0-16,0 0 15,28 0-15,0 0 16,0 0 359,28-28-375,0 0 31,0 0 0,0 0-15,0 0 0,0 0-1,0 0 1,-28 28 0,28-28-16,-56 0 15,56 0 1,-27 28 15,27-28-15,-28 28-16,28-27 15,-28 27 1,-28-56 125,0 56-126,0 0-15,-55 0 16,-29-56-16,56 56 15,28 0-15,28 0 16,1 0 0,-29 0-1,0 0-15,-28 0 16,56 0 0,-28 0-16,0 0 15,29 0 1,-1 0-1,0 0 1,0 0 0,0 0-16,0 0 15,0 0-15,-28 0 16,0 0 0,28 0-1,1 0 1,-1 0-1,-28 0-15,28 28 32,0-28-1,0 0-15,0 0 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922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030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55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08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62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532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06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66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90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23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836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329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880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447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44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2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238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7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77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19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524973" y="1499509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53143" y="381271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i="1" dirty="0"/>
              <a:t>Также будет полезен </a:t>
            </a:r>
            <a:r>
              <a:rPr lang="ru-RU" i="1" dirty="0" err="1"/>
              <a:t>псвевдокласс</a:t>
            </a:r>
            <a:r>
              <a:rPr lang="ru-RU" i="1" dirty="0"/>
              <a:t> </a:t>
            </a:r>
            <a:r>
              <a:rPr lang="en-US" b="1" i="1" dirty="0"/>
              <a:t>:active </a:t>
            </a:r>
            <a:r>
              <a:rPr lang="en-US" i="1" dirty="0"/>
              <a:t>– </a:t>
            </a:r>
            <a:r>
              <a:rPr lang="ru-RU" i="1" dirty="0"/>
              <a:t>задающий стили для элемента на который осуществляется нажатие.</a:t>
            </a:r>
          </a:p>
          <a:p>
            <a:pPr algn="just"/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99" y="1021245"/>
            <a:ext cx="6120680" cy="24821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38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09650" y="1222980"/>
            <a:ext cx="452437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&lt;</a:t>
            </a:r>
            <a:r>
              <a:rPr lang="ru-RU" dirty="0" err="1" smtClean="0"/>
              <a:t>style</a:t>
            </a:r>
            <a:r>
              <a:rPr lang="ru-RU" dirty="0" smtClean="0"/>
              <a:t>&gt;</a:t>
            </a:r>
          </a:p>
          <a:p>
            <a:endParaRPr lang="ru-RU" dirty="0" smtClean="0"/>
          </a:p>
          <a:p>
            <a:r>
              <a:rPr lang="ru-RU" dirty="0" smtClean="0"/>
              <a:t>.</a:t>
            </a:r>
            <a:r>
              <a:rPr lang="ru-RU" dirty="0" err="1" smtClean="0"/>
              <a:t>alias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alias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all-scroll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all-scroll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auto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auto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cell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cell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col-resize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col-resize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context-menu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context-menu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copy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copy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crosshair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crosshair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default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default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.e-</a:t>
            </a:r>
            <a:r>
              <a:rPr lang="ru-RU" dirty="0" err="1" smtClean="0"/>
              <a:t>resize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e-</a:t>
            </a:r>
            <a:r>
              <a:rPr lang="ru-RU" dirty="0" err="1" smtClean="0"/>
              <a:t>resize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ew-resize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ew-resize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grab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-</a:t>
            </a:r>
            <a:r>
              <a:rPr lang="ru-RU" dirty="0" err="1" smtClean="0"/>
              <a:t>webkit-grab</a:t>
            </a:r>
            <a:r>
              <a:rPr lang="ru-RU" dirty="0" smtClean="0"/>
              <a:t>; 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grab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grabbing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-</a:t>
            </a:r>
            <a:r>
              <a:rPr lang="ru-RU" dirty="0" err="1" smtClean="0"/>
              <a:t>webkit-grabbing</a:t>
            </a:r>
            <a:r>
              <a:rPr lang="ru-RU" dirty="0" smtClean="0"/>
              <a:t>; 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grabbing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help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help</a:t>
            </a:r>
            <a:r>
              <a:rPr lang="ru-RU" dirty="0" smtClean="0"/>
              <a:t>;}</a:t>
            </a:r>
          </a:p>
          <a:p>
            <a:r>
              <a:rPr lang="ru-RU" dirty="0" smtClean="0"/>
              <a:t>.</a:t>
            </a:r>
            <a:r>
              <a:rPr lang="ru-RU" dirty="0" err="1" smtClean="0"/>
              <a:t>move</a:t>
            </a:r>
            <a:r>
              <a:rPr lang="ru-RU" dirty="0" smtClean="0"/>
              <a:t> {</a:t>
            </a:r>
            <a:r>
              <a:rPr lang="ru-RU" dirty="0" err="1" smtClean="0"/>
              <a:t>cursor</a:t>
            </a:r>
            <a:r>
              <a:rPr lang="ru-RU" dirty="0" smtClean="0"/>
              <a:t>: </a:t>
            </a:r>
            <a:r>
              <a:rPr lang="ru-RU" dirty="0" err="1" smtClean="0"/>
              <a:t>move</a:t>
            </a:r>
            <a:r>
              <a:rPr lang="ru-RU" dirty="0" smtClean="0"/>
              <a:t>;}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73399" y="122298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.n-</a:t>
            </a:r>
            <a:r>
              <a:rPr lang="ru-RU" dirty="0" err="1"/>
              <a:t>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n-</a:t>
            </a:r>
            <a:r>
              <a:rPr lang="ru-RU" dirty="0" err="1"/>
              <a:t>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ne-resize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ne-resize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nesw-resize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nesw-resize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ns-resize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ns-resize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nw-resize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nw-resize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nwse-resize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nwse-resize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no-drop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no-drop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none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none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not-allowed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not-allowed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pointer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pointer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progress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progress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row-resize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row-resize</a:t>
            </a:r>
            <a:r>
              <a:rPr lang="ru-RU" dirty="0"/>
              <a:t>;}</a:t>
            </a:r>
          </a:p>
          <a:p>
            <a:r>
              <a:rPr lang="ru-RU" dirty="0"/>
              <a:t>.s-</a:t>
            </a:r>
            <a:r>
              <a:rPr lang="ru-RU" dirty="0" err="1"/>
              <a:t>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s-</a:t>
            </a:r>
            <a:r>
              <a:rPr lang="ru-RU" dirty="0" err="1"/>
              <a:t>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se-resize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se-resize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sw-resize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sw-resize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text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text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url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url</a:t>
            </a:r>
            <a:r>
              <a:rPr lang="ru-RU" dirty="0"/>
              <a:t>(</a:t>
            </a:r>
            <a:r>
              <a:rPr lang="ru-RU" dirty="0" err="1"/>
              <a:t>myBall.cur</a:t>
            </a:r>
            <a:r>
              <a:rPr lang="ru-RU" dirty="0"/>
              <a:t>),</a:t>
            </a:r>
            <a:r>
              <a:rPr lang="ru-RU" dirty="0" err="1"/>
              <a:t>auto</a:t>
            </a:r>
            <a:r>
              <a:rPr lang="ru-RU" dirty="0"/>
              <a:t>;}</a:t>
            </a:r>
          </a:p>
          <a:p>
            <a:r>
              <a:rPr lang="ru-RU" dirty="0"/>
              <a:t>.w-</a:t>
            </a:r>
            <a:r>
              <a:rPr lang="ru-RU" dirty="0" err="1"/>
              <a:t>resize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w-</a:t>
            </a:r>
            <a:r>
              <a:rPr lang="ru-RU" dirty="0" err="1"/>
              <a:t>resize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wait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wait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zoom-in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zoom-in</a:t>
            </a:r>
            <a:r>
              <a:rPr lang="ru-RU" dirty="0"/>
              <a:t>;}</a:t>
            </a:r>
          </a:p>
          <a:p>
            <a:r>
              <a:rPr lang="ru-RU" dirty="0"/>
              <a:t>.</a:t>
            </a:r>
            <a:r>
              <a:rPr lang="ru-RU" dirty="0" err="1"/>
              <a:t>zoom-out</a:t>
            </a:r>
            <a:r>
              <a:rPr lang="ru-RU" dirty="0"/>
              <a:t> {</a:t>
            </a:r>
            <a:r>
              <a:rPr lang="ru-RU" dirty="0" err="1"/>
              <a:t>cursor</a:t>
            </a:r>
            <a:r>
              <a:rPr lang="ru-RU" dirty="0"/>
              <a:t>: </a:t>
            </a:r>
            <a:r>
              <a:rPr lang="ru-RU" dirty="0" err="1"/>
              <a:t>zoom-out</a:t>
            </a:r>
            <a:r>
              <a:rPr lang="ru-RU" dirty="0" smtClean="0"/>
              <a:t>;}</a:t>
            </a:r>
          </a:p>
          <a:p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style</a:t>
            </a:r>
            <a:r>
              <a:rPr lang="ru-RU" dirty="0"/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96090" y="379512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</a:rPr>
              <a:t>Свойство курсора 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822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2050" y="74967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alias</a:t>
            </a:r>
            <a:r>
              <a:rPr lang="ru-RU" dirty="0"/>
              <a:t>"&gt;</a:t>
            </a:r>
            <a:r>
              <a:rPr lang="ru-RU" dirty="0" err="1"/>
              <a:t>alias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all-scroll</a:t>
            </a:r>
            <a:r>
              <a:rPr lang="ru-RU" dirty="0"/>
              <a:t>"&gt;</a:t>
            </a:r>
            <a:r>
              <a:rPr lang="ru-RU" dirty="0" err="1"/>
              <a:t>all-scroll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auto</a:t>
            </a:r>
            <a:r>
              <a:rPr lang="ru-RU" dirty="0"/>
              <a:t>"&gt;</a:t>
            </a:r>
            <a:r>
              <a:rPr lang="ru-RU" dirty="0" err="1"/>
              <a:t>auto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cell</a:t>
            </a:r>
            <a:r>
              <a:rPr lang="ru-RU" dirty="0"/>
              <a:t>"&gt;</a:t>
            </a:r>
            <a:r>
              <a:rPr lang="ru-RU" dirty="0" err="1"/>
              <a:t>cell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col-resize</a:t>
            </a:r>
            <a:r>
              <a:rPr lang="ru-RU" dirty="0"/>
              <a:t>"&gt;</a:t>
            </a:r>
            <a:r>
              <a:rPr lang="ru-RU" dirty="0" err="1"/>
              <a:t>col-resize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context-menu</a:t>
            </a:r>
            <a:r>
              <a:rPr lang="ru-RU" dirty="0"/>
              <a:t>"&gt;</a:t>
            </a:r>
            <a:r>
              <a:rPr lang="ru-RU" dirty="0" err="1"/>
              <a:t>context-menu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copy</a:t>
            </a:r>
            <a:r>
              <a:rPr lang="ru-RU" dirty="0"/>
              <a:t>"&gt;</a:t>
            </a:r>
            <a:r>
              <a:rPr lang="ru-RU" dirty="0" err="1"/>
              <a:t>copy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crosshair</a:t>
            </a:r>
            <a:r>
              <a:rPr lang="ru-RU" dirty="0"/>
              <a:t>"&gt;</a:t>
            </a:r>
            <a:r>
              <a:rPr lang="ru-RU" dirty="0" err="1"/>
              <a:t>crosshair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default</a:t>
            </a:r>
            <a:r>
              <a:rPr lang="ru-RU" dirty="0"/>
              <a:t>"&gt;</a:t>
            </a:r>
            <a:r>
              <a:rPr lang="ru-RU" dirty="0" err="1"/>
              <a:t>default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="e-</a:t>
            </a:r>
            <a:r>
              <a:rPr lang="ru-RU" dirty="0" err="1"/>
              <a:t>resize</a:t>
            </a:r>
            <a:r>
              <a:rPr lang="ru-RU" dirty="0"/>
              <a:t>"&gt;e-</a:t>
            </a:r>
            <a:r>
              <a:rPr lang="ru-RU" dirty="0" err="1"/>
              <a:t>resize</a:t>
            </a:r>
            <a:r>
              <a:rPr lang="ru-RU" dirty="0"/>
              <a:t>&lt;/p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29275" y="74967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ew-resize</a:t>
            </a:r>
            <a:r>
              <a:rPr lang="ru-RU" dirty="0"/>
              <a:t>"&gt;</a:t>
            </a:r>
            <a:r>
              <a:rPr lang="ru-RU" dirty="0" err="1"/>
              <a:t>ew-resize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grab</a:t>
            </a:r>
            <a:r>
              <a:rPr lang="ru-RU" dirty="0"/>
              <a:t>"&gt;</a:t>
            </a:r>
            <a:r>
              <a:rPr lang="ru-RU" dirty="0" err="1"/>
              <a:t>grab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grabbing</a:t>
            </a:r>
            <a:r>
              <a:rPr lang="ru-RU" dirty="0"/>
              <a:t>"&gt;</a:t>
            </a:r>
            <a:r>
              <a:rPr lang="ru-RU" dirty="0" err="1"/>
              <a:t>grabbing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help</a:t>
            </a:r>
            <a:r>
              <a:rPr lang="ru-RU" dirty="0"/>
              <a:t>"&gt;</a:t>
            </a:r>
            <a:r>
              <a:rPr lang="ru-RU" dirty="0" err="1"/>
              <a:t>help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move</a:t>
            </a:r>
            <a:r>
              <a:rPr lang="ru-RU" dirty="0"/>
              <a:t>"&gt;</a:t>
            </a:r>
            <a:r>
              <a:rPr lang="ru-RU" dirty="0" err="1"/>
              <a:t>move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="n-</a:t>
            </a:r>
            <a:r>
              <a:rPr lang="ru-RU" dirty="0" err="1"/>
              <a:t>resize</a:t>
            </a:r>
            <a:r>
              <a:rPr lang="ru-RU" dirty="0"/>
              <a:t>"&gt;n-</a:t>
            </a:r>
            <a:r>
              <a:rPr lang="ru-RU" dirty="0" err="1"/>
              <a:t>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ne-resize</a:t>
            </a:r>
            <a:r>
              <a:rPr lang="ru-RU" dirty="0"/>
              <a:t>"&gt;</a:t>
            </a:r>
            <a:r>
              <a:rPr lang="ru-RU" dirty="0" err="1"/>
              <a:t>ne-resize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nesw-resize</a:t>
            </a:r>
            <a:r>
              <a:rPr lang="ru-RU" dirty="0"/>
              <a:t>"&gt;</a:t>
            </a:r>
            <a:r>
              <a:rPr lang="ru-RU" dirty="0" err="1"/>
              <a:t>nesw-resize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ns-resize</a:t>
            </a:r>
            <a:r>
              <a:rPr lang="ru-RU" dirty="0"/>
              <a:t>"&gt;</a:t>
            </a:r>
            <a:r>
              <a:rPr lang="ru-RU" dirty="0" err="1"/>
              <a:t>ns-resize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nw-resize</a:t>
            </a:r>
            <a:r>
              <a:rPr lang="ru-RU" dirty="0"/>
              <a:t>"&gt;</a:t>
            </a:r>
            <a:r>
              <a:rPr lang="ru-RU" dirty="0" err="1"/>
              <a:t>nw-resize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nwse-resize</a:t>
            </a:r>
            <a:r>
              <a:rPr lang="ru-RU" dirty="0"/>
              <a:t>"&gt;</a:t>
            </a:r>
            <a:r>
              <a:rPr lang="ru-RU" dirty="0" err="1"/>
              <a:t>nwse-resize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no-drop</a:t>
            </a:r>
            <a:r>
              <a:rPr lang="ru-RU" dirty="0"/>
              <a:t>"&gt;</a:t>
            </a:r>
            <a:r>
              <a:rPr lang="ru-RU" dirty="0" err="1"/>
              <a:t>no-drop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none</a:t>
            </a:r>
            <a:r>
              <a:rPr lang="ru-RU" dirty="0"/>
              <a:t>"&gt;</a:t>
            </a:r>
            <a:r>
              <a:rPr lang="ru-RU" dirty="0" err="1"/>
              <a:t>none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not-allowed</a:t>
            </a:r>
            <a:r>
              <a:rPr lang="ru-RU" dirty="0"/>
              <a:t>"&gt;</a:t>
            </a:r>
            <a:r>
              <a:rPr lang="ru-RU" dirty="0" err="1"/>
              <a:t>not-allowed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pointer</a:t>
            </a:r>
            <a:r>
              <a:rPr lang="ru-RU" dirty="0"/>
              <a:t>"&gt;</a:t>
            </a:r>
            <a:r>
              <a:rPr lang="ru-RU" dirty="0" err="1"/>
              <a:t>pointer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progress</a:t>
            </a:r>
            <a:r>
              <a:rPr lang="ru-RU" dirty="0"/>
              <a:t>"&gt;</a:t>
            </a:r>
            <a:r>
              <a:rPr lang="ru-RU" dirty="0" err="1"/>
              <a:t>progress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row-resize</a:t>
            </a:r>
            <a:r>
              <a:rPr lang="ru-RU" dirty="0"/>
              <a:t>"&gt;</a:t>
            </a:r>
            <a:r>
              <a:rPr lang="ru-RU" dirty="0" err="1"/>
              <a:t>row-resize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="s-</a:t>
            </a:r>
            <a:r>
              <a:rPr lang="ru-RU" dirty="0" err="1"/>
              <a:t>resize</a:t>
            </a:r>
            <a:r>
              <a:rPr lang="ru-RU" dirty="0"/>
              <a:t>"&gt;s-</a:t>
            </a:r>
            <a:r>
              <a:rPr lang="ru-RU" dirty="0" err="1"/>
              <a:t>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se-resize</a:t>
            </a:r>
            <a:r>
              <a:rPr lang="ru-RU" dirty="0"/>
              <a:t>"&gt;</a:t>
            </a:r>
            <a:r>
              <a:rPr lang="ru-RU" dirty="0" err="1"/>
              <a:t>se-resize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sw-resize</a:t>
            </a:r>
            <a:r>
              <a:rPr lang="ru-RU" dirty="0"/>
              <a:t>"&gt;</a:t>
            </a:r>
            <a:r>
              <a:rPr lang="ru-RU" dirty="0" err="1"/>
              <a:t>sw-resize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text</a:t>
            </a:r>
            <a:r>
              <a:rPr lang="ru-RU" dirty="0"/>
              <a:t>"&gt;</a:t>
            </a:r>
            <a:r>
              <a:rPr lang="ru-RU" dirty="0" err="1"/>
              <a:t>text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url</a:t>
            </a:r>
            <a:r>
              <a:rPr lang="ru-RU" dirty="0"/>
              <a:t>"&gt;</a:t>
            </a:r>
            <a:r>
              <a:rPr lang="ru-RU" dirty="0" err="1"/>
              <a:t>url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="w-</a:t>
            </a:r>
            <a:r>
              <a:rPr lang="ru-RU" dirty="0" err="1"/>
              <a:t>resize</a:t>
            </a:r>
            <a:r>
              <a:rPr lang="ru-RU" dirty="0"/>
              <a:t>"&gt;w-</a:t>
            </a:r>
            <a:r>
              <a:rPr lang="ru-RU" dirty="0" err="1"/>
              <a:t>resize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wait</a:t>
            </a:r>
            <a:r>
              <a:rPr lang="ru-RU" dirty="0"/>
              <a:t>"&gt;</a:t>
            </a:r>
            <a:r>
              <a:rPr lang="ru-RU" dirty="0" err="1"/>
              <a:t>wait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zoom-in</a:t>
            </a:r>
            <a:r>
              <a:rPr lang="ru-RU" dirty="0"/>
              <a:t>"&gt;</a:t>
            </a:r>
            <a:r>
              <a:rPr lang="ru-RU" dirty="0" err="1"/>
              <a:t>zoom-in</a:t>
            </a:r>
            <a:r>
              <a:rPr lang="ru-RU" dirty="0"/>
              <a:t>&lt;/p&gt;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zoom-out</a:t>
            </a:r>
            <a:r>
              <a:rPr lang="ru-RU" dirty="0"/>
              <a:t>"&gt;</a:t>
            </a:r>
            <a:r>
              <a:rPr lang="ru-RU" dirty="0" err="1"/>
              <a:t>zoom-out</a:t>
            </a:r>
            <a:r>
              <a:rPr lang="ru-RU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2995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65508" y="1080692"/>
            <a:ext cx="3850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Цветовой градиент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24" y="2047031"/>
            <a:ext cx="8445376" cy="20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36" y="1928267"/>
            <a:ext cx="44577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771525" y="2174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09" y="1956296"/>
            <a:ext cx="4448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8097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0625" y="1466850"/>
            <a:ext cx="10067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1" y="1833443"/>
            <a:ext cx="862132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8097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0625" y="1466850"/>
            <a:ext cx="10067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57" y="1557293"/>
            <a:ext cx="7773485" cy="63826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3157" y="2375475"/>
            <a:ext cx="5040560" cy="32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22854" y="756030"/>
            <a:ext cx="2432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92929"/>
                </a:solidFill>
                <a:latin typeface="source-serif-pro"/>
              </a:rPr>
              <a:t>Префиксы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59858" y="1803738"/>
            <a:ext cx="9359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-o- </a:t>
            </a:r>
            <a:r>
              <a:rPr lang="ru-RU" sz="2400" dirty="0" smtClean="0">
                <a:solidFill>
                  <a:schemeClr val="bg1"/>
                </a:solidFill>
                <a:latin typeface="source-serif-pro"/>
              </a:rPr>
              <a:t>для 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браузера Опера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moz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dirty="0">
                <a:solidFill>
                  <a:srgbClr val="292929"/>
                </a:solidFill>
                <a:latin typeface="source-serif-pro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для браузеров из семейства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Mozilla</a:t>
            </a:r>
            <a:endParaRPr lang="ru-RU" sz="2400" dirty="0">
              <a:solidFill>
                <a:schemeClr val="bg1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ms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dirty="0">
                <a:solidFill>
                  <a:srgbClr val="292929"/>
                </a:solidFill>
                <a:latin typeface="source-serif-pro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для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Internet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Explorer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webkit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префикс для браузеров, построенных на движке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Webkit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, в частности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Safari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и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Chrome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(ну и конечно же, новый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Edge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:)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icab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для браузера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iCab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(альтернативного, как заявлено на родном сайте, браузера для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Apple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khtml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dirty="0">
                <a:solidFill>
                  <a:srgbClr val="292929"/>
                </a:solidFill>
                <a:latin typeface="source-serif-pro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KHTML — компонент для просмотра HTML документов разработанный для среды KDE для UNIX-систем.</a:t>
            </a:r>
          </a:p>
        </p:txBody>
      </p:sp>
    </p:spTree>
    <p:extLst>
      <p:ext uri="{BB962C8B-B14F-4D97-AF65-F5344CB8AC3E}">
        <p14:creationId xmlns:p14="http://schemas.microsoft.com/office/powerpoint/2010/main" val="23506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22854" y="756030"/>
            <a:ext cx="2432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92929"/>
                </a:solidFill>
                <a:latin typeface="source-serif-pro"/>
              </a:rPr>
              <a:t>Префиксы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" y="1756619"/>
            <a:ext cx="4460902" cy="2101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06" y="4356409"/>
            <a:ext cx="4516407" cy="20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1"/>
          <p:cNvSpPr txBox="1">
            <a:spLocks/>
          </p:cNvSpPr>
          <p:nvPr/>
        </p:nvSpPr>
        <p:spPr>
          <a:xfrm>
            <a:off x="914400" y="393016"/>
            <a:ext cx="822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ru" sz="2000" dirty="0" smtClean="0">
                <a:solidFill>
                  <a:schemeClr val="bg1"/>
                </a:solidFill>
              </a:rPr>
              <a:t>Псевдоэлементы позволяют задать стиль логических элементов, не определенных в дереве элементов документа, а также генерировать содержимое, которого нет в исходном коде текста. </a:t>
            </a:r>
            <a:endParaRPr lang="ru" sz="2000" dirty="0">
              <a:solidFill>
                <a:schemeClr val="bg1"/>
              </a:solidFill>
            </a:endParaRPr>
          </a:p>
        </p:txBody>
      </p:sp>
      <p:sp>
        <p:nvSpPr>
          <p:cNvPr id="7" name="Shape 52"/>
          <p:cNvSpPr txBox="1"/>
          <p:nvPr/>
        </p:nvSpPr>
        <p:spPr>
          <a:xfrm>
            <a:off x="1200150" y="1755425"/>
            <a:ext cx="6101099" cy="346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3600" dirty="0"/>
              <a:t>:first-letter</a:t>
            </a:r>
          </a:p>
          <a:p>
            <a:pPr lvl="0" rtl="0">
              <a:buNone/>
            </a:pPr>
            <a:r>
              <a:rPr lang="ru" sz="3600" dirty="0"/>
              <a:t>:first-line</a:t>
            </a:r>
          </a:p>
          <a:p>
            <a:pPr lvl="0" rtl="0">
              <a:buClr>
                <a:schemeClr val="dk1"/>
              </a:buClr>
              <a:buSzPct val="30555"/>
              <a:buFont typeface="Arial"/>
              <a:buNone/>
            </a:pPr>
            <a:r>
              <a:rPr lang="ru" sz="3600" dirty="0">
                <a:solidFill>
                  <a:schemeClr val="dk1"/>
                </a:solidFill>
              </a:rPr>
              <a:t>:before</a:t>
            </a:r>
          </a:p>
          <a:p>
            <a:pPr lvl="0" rtl="0">
              <a:buClr>
                <a:schemeClr val="dk1"/>
              </a:buClr>
              <a:buSzPct val="30555"/>
              <a:buFont typeface="Arial"/>
              <a:buNone/>
            </a:pPr>
            <a:r>
              <a:rPr lang="ru" sz="3600" dirty="0">
                <a:solidFill>
                  <a:schemeClr val="dk1"/>
                </a:solidFill>
              </a:rPr>
              <a:t>:after</a:t>
            </a:r>
          </a:p>
        </p:txBody>
      </p:sp>
    </p:spTree>
    <p:extLst>
      <p:ext uri="{BB962C8B-B14F-4D97-AF65-F5344CB8AC3E}">
        <p14:creationId xmlns:p14="http://schemas.microsoft.com/office/powerpoint/2010/main" val="8767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>
            <a:spLocks/>
          </p:cNvSpPr>
          <p:nvPr/>
        </p:nvSpPr>
        <p:spPr>
          <a:xfrm>
            <a:off x="1378850" y="1110103"/>
            <a:ext cx="822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ru" sz="4800" dirty="0" smtClean="0">
                <a:solidFill>
                  <a:schemeClr val="bg1"/>
                </a:solidFill>
              </a:rPr>
              <a:t>:first-letter</a:t>
            </a:r>
            <a:endParaRPr lang="ru" sz="4800" dirty="0">
              <a:solidFill>
                <a:schemeClr val="bg1"/>
              </a:solidFill>
            </a:endParaRPr>
          </a:p>
        </p:txBody>
      </p:sp>
      <p:pic>
        <p:nvPicPr>
          <p:cNvPr id="5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78875" y="2129424"/>
            <a:ext cx="6311924" cy="3840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5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3"/>
          <p:cNvSpPr txBox="1">
            <a:spLocks/>
          </p:cNvSpPr>
          <p:nvPr/>
        </p:nvSpPr>
        <p:spPr>
          <a:xfrm>
            <a:off x="1123950" y="1110103"/>
            <a:ext cx="822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ru" sz="4800" dirty="0" smtClean="0">
                <a:solidFill>
                  <a:schemeClr val="bg1"/>
                </a:solidFill>
              </a:rPr>
              <a:t>:first-line</a:t>
            </a:r>
            <a:endParaRPr lang="ru" sz="4800" dirty="0">
              <a:solidFill>
                <a:schemeClr val="bg1"/>
              </a:solidFill>
            </a:endParaRPr>
          </a:p>
        </p:txBody>
      </p:sp>
      <p:pic>
        <p:nvPicPr>
          <p:cNvPr id="7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04925" y="2138949"/>
            <a:ext cx="5967150" cy="36838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Рукописный ввод 1"/>
              <p14:cNvContentPartPr/>
              <p14:nvPr/>
            </p14:nvContentPartPr>
            <p14:xfrm>
              <a:off x="5377320" y="4887000"/>
              <a:ext cx="1236600" cy="66384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7960" y="4877640"/>
                <a:ext cx="1255320" cy="68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3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9"/>
          <p:cNvSpPr txBox="1">
            <a:spLocks/>
          </p:cNvSpPr>
          <p:nvPr/>
        </p:nvSpPr>
        <p:spPr>
          <a:xfrm>
            <a:off x="1038225" y="662428"/>
            <a:ext cx="822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ru" sz="4800" dirty="0" smtClean="0">
                <a:solidFill>
                  <a:schemeClr val="bg1"/>
                </a:solidFill>
              </a:rPr>
              <a:t>:before</a:t>
            </a:r>
            <a:endParaRPr lang="ru" sz="48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8" y="1519828"/>
            <a:ext cx="7792174" cy="48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"/>
          <p:cNvSpPr txBox="1">
            <a:spLocks/>
          </p:cNvSpPr>
          <p:nvPr/>
        </p:nvSpPr>
        <p:spPr>
          <a:xfrm>
            <a:off x="885825" y="833878"/>
            <a:ext cx="822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ru" sz="4800" dirty="0" smtClean="0">
                <a:solidFill>
                  <a:schemeClr val="bg1"/>
                </a:solidFill>
              </a:rPr>
              <a:t>:after</a:t>
            </a:r>
            <a:endParaRPr lang="ru" sz="4800" dirty="0">
              <a:solidFill>
                <a:schemeClr val="bg1"/>
              </a:solidFill>
            </a:endParaRPr>
          </a:p>
        </p:txBody>
      </p:sp>
      <p:pic>
        <p:nvPicPr>
          <p:cNvPr id="7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2500" y="1948453"/>
            <a:ext cx="6071025" cy="380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4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82627" y="421283"/>
            <a:ext cx="3296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err="1"/>
              <a:t>Псевдоклассы</a:t>
            </a:r>
            <a:endParaRPr lang="uk-UA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43" y="1639278"/>
            <a:ext cx="6547314" cy="20882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024543" y="4203241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i="1" dirty="0" err="1"/>
              <a:t>Псевдоклассы</a:t>
            </a:r>
            <a:r>
              <a:rPr lang="ru-RU" i="1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i="1" dirty="0" err="1"/>
              <a:t>псевдокласс</a:t>
            </a:r>
            <a:r>
              <a:rPr lang="ru-RU" i="1" dirty="0"/>
              <a:t> </a:t>
            </a:r>
            <a:r>
              <a:rPr lang="en-US" b="1" i="1" dirty="0"/>
              <a:t>:hover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ru-RU" i="1" dirty="0"/>
              <a:t> который дописывается к селектору,</a:t>
            </a:r>
            <a:r>
              <a:rPr lang="en-US" b="1" i="1" dirty="0"/>
              <a:t> </a:t>
            </a:r>
            <a:r>
              <a:rPr lang="ru-RU" i="1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i="1" dirty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19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27259</TotalTime>
  <Words>749</Words>
  <Application>Microsoft Office PowerPoint</Application>
  <PresentationFormat>Широкоэкранный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Georgia</vt:lpstr>
      <vt:lpstr>Segoe UI</vt:lpstr>
      <vt:lpstr>source-serif-pro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216</cp:revision>
  <dcterms:modified xsi:type="dcterms:W3CDTF">2023-04-10T07:52:04Z</dcterms:modified>
</cp:coreProperties>
</file>