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24"/>
  </p:notesMasterIdLst>
  <p:sldIdLst>
    <p:sldId id="256" r:id="rId2"/>
    <p:sldId id="357" r:id="rId3"/>
    <p:sldId id="355" r:id="rId4"/>
    <p:sldId id="358" r:id="rId5"/>
    <p:sldId id="266" r:id="rId6"/>
    <p:sldId id="359" r:id="rId7"/>
    <p:sldId id="356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50" r:id="rId21"/>
    <p:sldId id="351" r:id="rId22"/>
    <p:sldId id="37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848" autoAdjust="0"/>
  </p:normalViewPr>
  <p:slideViewPr>
    <p:cSldViewPr snapToGrid="0">
      <p:cViewPr varScale="1">
        <p:scale>
          <a:sx n="98" d="100"/>
          <a:sy n="98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Добрый день. Меня хорошо слышно?</a:t>
            </a:r>
            <a:br>
              <a:rPr lang="ru-RU"/>
            </a:br>
            <a:r>
              <a:rPr lang="ru-RU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слайд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145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4825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791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1526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96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1202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0892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671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532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09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Добрый день. Меня хорошо слышно?</a:t>
            </a:r>
            <a:br>
              <a:rPr lang="ru-RU"/>
            </a:br>
            <a:r>
              <a:rPr lang="ru-RU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слайд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2534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9185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5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05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277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905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57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535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85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659211" y="1499509"/>
            <a:ext cx="7805955" cy="132339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Курс </a:t>
            </a:r>
            <a:r>
              <a:rPr lang="ru-RU" sz="44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 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 -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ru-RU" sz="44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разработке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-RU" sz="3600" b="1" dirty="0" smtClean="0">
                <a:solidFill>
                  <a:schemeClr val="tx1"/>
                </a:solidFill>
                <a:ea typeface="Calibri"/>
              </a:rPr>
              <a:t>Урок №5</a:t>
            </a:r>
            <a:endParaRPr lang="ru-RU" sz="4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3373187" y="285039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300"/>
            </a:pPr>
            <a:r>
              <a:rPr lang="ru-RU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Форматы изображений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1957" y="1086647"/>
            <a:ext cx="9192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JPEG (</a:t>
            </a:r>
            <a:r>
              <a:rPr lang="ru-RU" sz="1800" b="1" dirty="0" err="1"/>
              <a:t>Joint</a:t>
            </a:r>
            <a:r>
              <a:rPr lang="ru-RU" sz="1800" b="1" dirty="0"/>
              <a:t> </a:t>
            </a:r>
            <a:r>
              <a:rPr lang="ru-RU" sz="1800" b="1" dirty="0" err="1"/>
              <a:t>Photographic</a:t>
            </a:r>
            <a:r>
              <a:rPr lang="ru-RU" sz="1800" b="1" dirty="0"/>
              <a:t> </a:t>
            </a:r>
            <a:r>
              <a:rPr lang="ru-RU" sz="1800" b="1" dirty="0" err="1"/>
              <a:t>Experts</a:t>
            </a:r>
            <a:r>
              <a:rPr lang="ru-RU" sz="1800" b="1" dirty="0"/>
              <a:t> </a:t>
            </a:r>
            <a:r>
              <a:rPr lang="ru-RU" sz="1800" b="1" dirty="0" err="1"/>
              <a:t>Group</a:t>
            </a:r>
            <a:r>
              <a:rPr lang="ru-RU" sz="1800" b="1" dirty="0"/>
              <a:t>)</a:t>
            </a:r>
          </a:p>
          <a:p>
            <a:r>
              <a:rPr lang="ru-RU" sz="1800" b="1" dirty="0"/>
              <a:t>JPEG или JPG</a:t>
            </a:r>
            <a:r>
              <a:rPr lang="ru-RU" sz="1800" dirty="0"/>
              <a:t> – один из самых популярных форматов изображений для сайтов. Формат поддерживает миллионы цветов, что и даёт ему лидирующую позицию в представлении фотографий и картинок на сайте.</a:t>
            </a:r>
          </a:p>
          <a:p>
            <a:r>
              <a:rPr lang="ru-RU" sz="1800" dirty="0"/>
              <a:t>Изображения в этом формате достаточно хорошо оптимизируются практически без потери качества, что позволяет получить файл меньшего размера без визуальной потери качества. Следует помнить, что каждая последующая оптимизация снижает качество.</a:t>
            </a:r>
          </a:p>
          <a:p>
            <a:r>
              <a:rPr lang="ru-RU" sz="1800" b="1" dirty="0"/>
              <a:t>Демонстрация уровней оптимизации изображения в формате JPEG</a:t>
            </a:r>
          </a:p>
        </p:txBody>
      </p:sp>
      <p:pic>
        <p:nvPicPr>
          <p:cNvPr id="8194" name="Picture 2" descr="https://ucarecdn.com/81988248-661f-4355-b8fb-977ee3de2b99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6" y="3796500"/>
            <a:ext cx="9525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7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3373187" y="285039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300"/>
            </a:pPr>
            <a:r>
              <a:rPr lang="ru-RU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Форматы изображений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1957" y="1086647"/>
            <a:ext cx="9192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Файлы этого формата поддерживаются всем устройствами и браузерами, что ещё раз подтверждает его популярность и позволяет не беспокоиться за проблемы с отображением на сайтах.</a:t>
            </a:r>
          </a:p>
          <a:p>
            <a:r>
              <a:rPr lang="ru-RU" sz="2000" b="1" dirty="0"/>
              <a:t>Большим недостатком этого формата является отсутствие прозрачности.</a:t>
            </a:r>
            <a:r>
              <a:rPr lang="ru-RU" sz="2000" dirty="0"/>
              <a:t> То есть, комбинировать изображения в таком формате не получится. Для таких задач лучше использовать следующий формат.</a:t>
            </a:r>
          </a:p>
          <a:p>
            <a:r>
              <a:rPr lang="ru-RU" sz="2000" b="1" dirty="0"/>
              <a:t>Пример изображения в формате JPEG</a:t>
            </a:r>
          </a:p>
        </p:txBody>
      </p:sp>
      <p:pic>
        <p:nvPicPr>
          <p:cNvPr id="9218" name="Picture 2" descr="https://ucarecdn.com/18fe2899-9472-4f0e-9571-2aa084ed314e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57" y="3490066"/>
            <a:ext cx="6572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2548646" y="252888"/>
            <a:ext cx="781362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PNG (</a:t>
            </a:r>
            <a:r>
              <a:rPr lang="ru-RU" sz="3200" b="1" dirty="0" err="1"/>
              <a:t>Portable</a:t>
            </a:r>
            <a:r>
              <a:rPr lang="ru-RU" sz="3200" b="1" dirty="0"/>
              <a:t> </a:t>
            </a:r>
            <a:r>
              <a:rPr lang="ru-RU" sz="3200" b="1" dirty="0" err="1"/>
              <a:t>Network</a:t>
            </a:r>
            <a:r>
              <a:rPr lang="ru-RU" sz="3200" b="1" dirty="0"/>
              <a:t> </a:t>
            </a:r>
            <a:r>
              <a:rPr lang="ru-RU" sz="3200" b="1" dirty="0" err="1"/>
              <a:t>Graphics</a:t>
            </a:r>
            <a:r>
              <a:rPr lang="ru-RU" sz="3200" b="1" dirty="0"/>
              <a:t>)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1957" y="1154740"/>
            <a:ext cx="9192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Этот </a:t>
            </a:r>
            <a:r>
              <a:rPr lang="ru-RU" sz="1600" dirty="0"/>
              <a:t>формат использует алгоритм сжатия без потери качества. По количеству цветов и уровню прозрачности доступен в двух видах 8 и 24-бит. Оба поддерживают прозрачность.</a:t>
            </a:r>
          </a:p>
          <a:p>
            <a:r>
              <a:rPr lang="ru-RU" sz="1600" dirty="0"/>
              <a:t>8-битный пользуется малой популярностью, а вот 24-битный широко используется для различных изображений на сайте.</a:t>
            </a:r>
          </a:p>
          <a:p>
            <a:r>
              <a:rPr lang="ru-RU" sz="1600" b="1" dirty="0"/>
              <a:t>За счёт прозрачности позволяет создавать комбинированные изображения. </a:t>
            </a:r>
            <a:r>
              <a:rPr lang="ru-RU" sz="1600" dirty="0"/>
              <a:t>Часто используется для создания кнопок, иконок, где необходим эффект прозрачности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r>
              <a:rPr lang="ru-RU" sz="1600" b="1" dirty="0"/>
              <a:t>Пример изображения в формате </a:t>
            </a:r>
            <a:r>
              <a:rPr lang="ru-RU" sz="1600" b="1" dirty="0" smtClean="0"/>
              <a:t>GIF</a:t>
            </a:r>
            <a:r>
              <a:rPr lang="en-US" sz="1600" b="1" dirty="0" smtClean="0"/>
              <a:t>:</a:t>
            </a:r>
            <a:endParaRPr lang="ru-RU" sz="1600" b="1" dirty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10242" name="Picture 2" descr="https://ucarecdn.com/bf19b3b8-6d4b-4122-8e56-954cb3808b52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00" y="2884110"/>
            <a:ext cx="5165946" cy="38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2548646" y="252888"/>
            <a:ext cx="781362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PNG (</a:t>
            </a:r>
            <a:r>
              <a:rPr lang="ru-RU" sz="3200" b="1" dirty="0" err="1"/>
              <a:t>Portable</a:t>
            </a:r>
            <a:r>
              <a:rPr lang="ru-RU" sz="3200" b="1" dirty="0"/>
              <a:t> </a:t>
            </a:r>
            <a:r>
              <a:rPr lang="ru-RU" sz="3200" b="1" dirty="0" err="1"/>
              <a:t>Network</a:t>
            </a:r>
            <a:r>
              <a:rPr lang="ru-RU" sz="3200" b="1" dirty="0"/>
              <a:t> </a:t>
            </a:r>
            <a:r>
              <a:rPr lang="ru-RU" sz="3200" b="1" dirty="0" err="1"/>
              <a:t>Graphics</a:t>
            </a:r>
            <a:r>
              <a:rPr lang="ru-RU" sz="3200" b="1" dirty="0"/>
              <a:t>)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4953" y="1991319"/>
            <a:ext cx="91926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Изображения в формате PNG можно много раз оптимизировать, редактировать – оно сохранит первоначальное качество. Формат также поддерживается всеми браузерами и устройствами, что гарантирует его отображение на любом экране. По качеству изображения выглядят лучше, чем JPG, но вес файла будет больше. Это нужно учитывать при размещении файлов на сайте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en-US" sz="1600" b="1" dirty="0" smtClean="0"/>
              <a:t>                                                           </a:t>
            </a:r>
            <a:r>
              <a:rPr lang="ru-RU" sz="1600" b="1" dirty="0" smtClean="0"/>
              <a:t>Пример </a:t>
            </a:r>
            <a:r>
              <a:rPr lang="ru-RU" sz="1600" b="1" dirty="0"/>
              <a:t>изображения в формате </a:t>
            </a:r>
            <a:r>
              <a:rPr lang="ru-RU" sz="1600" b="1" dirty="0" smtClean="0"/>
              <a:t>GIF</a:t>
            </a:r>
            <a:r>
              <a:rPr lang="en-US" sz="1600" dirty="0"/>
              <a:t>:</a:t>
            </a:r>
            <a:endParaRPr lang="ru-RU" sz="1600" b="1" dirty="0"/>
          </a:p>
        </p:txBody>
      </p:sp>
      <p:pic>
        <p:nvPicPr>
          <p:cNvPr id="10242" name="Picture 2" descr="https://ucarecdn.com/bf19b3b8-6d4b-4122-8e56-954cb3808b52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620" y="3177545"/>
            <a:ext cx="5165946" cy="38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0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2548646" y="252888"/>
            <a:ext cx="781362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GIF (</a:t>
            </a:r>
            <a:r>
              <a:rPr lang="ru-RU" sz="3200" b="1" dirty="0" err="1"/>
              <a:t>Graphics</a:t>
            </a:r>
            <a:r>
              <a:rPr lang="ru-RU" sz="3200" b="1" dirty="0"/>
              <a:t> </a:t>
            </a:r>
            <a:r>
              <a:rPr lang="ru-RU" sz="3200" b="1" dirty="0" err="1"/>
              <a:t>Interchange</a:t>
            </a:r>
            <a:r>
              <a:rPr lang="ru-RU" sz="3200" b="1" dirty="0"/>
              <a:t> </a:t>
            </a:r>
            <a:r>
              <a:rPr lang="ru-RU" sz="3200" b="1" dirty="0" err="1"/>
              <a:t>Format</a:t>
            </a:r>
            <a:r>
              <a:rPr lang="ru-RU" sz="3200" b="1" dirty="0"/>
              <a:t>)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4953" y="1991319"/>
            <a:ext cx="91926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Это </a:t>
            </a:r>
            <a:r>
              <a:rPr lang="ru-RU" sz="1800" dirty="0"/>
              <a:t>8-битный формат, </a:t>
            </a:r>
            <a:r>
              <a:rPr lang="ru-RU" sz="1800" b="1" dirty="0"/>
              <a:t>поддерживающий 256 цветов, прозрачность и анимацию</a:t>
            </a:r>
            <a:r>
              <a:rPr lang="ru-RU" sz="1800" dirty="0"/>
              <a:t>. За счёт поддержки малого количества цветов, вес файла тоже минимальный.</a:t>
            </a:r>
          </a:p>
          <a:p>
            <a:r>
              <a:rPr lang="ru-RU" sz="1800" b="1" dirty="0"/>
              <a:t>Формат не подходит для фотографий и изображений с широким диапазоном цветов.</a:t>
            </a:r>
            <a:endParaRPr lang="ru-RU" sz="1800" dirty="0"/>
          </a:p>
          <a:p>
            <a:r>
              <a:rPr lang="ru-RU" sz="1800" dirty="0"/>
              <a:t>Зато широко используется при создании GIF-</a:t>
            </a:r>
            <a:r>
              <a:rPr lang="ru-RU" sz="1800" dirty="0" err="1"/>
              <a:t>анимаций</a:t>
            </a:r>
            <a:r>
              <a:rPr lang="ru-RU" sz="1800" dirty="0"/>
              <a:t>, баннеров, кнопок, иконок и так далее.</a:t>
            </a:r>
          </a:p>
          <a:p>
            <a:r>
              <a:rPr lang="ru-RU" sz="1800" dirty="0"/>
              <a:t>В современных сайтах этот формат используется всё реже.</a:t>
            </a:r>
          </a:p>
          <a:p>
            <a:r>
              <a:rPr lang="ru-RU" sz="1800" dirty="0"/>
              <a:t>Далее поговорим об относительно свежих форматах SVG и </a:t>
            </a:r>
            <a:r>
              <a:rPr lang="ru-RU" sz="1800" dirty="0" err="1"/>
              <a:t>WebP</a:t>
            </a:r>
            <a:r>
              <a:rPr lang="ru-RU" sz="1800" dirty="0"/>
              <a:t>, которые не так популярны, но набирают популярность и поддержку, и как нельзя лучше подходят под требования скорости загрузки и адаптивности сайтов.</a:t>
            </a:r>
          </a:p>
          <a:p>
            <a:endParaRPr lang="en-US" sz="1800" b="1" dirty="0" smtClean="0"/>
          </a:p>
          <a:p>
            <a:r>
              <a:rPr lang="ru-RU" sz="1800" b="1" dirty="0" smtClean="0"/>
              <a:t>Пример </a:t>
            </a:r>
            <a:r>
              <a:rPr lang="ru-RU" sz="1800" b="1" dirty="0"/>
              <a:t>изображения в формате </a:t>
            </a:r>
            <a:r>
              <a:rPr lang="ru-RU" sz="1800" b="1" dirty="0" smtClean="0"/>
              <a:t>GIF</a:t>
            </a:r>
            <a:r>
              <a:rPr lang="en-US" sz="1800" b="1" dirty="0" smtClean="0"/>
              <a:t>:</a:t>
            </a:r>
            <a:endParaRPr lang="ru-RU" sz="1800" b="1" dirty="0"/>
          </a:p>
        </p:txBody>
      </p:sp>
      <p:pic>
        <p:nvPicPr>
          <p:cNvPr id="11266" name="Picture 2" descr="https://ucarecdn.com/32a8466e-45ae-44f6-972b-cc433252a52d/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013" y="1450149"/>
            <a:ext cx="5960962" cy="579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5311302" y="486352"/>
            <a:ext cx="781362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 err="1"/>
              <a:t>WebP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4681" y="1310617"/>
            <a:ext cx="919264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Формат </a:t>
            </a:r>
            <a:r>
              <a:rPr lang="ru-RU" dirty="0"/>
              <a:t>с открытым исходным кодом, разработан </a:t>
            </a:r>
            <a:r>
              <a:rPr lang="ru-RU" dirty="0" err="1"/>
              <a:t>Google</a:t>
            </a:r>
            <a:r>
              <a:rPr lang="ru-RU" dirty="0"/>
              <a:t> специально для интернета. Сегодня </a:t>
            </a:r>
            <a:r>
              <a:rPr lang="ru-RU" dirty="0" err="1"/>
              <a:t>YouTube</a:t>
            </a:r>
            <a:r>
              <a:rPr lang="ru-RU" dirty="0"/>
              <a:t> использует преобразование миниатюр для видео в формат </a:t>
            </a:r>
            <a:r>
              <a:rPr lang="ru-RU" dirty="0" err="1"/>
              <a:t>WebP</a:t>
            </a:r>
            <a:r>
              <a:rPr lang="ru-RU" dirty="0"/>
              <a:t>.</a:t>
            </a:r>
          </a:p>
          <a:p>
            <a:r>
              <a:rPr lang="ru-RU" b="1" dirty="0"/>
              <a:t>Формат обеспечивает превосходное сжатие и поддерживает прозрачность.</a:t>
            </a:r>
            <a:r>
              <a:rPr lang="ru-RU" dirty="0"/>
              <a:t> Он сочетает в себе преимущества JPG и PNG форматов без увеличения размера файла.</a:t>
            </a:r>
          </a:p>
          <a:p>
            <a:r>
              <a:rPr lang="ru-RU" dirty="0"/>
              <a:t>Но, несмотря на преимущества формата, </a:t>
            </a:r>
            <a:r>
              <a:rPr lang="ru-RU" b="1" dirty="0"/>
              <a:t>он поддерживается не всем браузерами</a:t>
            </a:r>
            <a:r>
              <a:rPr lang="ru-RU" dirty="0"/>
              <a:t>. Возможно, на момент прочтения этого урока ситуация измениться, с актуальной информацией по поддержке браузерами формата </a:t>
            </a:r>
            <a:r>
              <a:rPr lang="ru-RU" dirty="0" err="1"/>
              <a:t>WebP</a:t>
            </a:r>
            <a:r>
              <a:rPr lang="ru-RU" dirty="0"/>
              <a:t> можно ознакомиться по </a:t>
            </a:r>
            <a:r>
              <a:rPr lang="ru-RU" dirty="0" smtClean="0"/>
              <a:t>ссылке:</a:t>
            </a:r>
            <a:r>
              <a:rPr lang="en-US" dirty="0">
                <a:solidFill>
                  <a:schemeClr val="tx1"/>
                </a:solidFill>
              </a:rPr>
              <a:t>https://caniuse.com/webp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Существуют способы обхода этих ограничений, но они не дают возможность  использовать формат повсеместно.</a:t>
            </a:r>
          </a:p>
          <a:p>
            <a:r>
              <a:rPr lang="ru-RU" b="1" dirty="0"/>
              <a:t>Формат  </a:t>
            </a:r>
            <a:r>
              <a:rPr lang="ru-RU" b="1" dirty="0" err="1"/>
              <a:t>WebP</a:t>
            </a:r>
            <a:r>
              <a:rPr lang="ru-RU" b="1" dirty="0"/>
              <a:t> в сравнении с форматом PNG</a:t>
            </a:r>
          </a:p>
          <a:p>
            <a:endParaRPr lang="ru-RU" sz="1800" b="1" dirty="0"/>
          </a:p>
        </p:txBody>
      </p:sp>
      <p:pic>
        <p:nvPicPr>
          <p:cNvPr id="13318" name="Picture 6" descr="https://ucarecdn.com/7afaa01f-9688-4dd4-bc0a-e458410e07bf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2" y="3700969"/>
            <a:ext cx="6045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1021404" y="486352"/>
            <a:ext cx="12103519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800" b="1" dirty="0"/>
              <a:t>SVG (</a:t>
            </a:r>
            <a:r>
              <a:rPr lang="ru-RU" sz="1800" b="1" dirty="0" err="1"/>
              <a:t>Scalable</a:t>
            </a:r>
            <a:r>
              <a:rPr lang="ru-RU" sz="1800" b="1" dirty="0"/>
              <a:t> </a:t>
            </a:r>
            <a:r>
              <a:rPr lang="ru-RU" sz="1800" b="1" dirty="0" err="1"/>
              <a:t>Vector</a:t>
            </a:r>
            <a:r>
              <a:rPr lang="ru-RU" sz="1800" b="1" dirty="0"/>
              <a:t> </a:t>
            </a:r>
            <a:r>
              <a:rPr lang="ru-RU" sz="1800" b="1" dirty="0" err="1"/>
              <a:t>Graphics</a:t>
            </a:r>
            <a:r>
              <a:rPr lang="ru-RU" sz="1800" b="1" dirty="0"/>
              <a:t>, масштабируемая векторная графика)</a:t>
            </a:r>
          </a:p>
          <a:p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4681" y="1310617"/>
            <a:ext cx="9192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</a:t>
            </a:r>
            <a:r>
              <a:rPr lang="ru-RU" dirty="0"/>
              <a:t>формат векторных файлов на основе XML. Формат стал набирать популярность совсем недавно, так как ранее он слабо поддерживался в браузерах. И из-за проблем отображения никто не торопился его использовать.</a:t>
            </a:r>
          </a:p>
          <a:p>
            <a:r>
              <a:rPr lang="ru-RU" dirty="0"/>
              <a:t>На сегодняшний день SVG поддерживается всеми современными браузерами. Но, проблемы с отображением все, же встречаются.</a:t>
            </a:r>
          </a:p>
          <a:p>
            <a:r>
              <a:rPr lang="ru-RU" b="1" dirty="0"/>
              <a:t>Наиболее часто используют этот формат для простых изображений, таких как логотипы, элементы дизайна и так далее. Неприменим для фотографий.</a:t>
            </a:r>
            <a:endParaRPr lang="ru-RU" dirty="0"/>
          </a:p>
          <a:p>
            <a:r>
              <a:rPr lang="ru-RU" b="1" dirty="0"/>
              <a:t>Формат SVG имеет малый вес, отлично масштабируются</a:t>
            </a:r>
            <a:r>
              <a:rPr lang="ru-RU" dirty="0"/>
              <a:t>, обеспечивая чёткость изображения на любом разрешении экрана, </a:t>
            </a:r>
            <a:r>
              <a:rPr lang="ru-RU" b="1" dirty="0"/>
              <a:t>поддерживает анимацию</a:t>
            </a:r>
            <a:r>
              <a:rPr lang="ru-RU" dirty="0"/>
              <a:t>.</a:t>
            </a:r>
          </a:p>
          <a:p>
            <a:r>
              <a:rPr lang="ru-RU" b="1" dirty="0"/>
              <a:t>Пример изображения в формате SVG</a:t>
            </a:r>
          </a:p>
        </p:txBody>
      </p:sp>
      <p:sp>
        <p:nvSpPr>
          <p:cNvPr id="6" name="AutoShape 4" descr="https://ucarecdn.com/1d6f4873-62d8-4e9e-a3ea-aef9fe2786f1/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6" y="3708811"/>
            <a:ext cx="4380734" cy="22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4030425" y="503845"/>
            <a:ext cx="42186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000" dirty="0" smtClean="0"/>
              <a:t>Favicon HTML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424406" y="1476740"/>
            <a:ext cx="941025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 dirty="0" smtClean="0"/>
              <a:t>Favicon</a:t>
            </a:r>
            <a:r>
              <a:rPr lang="ru-RU" sz="2800" dirty="0" smtClean="0"/>
              <a:t> </a:t>
            </a:r>
            <a:r>
              <a:rPr lang="ru-RU" sz="2800" dirty="0"/>
              <a:t>— это небольшое изображение, отображаемое рядом с заголовком страницы во вкладке браузера.</a:t>
            </a:r>
            <a:endParaRPr lang="ru-RU" sz="6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04024" y="3153884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</a:rPr>
              <a:t>Синтаксис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81" y="4102290"/>
            <a:ext cx="836411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4030425" y="503845"/>
            <a:ext cx="42186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000" dirty="0" smtClean="0"/>
              <a:t>Favicon HTML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807210" y="1820710"/>
            <a:ext cx="941025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Как добавить </a:t>
            </a:r>
            <a:r>
              <a:rPr lang="ru-RU" dirty="0" err="1"/>
              <a:t>фавикон</a:t>
            </a:r>
            <a:r>
              <a:rPr lang="ru-RU" dirty="0"/>
              <a:t> в HTML</a:t>
            </a:r>
          </a:p>
          <a:p>
            <a:r>
              <a:rPr lang="ru-RU" dirty="0"/>
              <a:t>Вы можете использовать любое понравившееся вам изображение в качестве </a:t>
            </a:r>
            <a:r>
              <a:rPr lang="ru-RU" dirty="0" err="1"/>
              <a:t>фавиконки</a:t>
            </a:r>
            <a:r>
              <a:rPr lang="ru-RU" dirty="0"/>
              <a:t>. Вы также можете создать свой собственный значок на таких сайтах, как </a:t>
            </a:r>
            <a:r>
              <a:rPr lang="en-US" dirty="0" smtClean="0"/>
              <a:t> https</a:t>
            </a:r>
            <a:r>
              <a:rPr lang="en-US" dirty="0"/>
              <a:t>://www.favicon.cc 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04024" y="3153884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</a:rPr>
              <a:t>Синтаксис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81" y="4102290"/>
            <a:ext cx="836411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4030425" y="503845"/>
            <a:ext cx="42186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000" dirty="0" smtClean="0"/>
              <a:t>Favicon HTML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08" y="1923583"/>
            <a:ext cx="9807406" cy="2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en-US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Front-end </a:t>
            </a:r>
            <a:r>
              <a:rPr lang="en-US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kursi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ctr">
              <a:buSzPts val="2300"/>
            </a:pPr>
            <a:r>
              <a:rPr lang="en-US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Dars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№5</a:t>
            </a:r>
            <a:endParaRPr lang="ru-RU" sz="4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4030425" y="503845"/>
            <a:ext cx="286752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Тег</a:t>
            </a:r>
            <a:r>
              <a:rPr lang="ru-RU" sz="4000" dirty="0">
                <a:solidFill>
                  <a:schemeClr val="tx1"/>
                </a:solidFill>
              </a:rPr>
              <a:t> </a:t>
            </a:r>
            <a:r>
              <a:rPr lang="ru-RU" sz="4000" b="1" dirty="0">
                <a:solidFill>
                  <a:schemeClr val="tx1"/>
                </a:solidFill>
              </a:rPr>
              <a:t>&lt;</a:t>
            </a:r>
            <a:r>
              <a:rPr lang="ru-RU" sz="4000" b="1" dirty="0" err="1">
                <a:solidFill>
                  <a:schemeClr val="tx1"/>
                </a:solidFill>
              </a:rPr>
              <a:t>img</a:t>
            </a:r>
            <a:r>
              <a:rPr lang="ru-RU" sz="4000" b="1" dirty="0">
                <a:solidFill>
                  <a:schemeClr val="tx1"/>
                </a:solidFill>
              </a:rPr>
              <a:t>&gt;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424406" y="1476740"/>
            <a:ext cx="941025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Тег </a:t>
            </a:r>
            <a:r>
              <a:rPr lang="ru-RU" sz="2400" b="1" dirty="0">
                <a:solidFill>
                  <a:schemeClr val="tx1"/>
                </a:solidFill>
              </a:rPr>
              <a:t>&lt;</a:t>
            </a:r>
            <a:r>
              <a:rPr lang="ru-RU" sz="2400" b="1" dirty="0" err="1">
                <a:solidFill>
                  <a:schemeClr val="tx1"/>
                </a:solidFill>
              </a:rPr>
              <a:t>img</a:t>
            </a:r>
            <a:r>
              <a:rPr lang="ru-RU" sz="2400" b="1" dirty="0">
                <a:solidFill>
                  <a:schemeClr val="tx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 предназначен для отображения на веб-странице изображений в графическом формате GIF, JPEG или PNG. Адрес файла с картинкой задаётся через атрибут </a:t>
            </a:r>
            <a:r>
              <a:rPr lang="ru-RU" sz="2400" dirty="0" err="1">
                <a:solidFill>
                  <a:schemeClr val="bg1"/>
                </a:solidFill>
              </a:rPr>
              <a:t>src</a:t>
            </a:r>
            <a:r>
              <a:rPr lang="ru-RU" sz="2400" dirty="0">
                <a:solidFill>
                  <a:schemeClr val="bg1"/>
                </a:solidFill>
              </a:rPr>
              <a:t>. 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99" y="3697707"/>
            <a:ext cx="7787345" cy="137844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04024" y="3153884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</a:rPr>
              <a:t>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5739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3142658" y="898400"/>
            <a:ext cx="5413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Элемент </a:t>
            </a:r>
            <a:r>
              <a:rPr lang="ru-RU" sz="4000" b="1" dirty="0">
                <a:solidFill>
                  <a:schemeClr val="tx1"/>
                </a:solidFill>
              </a:rPr>
              <a:t>&lt;</a:t>
            </a:r>
            <a:r>
              <a:rPr lang="ru-RU" sz="4000" b="1" dirty="0" err="1">
                <a:solidFill>
                  <a:schemeClr val="tx1"/>
                </a:solidFill>
              </a:rPr>
              <a:t>table</a:t>
            </a:r>
            <a:r>
              <a:rPr lang="ru-RU" sz="4000" b="1" dirty="0">
                <a:solidFill>
                  <a:schemeClr val="tx1"/>
                </a:solidFill>
              </a:rPr>
              <a:t>&gt;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643650" y="1865225"/>
            <a:ext cx="110319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Таблицы HTML позволяют веб-разработчикам упорядочивать данные в строки и столбцы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в HTML состоит из ячеек таблицы внутри строк и столбцов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Ячейки таблицы 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Каждая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ячейка таблицы определяется тегом a &lt;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&gt;и &lt;/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4919" y="3410406"/>
            <a:ext cx="4625505" cy="2616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обозначает табличные данные.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919" y="3940045"/>
            <a:ext cx="4625505" cy="2616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обозначает строку таблицы.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3220479" y="487910"/>
            <a:ext cx="5413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Элемент </a:t>
            </a:r>
            <a:r>
              <a:rPr lang="ru-RU" sz="4000" b="1" dirty="0">
                <a:solidFill>
                  <a:schemeClr val="tx1"/>
                </a:solidFill>
              </a:rPr>
              <a:t>&lt;</a:t>
            </a:r>
            <a:r>
              <a:rPr lang="ru-RU" sz="4000" b="1" dirty="0" err="1">
                <a:solidFill>
                  <a:schemeClr val="tx1"/>
                </a:solidFill>
              </a:rPr>
              <a:t>table</a:t>
            </a:r>
            <a:r>
              <a:rPr lang="ru-RU" sz="4000" b="1" dirty="0">
                <a:solidFill>
                  <a:schemeClr val="tx1"/>
                </a:solidFill>
              </a:rPr>
              <a:t>&gt;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8458" y="2794689"/>
            <a:ext cx="4625505" cy="2616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обозначает табличные данные.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8459" y="3424835"/>
            <a:ext cx="4625505" cy="2616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обозначает строку таблицы.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23" y="1460139"/>
            <a:ext cx="4201111" cy="38581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58" y="5716255"/>
            <a:ext cx="898332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3142658" y="898400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-RU" sz="3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План сегодняшнего занятия: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18442" y="1756879"/>
            <a:ext cx="85313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Изображения</a:t>
            </a: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ru-RU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Форматы изображений</a:t>
            </a:r>
            <a:endParaRPr lang="en-US" sz="20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Элемент &lt;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img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 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</a:t>
            </a: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Таблицы в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ru-RU" b="1" dirty="0"/>
          </a:p>
          <a:p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6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3142658" y="898400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300"/>
            </a:pPr>
            <a:r>
              <a:rPr lang="en-US" sz="32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Bugungi</a:t>
            </a: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dars</a:t>
            </a: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rejasi</a:t>
            </a: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18442" y="1756879"/>
            <a:ext cx="853139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Rasmlar</a:t>
            </a:r>
            <a:endParaRPr lang="ru-RU" sz="1800" b="1" dirty="0" smtClean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Rasmalar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formati</a:t>
            </a:r>
            <a:endParaRPr lang="en-US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</a:t>
            </a:r>
            <a:r>
              <a:rPr lang="ru-RU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img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 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</a:t>
            </a: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ru-RU" b="1" dirty="0"/>
          </a:p>
          <a:p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9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/>
        </p:nvSpPr>
        <p:spPr>
          <a:xfrm>
            <a:off x="505405" y="501966"/>
            <a:ext cx="913035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Изображения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ru-RU" sz="36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ru-RU" sz="3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 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9" name="Google Shape;189;p10"/>
          <p:cNvSpPr txBox="1"/>
          <p:nvPr/>
        </p:nvSpPr>
        <p:spPr>
          <a:xfrm>
            <a:off x="410186" y="1430938"/>
            <a:ext cx="8899184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 lvl="0">
              <a:lnSpc>
                <a:spcPct val="200000"/>
              </a:lnSpc>
              <a:buSzPts val="2100"/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В этом уроке мы рассмотрим, как вставлять на страницу изображения с помощью встроенного элемента </a:t>
            </a: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&lt;</a:t>
            </a:r>
            <a:r>
              <a:rPr lang="ru-RU" sz="24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img</a:t>
            </a: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&gt;. 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Он 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применяется, когда изображения являются частью контента, например фотографии товаров, галереи изображений, рекламные объявления, иллюстрации и т.д.</a:t>
            </a:r>
            <a:endParaRPr lang="en-US" sz="2400" b="1" i="0" u="none" strike="noStrike" cap="none" dirty="0" smtClean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/>
        </p:nvSpPr>
        <p:spPr>
          <a:xfrm>
            <a:off x="505405" y="501966"/>
            <a:ext cx="913035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Rasmlar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&lt;</a:t>
            </a:r>
            <a:r>
              <a:rPr lang="ru-RU" sz="3600" b="1" dirty="0" err="1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img</a:t>
            </a:r>
            <a:r>
              <a:rPr lang="ru-RU" sz="3600" b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&gt;. </a:t>
            </a:r>
            <a:endParaRPr lang="ru-RU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89;p10"/>
          <p:cNvSpPr txBox="1"/>
          <p:nvPr/>
        </p:nvSpPr>
        <p:spPr>
          <a:xfrm>
            <a:off x="410186" y="1430938"/>
            <a:ext cx="8899184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 lvl="0">
              <a:lnSpc>
                <a:spcPct val="200000"/>
              </a:lnSpc>
              <a:buSzPts val="2100"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Ushbu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qo'llanmada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biz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o'rnatilgan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&lt;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&gt;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elementi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yordamida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sahifaga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tasvirlarni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qanday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joylashtirishni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ko'rib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chiqamiz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Tasvirlar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mahsulot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fotosuratlari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rasm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galereyalari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reklamalar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illyustratsiyalar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boshqalar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kabi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kontentning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bir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qismi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bo'lsa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u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amal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qiladi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lang="en-US" sz="2400" b="1" i="0" u="none" strike="noStrike" cap="none" dirty="0" smtClean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3142658" y="898400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300"/>
            </a:pPr>
            <a:r>
              <a:rPr lang="ru-RU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Форматы изображений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03505" y="1760706"/>
            <a:ext cx="8385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Хороший </a:t>
            </a:r>
            <a:r>
              <a:rPr lang="ru-RU" sz="2400" dirty="0"/>
              <a:t>верстальщик должен уметь правильно выбирать форматы изображений для своей вёрстки, чтобы изображения отображались без погрешностей и имели оптимальный размер при загрузке. Давайте разберёмся, какие бывают форматы изображений и в каких ситуациях лучше выбрать тот или иной формат.</a:t>
            </a:r>
          </a:p>
        </p:txBody>
      </p:sp>
    </p:spTree>
    <p:extLst>
      <p:ext uri="{BB962C8B-B14F-4D97-AF65-F5344CB8AC3E}">
        <p14:creationId xmlns:p14="http://schemas.microsoft.com/office/powerpoint/2010/main" val="6541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3142658" y="898400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300"/>
            </a:pPr>
            <a:r>
              <a:rPr lang="ru-RU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Форматы изображений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5684" y="2042809"/>
            <a:ext cx="83852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Какие форматы изображения используют сегодня на сайтах</a:t>
            </a:r>
          </a:p>
          <a:p>
            <a:r>
              <a:rPr lang="ru-RU" sz="2000" dirty="0"/>
              <a:t>Все изображения для сайтов, подразделяются:</a:t>
            </a:r>
          </a:p>
          <a:p>
            <a:r>
              <a:rPr lang="ru-RU" sz="2000" b="1" dirty="0"/>
              <a:t>растровые</a:t>
            </a:r>
            <a:r>
              <a:rPr lang="ru-RU" sz="2000" dirty="0"/>
              <a:t> (пример — </a:t>
            </a:r>
            <a:r>
              <a:rPr lang="ru-RU" sz="2000" b="1" dirty="0"/>
              <a:t>JPG, JPEG, PNG, GIF</a:t>
            </a:r>
            <a:r>
              <a:rPr lang="ru-RU" sz="2000" dirty="0"/>
              <a:t>),</a:t>
            </a:r>
          </a:p>
          <a:p>
            <a:r>
              <a:rPr lang="ru-RU" sz="2000" b="1" dirty="0"/>
              <a:t>векторные</a:t>
            </a:r>
            <a:r>
              <a:rPr lang="ru-RU" sz="2000" dirty="0"/>
              <a:t> (пример — </a:t>
            </a:r>
            <a:r>
              <a:rPr lang="ru-RU" sz="2000" b="1" dirty="0"/>
              <a:t>SVG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016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3227272" y="623578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300"/>
            </a:pPr>
            <a:r>
              <a:rPr lang="ru-RU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Форматы изображений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4203" y="1575478"/>
            <a:ext cx="53696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Растровые изображения состоят из пикселей, в которых хранится цвет и значение прозрачности. Такими форматами представлены изображения в статьях, кнопками, иконками и элементами дизайна. Эти изображения популярны среди разработчиков и владельцев сайтов. Основной минус растровых изображений – они плохо масштабируются</a:t>
            </a:r>
            <a:r>
              <a:rPr lang="ru-RU" sz="2000" b="1" dirty="0" smtClean="0"/>
              <a:t>.</a:t>
            </a:r>
            <a:r>
              <a:rPr lang="en-US" sz="2000" b="1" dirty="0" smtClean="0"/>
              <a:t> </a:t>
            </a:r>
          </a:p>
          <a:p>
            <a:pPr algn="just"/>
            <a:r>
              <a:rPr lang="ru-RU" sz="2000" b="1" dirty="0" smtClean="0"/>
              <a:t>То </a:t>
            </a:r>
            <a:r>
              <a:rPr lang="ru-RU" sz="2000" b="1" dirty="0"/>
              <a:t>есть при увеличении размера картинки, идёт потеря качества.</a:t>
            </a:r>
          </a:p>
          <a:p>
            <a:pPr algn="just"/>
            <a:endParaRPr lang="ru-RU" sz="2000" b="1" dirty="0"/>
          </a:p>
        </p:txBody>
      </p:sp>
      <p:pic>
        <p:nvPicPr>
          <p:cNvPr id="6148" name="Picture 4" descr="https://ucarecdn.com/673322ac-a1f1-43f4-b933-4ffd817b89c7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92" y="2131482"/>
            <a:ext cx="4085670" cy="24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5543</TotalTime>
  <Words>659</Words>
  <Application>Microsoft Office PowerPoint</Application>
  <PresentationFormat>Широкоэкранный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48</cp:revision>
  <dcterms:modified xsi:type="dcterms:W3CDTF">2023-02-13T09:56:53Z</dcterms:modified>
</cp:coreProperties>
</file>