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6"/>
  </p:notesMasterIdLst>
  <p:sldIdLst>
    <p:sldId id="357" r:id="rId2"/>
    <p:sldId id="358" r:id="rId3"/>
    <p:sldId id="370" r:id="rId4"/>
    <p:sldId id="351" r:id="rId5"/>
    <p:sldId id="378" r:id="rId6"/>
    <p:sldId id="379" r:id="rId7"/>
    <p:sldId id="381" r:id="rId8"/>
    <p:sldId id="382" r:id="rId9"/>
    <p:sldId id="371" r:id="rId10"/>
    <p:sldId id="377" r:id="rId11"/>
    <p:sldId id="374" r:id="rId12"/>
    <p:sldId id="375" r:id="rId13"/>
    <p:sldId id="376" r:id="rId14"/>
    <p:sldId id="3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>
        <p:scale>
          <a:sx n="125" d="100"/>
          <a:sy n="125" d="100"/>
        </p:scale>
        <p:origin x="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00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53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445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367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09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6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918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697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97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031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5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№6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/>
              <a:t>Заголовки таблицы </a:t>
            </a:r>
            <a:r>
              <a:rPr lang="en-US" sz="2400" dirty="0"/>
              <a:t>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39" y="1506069"/>
            <a:ext cx="11464517" cy="11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1535800" y="628133"/>
            <a:ext cx="642747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2000" dirty="0"/>
          </a:p>
          <a:p>
            <a:r>
              <a:rPr lang="en-US" sz="2400" dirty="0"/>
              <a:t>HTML-</a:t>
            </a:r>
            <a:r>
              <a:rPr lang="ru-RU" sz="2400" dirty="0"/>
              <a:t>таблица — полосы зебры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768" y="1824367"/>
            <a:ext cx="8030696" cy="1238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768" y="3773384"/>
            <a:ext cx="7674794" cy="189944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36768" y="3382262"/>
            <a:ext cx="3860953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вместо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1535800" y="628133"/>
            <a:ext cx="642747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HTML-</a:t>
            </a:r>
            <a:r>
              <a:rPr lang="ru-RU" sz="2000" dirty="0"/>
              <a:t>таблица — вертикальные полосы зебры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41" y="1859209"/>
            <a:ext cx="7792537" cy="12288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41" y="3929066"/>
            <a:ext cx="7052432" cy="134931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5800" y="5497933"/>
            <a:ext cx="3860953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(odd)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вместо 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(even)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562027" y="144569"/>
            <a:ext cx="536003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2000" dirty="0"/>
          </a:p>
          <a:p>
            <a:r>
              <a:rPr lang="en-US" sz="1800" dirty="0"/>
              <a:t>HTML-</a:t>
            </a:r>
            <a:r>
              <a:rPr lang="ru-RU" sz="1800" dirty="0"/>
              <a:t>таблица </a:t>
            </a:r>
            <a:r>
              <a:rPr lang="en-US" sz="1800" dirty="0" err="1"/>
              <a:t>Colgroup</a:t>
            </a:r>
            <a:endParaRPr lang="en-US" sz="18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27" y="1437200"/>
            <a:ext cx="8049748" cy="2848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27" y="4453691"/>
            <a:ext cx="569674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>
              <a:lnSpc>
                <a:spcPct val="200000"/>
              </a:lnSpc>
              <a:buSzPts val="2100"/>
            </a:pPr>
            <a:r>
              <a:rPr lang="ru-RU" sz="2000" b="1" dirty="0"/>
              <a:t>Комментарий Тег &lt;!-- --&gt;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27412" y="176934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latin typeface="TT Norms Pro"/>
              </a:rPr>
              <a:t>Быстро добавить </a:t>
            </a:r>
            <a:r>
              <a:rPr lang="ru-RU" altLang="ru-RU" sz="2400" dirty="0" smtClean="0">
                <a:latin typeface="TT Norms Pro"/>
              </a:rPr>
              <a:t>комментарий</a:t>
            </a:r>
            <a:endParaRPr lang="en-US" altLang="ru-RU" sz="2400" dirty="0" smtClean="0">
              <a:latin typeface="TT Norms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latin typeface="TT Norms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600" dirty="0" smtClean="0">
                <a:latin typeface="TT Norms Pro"/>
              </a:rPr>
              <a:t> </a:t>
            </a:r>
            <a:r>
              <a:rPr lang="ru-RU" altLang="ru-RU" sz="1600" dirty="0" err="1" smtClean="0">
                <a:latin typeface="TT Norms Pro"/>
              </a:rPr>
              <a:t>Windows</a:t>
            </a:r>
            <a:r>
              <a:rPr lang="ru-RU" altLang="ru-RU" sz="1600" dirty="0">
                <a:latin typeface="TT Norms Pro"/>
              </a:rPr>
              <a:t> — </a:t>
            </a:r>
            <a:r>
              <a:rPr lang="ru-RU" altLang="ru-RU" sz="1100" b="1" dirty="0" err="1">
                <a:latin typeface="Ubuntu Mono"/>
              </a:rPr>
              <a:t>Ctrl</a:t>
            </a:r>
            <a:r>
              <a:rPr lang="ru-RU" altLang="ru-RU" sz="1100" b="1" dirty="0">
                <a:latin typeface="Ubuntu Mono"/>
              </a:rPr>
              <a:t> + /</a:t>
            </a:r>
            <a:endParaRPr lang="en-US" altLang="ru-RU" sz="1100" b="1" dirty="0">
              <a:latin typeface="Ubuntu Mon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5694" y="3090301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200" b="1" dirty="0">
                <a:solidFill>
                  <a:srgbClr val="333333"/>
                </a:solidFill>
                <a:latin typeface="Ubuntu Mono"/>
              </a:rPr>
              <a:t> </a:t>
            </a:r>
            <a:r>
              <a:rPr lang="ru-RU" b="1" dirty="0"/>
              <a:t>&lt;!– </a:t>
            </a:r>
            <a:r>
              <a:rPr lang="en-US" b="1" dirty="0"/>
              <a:t>HTML </a:t>
            </a:r>
            <a:r>
              <a:rPr lang="ru-RU" b="1" dirty="0"/>
              <a:t> --&gt;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solidFill>
                <a:srgbClr val="333333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200" dirty="0">
              <a:solidFill>
                <a:srgbClr val="333333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b="1" dirty="0">
                <a:solidFill>
                  <a:srgbClr val="333333"/>
                </a:solidFill>
                <a:latin typeface="Ubuntu Mono"/>
              </a:rPr>
              <a:t>  </a:t>
            </a:r>
            <a:r>
              <a:rPr lang="en-US" altLang="ru-RU" b="1" dirty="0" smtClean="0">
                <a:solidFill>
                  <a:srgbClr val="333333"/>
                </a:solidFill>
                <a:latin typeface="Ubuntu Mono"/>
              </a:rPr>
              <a:t> </a:t>
            </a:r>
            <a:r>
              <a:rPr lang="en-US" b="1" dirty="0"/>
              <a:t>/* CSS */</a:t>
            </a:r>
            <a:r>
              <a:rPr lang="ru-RU" altLang="ru-RU" b="1" dirty="0">
                <a:solidFill>
                  <a:schemeClr val="tx1"/>
                </a:solidFill>
              </a:rPr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12" y="4226588"/>
            <a:ext cx="674464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Bugungi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dars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rejasi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8442" y="1756879"/>
            <a:ext cx="853139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 Favicon</a:t>
            </a: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endParaRPr lang="ru-RU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1800" b="1" dirty="0" smtClean="0"/>
              <a:t>Комментарий Тег </a:t>
            </a:r>
            <a:r>
              <a:rPr lang="ru-RU" sz="1800" b="1" dirty="0"/>
              <a:t>&lt;!-- </a:t>
            </a:r>
            <a:r>
              <a:rPr lang="ru-RU" sz="1800" b="1" dirty="0" smtClean="0"/>
              <a:t>--&gt;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ru-RU" b="1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dirty="0" smtClean="0"/>
              <a:t>Favicon HTML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24406" y="1476740"/>
            <a:ext cx="941025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dirty="0" smtClean="0"/>
              <a:t>Favicon</a:t>
            </a:r>
            <a:r>
              <a:rPr lang="ru-RU" sz="2800" dirty="0" smtClean="0"/>
              <a:t> </a:t>
            </a:r>
            <a:r>
              <a:rPr lang="ru-RU" sz="2800" dirty="0"/>
              <a:t>— это небольшое изображение, отображаемое рядом с заголовком страницы во вкладке браузера.</a:t>
            </a:r>
            <a:endParaRPr lang="ru-RU" sz="6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4024" y="3153884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Синтаксис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81" y="4102290"/>
            <a:ext cx="836411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51623" y="614508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Таблицы в </a:t>
            </a:r>
            <a:r>
              <a:rPr lang="en-US" sz="3200" b="1" dirty="0"/>
              <a:t>HTML</a:t>
            </a:r>
          </a:p>
        </p:txBody>
      </p:sp>
      <p:sp>
        <p:nvSpPr>
          <p:cNvPr id="189" name="Google Shape;189;p10"/>
          <p:cNvSpPr txBox="1"/>
          <p:nvPr/>
        </p:nvSpPr>
        <p:spPr>
          <a:xfrm>
            <a:off x="688474" y="1577089"/>
            <a:ext cx="11031900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HTML позволяют веб-разработчикам упорядочивать данные в строки и столбцы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в HTML состоит из ячеек таблицы внутри строк и столбцов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Ячейки таблицы 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Каждая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ячейка таблицы определяется тегом a &lt;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&gt;и &lt;/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altLang="ru-RU" sz="1600" dirty="0">
                <a:solidFill>
                  <a:srgbClr val="222222"/>
                </a:solidFill>
                <a:latin typeface="Roboto"/>
              </a:rPr>
              <a:t>Чтобы понять, из чего состоит таблица, давайте рассмотрим ее простейший вариант. Ниже представлена небольшая таблица с данными о калориях, состоящая из трех строк и трех столбцов.</a:t>
            </a:r>
            <a:endParaRPr lang="ru-RU" altLang="ru-RU" sz="10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/>
              <a:t>Минимальная структура таблицы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52396"/>
              </p:ext>
            </p:extLst>
          </p:nvPr>
        </p:nvGraphicFramePr>
        <p:xfrm>
          <a:off x="3607780" y="4640111"/>
          <a:ext cx="4762500" cy="1154430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23267669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24416287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281561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>Блюда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dirty="0">
                          <a:solidFill>
                            <a:srgbClr val="222222"/>
                          </a:solidFill>
                          <a:effectLst/>
                        </a:rPr>
                        <a:t>Калории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>Жиры (г)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Куриный бульон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7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Салат Цезарь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400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6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51623" y="614508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Таблицы в </a:t>
            </a:r>
            <a:r>
              <a:rPr lang="en-US" sz="3200" b="1" dirty="0"/>
              <a:t>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7601"/>
              </p:ext>
            </p:extLst>
          </p:nvPr>
        </p:nvGraphicFramePr>
        <p:xfrm>
          <a:off x="1922414" y="2214284"/>
          <a:ext cx="6558200" cy="3693458"/>
        </p:xfrm>
        <a:graphic>
          <a:graphicData uri="http://schemas.openxmlformats.org/drawingml/2006/table">
            <a:tbl>
              <a:tblPr/>
              <a:tblGrid>
                <a:gridCol w="1639550">
                  <a:extLst>
                    <a:ext uri="{9D8B030D-6E8A-4147-A177-3AD203B41FA5}">
                      <a16:colId xmlns:a16="http://schemas.microsoft.com/office/drawing/2014/main" val="3617045437"/>
                    </a:ext>
                  </a:extLst>
                </a:gridCol>
                <a:gridCol w="1639550">
                  <a:extLst>
                    <a:ext uri="{9D8B030D-6E8A-4147-A177-3AD203B41FA5}">
                      <a16:colId xmlns:a16="http://schemas.microsoft.com/office/drawing/2014/main" val="823488790"/>
                    </a:ext>
                  </a:extLst>
                </a:gridCol>
                <a:gridCol w="1639550">
                  <a:extLst>
                    <a:ext uri="{9D8B030D-6E8A-4147-A177-3AD203B41FA5}">
                      <a16:colId xmlns:a16="http://schemas.microsoft.com/office/drawing/2014/main" val="904728840"/>
                    </a:ext>
                  </a:extLst>
                </a:gridCol>
                <a:gridCol w="1639550">
                  <a:extLst>
                    <a:ext uri="{9D8B030D-6E8A-4147-A177-3AD203B41FA5}">
                      <a16:colId xmlns:a16="http://schemas.microsoft.com/office/drawing/2014/main" val="3408499699"/>
                    </a:ext>
                  </a:extLst>
                </a:gridCol>
              </a:tblGrid>
              <a:tr h="989948"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строка</a:t>
                      </a:r>
                      <a:endParaRPr lang="ru-RU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заголовком</a:t>
                      </a:r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/>
                      </a:r>
                      <a:br>
                        <a:rPr lang="ru-RU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>Блюда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 dirty="0">
                          <a:solidFill>
                            <a:srgbClr val="66CC66"/>
                          </a:solidFill>
                          <a:effectLst/>
                        </a:rPr>
                        <a:t>ячейка с заголовком</a:t>
                      </a:r>
                      <a:r>
                        <a:rPr lang="ru-RU" dirty="0">
                          <a:solidFill>
                            <a:srgbClr val="222222"/>
                          </a:solidFill>
                          <a:effectLst/>
                        </a:rPr>
                        <a:t/>
                      </a:r>
                      <a:br>
                        <a:rPr lang="ru-RU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222222"/>
                          </a:solidFill>
                          <a:effectLst/>
                        </a:rPr>
                        <a:t>Калории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заголовком</a:t>
                      </a:r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/>
                      </a:r>
                      <a:br>
                        <a:rPr lang="ru-RU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ru-RU">
                          <a:solidFill>
                            <a:srgbClr val="222222"/>
                          </a:solidFill>
                          <a:effectLst/>
                        </a:rPr>
                        <a:t>Жиры (г)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24846"/>
                  </a:ext>
                </a:extLst>
              </a:tr>
              <a:tr h="1351755"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строка</a:t>
                      </a:r>
                      <a:endParaRPr lang="ru-RU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>
                          <a:effectLst/>
                        </a:rPr>
                        <a:t/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Куриный бульон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>
                          <a:effectLst/>
                        </a:rPr>
                        <a:t/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120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>
                          <a:effectLst/>
                        </a:rPr>
                        <a:t/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34023"/>
                  </a:ext>
                </a:extLst>
              </a:tr>
              <a:tr h="1351755"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строка</a:t>
                      </a:r>
                      <a:endParaRPr lang="ru-RU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>
                          <a:effectLst/>
                        </a:rPr>
                        <a:t/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Салат Цезарь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>
                          <a:effectLst/>
                        </a:rPr>
                        <a:t/>
                      </a:r>
                      <a:br>
                        <a:rPr lang="ru-RU">
                          <a:effectLst/>
                        </a:rPr>
                      </a:br>
                      <a:r>
                        <a:rPr lang="ru-RU">
                          <a:effectLst/>
                        </a:rPr>
                        <a:t>400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baseline="30000" dirty="0">
                          <a:solidFill>
                            <a:srgbClr val="66CC66"/>
                          </a:solidFill>
                          <a:effectLst/>
                        </a:rPr>
                        <a:t>ячейка с данными</a:t>
                      </a:r>
                      <a:r>
                        <a:rPr lang="ru-RU" dirty="0">
                          <a:effectLst/>
                        </a:rPr>
                        <a:t/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26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6007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5563" y="2790438"/>
            <a:ext cx="8018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Roboto"/>
              </a:rPr>
              <a:t>Таблица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5741" y="1548482"/>
            <a:ext cx="78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rgbClr val="222222"/>
                </a:solidFill>
                <a:latin typeface="Roboto"/>
              </a:rPr>
              <a:t>Теперь </a:t>
            </a:r>
            <a:r>
              <a:rPr lang="ru-RU" altLang="ru-RU" dirty="0">
                <a:solidFill>
                  <a:srgbClr val="222222"/>
                </a:solidFill>
                <a:latin typeface="Roboto"/>
              </a:rPr>
              <a:t>давайте разберемся, что собой предоставляют эти составляющие с точки зрения элементов языка HTML.</a:t>
            </a: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51623" y="614508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Таблицы в </a:t>
            </a:r>
            <a:r>
              <a:rPr lang="en-US" sz="3200" b="1" dirty="0"/>
              <a:t>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3735"/>
              </p:ext>
            </p:extLst>
          </p:nvPr>
        </p:nvGraphicFramePr>
        <p:xfrm>
          <a:off x="1356318" y="2915474"/>
          <a:ext cx="9308820" cy="3142065"/>
        </p:xfrm>
        <a:graphic>
          <a:graphicData uri="http://schemas.openxmlformats.org/drawingml/2006/table">
            <a:tbl>
              <a:tblPr/>
              <a:tblGrid>
                <a:gridCol w="1861764">
                  <a:extLst>
                    <a:ext uri="{9D8B030D-6E8A-4147-A177-3AD203B41FA5}">
                      <a16:colId xmlns:a16="http://schemas.microsoft.com/office/drawing/2014/main" val="2327493580"/>
                    </a:ext>
                  </a:extLst>
                </a:gridCol>
                <a:gridCol w="1861764">
                  <a:extLst>
                    <a:ext uri="{9D8B030D-6E8A-4147-A177-3AD203B41FA5}">
                      <a16:colId xmlns:a16="http://schemas.microsoft.com/office/drawing/2014/main" val="2259915643"/>
                    </a:ext>
                  </a:extLst>
                </a:gridCol>
                <a:gridCol w="1907968">
                  <a:extLst>
                    <a:ext uri="{9D8B030D-6E8A-4147-A177-3AD203B41FA5}">
                      <a16:colId xmlns:a16="http://schemas.microsoft.com/office/drawing/2014/main" val="3694896884"/>
                    </a:ext>
                  </a:extLst>
                </a:gridCol>
                <a:gridCol w="1815560">
                  <a:extLst>
                    <a:ext uri="{9D8B030D-6E8A-4147-A177-3AD203B41FA5}">
                      <a16:colId xmlns:a16="http://schemas.microsoft.com/office/drawing/2014/main" val="1894192708"/>
                    </a:ext>
                  </a:extLst>
                </a:gridCol>
                <a:gridCol w="1861764">
                  <a:extLst>
                    <a:ext uri="{9D8B030D-6E8A-4147-A177-3AD203B41FA5}">
                      <a16:colId xmlns:a16="http://schemas.microsoft.com/office/drawing/2014/main" val="653750355"/>
                    </a:ext>
                  </a:extLst>
                </a:gridCol>
              </a:tblGrid>
              <a:tr h="1047355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Блюда&lt;/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&lt;th&gt;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Калории&lt;/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Жиры (г)&lt;/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&lt;/tr&gt;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17706"/>
                  </a:ext>
                </a:extLst>
              </a:tr>
              <a:tr h="1047355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&lt;tr&gt;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Куриный бульон&lt;/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td&gt;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&lt;td&gt;120&lt;/td&gt;  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 &lt;td&gt;2&lt;/td&gt;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&lt;/tr&gt;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88548"/>
                  </a:ext>
                </a:extLst>
              </a:tr>
              <a:tr h="1047355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&lt;tr&gt;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&lt;td&gt;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Салат цезарь&lt;/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td&gt;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&lt;td&gt;400&lt;/td&gt;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&lt;td&gt;26&lt;/td&gt;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&lt;/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47066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502664" y="25111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JetBrains Mono"/>
              </a:rPr>
              <a:t>&lt;</a:t>
            </a:r>
            <a:r>
              <a:rPr lang="ru-RU" altLang="ru-RU" dirty="0" err="1">
                <a:solidFill>
                  <a:schemeClr val="bg1"/>
                </a:solidFill>
                <a:latin typeface="JetBrains Mono"/>
              </a:rPr>
              <a:t>table</a:t>
            </a:r>
            <a:r>
              <a:rPr lang="ru-RU" altLang="ru-RU" dirty="0" smtClean="0">
                <a:solidFill>
                  <a:schemeClr val="bg1"/>
                </a:solidFill>
                <a:latin typeface="JetBrains Mono"/>
              </a:rPr>
              <a:t>&gt;</a:t>
            </a:r>
            <a:endParaRPr lang="ru-RU" altLang="ru-RU" sz="1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6318" y="618916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bg1"/>
                </a:solidFill>
                <a:latin typeface="JetBrains Mono"/>
              </a:rPr>
              <a:t>&lt;/</a:t>
            </a:r>
            <a:r>
              <a:rPr lang="ru-RU" altLang="ru-RU" dirty="0" err="1">
                <a:solidFill>
                  <a:schemeClr val="bg1"/>
                </a:solidFill>
                <a:latin typeface="JetBrains Mono"/>
              </a:rPr>
              <a:t>table</a:t>
            </a:r>
            <a:r>
              <a:rPr lang="ru-RU" altLang="ru-RU" dirty="0">
                <a:solidFill>
                  <a:schemeClr val="bg1"/>
                </a:solidFill>
                <a:latin typeface="JetBrains Mono"/>
              </a:rPr>
              <a:t>&gt;</a:t>
            </a:r>
            <a:endParaRPr lang="ru-RU" altLang="ru-RU" sz="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56318" y="1493069"/>
            <a:ext cx="7549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На схеме показаны элементы, определяющие таблицу (</a:t>
            </a:r>
            <a:r>
              <a:rPr lang="ru-RU" b="1" dirty="0" err="1">
                <a:solidFill>
                  <a:srgbClr val="222222"/>
                </a:solidFill>
                <a:latin typeface="Roboto"/>
              </a:rPr>
              <a:t>table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): строки (</a:t>
            </a:r>
            <a:r>
              <a:rPr lang="ru-RU" b="1" dirty="0" err="1">
                <a:solidFill>
                  <a:srgbClr val="222222"/>
                </a:solidFill>
                <a:latin typeface="Roboto"/>
              </a:rPr>
              <a:t>tr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сокращение от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table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row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— строка таблицы), ячейки </a:t>
            </a:r>
            <a:r>
              <a:rPr lang="ru-RU" b="1" dirty="0" err="1">
                <a:solidFill>
                  <a:srgbClr val="222222"/>
                </a:solidFill>
                <a:latin typeface="Roboto"/>
              </a:rPr>
              <a:t>th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 (сокращение от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table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headers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— заголовки таблицы) и </a:t>
            </a:r>
            <a:r>
              <a:rPr lang="ru-RU" b="1" dirty="0" err="1">
                <a:solidFill>
                  <a:srgbClr val="222222"/>
                </a:solidFill>
                <a:latin typeface="Roboto"/>
              </a:rPr>
              <a:t>td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 (сокращение от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table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Roboto"/>
              </a:rPr>
              <a:t>data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 — данные таблицы).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6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69911" y="35667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Таблицы в </a:t>
            </a:r>
            <a:r>
              <a:rPr lang="en-US" sz="3200" b="1" dirty="0"/>
              <a:t>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39064" y="1259892"/>
            <a:ext cx="75499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Объединение </a:t>
            </a:r>
            <a:r>
              <a:rPr lang="ru-RU" b="1" dirty="0" smtClean="0"/>
              <a:t>ячеек</a:t>
            </a:r>
            <a:endParaRPr lang="en-US" b="1" dirty="0" smtClean="0"/>
          </a:p>
          <a:p>
            <a:endParaRPr lang="ru-RU" b="1" dirty="0"/>
          </a:p>
          <a:p>
            <a:r>
              <a:rPr lang="ru-RU" dirty="0"/>
              <a:t>Одной из основных особенностей структуры таблицы является </a:t>
            </a:r>
            <a:r>
              <a:rPr lang="ru-RU" i="1" dirty="0"/>
              <a:t>объединение </a:t>
            </a:r>
            <a:r>
              <a:rPr lang="ru-RU" dirty="0"/>
              <a:t>ячеек, которое подразумевает растяжение ячейки и охват ею нескольких строк или столбцов.</a:t>
            </a:r>
          </a:p>
          <a:p>
            <a:r>
              <a:rPr lang="ru-RU" dirty="0"/>
              <a:t>Это позволяет создавать сложные табличные структуры, но они имеют и свои недостатки — становится несколько сложнее ориентироваться в разметке. Заголовки или ячейки с данными объединяются посредством добавления атрибута </a:t>
            </a:r>
            <a:r>
              <a:rPr lang="ru-RU" dirty="0" err="1"/>
              <a:t>colspan</a:t>
            </a:r>
            <a:r>
              <a:rPr lang="ru-RU" dirty="0"/>
              <a:t> или </a:t>
            </a:r>
            <a:r>
              <a:rPr lang="ru-RU" dirty="0" err="1"/>
              <a:t>rowspan</a:t>
            </a:r>
            <a:r>
              <a:rPr lang="ru-RU" dirty="0"/>
              <a:t>, о чем мы узнаем далее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Объединение столбцов</a:t>
            </a:r>
          </a:p>
          <a:p>
            <a:r>
              <a:rPr lang="ru-RU" i="1" dirty="0"/>
              <a:t>Объединение столбцов </a:t>
            </a:r>
            <a:r>
              <a:rPr lang="ru-RU" dirty="0"/>
              <a:t>достигается с помощью атрибута </a:t>
            </a:r>
            <a:r>
              <a:rPr lang="ru-RU" b="1" dirty="0" err="1"/>
              <a:t>colspan</a:t>
            </a:r>
            <a:r>
              <a:rPr lang="ru-RU" dirty="0"/>
              <a:t> в элементах </a:t>
            </a:r>
            <a:r>
              <a:rPr lang="ru-RU" b="1" dirty="0" err="1"/>
              <a:t>td</a:t>
            </a:r>
            <a:r>
              <a:rPr lang="ru-RU" dirty="0"/>
              <a:t> или </a:t>
            </a:r>
            <a:r>
              <a:rPr lang="ru-RU" b="1" dirty="0" err="1"/>
              <a:t>th</a:t>
            </a:r>
            <a:r>
              <a:rPr lang="ru-RU" dirty="0"/>
              <a:t> — ячейка растягивается вправо, охватывая последующие столбцы. В нашем случае они объединяются для создания заголовка двух столбцов.</a:t>
            </a:r>
          </a:p>
        </p:txBody>
      </p:sp>
      <p:pic>
        <p:nvPicPr>
          <p:cNvPr id="5122" name="Picture 2" descr="https://ucarecdn.com/393aabee-e625-4186-bf1e-5e485fd6746a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93" y="4317103"/>
            <a:ext cx="4067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064" y="4317103"/>
            <a:ext cx="392484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3169911" y="35667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3200" b="1" dirty="0"/>
              <a:t>Таблицы в </a:t>
            </a:r>
            <a:r>
              <a:rPr lang="en-US" sz="3200" b="1" dirty="0"/>
              <a:t>HTML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356318" y="1173029"/>
            <a:ext cx="754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Объединение строк</a:t>
            </a:r>
          </a:p>
          <a:p>
            <a:r>
              <a:rPr lang="ru-RU" dirty="0"/>
              <a:t>Диапазоны строк, объединенные при помощи атрибута </a:t>
            </a:r>
            <a:r>
              <a:rPr lang="ru-RU" b="1" dirty="0" err="1"/>
              <a:t>rowspan</a:t>
            </a:r>
            <a:r>
              <a:rPr lang="ru-RU" dirty="0"/>
              <a:t>, ведут себя точно так же, как объединенные диапазоны столбцов, с той лишь разницей, что диапазон ячеек задается сверху вниз и охватывает несколько строк.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306" y="2480504"/>
            <a:ext cx="3057952" cy="2829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868" y="3233084"/>
            <a:ext cx="223868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4030425" y="503845"/>
            <a:ext cx="42186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000" dirty="0" smtClean="0"/>
              <a:t>&lt;Table&gt;&lt;/table&gt;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04024" y="3153884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Синтаксис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864" y="1509444"/>
            <a:ext cx="606827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6597</TotalTime>
  <Words>313</Words>
  <Application>Microsoft Office PowerPoint</Application>
  <PresentationFormat>Широкоэкранный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Consolas</vt:lpstr>
      <vt:lpstr>inherit</vt:lpstr>
      <vt:lpstr>JetBrains Mono</vt:lpstr>
      <vt:lpstr>Roboto</vt:lpstr>
      <vt:lpstr>Trebuchet MS</vt:lpstr>
      <vt:lpstr>TT Norms Pro</vt:lpstr>
      <vt:lpstr>Ubuntu Mono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69</cp:revision>
  <dcterms:modified xsi:type="dcterms:W3CDTF">2023-02-16T18:00:55Z</dcterms:modified>
</cp:coreProperties>
</file>