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03" r:id="rId1"/>
  </p:sldMasterIdLst>
  <p:notesMasterIdLst>
    <p:notesMasterId r:id="rId24"/>
  </p:notesMasterIdLst>
  <p:sldIdLst>
    <p:sldId id="357" r:id="rId2"/>
    <p:sldId id="393" r:id="rId3"/>
    <p:sldId id="400" r:id="rId4"/>
    <p:sldId id="401" r:id="rId5"/>
    <p:sldId id="402" r:id="rId6"/>
    <p:sldId id="403" r:id="rId7"/>
    <p:sldId id="404" r:id="rId8"/>
    <p:sldId id="405" r:id="rId9"/>
    <p:sldId id="406" r:id="rId10"/>
    <p:sldId id="407" r:id="rId11"/>
    <p:sldId id="408" r:id="rId12"/>
    <p:sldId id="409" r:id="rId13"/>
    <p:sldId id="410" r:id="rId14"/>
    <p:sldId id="411" r:id="rId15"/>
    <p:sldId id="412" r:id="rId16"/>
    <p:sldId id="414" r:id="rId17"/>
    <p:sldId id="415" r:id="rId18"/>
    <p:sldId id="416" r:id="rId19"/>
    <p:sldId id="417" r:id="rId20"/>
    <p:sldId id="395" r:id="rId21"/>
    <p:sldId id="418" r:id="rId22"/>
    <p:sldId id="419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3" roundtripDataSignature="AMtx7mgUel7jFvTW25TCYiqV94lfBHlF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3911" autoAdjust="0"/>
  </p:normalViewPr>
  <p:slideViewPr>
    <p:cSldViewPr snapToGrid="0">
      <p:cViewPr varScale="1">
        <p:scale>
          <a:sx n="107" d="100"/>
          <a:sy n="107" d="100"/>
        </p:scale>
        <p:origin x="7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83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109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3759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70861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07239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54202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43687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997491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729379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873743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24651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4734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51330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259275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587363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758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62845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13733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84287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91770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03845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65169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3155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24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5163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113627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1510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151563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08033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150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60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18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93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45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08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56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66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49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72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58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464658" y="1713517"/>
            <a:ext cx="7805955" cy="1446509"/>
          </a:xfrm>
          <a:prstGeom prst="rect">
            <a:avLst/>
          </a:prstGeom>
          <a:noFill/>
          <a:ln>
            <a:solidFill>
              <a:schemeClr val="dk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2300"/>
            </a:pPr>
            <a:r>
              <a:rPr lang="ru-RU" sz="4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Урок по </a:t>
            </a:r>
            <a:r>
              <a:rPr lang="ru-RU" sz="4400" b="1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Front</a:t>
            </a:r>
            <a:r>
              <a:rPr lang="ru-RU" sz="4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ru-RU" sz="4400" b="1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lang="ru-RU" sz="4400" b="1" dirty="0" smtClean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buSzPts val="2300"/>
            </a:pPr>
            <a:r>
              <a:rPr lang="ru-RU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разработке №</a:t>
            </a:r>
            <a:r>
              <a:rPr lang="ru-RU" sz="4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ru-RU" sz="3600" b="1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9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968190" y="497787"/>
            <a:ext cx="8839199" cy="523180"/>
          </a:xfrm>
          <a:prstGeom prst="rect">
            <a:avLst/>
          </a:prstGeom>
          <a:noFill/>
          <a:ln>
            <a:solidFill>
              <a:schemeClr val="dk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Кнопка </a:t>
            </a:r>
            <a:r>
              <a:rPr lang="ru-RU" altLang="ru-RU" sz="2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отправки </a:t>
            </a:r>
            <a:r>
              <a:rPr lang="ru-RU" altLang="ru-RU" sz="2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input</a:t>
            </a:r>
            <a:r>
              <a:rPr lang="ru-RU" altLang="ru-RU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sz="2800" dirty="0">
                <a:solidFill>
                  <a:schemeClr val="tx1"/>
                </a:solidFill>
                <a:latin typeface="Consolas" panose="020B0609020204030204" pitchFamily="49" charset="0"/>
              </a:rPr>
              <a:t>="</a:t>
            </a:r>
            <a:r>
              <a:rPr lang="ru-RU" altLang="ru-RU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submit</a:t>
            </a:r>
            <a:r>
              <a:rPr lang="ru-RU" altLang="ru-RU" sz="2800" dirty="0">
                <a:solidFill>
                  <a:schemeClr val="tx1"/>
                </a:solidFill>
                <a:latin typeface="Consolas" panose="020B0609020204030204" pitchFamily="49" charset="0"/>
              </a:rPr>
              <a:t>"&gt;</a:t>
            </a:r>
            <a:endParaRPr lang="ru-RU" altLang="ru-RU" sz="2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72753" y="1746357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 smtClean="0">
                <a:latin typeface="Verdana" panose="020B0604030504040204" pitchFamily="34" charset="0"/>
              </a:rPr>
              <a:t>Определяет</a:t>
            </a:r>
            <a:r>
              <a:rPr lang="ru-RU" altLang="ru-RU" dirty="0">
                <a:latin typeface="Verdana" panose="020B0604030504040204" pitchFamily="34" charset="0"/>
              </a:rPr>
              <a:t> 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input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="</a:t>
            </a: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submit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"&gt;</a:t>
            </a:r>
            <a:r>
              <a:rPr lang="ru-RU" altLang="ru-RU" dirty="0">
                <a:latin typeface="Verdana" panose="020B0604030504040204" pitchFamily="34" charset="0"/>
              </a:rPr>
              <a:t>кнопку для отправки данных формы обработчику формы.</a:t>
            </a:r>
            <a:endParaRPr lang="ru-RU" altLang="ru-RU" sz="10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Обработчик формы обычно представляет собой файл на сервере со сценарием для обработки входных данных.</a:t>
            </a:r>
            <a:endParaRPr lang="ru-RU" altLang="ru-RU" sz="10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Обработчик формы указывается в атрибуте формы </a:t>
            </a: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action</a:t>
            </a:r>
            <a:r>
              <a:rPr lang="ru-RU" altLang="ru-RU" dirty="0">
                <a:latin typeface="Verdana" panose="020B0604030504040204" pitchFamily="34" charset="0"/>
              </a:rPr>
              <a:t> .</a:t>
            </a: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3529" y="3493640"/>
            <a:ext cx="4867954" cy="29531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9687" y="2177025"/>
            <a:ext cx="905001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5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968190" y="497787"/>
            <a:ext cx="8839199" cy="523180"/>
          </a:xfrm>
          <a:prstGeom prst="rect">
            <a:avLst/>
          </a:prstGeom>
          <a:noFill/>
          <a:ln>
            <a:solidFill>
              <a:schemeClr val="dk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2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Атрибут </a:t>
            </a:r>
            <a:r>
              <a:rPr lang="en-US" altLang="ru-RU" sz="2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  <a:r>
              <a:rPr lang="ru-RU" altLang="ru-RU" sz="2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для </a:t>
            </a:r>
            <a:r>
              <a:rPr lang="ru-RU" altLang="ru-RU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ru-RU" altLang="ru-RU" sz="28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</a:t>
            </a:r>
            <a:r>
              <a:rPr lang="ru-RU" altLang="ru-RU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ru-RU" altLang="ru-RU" sz="2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72753" y="1746357"/>
            <a:ext cx="6096000" cy="187743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2000" dirty="0" smtClean="0">
                <a:latin typeface="Verdana" panose="020B0604030504040204" pitchFamily="34" charset="0"/>
              </a:rPr>
              <a:t>Обратите </a:t>
            </a:r>
            <a:r>
              <a:rPr lang="ru-RU" altLang="ru-RU" sz="2000" dirty="0">
                <a:latin typeface="Verdana" panose="020B0604030504040204" pitchFamily="34" charset="0"/>
              </a:rPr>
              <a:t>внимание, что каждое поле ввода должно иметь </a:t>
            </a:r>
            <a:r>
              <a:rPr lang="ru-RU" altLang="ru-RU" sz="2000" dirty="0" err="1">
                <a:solidFill>
                  <a:srgbClr val="DC143C"/>
                </a:solidFill>
                <a:latin typeface="Consolas" panose="020B0609020204030204" pitchFamily="49" charset="0"/>
              </a:rPr>
              <a:t>name</a:t>
            </a:r>
            <a:r>
              <a:rPr lang="ru-RU" altLang="ru-RU" sz="2000" dirty="0" err="1">
                <a:latin typeface="Verdana" panose="020B0604030504040204" pitchFamily="34" charset="0"/>
              </a:rPr>
              <a:t>атрибут</a:t>
            </a:r>
            <a:r>
              <a:rPr lang="ru-RU" altLang="ru-RU" sz="2000" dirty="0">
                <a:latin typeface="Verdana" panose="020B0604030504040204" pitchFamily="34" charset="0"/>
              </a:rPr>
              <a:t> для </a:t>
            </a:r>
            <a:r>
              <a:rPr lang="ru-RU" altLang="ru-RU" sz="2000" dirty="0" smtClean="0">
                <a:latin typeface="Verdana" panose="020B0604030504040204" pitchFamily="34" charset="0"/>
              </a:rPr>
              <a:t>отправки.</a:t>
            </a:r>
            <a:endParaRPr lang="en-US" altLang="ru-RU" sz="2000" dirty="0" smtClean="0"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2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2000" dirty="0">
                <a:latin typeface="Verdana" panose="020B0604030504040204" pitchFamily="34" charset="0"/>
              </a:rPr>
              <a:t>Если </a:t>
            </a:r>
            <a:r>
              <a:rPr lang="ru-RU" altLang="ru-RU" sz="2000" dirty="0" err="1">
                <a:solidFill>
                  <a:srgbClr val="DC143C"/>
                </a:solidFill>
                <a:latin typeface="Consolas" panose="020B0609020204030204" pitchFamily="49" charset="0"/>
              </a:rPr>
              <a:t>name</a:t>
            </a:r>
            <a:r>
              <a:rPr lang="ru-RU" altLang="ru-RU" sz="2000" dirty="0" err="1">
                <a:latin typeface="Verdana" panose="020B0604030504040204" pitchFamily="34" charset="0"/>
              </a:rPr>
              <a:t>атрибут</a:t>
            </a:r>
            <a:r>
              <a:rPr lang="ru-RU" altLang="ru-RU" sz="2000" dirty="0">
                <a:latin typeface="Verdana" panose="020B0604030504040204" pitchFamily="34" charset="0"/>
              </a:rPr>
              <a:t> опущен, значение поля ввода вообще не будет отправлено.</a:t>
            </a:r>
            <a:endParaRPr lang="ru-RU" altLang="ru-RU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687" y="2177025"/>
            <a:ext cx="905001" cy="36200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3490" y="4349184"/>
            <a:ext cx="9011908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9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968190" y="497787"/>
            <a:ext cx="8839199" cy="461624"/>
          </a:xfrm>
          <a:prstGeom prst="rect">
            <a:avLst/>
          </a:prstGeom>
          <a:noFill/>
          <a:ln>
            <a:solidFill>
              <a:schemeClr val="dk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Атрибуты </a:t>
            </a:r>
            <a:r>
              <a:rPr lang="en-US" sz="2400" dirty="0">
                <a:solidFill>
                  <a:schemeClr val="tx1"/>
                </a:solidFill>
              </a:rPr>
              <a:t>HTML- </a:t>
            </a:r>
            <a:r>
              <a:rPr lang="ru-RU" sz="2400" dirty="0">
                <a:solidFill>
                  <a:schemeClr val="tx1"/>
                </a:solidFill>
              </a:rPr>
              <a:t>формы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68190" y="1307660"/>
            <a:ext cx="86445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600" dirty="0">
                <a:latin typeface="Verdana" panose="020B0604030504040204" pitchFamily="34" charset="0"/>
              </a:rPr>
              <a:t>Атрибут действия </a:t>
            </a:r>
            <a:r>
              <a:rPr lang="ru-RU" altLang="ru-RU" sz="1600" dirty="0" err="1" smtClean="0">
                <a:solidFill>
                  <a:srgbClr val="FF0000"/>
                </a:solidFill>
                <a:latin typeface="Verdana" panose="020B0604030504040204" pitchFamily="34" charset="0"/>
              </a:rPr>
              <a:t>action</a:t>
            </a:r>
            <a:endParaRPr lang="en-US" altLang="ru-RU" sz="1600" dirty="0" smtClean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600" dirty="0" smtClean="0">
                <a:latin typeface="Verdana" panose="020B0604030504040204" pitchFamily="34" charset="0"/>
              </a:rPr>
              <a:t>определяет </a:t>
            </a:r>
            <a:r>
              <a:rPr lang="ru-RU" altLang="ru-RU" sz="1600" dirty="0">
                <a:latin typeface="Verdana" panose="020B0604030504040204" pitchFamily="34" charset="0"/>
              </a:rPr>
              <a:t>действие, которое должно быть выполнено при отправке формы. </a:t>
            </a:r>
            <a:endParaRPr lang="en-US" altLang="ru-RU" sz="1600" dirty="0" smtClean="0"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ru-RU" sz="1600" dirty="0"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600" dirty="0" smtClean="0">
                <a:latin typeface="Verdana" panose="020B0604030504040204" pitchFamily="34" charset="0"/>
              </a:rPr>
              <a:t>Обычно </a:t>
            </a:r>
            <a:r>
              <a:rPr lang="ru-RU" altLang="ru-RU" sz="1600" dirty="0">
                <a:latin typeface="Verdana" panose="020B0604030504040204" pitchFamily="34" charset="0"/>
              </a:rPr>
              <a:t>данные формы отправляются в файл на сервере, когда пользователь нажимает кнопку отправки. В приведенном ниже примере данные формы отправляются в файл с именем «</a:t>
            </a:r>
            <a:r>
              <a:rPr lang="ru-RU" altLang="ru-RU" sz="1600" dirty="0" err="1">
                <a:latin typeface="Verdana" panose="020B0604030504040204" pitchFamily="34" charset="0"/>
              </a:rPr>
              <a:t>action_page.php</a:t>
            </a:r>
            <a:r>
              <a:rPr lang="ru-RU" altLang="ru-RU" sz="1600" dirty="0" smtClean="0">
                <a:latin typeface="Verdana" panose="020B0604030504040204" pitchFamily="34" charset="0"/>
              </a:rPr>
              <a:t>».</a:t>
            </a:r>
            <a:endParaRPr lang="en-US" altLang="ru-RU" sz="1600" dirty="0" smtClean="0"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ru-RU" sz="1600" dirty="0" smtClean="0"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600" dirty="0" smtClean="0">
                <a:latin typeface="Verdana" panose="020B0604030504040204" pitchFamily="34" charset="0"/>
              </a:rPr>
              <a:t>Этот </a:t>
            </a:r>
            <a:r>
              <a:rPr lang="ru-RU" altLang="ru-RU" sz="1600" dirty="0">
                <a:latin typeface="Verdana" panose="020B0604030504040204" pitchFamily="34" charset="0"/>
              </a:rPr>
              <a:t>файл содержит серверный скрипт, который обрабатывает данные формы:</a:t>
            </a:r>
            <a:endParaRPr lang="ru-RU" altLang="ru-RU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190" y="3983349"/>
            <a:ext cx="8468907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968190" y="497787"/>
            <a:ext cx="8839199" cy="461624"/>
          </a:xfrm>
          <a:prstGeom prst="rect">
            <a:avLst/>
          </a:prstGeom>
          <a:noFill/>
          <a:ln>
            <a:solidFill>
              <a:schemeClr val="dk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Целевой атрибут</a:t>
            </a:r>
            <a:endParaRPr lang="ru-RU" alt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68190" y="1307660"/>
            <a:ext cx="8644504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600" dirty="0" smtClean="0">
                <a:latin typeface="Verdana" panose="020B0604030504040204" pitchFamily="34" charset="0"/>
              </a:rPr>
              <a:t>Атрибут</a:t>
            </a:r>
            <a:r>
              <a:rPr lang="ru-RU" altLang="ru-RU" sz="1600" dirty="0">
                <a:latin typeface="Verdana" panose="020B0604030504040204" pitchFamily="34" charset="0"/>
              </a:rPr>
              <a:t> </a:t>
            </a:r>
            <a:r>
              <a:rPr lang="ru-RU" altLang="ru-RU" sz="1600" dirty="0" err="1" smtClean="0">
                <a:solidFill>
                  <a:srgbClr val="DC143C"/>
                </a:solidFill>
                <a:latin typeface="Consolas" panose="020B0609020204030204" pitchFamily="49" charset="0"/>
              </a:rPr>
              <a:t>target</a:t>
            </a:r>
            <a:r>
              <a:rPr lang="en-US" altLang="ru-RU" sz="1600" dirty="0" smtClean="0">
                <a:solidFill>
                  <a:srgbClr val="DC143C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dirty="0" smtClean="0">
                <a:latin typeface="Verdana" panose="020B0604030504040204" pitchFamily="34" charset="0"/>
              </a:rPr>
              <a:t>указывает</a:t>
            </a:r>
            <a:r>
              <a:rPr lang="ru-RU" altLang="ru-RU" sz="1600" dirty="0">
                <a:latin typeface="Verdana" panose="020B0604030504040204" pitchFamily="34" charset="0"/>
              </a:rPr>
              <a:t>, где отображать ответ, полученный после отправки формы</a:t>
            </a:r>
            <a:r>
              <a:rPr lang="ru-RU" altLang="ru-RU" sz="1600" dirty="0" smtClean="0">
                <a:latin typeface="Verdana" panose="020B0604030504040204" pitchFamily="34" charset="0"/>
              </a:rPr>
              <a:t>.</a:t>
            </a:r>
            <a:endParaRPr lang="en-US" altLang="ru-RU" sz="1600" dirty="0" smtClean="0"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05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600" dirty="0">
                <a:latin typeface="Verdana" panose="020B0604030504040204" pitchFamily="34" charset="0"/>
              </a:rPr>
              <a:t>Атрибут </a:t>
            </a:r>
            <a:r>
              <a:rPr lang="ru-RU" altLang="ru-RU" sz="1600" dirty="0" err="1" smtClean="0">
                <a:solidFill>
                  <a:srgbClr val="DC143C"/>
                </a:solidFill>
                <a:latin typeface="Consolas" panose="020B0609020204030204" pitchFamily="49" charset="0"/>
              </a:rPr>
              <a:t>target</a:t>
            </a:r>
            <a:r>
              <a:rPr lang="en-US" altLang="ru-RU" sz="1600" dirty="0" smtClean="0">
                <a:solidFill>
                  <a:srgbClr val="DC143C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dirty="0" smtClean="0">
                <a:latin typeface="Verdana" panose="020B0604030504040204" pitchFamily="34" charset="0"/>
              </a:rPr>
              <a:t>может </a:t>
            </a:r>
            <a:r>
              <a:rPr lang="ru-RU" altLang="ru-RU" sz="1600" dirty="0">
                <a:latin typeface="Verdana" panose="020B0604030504040204" pitchFamily="34" charset="0"/>
              </a:rPr>
              <a:t>иметь одно из следующих значений:</a:t>
            </a:r>
            <a:endParaRPr lang="ru-RU" altLang="ru-RU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345901"/>
              </p:ext>
            </p:extLst>
          </p:nvPr>
        </p:nvGraphicFramePr>
        <p:xfrm>
          <a:off x="968190" y="2553118"/>
          <a:ext cx="8596312" cy="1841316"/>
        </p:xfrm>
        <a:graphic>
          <a:graphicData uri="http://schemas.openxmlformats.org/drawingml/2006/table">
            <a:tbl>
              <a:tblPr/>
              <a:tblGrid>
                <a:gridCol w="1717842">
                  <a:extLst>
                    <a:ext uri="{9D8B030D-6E8A-4147-A177-3AD203B41FA5}">
                      <a16:colId xmlns:a16="http://schemas.microsoft.com/office/drawing/2014/main" val="2634891488"/>
                    </a:ext>
                  </a:extLst>
                </a:gridCol>
                <a:gridCol w="6878470">
                  <a:extLst>
                    <a:ext uri="{9D8B030D-6E8A-4147-A177-3AD203B41FA5}">
                      <a16:colId xmlns:a16="http://schemas.microsoft.com/office/drawing/2014/main" val="2014325428"/>
                    </a:ext>
                  </a:extLst>
                </a:gridCol>
              </a:tblGrid>
              <a:tr h="304544"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Значение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8766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Описание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4383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795194"/>
                  </a:ext>
                </a:extLst>
              </a:tr>
              <a:tr h="304544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_blank</a:t>
                      </a:r>
                    </a:p>
                  </a:txBody>
                  <a:tcPr marL="108766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Ответ отображается в новом окне или вкладке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4383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333084"/>
                  </a:ext>
                </a:extLst>
              </a:tr>
              <a:tr h="304544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_self</a:t>
                      </a:r>
                    </a:p>
                  </a:txBody>
                  <a:tcPr marL="108766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Ответ отображается в текущем окне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4383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632423"/>
                  </a:ext>
                </a:extLst>
              </a:tr>
              <a:tr h="304544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_parent</a:t>
                      </a:r>
                    </a:p>
                  </a:txBody>
                  <a:tcPr marL="108766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Ответ отображается в родительском фрейме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4383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172737"/>
                  </a:ext>
                </a:extLst>
              </a:tr>
              <a:tr h="304544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_top</a:t>
                      </a:r>
                    </a:p>
                  </a:txBody>
                  <a:tcPr marL="108766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Ответ отображается в полном теле окна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4383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142344"/>
                  </a:ext>
                </a:extLst>
              </a:tr>
              <a:tr h="304544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i="1">
                          <a:solidFill>
                            <a:schemeClr val="bg1"/>
                          </a:solidFill>
                          <a:effectLst/>
                        </a:rPr>
                        <a:t>framename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8766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Ответ отображается в именованном </a:t>
                      </a:r>
                      <a:r>
                        <a:rPr lang="ru-RU" sz="1300" dirty="0" err="1" smtClean="0">
                          <a:solidFill>
                            <a:schemeClr val="bg1"/>
                          </a:solidFill>
                          <a:effectLst/>
                        </a:rPr>
                        <a:t>iframe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4383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33691"/>
                  </a:ext>
                </a:extLst>
              </a:tr>
            </a:tbl>
          </a:graphicData>
        </a:graphic>
      </p:graphicFrame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190" y="4786829"/>
            <a:ext cx="6487430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1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968190" y="497787"/>
            <a:ext cx="8839199" cy="461624"/>
          </a:xfrm>
          <a:prstGeom prst="rect">
            <a:avLst/>
          </a:prstGeom>
          <a:noFill/>
          <a:ln>
            <a:solidFill>
              <a:schemeClr val="dk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Атрибут метода</a:t>
            </a:r>
            <a:endParaRPr lang="ru-RU" altLang="ru-RU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87507" y="1282637"/>
            <a:ext cx="85702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 smtClean="0">
                <a:latin typeface="Verdana" panose="020B0604030504040204" pitchFamily="34" charset="0"/>
              </a:rPr>
              <a:t>Атрибут</a:t>
            </a:r>
            <a:r>
              <a:rPr lang="ru-RU" altLang="ru-RU" dirty="0">
                <a:latin typeface="Verdana" panose="020B0604030504040204" pitchFamily="34" charset="0"/>
              </a:rPr>
              <a:t> </a:t>
            </a:r>
            <a:r>
              <a:rPr lang="ru-RU" altLang="ru-RU" dirty="0" err="1" smtClean="0">
                <a:solidFill>
                  <a:srgbClr val="DC143C"/>
                </a:solidFill>
                <a:latin typeface="Consolas" panose="020B0609020204030204" pitchFamily="49" charset="0"/>
              </a:rPr>
              <a:t>method</a:t>
            </a:r>
            <a:r>
              <a:rPr lang="ru-RU" altLang="ru-RU" dirty="0" smtClean="0">
                <a:solidFill>
                  <a:srgbClr val="DC143C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smtClean="0">
                <a:latin typeface="Verdana" panose="020B0604030504040204" pitchFamily="34" charset="0"/>
              </a:rPr>
              <a:t>указывает </a:t>
            </a:r>
            <a:r>
              <a:rPr lang="ru-RU" altLang="ru-RU" dirty="0">
                <a:latin typeface="Verdana" panose="020B0604030504040204" pitchFamily="34" charset="0"/>
              </a:rPr>
              <a:t>метод HTTP, который будет использоваться при отправке данных формы</a:t>
            </a:r>
            <a:r>
              <a:rPr lang="ru-RU" altLang="ru-RU" dirty="0" smtClean="0">
                <a:latin typeface="Verdana" panose="020B060403050404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0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Данные формы могут быть отправлены как переменные URL (с помощью </a:t>
            </a: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method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="</a:t>
            </a: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get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"</a:t>
            </a:r>
            <a:r>
              <a:rPr lang="ru-RU" altLang="ru-RU" dirty="0">
                <a:latin typeface="Verdana" panose="020B0604030504040204" pitchFamily="34" charset="0"/>
              </a:rPr>
              <a:t>) или как почтовая транзакция HTTP (с помощью </a:t>
            </a: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method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="</a:t>
            </a: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post</a:t>
            </a:r>
            <a:r>
              <a:rPr lang="ru-RU" altLang="ru-RU" dirty="0" smtClean="0">
                <a:solidFill>
                  <a:srgbClr val="DC143C"/>
                </a:solidFill>
                <a:latin typeface="Consolas" panose="020B0609020204030204" pitchFamily="49" charset="0"/>
              </a:rPr>
              <a:t>"</a:t>
            </a:r>
            <a:r>
              <a:rPr lang="ru-RU" altLang="ru-RU" dirty="0" smtClean="0">
                <a:latin typeface="Verdana" panose="020B0604030504040204" pitchFamily="34" charset="0"/>
              </a:rPr>
              <a:t>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0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Метод HTTP по умолчанию при отправке данных формы — GET. </a:t>
            </a: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115" y="3083191"/>
            <a:ext cx="4420217" cy="533474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114" y="4117575"/>
            <a:ext cx="4420217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1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968190" y="497787"/>
            <a:ext cx="8839199" cy="461624"/>
          </a:xfrm>
          <a:prstGeom prst="rect">
            <a:avLst/>
          </a:prstGeom>
          <a:noFill/>
          <a:ln>
            <a:solidFill>
              <a:schemeClr val="dk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Атрибут метода</a:t>
            </a:r>
            <a:endParaRPr lang="ru-RU" altLang="ru-RU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87507" y="1282637"/>
            <a:ext cx="857025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dirty="0" smtClean="0">
                <a:latin typeface="Verdana" panose="020B0604030504040204" pitchFamily="34" charset="0"/>
              </a:rPr>
              <a:t>GET</a:t>
            </a:r>
            <a:r>
              <a:rPr lang="ru-RU" altLang="ru-RU" dirty="0" smtClean="0">
                <a:latin typeface="Verdana" panose="020B0604030504040204" pitchFamily="34" charset="0"/>
              </a:rPr>
              <a:t>: </a:t>
            </a:r>
            <a:r>
              <a:rPr lang="ru-RU" altLang="ru-RU" dirty="0">
                <a:latin typeface="Verdana" panose="020B0604030504040204" pitchFamily="34" charset="0"/>
              </a:rPr>
              <a:t>Добавляет данные формы к URL-адресу в парах имя/значение. НИКОГДА не используйте GET для отправки конфиденциальных данных! (отправленные данные формы видны в URL-адресе!) Длина URL ограничена (2048 символов). Полезно для отправки форм, когда пользователь хочет добавить результат в закладки. </a:t>
            </a:r>
            <a:r>
              <a:rPr lang="ru-RU" altLang="ru-RU" dirty="0" smtClean="0">
                <a:latin typeface="Verdana" panose="020B0604030504040204" pitchFamily="34" charset="0"/>
              </a:rPr>
              <a:t>GET </a:t>
            </a:r>
            <a:r>
              <a:rPr lang="ru-RU" altLang="ru-RU" dirty="0">
                <a:latin typeface="Verdana" panose="020B0604030504040204" pitchFamily="34" charset="0"/>
              </a:rPr>
              <a:t>подходит для незащищенных данных, таких как строки запроса в </a:t>
            </a:r>
            <a:r>
              <a:rPr lang="ru-RU" altLang="ru-RU" dirty="0" err="1">
                <a:latin typeface="Verdana" panose="020B0604030504040204" pitchFamily="34" charset="0"/>
              </a:rPr>
              <a:t>Google</a:t>
            </a:r>
            <a:r>
              <a:rPr lang="ru-RU" altLang="ru-RU" dirty="0">
                <a:latin typeface="Verdana" panose="020B0604030504040204" pitchFamily="34" charset="0"/>
              </a:rPr>
              <a:t>. </a:t>
            </a:r>
            <a:endParaRPr lang="en-US" altLang="ru-RU" dirty="0" smtClean="0"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ru-RU" dirty="0"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 smtClean="0">
                <a:latin typeface="Verdana" panose="020B0604030504040204" pitchFamily="34" charset="0"/>
              </a:rPr>
              <a:t>POST</a:t>
            </a:r>
            <a:r>
              <a:rPr lang="ru-RU" altLang="ru-RU" dirty="0">
                <a:latin typeface="Verdana" panose="020B0604030504040204" pitchFamily="34" charset="0"/>
              </a:rPr>
              <a:t>: Добавляет данные формы в тело HTTP-запроса (отправленные данные формы не отображаются в URL-адресе) POST не имеет ограничений по размеру и может использоваться для отправки больших объемов данных. Отправка форм с помощью POST не может быть добавлена ​​в закладки</a:t>
            </a: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149" y="4139503"/>
            <a:ext cx="4420217" cy="533474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149" y="5102073"/>
            <a:ext cx="4420217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3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968190" y="497787"/>
            <a:ext cx="8839199" cy="461624"/>
          </a:xfrm>
          <a:prstGeom prst="rect">
            <a:avLst/>
          </a:prstGeom>
          <a:noFill/>
          <a:ln>
            <a:solidFill>
              <a:schemeClr val="dk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Атрибут </a:t>
            </a:r>
            <a:r>
              <a:rPr lang="ru-RU" altLang="ru-RU" sz="2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автозаполнения</a:t>
            </a:r>
            <a:endParaRPr lang="ru-RU" altLang="ru-RU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87507" y="1282637"/>
            <a:ext cx="85702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 smtClean="0">
                <a:latin typeface="Verdana" panose="020B0604030504040204" pitchFamily="34" charset="0"/>
              </a:rPr>
              <a:t>Атрибут</a:t>
            </a:r>
            <a:r>
              <a:rPr lang="ru-RU" altLang="ru-RU" dirty="0">
                <a:latin typeface="Verdana" panose="020B0604030504040204" pitchFamily="34" charset="0"/>
              </a:rPr>
              <a:t> </a:t>
            </a:r>
            <a:r>
              <a:rPr lang="ru-RU" altLang="ru-RU" dirty="0" err="1" smtClean="0">
                <a:solidFill>
                  <a:srgbClr val="DC143C"/>
                </a:solidFill>
                <a:latin typeface="Consolas" panose="020B0609020204030204" pitchFamily="49" charset="0"/>
              </a:rPr>
              <a:t>autocomplete</a:t>
            </a:r>
            <a:r>
              <a:rPr lang="en-US" altLang="ru-RU" dirty="0" smtClean="0">
                <a:solidFill>
                  <a:srgbClr val="DC143C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smtClean="0">
                <a:latin typeface="Verdana" panose="020B0604030504040204" pitchFamily="34" charset="0"/>
              </a:rPr>
              <a:t>указывает</a:t>
            </a:r>
            <a:r>
              <a:rPr lang="ru-RU" altLang="ru-RU" dirty="0">
                <a:latin typeface="Verdana" panose="020B0604030504040204" pitchFamily="34" charset="0"/>
              </a:rPr>
              <a:t>, должна ли форма включать или выключать </a:t>
            </a:r>
            <a:r>
              <a:rPr lang="ru-RU" altLang="ru-RU" dirty="0" err="1">
                <a:latin typeface="Verdana" panose="020B0604030504040204" pitchFamily="34" charset="0"/>
              </a:rPr>
              <a:t>автозаполнение</a:t>
            </a:r>
            <a:r>
              <a:rPr lang="ru-RU" altLang="ru-RU" dirty="0">
                <a:latin typeface="Verdana" panose="020B0604030504040204" pitchFamily="34" charset="0"/>
              </a:rPr>
              <a:t>.</a:t>
            </a:r>
            <a:endParaRPr lang="ru-RU" altLang="ru-RU" sz="10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Когда </a:t>
            </a:r>
            <a:r>
              <a:rPr lang="ru-RU" altLang="ru-RU" dirty="0" err="1">
                <a:latin typeface="Verdana" panose="020B0604030504040204" pitchFamily="34" charset="0"/>
              </a:rPr>
              <a:t>автозаполнение</a:t>
            </a:r>
            <a:r>
              <a:rPr lang="ru-RU" altLang="ru-RU" dirty="0">
                <a:latin typeface="Verdana" panose="020B0604030504040204" pitchFamily="34" charset="0"/>
              </a:rPr>
              <a:t> включено, браузер автоматически дополняет значения на основе значений, которые пользователь ввел ранее.</a:t>
            </a: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9628" y="3147973"/>
            <a:ext cx="4972744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7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968190" y="497787"/>
            <a:ext cx="8839199" cy="461624"/>
          </a:xfrm>
          <a:prstGeom prst="rect">
            <a:avLst/>
          </a:prstGeom>
          <a:noFill/>
          <a:ln>
            <a:solidFill>
              <a:schemeClr val="dk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Атрибут </a:t>
            </a:r>
            <a:r>
              <a:rPr lang="ru-RU" altLang="ru-RU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Novalidate</a:t>
            </a:r>
            <a:endParaRPr lang="ru-RU" alt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87507" y="1282637"/>
            <a:ext cx="857025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 smtClean="0">
                <a:latin typeface="Verdana" panose="020B0604030504040204" pitchFamily="34" charset="0"/>
              </a:rPr>
              <a:t>Атрибут</a:t>
            </a:r>
            <a:r>
              <a:rPr lang="ru-RU" altLang="ru-RU" dirty="0">
                <a:latin typeface="Verdana" panose="020B0604030504040204" pitchFamily="34" charset="0"/>
              </a:rPr>
              <a:t> </a:t>
            </a: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novalidate</a:t>
            </a:r>
            <a:r>
              <a:rPr lang="ru-RU" altLang="ru-RU" dirty="0" err="1">
                <a:latin typeface="Verdana" panose="020B0604030504040204" pitchFamily="34" charset="0"/>
              </a:rPr>
              <a:t>является</a:t>
            </a:r>
            <a:r>
              <a:rPr lang="ru-RU" altLang="ru-RU" dirty="0">
                <a:latin typeface="Verdana" panose="020B0604030504040204" pitchFamily="34" charset="0"/>
              </a:rPr>
              <a:t> логическим атрибутом.</a:t>
            </a:r>
            <a:endParaRPr lang="ru-RU" altLang="ru-RU" sz="10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Если он присутствует, он указывает, что данные формы (ввод) не должны проверяться при отправке.</a:t>
            </a: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155" y="3147973"/>
            <a:ext cx="3867690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7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968190" y="497787"/>
            <a:ext cx="8839199" cy="369291"/>
          </a:xfrm>
          <a:prstGeom prst="rect">
            <a:avLst/>
          </a:prstGeom>
          <a:noFill/>
          <a:ln>
            <a:solidFill>
              <a:schemeClr val="dk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HTML-</a:t>
            </a:r>
            <a:r>
              <a:rPr lang="ru-RU" sz="1800" dirty="0">
                <a:solidFill>
                  <a:schemeClr val="tx1"/>
                </a:solidFill>
              </a:rPr>
              <a:t>элементы &lt;</a:t>
            </a:r>
            <a:r>
              <a:rPr lang="en-US" sz="1800" dirty="0">
                <a:solidFill>
                  <a:schemeClr val="tx1"/>
                </a:solidFill>
              </a:rPr>
              <a:t>form&gt;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87507" y="1282637"/>
            <a:ext cx="857025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 smtClean="0">
                <a:latin typeface="Verdana" panose="020B0604030504040204" pitchFamily="34" charset="0"/>
              </a:rPr>
              <a:t>Атрибут</a:t>
            </a:r>
            <a:r>
              <a:rPr lang="ru-RU" altLang="ru-RU" dirty="0">
                <a:latin typeface="Verdana" panose="020B0604030504040204" pitchFamily="34" charset="0"/>
              </a:rPr>
              <a:t> </a:t>
            </a: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novalidate</a:t>
            </a:r>
            <a:r>
              <a:rPr lang="ru-RU" altLang="ru-RU" dirty="0" err="1">
                <a:latin typeface="Verdana" panose="020B0604030504040204" pitchFamily="34" charset="0"/>
              </a:rPr>
              <a:t>является</a:t>
            </a:r>
            <a:r>
              <a:rPr lang="ru-RU" altLang="ru-RU" dirty="0">
                <a:latin typeface="Verdana" panose="020B0604030504040204" pitchFamily="34" charset="0"/>
              </a:rPr>
              <a:t> логическим атрибутом.</a:t>
            </a:r>
            <a:endParaRPr lang="ru-RU" altLang="ru-RU" sz="10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Если он присутствует, он указывает, что данные формы (ввод) не должны проверяться при отправке.</a:t>
            </a: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156447" y="2369386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Элемент HTML &lt;</a:t>
            </a:r>
            <a:r>
              <a:rPr lang="ru-RU" dirty="0" err="1"/>
              <a:t>form</a:t>
            </a:r>
            <a:r>
              <a:rPr lang="ru-RU" dirty="0" smtClean="0"/>
              <a:t>&gt;</a:t>
            </a:r>
            <a:r>
              <a:rPr lang="en-US" dirty="0" smtClean="0"/>
              <a:t> </a:t>
            </a:r>
            <a:r>
              <a:rPr lang="ru-RU" dirty="0" smtClean="0"/>
              <a:t>может </a:t>
            </a:r>
            <a:r>
              <a:rPr lang="ru-RU" dirty="0"/>
              <a:t>содержать один или несколько 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следующих </a:t>
            </a:r>
            <a:r>
              <a:rPr lang="ru-RU" dirty="0"/>
              <a:t>элементов формы</a:t>
            </a:r>
            <a:r>
              <a:rPr lang="ru-RU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 </a:t>
            </a:r>
            <a:r>
              <a:rPr lang="ru-RU" dirty="0"/>
              <a:t>&lt;</a:t>
            </a:r>
            <a:r>
              <a:rPr lang="ru-RU" dirty="0" err="1"/>
              <a:t>input</a:t>
            </a:r>
            <a:r>
              <a:rPr lang="ru-RU" dirty="0"/>
              <a:t>&gt; </a:t>
            </a:r>
            <a:endParaRPr lang="en-US" dirty="0" smtClean="0"/>
          </a:p>
          <a:p>
            <a:r>
              <a:rPr lang="ru-RU" dirty="0" smtClean="0"/>
              <a:t>&lt;</a:t>
            </a:r>
            <a:r>
              <a:rPr lang="ru-RU" dirty="0" err="1"/>
              <a:t>label</a:t>
            </a:r>
            <a:r>
              <a:rPr lang="ru-RU" dirty="0" smtClean="0"/>
              <a:t>&gt;</a:t>
            </a:r>
            <a:endParaRPr lang="en-US" dirty="0" smtClean="0"/>
          </a:p>
          <a:p>
            <a:r>
              <a:rPr lang="ru-RU" dirty="0" smtClean="0"/>
              <a:t> </a:t>
            </a:r>
            <a:r>
              <a:rPr lang="ru-RU" dirty="0"/>
              <a:t>&lt;</a:t>
            </a:r>
            <a:r>
              <a:rPr lang="ru-RU" dirty="0" err="1"/>
              <a:t>select</a:t>
            </a:r>
            <a:r>
              <a:rPr lang="ru-RU" dirty="0"/>
              <a:t>&gt; </a:t>
            </a:r>
            <a:endParaRPr lang="en-US" dirty="0" smtClean="0"/>
          </a:p>
          <a:p>
            <a:r>
              <a:rPr lang="ru-RU" dirty="0" smtClean="0"/>
              <a:t>&lt;</a:t>
            </a:r>
            <a:r>
              <a:rPr lang="ru-RU" dirty="0" err="1"/>
              <a:t>textarea</a:t>
            </a:r>
            <a:r>
              <a:rPr lang="ru-RU" dirty="0"/>
              <a:t>&gt; </a:t>
            </a:r>
            <a:endParaRPr lang="en-US" dirty="0" smtClean="0"/>
          </a:p>
          <a:p>
            <a:r>
              <a:rPr lang="ru-RU" dirty="0" smtClean="0"/>
              <a:t>&lt;</a:t>
            </a:r>
            <a:r>
              <a:rPr lang="ru-RU" dirty="0" err="1"/>
              <a:t>button</a:t>
            </a:r>
            <a:r>
              <a:rPr lang="ru-RU" dirty="0"/>
              <a:t>&gt; </a:t>
            </a:r>
            <a:endParaRPr lang="en-US" dirty="0" smtClean="0"/>
          </a:p>
          <a:p>
            <a:r>
              <a:rPr lang="ru-RU" dirty="0" smtClean="0"/>
              <a:t>&lt;</a:t>
            </a:r>
            <a:r>
              <a:rPr lang="ru-RU" dirty="0" err="1"/>
              <a:t>fieldset</a:t>
            </a:r>
            <a:r>
              <a:rPr lang="ru-RU" dirty="0"/>
              <a:t>&gt; </a:t>
            </a:r>
            <a:endParaRPr lang="en-US" dirty="0" smtClean="0"/>
          </a:p>
          <a:p>
            <a:r>
              <a:rPr lang="ru-RU" dirty="0" smtClean="0"/>
              <a:t>&lt;</a:t>
            </a:r>
            <a:r>
              <a:rPr lang="ru-RU" dirty="0" err="1"/>
              <a:t>legend</a:t>
            </a:r>
            <a:r>
              <a:rPr lang="ru-RU" dirty="0"/>
              <a:t>&gt; </a:t>
            </a:r>
            <a:endParaRPr lang="en-US" dirty="0" smtClean="0"/>
          </a:p>
          <a:p>
            <a:r>
              <a:rPr lang="ru-RU" dirty="0" smtClean="0"/>
              <a:t>&lt;</a:t>
            </a:r>
            <a:r>
              <a:rPr lang="ru-RU" dirty="0" err="1"/>
              <a:t>datalist</a:t>
            </a:r>
            <a:r>
              <a:rPr lang="ru-RU" dirty="0"/>
              <a:t>&gt; </a:t>
            </a:r>
            <a:endParaRPr lang="en-US" dirty="0" smtClean="0"/>
          </a:p>
          <a:p>
            <a:r>
              <a:rPr lang="ru-RU" dirty="0" smtClean="0"/>
              <a:t>&lt;</a:t>
            </a:r>
            <a:r>
              <a:rPr lang="ru-RU" dirty="0" err="1"/>
              <a:t>output</a:t>
            </a:r>
            <a:r>
              <a:rPr lang="ru-RU" dirty="0"/>
              <a:t>&gt; </a:t>
            </a:r>
            <a:endParaRPr lang="en-US" dirty="0" smtClean="0"/>
          </a:p>
          <a:p>
            <a:r>
              <a:rPr lang="ru-RU" dirty="0" smtClean="0"/>
              <a:t>&lt;</a:t>
            </a:r>
            <a:r>
              <a:rPr lang="ru-RU" dirty="0" err="1"/>
              <a:t>option</a:t>
            </a:r>
            <a:r>
              <a:rPr lang="ru-RU" dirty="0" smtClean="0"/>
              <a:t>&gt;</a:t>
            </a:r>
            <a:endParaRPr lang="en-US" dirty="0" smtClean="0"/>
          </a:p>
          <a:p>
            <a:r>
              <a:rPr lang="ru-RU" dirty="0" smtClean="0"/>
              <a:t> </a:t>
            </a:r>
            <a:r>
              <a:rPr lang="ru-RU" dirty="0"/>
              <a:t>&lt;</a:t>
            </a:r>
            <a:r>
              <a:rPr lang="ru-RU" dirty="0" err="1"/>
              <a:t>optgroup</a:t>
            </a:r>
            <a:r>
              <a:rPr lang="ru-RU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5297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968190" y="497787"/>
            <a:ext cx="8839199" cy="369291"/>
          </a:xfrm>
          <a:prstGeom prst="rect">
            <a:avLst/>
          </a:prstGeom>
          <a:noFill/>
          <a:ln>
            <a:solidFill>
              <a:schemeClr val="dk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HTML-</a:t>
            </a:r>
            <a:r>
              <a:rPr lang="ru-RU" sz="1800" dirty="0">
                <a:solidFill>
                  <a:schemeClr val="tx1"/>
                </a:solidFill>
              </a:rPr>
              <a:t>элементы &lt;</a:t>
            </a:r>
            <a:r>
              <a:rPr lang="en-US" sz="1800" dirty="0">
                <a:solidFill>
                  <a:schemeClr val="tx1"/>
                </a:solidFill>
              </a:rPr>
              <a:t>form&gt;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102658" y="1383268"/>
            <a:ext cx="822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/>
              <a:t>Элемент HTML &lt;</a:t>
            </a:r>
            <a:r>
              <a:rPr lang="ru-RU" sz="1800" dirty="0" err="1"/>
              <a:t>form</a:t>
            </a:r>
            <a:r>
              <a:rPr lang="ru-RU" sz="1800" dirty="0" smtClean="0"/>
              <a:t>&gt;</a:t>
            </a:r>
            <a:r>
              <a:rPr lang="en-US" sz="1800" dirty="0" smtClean="0"/>
              <a:t> </a:t>
            </a:r>
            <a:r>
              <a:rPr lang="ru-RU" sz="1800" dirty="0" smtClean="0"/>
              <a:t>может </a:t>
            </a:r>
            <a:r>
              <a:rPr lang="ru-RU" sz="1800" dirty="0"/>
              <a:t>содержать один или несколько </a:t>
            </a:r>
            <a:r>
              <a:rPr lang="ru-RU" sz="1800" dirty="0" smtClean="0"/>
              <a:t>следующих </a:t>
            </a:r>
            <a:r>
              <a:rPr lang="ru-RU" sz="1800" dirty="0"/>
              <a:t>элементов формы</a:t>
            </a:r>
            <a:r>
              <a:rPr lang="ru-RU" sz="1800" dirty="0" smtClean="0"/>
              <a:t>: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ru-RU" sz="1800" dirty="0" smtClean="0"/>
              <a:t> </a:t>
            </a:r>
            <a:r>
              <a:rPr lang="ru-RU" sz="1800" dirty="0"/>
              <a:t>&lt;</a:t>
            </a:r>
            <a:r>
              <a:rPr lang="ru-RU" sz="1800" dirty="0" err="1"/>
              <a:t>input</a:t>
            </a:r>
            <a:r>
              <a:rPr lang="ru-RU" sz="1800" dirty="0"/>
              <a:t>&gt; </a:t>
            </a:r>
            <a:endParaRPr lang="en-US" sz="1800" dirty="0" smtClean="0"/>
          </a:p>
          <a:p>
            <a:r>
              <a:rPr lang="ru-RU" sz="1800" dirty="0" smtClean="0"/>
              <a:t>&lt;</a:t>
            </a:r>
            <a:r>
              <a:rPr lang="ru-RU" sz="1800" dirty="0" err="1"/>
              <a:t>label</a:t>
            </a:r>
            <a:r>
              <a:rPr lang="ru-RU" sz="1800" dirty="0" smtClean="0"/>
              <a:t>&gt;</a:t>
            </a:r>
            <a:endParaRPr lang="en-US" sz="1800" dirty="0" smtClean="0"/>
          </a:p>
          <a:p>
            <a:r>
              <a:rPr lang="ru-RU" sz="1800" dirty="0" smtClean="0"/>
              <a:t> </a:t>
            </a:r>
            <a:r>
              <a:rPr lang="ru-RU" sz="1800" dirty="0"/>
              <a:t>&lt;</a:t>
            </a:r>
            <a:r>
              <a:rPr lang="ru-RU" sz="1800" dirty="0" err="1"/>
              <a:t>select</a:t>
            </a:r>
            <a:r>
              <a:rPr lang="ru-RU" sz="1800" dirty="0"/>
              <a:t>&gt; </a:t>
            </a:r>
            <a:endParaRPr lang="en-US" sz="1800" dirty="0" smtClean="0"/>
          </a:p>
          <a:p>
            <a:r>
              <a:rPr lang="ru-RU" sz="1800" dirty="0" smtClean="0"/>
              <a:t>&lt;</a:t>
            </a:r>
            <a:r>
              <a:rPr lang="ru-RU" sz="1800" dirty="0" err="1"/>
              <a:t>textarea</a:t>
            </a:r>
            <a:r>
              <a:rPr lang="ru-RU" sz="1800" dirty="0"/>
              <a:t>&gt; </a:t>
            </a:r>
            <a:endParaRPr lang="en-US" sz="1800" dirty="0" smtClean="0"/>
          </a:p>
          <a:p>
            <a:r>
              <a:rPr lang="ru-RU" sz="1800" dirty="0" smtClean="0"/>
              <a:t>&lt;</a:t>
            </a:r>
            <a:r>
              <a:rPr lang="ru-RU" sz="1800" dirty="0" err="1"/>
              <a:t>button</a:t>
            </a:r>
            <a:r>
              <a:rPr lang="ru-RU" sz="1800" dirty="0"/>
              <a:t>&gt; </a:t>
            </a:r>
            <a:endParaRPr lang="en-US" sz="1800" dirty="0" smtClean="0"/>
          </a:p>
          <a:p>
            <a:r>
              <a:rPr lang="ru-RU" sz="1800" dirty="0" smtClean="0"/>
              <a:t>&lt;</a:t>
            </a:r>
            <a:r>
              <a:rPr lang="ru-RU" sz="1800" dirty="0" err="1"/>
              <a:t>fieldset</a:t>
            </a:r>
            <a:r>
              <a:rPr lang="ru-RU" sz="1800" dirty="0"/>
              <a:t>&gt; </a:t>
            </a:r>
            <a:endParaRPr lang="en-US" sz="1800" dirty="0" smtClean="0"/>
          </a:p>
          <a:p>
            <a:r>
              <a:rPr lang="ru-RU" sz="1800" dirty="0" smtClean="0"/>
              <a:t>&lt;</a:t>
            </a:r>
            <a:r>
              <a:rPr lang="ru-RU" sz="1800" dirty="0" err="1"/>
              <a:t>legend</a:t>
            </a:r>
            <a:r>
              <a:rPr lang="ru-RU" sz="1800" dirty="0"/>
              <a:t>&gt; </a:t>
            </a:r>
            <a:endParaRPr lang="en-US" sz="1800" dirty="0" smtClean="0"/>
          </a:p>
          <a:p>
            <a:r>
              <a:rPr lang="ru-RU" sz="1800" dirty="0" smtClean="0"/>
              <a:t>&lt;</a:t>
            </a:r>
            <a:r>
              <a:rPr lang="ru-RU" sz="1800" dirty="0" err="1"/>
              <a:t>datalist</a:t>
            </a:r>
            <a:r>
              <a:rPr lang="ru-RU" sz="1800" dirty="0"/>
              <a:t>&gt; </a:t>
            </a:r>
            <a:endParaRPr lang="en-US" sz="1800" dirty="0" smtClean="0"/>
          </a:p>
          <a:p>
            <a:r>
              <a:rPr lang="ru-RU" sz="1800" dirty="0" smtClean="0"/>
              <a:t>&lt;</a:t>
            </a:r>
            <a:r>
              <a:rPr lang="ru-RU" sz="1800" dirty="0" err="1"/>
              <a:t>output</a:t>
            </a:r>
            <a:r>
              <a:rPr lang="ru-RU" sz="1800" dirty="0"/>
              <a:t>&gt; </a:t>
            </a:r>
            <a:endParaRPr lang="en-US" sz="1800" dirty="0" smtClean="0"/>
          </a:p>
          <a:p>
            <a:r>
              <a:rPr lang="ru-RU" sz="1800" dirty="0" smtClean="0"/>
              <a:t>&lt;</a:t>
            </a:r>
            <a:r>
              <a:rPr lang="ru-RU" sz="1800" dirty="0" err="1"/>
              <a:t>option</a:t>
            </a:r>
            <a:r>
              <a:rPr lang="ru-RU" sz="1800" dirty="0" smtClean="0"/>
              <a:t>&gt;</a:t>
            </a:r>
            <a:endParaRPr lang="en-US" sz="1800" dirty="0" smtClean="0"/>
          </a:p>
          <a:p>
            <a:r>
              <a:rPr lang="ru-RU" sz="1800" dirty="0" smtClean="0"/>
              <a:t> </a:t>
            </a:r>
            <a:r>
              <a:rPr lang="ru-RU" sz="1800" dirty="0"/>
              <a:t>&lt;</a:t>
            </a:r>
            <a:r>
              <a:rPr lang="ru-RU" sz="1800" dirty="0" err="1"/>
              <a:t>optgroup</a:t>
            </a:r>
            <a:r>
              <a:rPr lang="ru-RU" sz="1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1744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864659" y="2232211"/>
            <a:ext cx="8839199" cy="769401"/>
          </a:xfrm>
          <a:prstGeom prst="rect">
            <a:avLst/>
          </a:prstGeom>
          <a:noFill/>
          <a:ln>
            <a:solidFill>
              <a:schemeClr val="dk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HTML- </a:t>
            </a:r>
            <a:r>
              <a:rPr lang="ru-RU" sz="4400" b="1" dirty="0">
                <a:solidFill>
                  <a:schemeClr val="tx1"/>
                </a:solidFill>
              </a:rPr>
              <a:t>формы</a:t>
            </a:r>
            <a:endParaRPr lang="en-US" sz="4400" b="1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10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352800" y="43119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3200" dirty="0">
                <a:latin typeface="Segoe UI" panose="020B0502040204020203" pitchFamily="34" charset="0"/>
                <a:cs typeface="Segoe UI" panose="020B0502040204020203" pitchFamily="34" charset="0"/>
              </a:rPr>
              <a:t>Элемент &lt;</a:t>
            </a:r>
            <a:r>
              <a:rPr lang="ru-RU" altLang="ru-RU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select</a:t>
            </a:r>
            <a:r>
              <a:rPr lang="ru-RU" altLang="ru-RU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ru-RU" altLang="ru-RU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950039" y="1255292"/>
            <a:ext cx="53816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Элемент 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select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&gt;</a:t>
            </a:r>
            <a:r>
              <a:rPr lang="ru-RU" altLang="ru-RU" dirty="0">
                <a:latin typeface="Verdana" panose="020B0604030504040204" pitchFamily="34" charset="0"/>
              </a:rPr>
              <a:t>определяет раскрывающийся список:</a:t>
            </a: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08" y="1027297"/>
            <a:ext cx="3448531" cy="217200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8944" y="2702858"/>
            <a:ext cx="5191850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7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352800" y="43119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3200" dirty="0">
                <a:latin typeface="Segoe UI" panose="020B0502040204020203" pitchFamily="34" charset="0"/>
                <a:cs typeface="Segoe UI" panose="020B0502040204020203" pitchFamily="34" charset="0"/>
              </a:rPr>
              <a:t>Элемент &lt;</a:t>
            </a:r>
            <a:r>
              <a:rPr lang="ru-RU" altLang="ru-RU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textarea</a:t>
            </a:r>
            <a:r>
              <a:rPr lang="ru-RU" altLang="ru-RU" sz="3200" dirty="0"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ru-RU" altLang="ru-RU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135396" y="1318748"/>
            <a:ext cx="46730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 smtClean="0">
                <a:latin typeface="Verdana" panose="020B0604030504040204" pitchFamily="34" charset="0"/>
              </a:rPr>
              <a:t>Элемент</a:t>
            </a:r>
            <a:r>
              <a:rPr lang="ru-RU" altLang="ru-RU" dirty="0">
                <a:latin typeface="Verdana" panose="020B0604030504040204" pitchFamily="34" charset="0"/>
              </a:rPr>
              <a:t> 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textarea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&gt;</a:t>
            </a:r>
            <a:r>
              <a:rPr lang="ru-RU" altLang="ru-RU" dirty="0">
                <a:latin typeface="Verdana" panose="020B0604030504040204" pitchFamily="34" charset="0"/>
              </a:rPr>
              <a:t>определяет многострочное поле ввода (текстовое поле):</a:t>
            </a: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550" y="1213547"/>
            <a:ext cx="3400900" cy="284837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7550" y="4364694"/>
            <a:ext cx="9161929" cy="159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4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352800" y="43119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3200" dirty="0">
                <a:latin typeface="Segoe UI" panose="020B0502040204020203" pitchFamily="34" charset="0"/>
                <a:cs typeface="Segoe UI" panose="020B0502040204020203" pitchFamily="34" charset="0"/>
              </a:rPr>
              <a:t>Элемент &lt;</a:t>
            </a:r>
            <a:r>
              <a:rPr lang="ru-RU" altLang="ru-RU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textarea</a:t>
            </a:r>
            <a:r>
              <a:rPr lang="ru-RU" altLang="ru-RU" sz="3200" dirty="0"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ru-RU" altLang="ru-RU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93059" y="1337095"/>
            <a:ext cx="9603727" cy="46679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Типы ввода 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Вот различные типы ввода, которые вы можете использовать в HTML: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datetime-local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radio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week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43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968190" y="497787"/>
            <a:ext cx="8839199" cy="769401"/>
          </a:xfrm>
          <a:prstGeom prst="rect">
            <a:avLst/>
          </a:prstGeom>
          <a:noFill/>
          <a:ln>
            <a:solidFill>
              <a:schemeClr val="dk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</a:rPr>
              <a:t>&lt;form&gt; &lt;/form&gt;</a:t>
            </a:r>
            <a:endParaRPr lang="en-US" sz="4400" b="1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352800" y="2017296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Verdana" panose="020B0604030504040204" pitchFamily="34" charset="0"/>
              </a:rPr>
              <a:t>Форма HTML используется для сбора пользовательского ввода. Пользовательский ввод чаще всего отправляется на сервер для обработки.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190" y="1772120"/>
            <a:ext cx="2202919" cy="152689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190" y="3506068"/>
            <a:ext cx="9335803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68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968190" y="497787"/>
            <a:ext cx="8839199" cy="769401"/>
          </a:xfrm>
          <a:prstGeom prst="rect">
            <a:avLst/>
          </a:prstGeom>
          <a:noFill/>
          <a:ln>
            <a:solidFill>
              <a:schemeClr val="dk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HTML- </a:t>
            </a:r>
            <a:r>
              <a:rPr lang="ru-RU" sz="4400" b="1" dirty="0">
                <a:solidFill>
                  <a:schemeClr val="tx1"/>
                </a:solidFill>
              </a:rPr>
              <a:t>формы</a:t>
            </a:r>
            <a:endParaRPr lang="en-US" sz="4400" b="1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190" y="1774604"/>
            <a:ext cx="2314898" cy="1838582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514344" y="177460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Элемент HTML 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form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&gt;</a:t>
            </a:r>
            <a:r>
              <a:rPr lang="ru-RU" altLang="ru-RU" dirty="0">
                <a:latin typeface="Verdana" panose="020B0604030504040204" pitchFamily="34" charset="0"/>
              </a:rPr>
              <a:t>используется для создания</a:t>
            </a:r>
            <a:endParaRPr lang="en-US" altLang="ru-RU" dirty="0"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 smtClean="0">
                <a:latin typeface="Verdana" panose="020B0604030504040204" pitchFamily="34" charset="0"/>
              </a:rPr>
              <a:t>формы </a:t>
            </a:r>
            <a:r>
              <a:rPr lang="ru-RU" altLang="ru-RU" dirty="0">
                <a:latin typeface="Verdana" panose="020B0604030504040204" pitchFamily="34" charset="0"/>
              </a:rPr>
              <a:t>HTML для пользовательского ввода:</a:t>
            </a:r>
            <a:r>
              <a:rPr lang="ru-RU" altLang="ru-RU" sz="1000" dirty="0">
                <a:solidFill>
                  <a:schemeClr val="tx1"/>
                </a:solidFill>
              </a:rPr>
              <a:t> </a:t>
            </a: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514344" y="2516862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Элемент &lt;</a:t>
            </a:r>
            <a:r>
              <a:rPr lang="ru-RU" dirty="0" err="1"/>
              <a:t>form</a:t>
            </a:r>
            <a:r>
              <a:rPr lang="ru-RU" dirty="0"/>
              <a:t>&gt;представляет собой контейнер для различных типов элементов ввода, таких как: текстовые поля, флажки, переключатели, кнопки отправки и т. д. В этой главе рассматриваются все различные элементы формы: HTML-элементы формы .</a:t>
            </a:r>
          </a:p>
        </p:txBody>
      </p:sp>
    </p:spTree>
    <p:extLst>
      <p:ext uri="{BB962C8B-B14F-4D97-AF65-F5344CB8AC3E}">
        <p14:creationId xmlns:p14="http://schemas.microsoft.com/office/powerpoint/2010/main" val="266741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968190" y="497787"/>
            <a:ext cx="8839199" cy="769401"/>
          </a:xfrm>
          <a:prstGeom prst="rect">
            <a:avLst/>
          </a:prstGeom>
          <a:noFill/>
          <a:ln>
            <a:solidFill>
              <a:schemeClr val="dk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ru-RU" sz="4400" b="1" dirty="0">
                <a:solidFill>
                  <a:schemeClr val="tx1"/>
                </a:solidFill>
              </a:rPr>
              <a:t>Элемент &lt;</a:t>
            </a:r>
            <a:r>
              <a:rPr lang="en-US" sz="4400" b="1" dirty="0">
                <a:solidFill>
                  <a:schemeClr val="tx1"/>
                </a:solidFill>
              </a:rPr>
              <a:t>input&gt;</a:t>
            </a:r>
            <a:endParaRPr lang="en-US" sz="4400" b="1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968189" y="1499509"/>
            <a:ext cx="88391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Элемент </a:t>
            </a:r>
            <a:r>
              <a:rPr lang="ru-RU" dirty="0"/>
              <a:t>HTML &lt;</a:t>
            </a:r>
            <a:r>
              <a:rPr lang="ru-RU" dirty="0" err="1"/>
              <a:t>input</a:t>
            </a:r>
            <a:r>
              <a:rPr lang="ru-RU" dirty="0" smtClean="0"/>
              <a:t>&gt;</a:t>
            </a:r>
            <a:r>
              <a:rPr lang="en-US" dirty="0" smtClean="0"/>
              <a:t> </a:t>
            </a:r>
            <a:r>
              <a:rPr lang="ru-RU" dirty="0" smtClean="0"/>
              <a:t>является </a:t>
            </a:r>
            <a:r>
              <a:rPr lang="ru-RU" dirty="0"/>
              <a:t>наиболее часто используемым элементом формы. Элемент &lt;</a:t>
            </a:r>
            <a:r>
              <a:rPr lang="ru-RU" dirty="0" err="1"/>
              <a:t>input</a:t>
            </a:r>
            <a:r>
              <a:rPr lang="ru-RU" dirty="0"/>
              <a:t>&gt;может отображаться разными способами, в зависимости от </a:t>
            </a:r>
            <a:r>
              <a:rPr lang="ru-RU" dirty="0" err="1"/>
              <a:t>type</a:t>
            </a:r>
            <a:r>
              <a:rPr lang="ru-RU" dirty="0"/>
              <a:t> атрибута. Вот некоторые примеры: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068295"/>
              </p:ext>
            </p:extLst>
          </p:nvPr>
        </p:nvGraphicFramePr>
        <p:xfrm>
          <a:off x="968189" y="2580192"/>
          <a:ext cx="8596312" cy="2237556"/>
        </p:xfrm>
        <a:graphic>
          <a:graphicData uri="http://schemas.openxmlformats.org/drawingml/2006/table">
            <a:tbl>
              <a:tblPr/>
              <a:tblGrid>
                <a:gridCol w="4298156">
                  <a:extLst>
                    <a:ext uri="{9D8B030D-6E8A-4147-A177-3AD203B41FA5}">
                      <a16:colId xmlns:a16="http://schemas.microsoft.com/office/drawing/2014/main" val="3069360727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93782334"/>
                    </a:ext>
                  </a:extLst>
                </a:gridCol>
              </a:tblGrid>
              <a:tr h="304544"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Тип</a:t>
                      </a:r>
                      <a:r>
                        <a:rPr lang="ru-RU" sz="130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8766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Описание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4383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734261"/>
                  </a:ext>
                </a:extLst>
              </a:tr>
              <a:tr h="304544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&lt;input type="text"&gt;</a:t>
                      </a:r>
                    </a:p>
                  </a:txBody>
                  <a:tcPr marL="108766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Отображает однострочное поле ввода текста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4383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445115"/>
                  </a:ext>
                </a:extLst>
              </a:tr>
              <a:tr h="50032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&lt;input type="radio"&gt;</a:t>
                      </a:r>
                    </a:p>
                  </a:txBody>
                  <a:tcPr marL="108766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Отображает переключатель (для выбора одного из множества вариантов)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4383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24880"/>
                  </a:ext>
                </a:extLst>
              </a:tr>
              <a:tr h="50032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&lt;input type="checkbox"&gt;</a:t>
                      </a:r>
                    </a:p>
                  </a:txBody>
                  <a:tcPr marL="108766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Отображает флажок (для выбора нуля или более из множества вариантов)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4383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743163"/>
                  </a:ext>
                </a:extLst>
              </a:tr>
              <a:tr h="304544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&lt;input type="submit"&gt;</a:t>
                      </a:r>
                    </a:p>
                  </a:txBody>
                  <a:tcPr marL="108766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Отображает кнопку отправки (для отправки формы)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4383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928175"/>
                  </a:ext>
                </a:extLst>
              </a:tr>
              <a:tr h="304544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&lt;input type="button"&gt;</a:t>
                      </a:r>
                    </a:p>
                  </a:txBody>
                  <a:tcPr marL="108766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Отображает нажимаемую кнопку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4383" marR="54383" marT="54383" marB="54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5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58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968190" y="497787"/>
            <a:ext cx="8839199" cy="769401"/>
          </a:xfrm>
          <a:prstGeom prst="rect">
            <a:avLst/>
          </a:prstGeom>
          <a:noFill/>
          <a:ln>
            <a:solidFill>
              <a:schemeClr val="dk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ru-RU" sz="4400" b="1" dirty="0">
                <a:solidFill>
                  <a:schemeClr val="tx1"/>
                </a:solidFill>
              </a:rPr>
              <a:t>Элемент </a:t>
            </a:r>
            <a:r>
              <a:rPr lang="ru-RU" sz="4400" dirty="0">
                <a:solidFill>
                  <a:schemeClr val="tx1"/>
                </a:solidFill>
              </a:rPr>
              <a:t>&lt;</a:t>
            </a:r>
            <a:r>
              <a:rPr lang="ru-RU" sz="4400" dirty="0" err="1">
                <a:solidFill>
                  <a:schemeClr val="tx1"/>
                </a:solidFill>
              </a:rPr>
              <a:t>input</a:t>
            </a:r>
            <a:r>
              <a:rPr lang="ru-RU" sz="4400" dirty="0">
                <a:solidFill>
                  <a:schemeClr val="tx1"/>
                </a:solidFill>
              </a:rPr>
              <a:t> </a:t>
            </a:r>
            <a:r>
              <a:rPr lang="ru-RU" sz="4400" dirty="0" err="1">
                <a:solidFill>
                  <a:schemeClr val="tx1"/>
                </a:solidFill>
              </a:rPr>
              <a:t>type</a:t>
            </a:r>
            <a:r>
              <a:rPr lang="ru-RU" sz="4400" dirty="0">
                <a:solidFill>
                  <a:schemeClr val="tx1"/>
                </a:solidFill>
              </a:rPr>
              <a:t>="</a:t>
            </a:r>
            <a:r>
              <a:rPr lang="ru-RU" sz="4400" dirty="0" err="1">
                <a:solidFill>
                  <a:schemeClr val="tx1"/>
                </a:solidFill>
              </a:rPr>
              <a:t>text</a:t>
            </a:r>
            <a:r>
              <a:rPr lang="ru-RU" sz="4400" dirty="0">
                <a:solidFill>
                  <a:schemeClr val="tx1"/>
                </a:solidFill>
              </a:rPr>
              <a:t>"&gt;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endParaRPr lang="en-US" sz="4400" b="1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968189" y="1499509"/>
            <a:ext cx="88391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Текстовые поля Определяет &lt;</a:t>
            </a:r>
            <a:r>
              <a:rPr lang="ru-RU" dirty="0" err="1"/>
              <a:t>input</a:t>
            </a:r>
            <a:r>
              <a:rPr lang="ru-RU" dirty="0"/>
              <a:t> </a:t>
            </a:r>
            <a:r>
              <a:rPr lang="ru-RU" dirty="0" err="1"/>
              <a:t>type</a:t>
            </a:r>
            <a:r>
              <a:rPr lang="ru-RU" dirty="0"/>
              <a:t>="</a:t>
            </a:r>
            <a:r>
              <a:rPr lang="ru-RU" dirty="0" err="1"/>
              <a:t>text</a:t>
            </a:r>
            <a:r>
              <a:rPr lang="ru-RU" dirty="0" smtClean="0"/>
              <a:t>"&gt;</a:t>
            </a:r>
            <a:r>
              <a:rPr lang="en-US" dirty="0" smtClean="0"/>
              <a:t> </a:t>
            </a:r>
            <a:r>
              <a:rPr lang="ru-RU" dirty="0" smtClean="0"/>
              <a:t>однострочное </a:t>
            </a:r>
            <a:r>
              <a:rPr lang="ru-RU" dirty="0"/>
              <a:t>поле ввода для ввода текста.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086" y="2261442"/>
            <a:ext cx="7802064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7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968190" y="497787"/>
            <a:ext cx="8839199" cy="769401"/>
          </a:xfrm>
          <a:prstGeom prst="rect">
            <a:avLst/>
          </a:prstGeom>
          <a:noFill/>
          <a:ln>
            <a:solidFill>
              <a:schemeClr val="dk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ru-RU" sz="4400" dirty="0">
                <a:solidFill>
                  <a:schemeClr val="tx1"/>
                </a:solidFill>
              </a:rPr>
              <a:t>Элемент &lt;</a:t>
            </a:r>
            <a:r>
              <a:rPr lang="ru-RU" sz="4400" dirty="0" err="1">
                <a:solidFill>
                  <a:schemeClr val="tx1"/>
                </a:solidFill>
              </a:rPr>
              <a:t>label</a:t>
            </a:r>
            <a:r>
              <a:rPr lang="ru-RU" sz="4400" dirty="0">
                <a:solidFill>
                  <a:schemeClr val="tx1"/>
                </a:solidFill>
              </a:rPr>
              <a:t>&gt;</a:t>
            </a:r>
            <a:endParaRPr lang="en-US" sz="4400" b="1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968190" y="1685366"/>
            <a:ext cx="817581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Обратите </a:t>
            </a:r>
            <a:r>
              <a:rPr lang="ru-RU" dirty="0"/>
              <a:t>внимание на использование элемента &lt;</a:t>
            </a:r>
            <a:r>
              <a:rPr lang="ru-RU" dirty="0" err="1"/>
              <a:t>label</a:t>
            </a:r>
            <a:r>
              <a:rPr lang="ru-RU" dirty="0"/>
              <a:t>&gt;в приведенном выше примере. </a:t>
            </a:r>
            <a:endParaRPr lang="en-US" dirty="0" smtClean="0"/>
          </a:p>
          <a:p>
            <a:r>
              <a:rPr lang="ru-RU" dirty="0" smtClean="0"/>
              <a:t>Тег </a:t>
            </a:r>
            <a:r>
              <a:rPr lang="ru-RU" dirty="0"/>
              <a:t>&lt;</a:t>
            </a:r>
            <a:r>
              <a:rPr lang="ru-RU" dirty="0" err="1"/>
              <a:t>label</a:t>
            </a:r>
            <a:r>
              <a:rPr lang="ru-RU" dirty="0"/>
              <a:t>&gt;определяет метку для многих элементов формы. 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Этот </a:t>
            </a:r>
            <a:r>
              <a:rPr lang="ru-RU" dirty="0"/>
              <a:t>&lt;</a:t>
            </a:r>
            <a:r>
              <a:rPr lang="ru-RU" dirty="0" err="1"/>
              <a:t>label</a:t>
            </a:r>
            <a:r>
              <a:rPr lang="ru-RU" dirty="0"/>
              <a:t>&gt;элемент полезен для пользователей программ чтения с экрана, потому что программа чтения с экрана прочитает вслух метку, когда пользователь сосредоточится на элементе ввода. 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Этот </a:t>
            </a:r>
            <a:r>
              <a:rPr lang="ru-RU" dirty="0"/>
              <a:t>&lt;</a:t>
            </a:r>
            <a:r>
              <a:rPr lang="ru-RU" dirty="0" err="1"/>
              <a:t>label</a:t>
            </a:r>
            <a:r>
              <a:rPr lang="ru-RU" dirty="0"/>
              <a:t>&gt;элемент также помогает пользователям, которым трудно нажимать на очень маленькие области (например, переключатели или флажки), потому что, когда пользователь щелкает текст внутри элемента &lt;</a:t>
            </a:r>
            <a:r>
              <a:rPr lang="ru-RU" dirty="0" err="1"/>
              <a:t>label</a:t>
            </a:r>
            <a:r>
              <a:rPr lang="ru-RU" dirty="0"/>
              <a:t>&gt;, он переключает переключатель/флажок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Атрибут </a:t>
            </a:r>
            <a:r>
              <a:rPr lang="ru-RU" dirty="0" err="1" smtClean="0"/>
              <a:t>for</a:t>
            </a:r>
            <a:r>
              <a:rPr lang="en-US" dirty="0" smtClean="0"/>
              <a:t> </a:t>
            </a:r>
            <a:r>
              <a:rPr lang="ru-RU" dirty="0" smtClean="0"/>
              <a:t>тега </a:t>
            </a:r>
            <a:r>
              <a:rPr lang="ru-RU" dirty="0"/>
              <a:t>&lt;</a:t>
            </a:r>
            <a:r>
              <a:rPr lang="ru-RU" dirty="0" err="1"/>
              <a:t>label</a:t>
            </a:r>
            <a:r>
              <a:rPr lang="ru-RU" dirty="0"/>
              <a:t>&gt;должен быть равен </a:t>
            </a:r>
            <a:r>
              <a:rPr lang="ru-RU" dirty="0" err="1" smtClean="0"/>
              <a:t>id</a:t>
            </a:r>
            <a:r>
              <a:rPr lang="en-US" dirty="0" smtClean="0"/>
              <a:t> </a:t>
            </a:r>
            <a:r>
              <a:rPr lang="ru-RU" dirty="0" smtClean="0"/>
              <a:t>атрибуту </a:t>
            </a:r>
            <a:r>
              <a:rPr lang="ru-RU" dirty="0"/>
              <a:t>элемента &lt;</a:t>
            </a:r>
            <a:r>
              <a:rPr lang="ru-RU" dirty="0" err="1"/>
              <a:t>input</a:t>
            </a:r>
            <a:r>
              <a:rPr lang="ru-RU" dirty="0"/>
              <a:t>&gt; , чтобы связать их вместе.</a:t>
            </a:r>
          </a:p>
        </p:txBody>
      </p:sp>
    </p:spTree>
    <p:extLst>
      <p:ext uri="{BB962C8B-B14F-4D97-AF65-F5344CB8AC3E}">
        <p14:creationId xmlns:p14="http://schemas.microsoft.com/office/powerpoint/2010/main" val="267199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968190" y="497787"/>
            <a:ext cx="8839199" cy="769401"/>
          </a:xfrm>
          <a:prstGeom prst="rect">
            <a:avLst/>
          </a:prstGeom>
          <a:noFill/>
          <a:ln>
            <a:solidFill>
              <a:schemeClr val="dk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44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4400" dirty="0" err="1">
                <a:solidFill>
                  <a:schemeClr val="tx1"/>
                </a:solidFill>
                <a:latin typeface="Consolas" panose="020B0609020204030204" pitchFamily="49" charset="0"/>
              </a:rPr>
              <a:t>input</a:t>
            </a:r>
            <a:r>
              <a:rPr lang="ru-RU" altLang="ru-RU" sz="4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4400" dirty="0" err="1">
                <a:solidFill>
                  <a:schemeClr val="tx1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sz="4400" dirty="0">
                <a:solidFill>
                  <a:schemeClr val="tx1"/>
                </a:solidFill>
                <a:latin typeface="Consolas" panose="020B0609020204030204" pitchFamily="49" charset="0"/>
              </a:rPr>
              <a:t>="</a:t>
            </a:r>
            <a:r>
              <a:rPr lang="ru-RU" altLang="ru-RU" sz="4400" dirty="0" err="1">
                <a:solidFill>
                  <a:schemeClr val="tx1"/>
                </a:solidFill>
                <a:latin typeface="Consolas" panose="020B0609020204030204" pitchFamily="49" charset="0"/>
              </a:rPr>
              <a:t>radio</a:t>
            </a:r>
            <a:r>
              <a:rPr lang="ru-RU" altLang="ru-RU" sz="4400" dirty="0">
                <a:solidFill>
                  <a:schemeClr val="tx1"/>
                </a:solidFill>
                <a:latin typeface="Consolas" panose="020B0609020204030204" pitchFamily="49" charset="0"/>
              </a:rPr>
              <a:t>"&gt;</a:t>
            </a:r>
            <a:endParaRPr lang="ru-RU" altLang="ru-RU" sz="4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397624" y="1820929"/>
            <a:ext cx="576430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О</a:t>
            </a:r>
            <a:r>
              <a:rPr lang="ru-RU" altLang="ru-RU" dirty="0" smtClean="0">
                <a:latin typeface="Verdana" panose="020B0604030504040204" pitchFamily="34" charset="0"/>
              </a:rPr>
              <a:t>пределяет</a:t>
            </a:r>
            <a:r>
              <a:rPr lang="ru-RU" altLang="ru-RU" dirty="0">
                <a:latin typeface="Verdana" panose="020B0604030504040204" pitchFamily="34" charset="0"/>
              </a:rPr>
              <a:t> 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input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="</a:t>
            </a: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radio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"&gt;</a:t>
            </a:r>
            <a:r>
              <a:rPr lang="ru-RU" altLang="ru-RU" dirty="0">
                <a:latin typeface="Verdana" panose="020B0604030504040204" pitchFamily="34" charset="0"/>
              </a:rPr>
              <a:t>переключатель.</a:t>
            </a:r>
            <a:endParaRPr lang="ru-RU" altLang="ru-RU" sz="10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 smtClean="0">
                <a:latin typeface="Verdana" panose="020B0604030504040204" pitchFamily="34" charset="0"/>
              </a:rPr>
              <a:t>Радио</a:t>
            </a:r>
            <a:r>
              <a:rPr lang="en-US" altLang="ru-RU" dirty="0" smtClean="0"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latin typeface="Verdana" panose="020B0604030504040204" pitchFamily="34" charset="0"/>
              </a:rPr>
              <a:t>кнопки </a:t>
            </a:r>
            <a:r>
              <a:rPr lang="ru-RU" altLang="ru-RU" dirty="0">
                <a:latin typeface="Verdana" panose="020B0604030504040204" pitchFamily="34" charset="0"/>
              </a:rPr>
              <a:t>позволяют пользователю выбрать ОДИН из ограниченного числа вариантов.</a:t>
            </a: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885" y="3113334"/>
            <a:ext cx="8274422" cy="206179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190" y="1685366"/>
            <a:ext cx="2314898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4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968190" y="497787"/>
            <a:ext cx="8839199" cy="523180"/>
          </a:xfrm>
          <a:prstGeom prst="rect">
            <a:avLst/>
          </a:prstGeom>
          <a:noFill/>
          <a:ln>
            <a:solidFill>
              <a:schemeClr val="dk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2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Флажки </a:t>
            </a:r>
            <a:r>
              <a:rPr lang="ru-RU" altLang="ru-RU" sz="2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input</a:t>
            </a:r>
            <a:r>
              <a:rPr lang="ru-RU" altLang="ru-RU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sz="2800" dirty="0">
                <a:solidFill>
                  <a:schemeClr val="tx1"/>
                </a:solidFill>
                <a:latin typeface="Consolas" panose="020B0609020204030204" pitchFamily="49" charset="0"/>
              </a:rPr>
              <a:t>="</a:t>
            </a:r>
            <a:r>
              <a:rPr lang="ru-RU" altLang="ru-RU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checkbox</a:t>
            </a:r>
            <a:r>
              <a:rPr lang="ru-RU" altLang="ru-RU" sz="2800" dirty="0">
                <a:solidFill>
                  <a:schemeClr val="tx1"/>
                </a:solidFill>
                <a:latin typeface="Consolas" panose="020B0609020204030204" pitchFamily="49" charset="0"/>
              </a:rPr>
              <a:t>"&gt;</a:t>
            </a:r>
            <a:endParaRPr lang="ru-RU" altLang="ru-RU" sz="2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397624" y="1820929"/>
            <a:ext cx="576430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 smtClean="0">
                <a:latin typeface="Verdana" panose="020B0604030504040204" pitchFamily="34" charset="0"/>
              </a:rPr>
              <a:t>Определяет </a:t>
            </a:r>
            <a:r>
              <a:rPr lang="ru-RU" altLang="ru-RU" dirty="0" smtClean="0">
                <a:solidFill>
                  <a:srgbClr val="DC143C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dirty="0" err="1" smtClean="0">
                <a:solidFill>
                  <a:srgbClr val="DC143C"/>
                </a:solidFill>
                <a:latin typeface="Consolas" panose="020B0609020204030204" pitchFamily="49" charset="0"/>
              </a:rPr>
              <a:t>input</a:t>
            </a:r>
            <a:r>
              <a:rPr lang="ru-RU" altLang="ru-RU" dirty="0" smtClean="0">
                <a:solidFill>
                  <a:srgbClr val="DC143C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 smtClean="0">
                <a:solidFill>
                  <a:srgbClr val="DC143C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dirty="0" smtClean="0">
                <a:solidFill>
                  <a:srgbClr val="DC143C"/>
                </a:solidFill>
                <a:latin typeface="Consolas" panose="020B0609020204030204" pitchFamily="49" charset="0"/>
              </a:rPr>
              <a:t>="</a:t>
            </a:r>
            <a:r>
              <a:rPr lang="ru-RU" altLang="ru-RU" dirty="0" err="1" smtClean="0">
                <a:solidFill>
                  <a:srgbClr val="DC143C"/>
                </a:solidFill>
                <a:latin typeface="Consolas" panose="020B0609020204030204" pitchFamily="49" charset="0"/>
              </a:rPr>
              <a:t>checkbox</a:t>
            </a:r>
            <a:r>
              <a:rPr lang="ru-RU" altLang="ru-RU" dirty="0" smtClean="0">
                <a:solidFill>
                  <a:srgbClr val="DC143C"/>
                </a:solidFill>
                <a:latin typeface="Consolas" panose="020B0609020204030204" pitchFamily="49" charset="0"/>
              </a:rPr>
              <a:t>"&gt;</a:t>
            </a:r>
            <a:r>
              <a:rPr lang="ru-RU" altLang="ru-RU" dirty="0" smtClean="0">
                <a:latin typeface="Verdana" panose="020B0604030504040204" pitchFamily="34" charset="0"/>
              </a:rPr>
              <a:t>флажок . </a:t>
            </a:r>
            <a:endParaRPr lang="ru-RU" altLang="ru-RU" sz="1000" dirty="0" smtClean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 smtClean="0">
                <a:latin typeface="Verdana" panose="020B0604030504040204" pitchFamily="34" charset="0"/>
              </a:rPr>
              <a:t>Флажки позволяют пользователю выбрать НОЛЬ или БОЛЬШЕ вариантов из ограниченного числа вариантов.</a:t>
            </a: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141" y="1752050"/>
            <a:ext cx="1962424" cy="87642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753" y="2892028"/>
            <a:ext cx="9097645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8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10621</TotalTime>
  <Words>981</Words>
  <Application>Microsoft Office PowerPoint</Application>
  <PresentationFormat>Широкоэкранный</PresentationFormat>
  <Paragraphs>192</Paragraphs>
  <Slides>22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0" baseType="lpstr">
      <vt:lpstr>Arial</vt:lpstr>
      <vt:lpstr>Calibri</vt:lpstr>
      <vt:lpstr>Consolas</vt:lpstr>
      <vt:lpstr>Segoe UI</vt:lpstr>
      <vt:lpstr>Trebuchet MS</vt:lpstr>
      <vt:lpstr>Verdana</vt:lpstr>
      <vt:lpstr>Wingdings 3</vt:lpstr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Войнов</dc:creator>
  <cp:lastModifiedBy>LIKEABOSS</cp:lastModifiedBy>
  <cp:revision>94</cp:revision>
  <dcterms:modified xsi:type="dcterms:W3CDTF">2023-02-24T04:00:23Z</dcterms:modified>
</cp:coreProperties>
</file>