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56" r:id="rId2"/>
    <p:sldId id="263" r:id="rId3"/>
    <p:sldId id="264" r:id="rId4"/>
    <p:sldId id="257" r:id="rId5"/>
    <p:sldId id="258" r:id="rId6"/>
    <p:sldId id="259" r:id="rId7"/>
    <p:sldId id="260" r:id="rId8"/>
    <p:sldId id="261"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D35940"/>
    <a:srgbClr val="FCFDFE"/>
    <a:srgbClr val="EDF5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94660"/>
  </p:normalViewPr>
  <p:slideViewPr>
    <p:cSldViewPr snapToGrid="0">
      <p:cViewPr varScale="1">
        <p:scale>
          <a:sx n="81" d="100"/>
          <a:sy n="81"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1F236-1010-43FF-8E24-8B0146818BC8}" type="doc">
      <dgm:prSet loTypeId="urn:microsoft.com/office/officeart/2005/8/layout/process1" loCatId="process" qsTypeId="urn:microsoft.com/office/officeart/2005/8/quickstyle/3d3" qsCatId="3D" csTypeId="urn:microsoft.com/office/officeart/2005/8/colors/colorful4" csCatId="colorful" phldr="1"/>
      <dgm:spPr/>
      <dgm:t>
        <a:bodyPr/>
        <a:lstStyle/>
        <a:p>
          <a:endParaRPr lang="en-US"/>
        </a:p>
      </dgm:t>
    </dgm:pt>
    <dgm:pt modelId="{162F2645-84CF-4CF7-A634-B2CE1D1D4905}">
      <dgm:prSet phldrT="[Text]" phldr="0"/>
      <dgm:spPr/>
      <dgm:t>
        <a:bodyPr/>
        <a:lstStyle/>
        <a:p>
          <a:r>
            <a:rPr lang="fa-IR" dirty="0">
              <a:cs typeface="B Lotus" panose="00000400000000000000" pitchFamily="2" charset="-78"/>
            </a:rPr>
            <a:t>طراحی مدار</a:t>
          </a:r>
          <a:endParaRPr lang="en-US" dirty="0">
            <a:cs typeface="B Lotus" panose="00000400000000000000" pitchFamily="2" charset="-78"/>
          </a:endParaRPr>
        </a:p>
      </dgm:t>
    </dgm:pt>
    <dgm:pt modelId="{F1DB5692-2D83-4325-842C-E8117B1A8E59}" type="parTrans" cxnId="{274BF7BE-6687-49CE-A3D6-B64C293F7916}">
      <dgm:prSet/>
      <dgm:spPr/>
      <dgm:t>
        <a:bodyPr/>
        <a:lstStyle/>
        <a:p>
          <a:endParaRPr lang="en-US"/>
        </a:p>
      </dgm:t>
    </dgm:pt>
    <dgm:pt modelId="{D7DCC594-26CC-4261-9E1E-BE63D3E34CF1}" type="sibTrans" cxnId="{274BF7BE-6687-49CE-A3D6-B64C293F7916}">
      <dgm:prSet/>
      <dgm:spPr/>
      <dgm:t>
        <a:bodyPr/>
        <a:lstStyle/>
        <a:p>
          <a:endParaRPr lang="en-US"/>
        </a:p>
      </dgm:t>
    </dgm:pt>
    <dgm:pt modelId="{FF7ED160-DC92-4E9A-8E60-5806026E2CA0}">
      <dgm:prSet phldrT="[Text]" phldr="0"/>
      <dgm:spPr/>
      <dgm:t>
        <a:bodyPr/>
        <a:lstStyle/>
        <a:p>
          <a:r>
            <a:rPr lang="fa-IR">
              <a:cs typeface="B Lotus" panose="00000400000000000000" pitchFamily="2" charset="-78"/>
            </a:rPr>
            <a:t>شبیه سازی</a:t>
          </a:r>
          <a:endParaRPr lang="en-US" dirty="0">
            <a:cs typeface="B Lotus" panose="00000400000000000000" pitchFamily="2" charset="-78"/>
          </a:endParaRPr>
        </a:p>
      </dgm:t>
    </dgm:pt>
    <dgm:pt modelId="{37A4C428-5693-471D-BCFE-56171D254E15}" type="parTrans" cxnId="{D37FA12F-FBEF-450A-91CD-DF24EFECDED9}">
      <dgm:prSet/>
      <dgm:spPr/>
      <dgm:t>
        <a:bodyPr/>
        <a:lstStyle/>
        <a:p>
          <a:endParaRPr lang="en-US"/>
        </a:p>
      </dgm:t>
    </dgm:pt>
    <dgm:pt modelId="{4462AC5E-685A-4F49-9145-04CCB680A346}" type="sibTrans" cxnId="{D37FA12F-FBEF-450A-91CD-DF24EFECDED9}">
      <dgm:prSet/>
      <dgm:spPr/>
      <dgm:t>
        <a:bodyPr/>
        <a:lstStyle/>
        <a:p>
          <a:endParaRPr lang="en-US"/>
        </a:p>
      </dgm:t>
    </dgm:pt>
    <dgm:pt modelId="{D60D8E95-96E1-4D2D-A5EF-37CBC6EA6637}">
      <dgm:prSet phldrT="[Text]" phldr="0"/>
      <dgm:spPr/>
      <dgm:t>
        <a:bodyPr/>
        <a:lstStyle/>
        <a:p>
          <a:r>
            <a:rPr lang="fa-IR">
              <a:cs typeface="B Lotus" panose="00000400000000000000" pitchFamily="2" charset="-78"/>
            </a:rPr>
            <a:t>سنتز</a:t>
          </a:r>
          <a:endParaRPr lang="en-US" dirty="0">
            <a:cs typeface="B Lotus" panose="00000400000000000000" pitchFamily="2" charset="-78"/>
          </a:endParaRPr>
        </a:p>
      </dgm:t>
    </dgm:pt>
    <dgm:pt modelId="{7FAFCBE6-1258-41C7-B41E-E6BAB03F2ECD}" type="parTrans" cxnId="{31F3C80B-2C83-424B-BBCB-20F3421D0D2D}">
      <dgm:prSet/>
      <dgm:spPr/>
      <dgm:t>
        <a:bodyPr/>
        <a:lstStyle/>
        <a:p>
          <a:endParaRPr lang="en-US"/>
        </a:p>
      </dgm:t>
    </dgm:pt>
    <dgm:pt modelId="{367D5639-DAD9-4211-83C0-9748CE783FF0}" type="sibTrans" cxnId="{31F3C80B-2C83-424B-BBCB-20F3421D0D2D}">
      <dgm:prSet/>
      <dgm:spPr/>
      <dgm:t>
        <a:bodyPr/>
        <a:lstStyle/>
        <a:p>
          <a:endParaRPr lang="en-US"/>
        </a:p>
      </dgm:t>
    </dgm:pt>
    <dgm:pt modelId="{7D62ABE8-2B4A-4AF1-B396-989B52DBC254}" type="pres">
      <dgm:prSet presAssocID="{E7C1F236-1010-43FF-8E24-8B0146818BC8}" presName="Name0" presStyleCnt="0">
        <dgm:presLayoutVars>
          <dgm:dir/>
          <dgm:resizeHandles val="exact"/>
        </dgm:presLayoutVars>
      </dgm:prSet>
      <dgm:spPr/>
    </dgm:pt>
    <dgm:pt modelId="{9617AE28-7578-4CFB-AC7B-5952C0E0FC93}" type="pres">
      <dgm:prSet presAssocID="{162F2645-84CF-4CF7-A634-B2CE1D1D4905}" presName="node" presStyleLbl="node1" presStyleIdx="0" presStyleCnt="3">
        <dgm:presLayoutVars>
          <dgm:bulletEnabled val="1"/>
        </dgm:presLayoutVars>
      </dgm:prSet>
      <dgm:spPr/>
    </dgm:pt>
    <dgm:pt modelId="{2EF48184-0BC6-428B-ABA5-DF280155C93A}" type="pres">
      <dgm:prSet presAssocID="{D7DCC594-26CC-4261-9E1E-BE63D3E34CF1}" presName="sibTrans" presStyleLbl="sibTrans2D1" presStyleIdx="0" presStyleCnt="2"/>
      <dgm:spPr/>
    </dgm:pt>
    <dgm:pt modelId="{21897EA1-1ACD-4877-9296-AEB56402756E}" type="pres">
      <dgm:prSet presAssocID="{D7DCC594-26CC-4261-9E1E-BE63D3E34CF1}" presName="connectorText" presStyleLbl="sibTrans2D1" presStyleIdx="0" presStyleCnt="2"/>
      <dgm:spPr/>
    </dgm:pt>
    <dgm:pt modelId="{5929CF28-8B48-4D86-AA38-9BB9647ADABE}" type="pres">
      <dgm:prSet presAssocID="{FF7ED160-DC92-4E9A-8E60-5806026E2CA0}" presName="node" presStyleLbl="node1" presStyleIdx="1" presStyleCnt="3">
        <dgm:presLayoutVars>
          <dgm:bulletEnabled val="1"/>
        </dgm:presLayoutVars>
      </dgm:prSet>
      <dgm:spPr/>
    </dgm:pt>
    <dgm:pt modelId="{8F5AD0F6-A1D5-4B32-8259-6B5F07AD777B}" type="pres">
      <dgm:prSet presAssocID="{4462AC5E-685A-4F49-9145-04CCB680A346}" presName="sibTrans" presStyleLbl="sibTrans2D1" presStyleIdx="1" presStyleCnt="2"/>
      <dgm:spPr/>
    </dgm:pt>
    <dgm:pt modelId="{5D74E440-BCA2-4B42-898C-8294390FD41B}" type="pres">
      <dgm:prSet presAssocID="{4462AC5E-685A-4F49-9145-04CCB680A346}" presName="connectorText" presStyleLbl="sibTrans2D1" presStyleIdx="1" presStyleCnt="2"/>
      <dgm:spPr/>
    </dgm:pt>
    <dgm:pt modelId="{7A6317E6-9BE9-44D0-8F34-7E34DEFCE919}" type="pres">
      <dgm:prSet presAssocID="{D60D8E95-96E1-4D2D-A5EF-37CBC6EA6637}" presName="node" presStyleLbl="node1" presStyleIdx="2" presStyleCnt="3">
        <dgm:presLayoutVars>
          <dgm:bulletEnabled val="1"/>
        </dgm:presLayoutVars>
      </dgm:prSet>
      <dgm:spPr/>
    </dgm:pt>
  </dgm:ptLst>
  <dgm:cxnLst>
    <dgm:cxn modelId="{31F3C80B-2C83-424B-BBCB-20F3421D0D2D}" srcId="{E7C1F236-1010-43FF-8E24-8B0146818BC8}" destId="{D60D8E95-96E1-4D2D-A5EF-37CBC6EA6637}" srcOrd="2" destOrd="0" parTransId="{7FAFCBE6-1258-41C7-B41E-E6BAB03F2ECD}" sibTransId="{367D5639-DAD9-4211-83C0-9748CE783FF0}"/>
    <dgm:cxn modelId="{297D621C-A5DC-4144-BB26-6B97D97DC635}" type="presOf" srcId="{D60D8E95-96E1-4D2D-A5EF-37CBC6EA6637}" destId="{7A6317E6-9BE9-44D0-8F34-7E34DEFCE919}" srcOrd="0" destOrd="0" presId="urn:microsoft.com/office/officeart/2005/8/layout/process1"/>
    <dgm:cxn modelId="{D37FA12F-FBEF-450A-91CD-DF24EFECDED9}" srcId="{E7C1F236-1010-43FF-8E24-8B0146818BC8}" destId="{FF7ED160-DC92-4E9A-8E60-5806026E2CA0}" srcOrd="1" destOrd="0" parTransId="{37A4C428-5693-471D-BCFE-56171D254E15}" sibTransId="{4462AC5E-685A-4F49-9145-04CCB680A346}"/>
    <dgm:cxn modelId="{1879593A-98B9-4C02-BA87-1ED02790DAD7}" type="presOf" srcId="{FF7ED160-DC92-4E9A-8E60-5806026E2CA0}" destId="{5929CF28-8B48-4D86-AA38-9BB9647ADABE}" srcOrd="0" destOrd="0" presId="urn:microsoft.com/office/officeart/2005/8/layout/process1"/>
    <dgm:cxn modelId="{D181B46F-E077-45E1-BD90-2B5114984B1B}" type="presOf" srcId="{E7C1F236-1010-43FF-8E24-8B0146818BC8}" destId="{7D62ABE8-2B4A-4AF1-B396-989B52DBC254}" srcOrd="0" destOrd="0" presId="urn:microsoft.com/office/officeart/2005/8/layout/process1"/>
    <dgm:cxn modelId="{FC42F878-B313-4B2C-A98F-F12F369EEE7B}" type="presOf" srcId="{4462AC5E-685A-4F49-9145-04CCB680A346}" destId="{8F5AD0F6-A1D5-4B32-8259-6B5F07AD777B}" srcOrd="0" destOrd="0" presId="urn:microsoft.com/office/officeart/2005/8/layout/process1"/>
    <dgm:cxn modelId="{4E38D283-D745-42E5-B3D8-67E731FA7685}" type="presOf" srcId="{D7DCC594-26CC-4261-9E1E-BE63D3E34CF1}" destId="{2EF48184-0BC6-428B-ABA5-DF280155C93A}" srcOrd="0" destOrd="0" presId="urn:microsoft.com/office/officeart/2005/8/layout/process1"/>
    <dgm:cxn modelId="{F100E2B1-DBBC-4548-B666-790256A0BCB3}" type="presOf" srcId="{4462AC5E-685A-4F49-9145-04CCB680A346}" destId="{5D74E440-BCA2-4B42-898C-8294390FD41B}" srcOrd="1" destOrd="0" presId="urn:microsoft.com/office/officeart/2005/8/layout/process1"/>
    <dgm:cxn modelId="{274BF7BE-6687-49CE-A3D6-B64C293F7916}" srcId="{E7C1F236-1010-43FF-8E24-8B0146818BC8}" destId="{162F2645-84CF-4CF7-A634-B2CE1D1D4905}" srcOrd="0" destOrd="0" parTransId="{F1DB5692-2D83-4325-842C-E8117B1A8E59}" sibTransId="{D7DCC594-26CC-4261-9E1E-BE63D3E34CF1}"/>
    <dgm:cxn modelId="{E1CF58F1-B55D-4E37-AA56-6694C1FE623A}" type="presOf" srcId="{D7DCC594-26CC-4261-9E1E-BE63D3E34CF1}" destId="{21897EA1-1ACD-4877-9296-AEB56402756E}" srcOrd="1" destOrd="0" presId="urn:microsoft.com/office/officeart/2005/8/layout/process1"/>
    <dgm:cxn modelId="{7DBC49FA-7277-450F-A4CA-4BCE40331F10}" type="presOf" srcId="{162F2645-84CF-4CF7-A634-B2CE1D1D4905}" destId="{9617AE28-7578-4CFB-AC7B-5952C0E0FC93}" srcOrd="0" destOrd="0" presId="urn:microsoft.com/office/officeart/2005/8/layout/process1"/>
    <dgm:cxn modelId="{0A9FCE7A-7053-463B-B499-DD7B3FEA6F24}" type="presParOf" srcId="{7D62ABE8-2B4A-4AF1-B396-989B52DBC254}" destId="{9617AE28-7578-4CFB-AC7B-5952C0E0FC93}" srcOrd="0" destOrd="0" presId="urn:microsoft.com/office/officeart/2005/8/layout/process1"/>
    <dgm:cxn modelId="{EE66823D-67EB-4B26-A7E4-954C66736E82}" type="presParOf" srcId="{7D62ABE8-2B4A-4AF1-B396-989B52DBC254}" destId="{2EF48184-0BC6-428B-ABA5-DF280155C93A}" srcOrd="1" destOrd="0" presId="urn:microsoft.com/office/officeart/2005/8/layout/process1"/>
    <dgm:cxn modelId="{7EE3674D-CEB2-48BB-8A9A-D1CAAF72F8B6}" type="presParOf" srcId="{2EF48184-0BC6-428B-ABA5-DF280155C93A}" destId="{21897EA1-1ACD-4877-9296-AEB56402756E}" srcOrd="0" destOrd="0" presId="urn:microsoft.com/office/officeart/2005/8/layout/process1"/>
    <dgm:cxn modelId="{0C27BAA5-13E9-4230-B0DE-95C51F71D8F0}" type="presParOf" srcId="{7D62ABE8-2B4A-4AF1-B396-989B52DBC254}" destId="{5929CF28-8B48-4D86-AA38-9BB9647ADABE}" srcOrd="2" destOrd="0" presId="urn:microsoft.com/office/officeart/2005/8/layout/process1"/>
    <dgm:cxn modelId="{23F17972-C48C-42A4-AA48-BA9BDA7852B6}" type="presParOf" srcId="{7D62ABE8-2B4A-4AF1-B396-989B52DBC254}" destId="{8F5AD0F6-A1D5-4B32-8259-6B5F07AD777B}" srcOrd="3" destOrd="0" presId="urn:microsoft.com/office/officeart/2005/8/layout/process1"/>
    <dgm:cxn modelId="{90D6B8FB-5ADF-4846-BAD9-BAE2B679B0B1}" type="presParOf" srcId="{8F5AD0F6-A1D5-4B32-8259-6B5F07AD777B}" destId="{5D74E440-BCA2-4B42-898C-8294390FD41B}" srcOrd="0" destOrd="0" presId="urn:microsoft.com/office/officeart/2005/8/layout/process1"/>
    <dgm:cxn modelId="{D997C080-1757-4629-9BCC-A3287EF67FF1}" type="presParOf" srcId="{7D62ABE8-2B4A-4AF1-B396-989B52DBC254}" destId="{7A6317E6-9BE9-44D0-8F34-7E34DEFCE91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7AE28-7578-4CFB-AC7B-5952C0E0FC93}">
      <dsp:nvSpPr>
        <dsp:cNvPr id="0" name=""/>
        <dsp:cNvSpPr/>
      </dsp:nvSpPr>
      <dsp:spPr>
        <a:xfrm>
          <a:off x="6721" y="1119234"/>
          <a:ext cx="2008836" cy="1205301"/>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a-IR" sz="3500" kern="1200" dirty="0">
              <a:cs typeface="B Lotus" panose="00000400000000000000" pitchFamily="2" charset="-78"/>
            </a:rPr>
            <a:t>طراحی مدار</a:t>
          </a:r>
          <a:endParaRPr lang="en-US" sz="3500" kern="1200" dirty="0">
            <a:cs typeface="B Lotus" panose="00000400000000000000" pitchFamily="2" charset="-78"/>
          </a:endParaRPr>
        </a:p>
      </dsp:txBody>
      <dsp:txXfrm>
        <a:off x="42023" y="1154536"/>
        <a:ext cx="1938232" cy="1134697"/>
      </dsp:txXfrm>
    </dsp:sp>
    <dsp:sp modelId="{2EF48184-0BC6-428B-ABA5-DF280155C93A}">
      <dsp:nvSpPr>
        <dsp:cNvPr id="0" name=""/>
        <dsp:cNvSpPr/>
      </dsp:nvSpPr>
      <dsp:spPr>
        <a:xfrm>
          <a:off x="2216441" y="1472789"/>
          <a:ext cx="425873" cy="498191"/>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216441" y="1572427"/>
        <a:ext cx="298111" cy="298915"/>
      </dsp:txXfrm>
    </dsp:sp>
    <dsp:sp modelId="{5929CF28-8B48-4D86-AA38-9BB9647ADABE}">
      <dsp:nvSpPr>
        <dsp:cNvPr id="0" name=""/>
        <dsp:cNvSpPr/>
      </dsp:nvSpPr>
      <dsp:spPr>
        <a:xfrm>
          <a:off x="2819092" y="1119234"/>
          <a:ext cx="2008836" cy="1205301"/>
        </a:xfrm>
        <a:prstGeom prst="roundRect">
          <a:avLst>
            <a:gd name="adj" fmla="val 10000"/>
          </a:avLst>
        </a:prstGeom>
        <a:solidFill>
          <a:schemeClr val="accent4">
            <a:hueOff val="-2362766"/>
            <a:satOff val="-3784"/>
            <a:lumOff val="39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a-IR" sz="3500" kern="1200">
              <a:cs typeface="B Lotus" panose="00000400000000000000" pitchFamily="2" charset="-78"/>
            </a:rPr>
            <a:t>شبیه سازی</a:t>
          </a:r>
          <a:endParaRPr lang="en-US" sz="3500" kern="1200" dirty="0">
            <a:cs typeface="B Lotus" panose="00000400000000000000" pitchFamily="2" charset="-78"/>
          </a:endParaRPr>
        </a:p>
      </dsp:txBody>
      <dsp:txXfrm>
        <a:off x="2854394" y="1154536"/>
        <a:ext cx="1938232" cy="1134697"/>
      </dsp:txXfrm>
    </dsp:sp>
    <dsp:sp modelId="{8F5AD0F6-A1D5-4B32-8259-6B5F07AD777B}">
      <dsp:nvSpPr>
        <dsp:cNvPr id="0" name=""/>
        <dsp:cNvSpPr/>
      </dsp:nvSpPr>
      <dsp:spPr>
        <a:xfrm>
          <a:off x="5028812" y="1472789"/>
          <a:ext cx="425873" cy="498191"/>
        </a:xfrm>
        <a:prstGeom prst="rightArrow">
          <a:avLst>
            <a:gd name="adj1" fmla="val 60000"/>
            <a:gd name="adj2" fmla="val 50000"/>
          </a:avLst>
        </a:prstGeom>
        <a:solidFill>
          <a:schemeClr val="accent4">
            <a:hueOff val="-4725531"/>
            <a:satOff val="-7569"/>
            <a:lumOff val="78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028812" y="1572427"/>
        <a:ext cx="298111" cy="298915"/>
      </dsp:txXfrm>
    </dsp:sp>
    <dsp:sp modelId="{7A6317E6-9BE9-44D0-8F34-7E34DEFCE919}">
      <dsp:nvSpPr>
        <dsp:cNvPr id="0" name=""/>
        <dsp:cNvSpPr/>
      </dsp:nvSpPr>
      <dsp:spPr>
        <a:xfrm>
          <a:off x="5631463" y="1119234"/>
          <a:ext cx="2008836" cy="1205301"/>
        </a:xfrm>
        <a:prstGeom prst="roundRect">
          <a:avLst>
            <a:gd name="adj" fmla="val 10000"/>
          </a:avLst>
        </a:prstGeom>
        <a:solidFill>
          <a:schemeClr val="accent4">
            <a:hueOff val="-4725531"/>
            <a:satOff val="-7569"/>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fa-IR" sz="3500" kern="1200">
              <a:cs typeface="B Lotus" panose="00000400000000000000" pitchFamily="2" charset="-78"/>
            </a:rPr>
            <a:t>سنتز</a:t>
          </a:r>
          <a:endParaRPr lang="en-US" sz="3500" kern="1200" dirty="0">
            <a:cs typeface="B Lotus" panose="00000400000000000000" pitchFamily="2" charset="-78"/>
          </a:endParaRPr>
        </a:p>
      </dsp:txBody>
      <dsp:txXfrm>
        <a:off x="5666765" y="1154536"/>
        <a:ext cx="1938232" cy="11346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F0ACF9-8E51-4DB4-83D8-25439655E047}" type="datetimeFigureOut">
              <a:rPr lang="en-US" smtClean="0"/>
              <a:t>4/25/2021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339176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389768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410111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53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172190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F0ACF9-8E51-4DB4-83D8-25439655E047}"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95584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F0ACF9-8E51-4DB4-83D8-25439655E047}"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173938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0ACF9-8E51-4DB4-83D8-25439655E047}"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2419496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0ACF9-8E51-4DB4-83D8-25439655E047}"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215881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0ACF9-8E51-4DB4-83D8-25439655E047}"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238026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0ACF9-8E51-4DB4-83D8-25439655E047}" type="datetimeFigureOut">
              <a:rPr lang="en-US" smtClean="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342475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364093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F0ACF9-8E51-4DB4-83D8-25439655E047}" type="datetimeFigureOut">
              <a:rPr lang="en-US" smtClean="0"/>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206742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F0ACF9-8E51-4DB4-83D8-25439655E047}" type="datetimeFigureOut">
              <a:rPr lang="en-US" smtClean="0"/>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1478669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0ACF9-8E51-4DB4-83D8-25439655E047}" type="datetimeFigureOut">
              <a:rPr lang="en-US" smtClean="0"/>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44527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45968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0ACF9-8E51-4DB4-83D8-25439655E047}" type="datetimeFigureOut">
              <a:rPr lang="en-US" smtClean="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33A6F-17B5-4A60-A46F-873E2A571748}" type="slidenum">
              <a:rPr lang="en-US" smtClean="0"/>
              <a:t>‹#›</a:t>
            </a:fld>
            <a:endParaRPr lang="en-US"/>
          </a:p>
        </p:txBody>
      </p:sp>
    </p:spTree>
    <p:extLst>
      <p:ext uri="{BB962C8B-B14F-4D97-AF65-F5344CB8AC3E}">
        <p14:creationId xmlns:p14="http://schemas.microsoft.com/office/powerpoint/2010/main" val="13593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F0ACF9-8E51-4DB4-83D8-25439655E047}" type="datetimeFigureOut">
              <a:rPr lang="en-US" smtClean="0"/>
              <a:t>4/25/2021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033A6F-17B5-4A60-A46F-873E2A571748}" type="slidenum">
              <a:rPr lang="en-US" smtClean="0"/>
              <a:t>‹#›</a:t>
            </a:fld>
            <a:endParaRPr lang="en-US"/>
          </a:p>
        </p:txBody>
      </p:sp>
    </p:spTree>
    <p:extLst>
      <p:ext uri="{BB962C8B-B14F-4D97-AF65-F5344CB8AC3E}">
        <p14:creationId xmlns:p14="http://schemas.microsoft.com/office/powerpoint/2010/main" val="2229643191"/>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9B675B-2C9D-4F57-9380-26E05CD5D773}"/>
              </a:ext>
            </a:extLst>
          </p:cNvPr>
          <p:cNvSpPr txBox="1"/>
          <p:nvPr/>
        </p:nvSpPr>
        <p:spPr>
          <a:xfrm>
            <a:off x="2852862" y="3408063"/>
            <a:ext cx="8033992" cy="1569660"/>
          </a:xfrm>
          <a:prstGeom prst="rect">
            <a:avLst/>
          </a:prstGeom>
          <a:noFill/>
        </p:spPr>
        <p:txBody>
          <a:bodyPr wrap="square">
            <a:spAutoFit/>
          </a:bodyPr>
          <a:lstStyle/>
          <a:p>
            <a:pPr algn="ctr" rtl="1"/>
            <a:r>
              <a:rPr lang="fa-IR" sz="2400" b="1" i="0" dirty="0">
                <a:effectLst/>
                <a:latin typeface="B Mitra"/>
                <a:cs typeface="B Lotus" panose="00000400000000000000" pitchFamily="2" charset="-78"/>
              </a:rPr>
              <a:t>موضوع:</a:t>
            </a:r>
            <a:endParaRPr lang="en-US" sz="2400" b="1" i="0" dirty="0">
              <a:effectLst/>
              <a:latin typeface="B Mitra"/>
              <a:cs typeface="B Lotus" panose="00000400000000000000" pitchFamily="2" charset="-78"/>
            </a:endParaRPr>
          </a:p>
          <a:p>
            <a:pPr algn="r" rtl="1"/>
            <a:endParaRPr lang="fa-IR" sz="2400" b="1" i="0" dirty="0">
              <a:effectLst/>
              <a:latin typeface="B Mitra"/>
              <a:cs typeface="B Lotus" panose="00000400000000000000" pitchFamily="2" charset="-78"/>
            </a:endParaRPr>
          </a:p>
          <a:p>
            <a:pPr algn="ctr" rtl="1"/>
            <a:r>
              <a:rPr lang="fa-IR" sz="2400" b="1" i="0" dirty="0">
                <a:effectLst/>
                <a:latin typeface="B Mitra"/>
                <a:cs typeface="B Lotus" panose="00000400000000000000" pitchFamily="2" charset="-78"/>
              </a:rPr>
              <a:t>آشنایی با ابزار سنتز </a:t>
            </a:r>
            <a:r>
              <a:rPr lang="en-US" sz="2400" b="1" i="0" dirty="0">
                <a:effectLst/>
                <a:latin typeface="B Mitra"/>
                <a:cs typeface="B Lotus" panose="00000400000000000000" pitchFamily="2" charset="-78"/>
              </a:rPr>
              <a:t> </a:t>
            </a:r>
            <a:r>
              <a:rPr lang="en-US" sz="2400" b="1" i="0" dirty="0">
                <a:effectLst/>
                <a:latin typeface="Times New Roman" panose="02020603050405020304" pitchFamily="18" charset="0"/>
                <a:cs typeface="B Lotus" panose="00000400000000000000" pitchFamily="2" charset="-78"/>
              </a:rPr>
              <a:t>Design Compiler</a:t>
            </a:r>
            <a:r>
              <a:rPr lang="fa-IR" sz="2400" b="1" i="0" dirty="0">
                <a:effectLst/>
                <a:latin typeface="B Mitra"/>
                <a:cs typeface="B Lotus" panose="00000400000000000000" pitchFamily="2" charset="-78"/>
              </a:rPr>
              <a:t>و نحوه سنتز مدار توسط آن</a:t>
            </a:r>
            <a:r>
              <a:rPr lang="fa-IR" sz="2400" dirty="0">
                <a:cs typeface="B Lotus" panose="00000400000000000000" pitchFamily="2" charset="-78"/>
              </a:rPr>
              <a:t> </a:t>
            </a:r>
            <a:br>
              <a:rPr lang="fa-IR" sz="2400" dirty="0">
                <a:cs typeface="B Lotus" panose="00000400000000000000" pitchFamily="2" charset="-78"/>
              </a:rPr>
            </a:br>
            <a:endParaRPr lang="en-US" sz="2400" dirty="0">
              <a:cs typeface="B Lotus" panose="00000400000000000000" pitchFamily="2" charset="-78"/>
            </a:endParaRPr>
          </a:p>
        </p:txBody>
      </p:sp>
      <p:sp>
        <p:nvSpPr>
          <p:cNvPr id="6" name="TextBox 5">
            <a:extLst>
              <a:ext uri="{FF2B5EF4-FFF2-40B4-BE49-F238E27FC236}">
                <a16:creationId xmlns:a16="http://schemas.microsoft.com/office/drawing/2014/main" id="{BDF7D5F3-D2EB-455E-9EC9-0503AEFCDFA4}"/>
              </a:ext>
            </a:extLst>
          </p:cNvPr>
          <p:cNvSpPr txBox="1"/>
          <p:nvPr/>
        </p:nvSpPr>
        <p:spPr>
          <a:xfrm>
            <a:off x="6096000" y="1805548"/>
            <a:ext cx="3693893" cy="646331"/>
          </a:xfrm>
          <a:prstGeom prst="rect">
            <a:avLst/>
          </a:prstGeom>
          <a:noFill/>
        </p:spPr>
        <p:txBody>
          <a:bodyPr wrap="square" rtlCol="0">
            <a:spAutoFit/>
          </a:bodyPr>
          <a:lstStyle/>
          <a:p>
            <a:r>
              <a:rPr lang="fa-IR" sz="3600" dirty="0">
                <a:cs typeface="B Lotus" panose="00000400000000000000" pitchFamily="2" charset="-78"/>
              </a:rPr>
              <a:t>به نام خدا</a:t>
            </a:r>
            <a:endParaRPr lang="en-US" sz="3600" dirty="0">
              <a:cs typeface="B Lotus" panose="00000400000000000000" pitchFamily="2" charset="-78"/>
            </a:endParaRPr>
          </a:p>
        </p:txBody>
      </p:sp>
      <p:sp>
        <p:nvSpPr>
          <p:cNvPr id="7" name="TextBox 6">
            <a:extLst>
              <a:ext uri="{FF2B5EF4-FFF2-40B4-BE49-F238E27FC236}">
                <a16:creationId xmlns:a16="http://schemas.microsoft.com/office/drawing/2014/main" id="{DF8C966A-CC6A-4B90-B408-C30A33FBD290}"/>
              </a:ext>
            </a:extLst>
          </p:cNvPr>
          <p:cNvSpPr txBox="1"/>
          <p:nvPr/>
        </p:nvSpPr>
        <p:spPr>
          <a:xfrm>
            <a:off x="5257210" y="6289114"/>
            <a:ext cx="7751988" cy="461665"/>
          </a:xfrm>
          <a:prstGeom prst="rect">
            <a:avLst/>
          </a:prstGeom>
          <a:noFill/>
        </p:spPr>
        <p:txBody>
          <a:bodyPr wrap="square" rtlCol="0">
            <a:spAutoFit/>
          </a:bodyPr>
          <a:lstStyle/>
          <a:p>
            <a:pPr algn="l" rtl="1"/>
            <a:r>
              <a:rPr lang="fa-IR" sz="2400" dirty="0">
                <a:cs typeface="B Lotus" panose="00000400000000000000" pitchFamily="2" charset="-78"/>
              </a:rPr>
              <a:t>تهیه و تنظیم: سمانه رضائی    </a:t>
            </a:r>
            <a:r>
              <a:rPr lang="en-US" sz="2400" dirty="0">
                <a:latin typeface="Times New Roman" panose="02020603050405020304" pitchFamily="18" charset="0"/>
                <a:cs typeface="Times New Roman" panose="02020603050405020304" pitchFamily="18" charset="0"/>
              </a:rPr>
              <a:t>samaneh.rezaie74@gmail.com</a:t>
            </a:r>
          </a:p>
        </p:txBody>
      </p:sp>
      <p:pic>
        <p:nvPicPr>
          <p:cNvPr id="8" name="Picture 7">
            <a:extLst>
              <a:ext uri="{FF2B5EF4-FFF2-40B4-BE49-F238E27FC236}">
                <a16:creationId xmlns:a16="http://schemas.microsoft.com/office/drawing/2014/main" id="{4BD8DF7C-156C-404E-BF34-CEF10F8EFF1A}"/>
              </a:ext>
            </a:extLst>
          </p:cNvPr>
          <p:cNvPicPr>
            <a:picLocks noChangeAspect="1"/>
          </p:cNvPicPr>
          <p:nvPr/>
        </p:nvPicPr>
        <p:blipFill>
          <a:blip r:embed="rId2"/>
          <a:stretch>
            <a:fillRect/>
          </a:stretch>
        </p:blipFill>
        <p:spPr>
          <a:xfrm>
            <a:off x="9492213" y="849364"/>
            <a:ext cx="1394641" cy="1279350"/>
          </a:xfrm>
          <a:prstGeom prst="rect">
            <a:avLst/>
          </a:prstGeom>
        </p:spPr>
      </p:pic>
    </p:spTree>
    <p:extLst>
      <p:ext uri="{BB962C8B-B14F-4D97-AF65-F5344CB8AC3E}">
        <p14:creationId xmlns:p14="http://schemas.microsoft.com/office/powerpoint/2010/main" val="173859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1A2352-8ADE-4EDF-A42D-4CC9A8851950}"/>
              </a:ext>
            </a:extLst>
          </p:cNvPr>
          <p:cNvPicPr>
            <a:picLocks noChangeAspect="1"/>
          </p:cNvPicPr>
          <p:nvPr/>
        </p:nvPicPr>
        <p:blipFill>
          <a:blip r:embed="rId2"/>
          <a:stretch>
            <a:fillRect/>
          </a:stretch>
        </p:blipFill>
        <p:spPr>
          <a:xfrm>
            <a:off x="0" y="0"/>
            <a:ext cx="908483" cy="833381"/>
          </a:xfrm>
          <a:prstGeom prst="rect">
            <a:avLst/>
          </a:prstGeom>
        </p:spPr>
      </p:pic>
      <p:grpSp>
        <p:nvGrpSpPr>
          <p:cNvPr id="7" name="Group 6">
            <a:extLst>
              <a:ext uri="{FF2B5EF4-FFF2-40B4-BE49-F238E27FC236}">
                <a16:creationId xmlns:a16="http://schemas.microsoft.com/office/drawing/2014/main" id="{9B5A1D35-5855-4A4D-A848-86E7A8D051F3}"/>
              </a:ext>
            </a:extLst>
          </p:cNvPr>
          <p:cNvGrpSpPr/>
          <p:nvPr/>
        </p:nvGrpSpPr>
        <p:grpSpPr>
          <a:xfrm>
            <a:off x="8305014" y="110949"/>
            <a:ext cx="3983412" cy="741285"/>
            <a:chOff x="8295585" y="1789202"/>
            <a:chExt cx="3983412" cy="741285"/>
          </a:xfrm>
        </p:grpSpPr>
        <p:sp>
          <p:nvSpPr>
            <p:cNvPr id="8" name="Arrow: Pentagon 7">
              <a:extLst>
                <a:ext uri="{FF2B5EF4-FFF2-40B4-BE49-F238E27FC236}">
                  <a16:creationId xmlns:a16="http://schemas.microsoft.com/office/drawing/2014/main" id="{B1008C7C-CA21-4BC6-BA90-E7147E15989B}"/>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991F95F-D15A-4CA5-B88C-9B4422BDE461}"/>
                </a:ext>
              </a:extLst>
            </p:cNvPr>
            <p:cNvSpPr txBox="1"/>
            <p:nvPr/>
          </p:nvSpPr>
          <p:spPr>
            <a:xfrm>
              <a:off x="8467761" y="1929011"/>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latin typeface="Times New Roman" panose="02020603050405020304" pitchFamily="18" charset="0"/>
                  <a:cs typeface="B Lotus" panose="00000400000000000000" pitchFamily="2" charset="-78"/>
                </a:rPr>
                <a:t>فایل</a:t>
              </a:r>
              <a:r>
                <a:rPr lang="en-US" sz="2400" b="1" dirty="0">
                  <a:solidFill>
                    <a:schemeClr val="tx1"/>
                  </a:solidFill>
                  <a:latin typeface="Times New Roman" panose="02020603050405020304" pitchFamily="18" charset="0"/>
                  <a:cs typeface="B Lotus" panose="00000400000000000000" pitchFamily="2" charset="-78"/>
                </a:rPr>
                <a:t> </a:t>
              </a:r>
              <a:r>
                <a:rPr lang="en-US" sz="2400" b="1" dirty="0" err="1">
                  <a:solidFill>
                    <a:schemeClr val="tx1"/>
                  </a:solidFill>
                  <a:latin typeface="Times New Roman" panose="02020603050405020304" pitchFamily="18" charset="0"/>
                  <a:cs typeface="B Lotus" panose="00000400000000000000" pitchFamily="2" charset="-78"/>
                </a:rPr>
                <a:t>Saif</a:t>
              </a:r>
              <a:endParaRPr lang="en-US" sz="2400" b="1" dirty="0">
                <a:solidFill>
                  <a:schemeClr val="tx1"/>
                </a:solidFill>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D213DB3F-8EE4-4507-B95A-C5D084CAD37B}"/>
              </a:ext>
            </a:extLst>
          </p:cNvPr>
          <p:cNvSpPr txBox="1"/>
          <p:nvPr/>
        </p:nvSpPr>
        <p:spPr>
          <a:xfrm>
            <a:off x="949397" y="1545996"/>
            <a:ext cx="10956847" cy="461665"/>
          </a:xfrm>
          <a:prstGeom prst="rect">
            <a:avLst/>
          </a:prstGeom>
          <a:noFill/>
        </p:spPr>
        <p:txBody>
          <a:bodyPr wrap="none" rtlCol="0">
            <a:spAutoFit/>
          </a:bodyPr>
          <a:lstStyle/>
          <a:p>
            <a:pPr algn="r" rtl="1"/>
            <a:r>
              <a:rPr lang="fa-IR" sz="2400" dirty="0">
                <a:cs typeface="B Lotus" panose="00000400000000000000" pitchFamily="2" charset="-78"/>
              </a:rPr>
              <a:t>بعد از مراحل سنتز باید فایل </a:t>
            </a:r>
            <a:r>
              <a:rPr lang="en-US" sz="2400" dirty="0" err="1">
                <a:latin typeface="Times New Roman" panose="02020603050405020304" pitchFamily="18" charset="0"/>
                <a:cs typeface="Times New Roman" panose="02020603050405020304" pitchFamily="18" charset="0"/>
              </a:rPr>
              <a:t>Saif</a:t>
            </a:r>
            <a:r>
              <a:rPr lang="fa-IR" sz="2400" dirty="0">
                <a:cs typeface="B Lotus" panose="00000400000000000000" pitchFamily="2" charset="-78"/>
              </a:rPr>
              <a:t> که برای گزارش توان مدار نیاز است را از نرم افزار </a:t>
            </a:r>
            <a:r>
              <a:rPr lang="en-US" sz="2400" dirty="0" err="1">
                <a:latin typeface="Times New Roman" panose="02020603050405020304" pitchFamily="18" charset="0"/>
                <a:cs typeface="Times New Roman" panose="02020603050405020304" pitchFamily="18" charset="0"/>
              </a:rPr>
              <a:t>Modelsim</a:t>
            </a:r>
            <a:r>
              <a:rPr lang="fa-IR" sz="2400" dirty="0">
                <a:cs typeface="B Lotus" panose="00000400000000000000" pitchFamily="2" charset="-78"/>
              </a:rPr>
              <a:t> دریافت کنیم.</a:t>
            </a:r>
            <a:endParaRPr lang="en-US" sz="2400" dirty="0">
              <a:cs typeface="B Lotus" panose="00000400000000000000" pitchFamily="2" charset="-78"/>
            </a:endParaRPr>
          </a:p>
        </p:txBody>
      </p:sp>
      <p:grpSp>
        <p:nvGrpSpPr>
          <p:cNvPr id="3" name="Group 2">
            <a:extLst>
              <a:ext uri="{FF2B5EF4-FFF2-40B4-BE49-F238E27FC236}">
                <a16:creationId xmlns:a16="http://schemas.microsoft.com/office/drawing/2014/main" id="{7530A1C3-3B9E-4FE9-841C-9B2B781424EC}"/>
              </a:ext>
            </a:extLst>
          </p:cNvPr>
          <p:cNvGrpSpPr/>
          <p:nvPr/>
        </p:nvGrpSpPr>
        <p:grpSpPr>
          <a:xfrm>
            <a:off x="10065412" y="3452528"/>
            <a:ext cx="1991471" cy="1397812"/>
            <a:chOff x="10065412" y="3452528"/>
            <a:chExt cx="1991471" cy="1397812"/>
          </a:xfrm>
        </p:grpSpPr>
        <p:sp>
          <p:nvSpPr>
            <p:cNvPr id="15" name="Rectangle: Rounded Corners 14">
              <a:extLst>
                <a:ext uri="{FF2B5EF4-FFF2-40B4-BE49-F238E27FC236}">
                  <a16:creationId xmlns:a16="http://schemas.microsoft.com/office/drawing/2014/main" id="{424D2D16-304D-408F-AE14-070DBB780FC5}"/>
                </a:ext>
              </a:extLst>
            </p:cNvPr>
            <p:cNvSpPr/>
            <p:nvPr/>
          </p:nvSpPr>
          <p:spPr>
            <a:xfrm>
              <a:off x="10065412" y="3452528"/>
              <a:ext cx="1991471" cy="1397812"/>
            </a:xfrm>
            <a:prstGeom prst="roundRect">
              <a:avLst/>
            </a:prstGeom>
            <a:solidFill>
              <a:srgbClr val="D5FFF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A319CCE-E151-4337-9BD5-95652FA63C89}"/>
                </a:ext>
              </a:extLst>
            </p:cNvPr>
            <p:cNvSpPr txBox="1"/>
            <p:nvPr/>
          </p:nvSpPr>
          <p:spPr>
            <a:xfrm>
              <a:off x="10263775" y="3735935"/>
              <a:ext cx="1594744" cy="830997"/>
            </a:xfrm>
            <a:prstGeom prst="rect">
              <a:avLst/>
            </a:prstGeom>
            <a:noFill/>
          </p:spPr>
          <p:txBody>
            <a:bodyPr wrap="square" rtlCol="0">
              <a:spAutoFit/>
            </a:bodyPr>
            <a:lstStyle/>
            <a:p>
              <a:pPr algn="ctr" rtl="1"/>
              <a:r>
                <a:rPr lang="fa-IR" sz="2400" b="1" dirty="0">
                  <a:cs typeface="B Lotus" panose="00000400000000000000" pitchFamily="2" charset="-78"/>
                </a:rPr>
                <a:t>دریافت فایل </a:t>
              </a:r>
              <a:r>
                <a:rPr lang="en-US" sz="2400" b="1" dirty="0" err="1">
                  <a:cs typeface="B Lotus" panose="00000400000000000000" pitchFamily="2" charset="-78"/>
                </a:rPr>
                <a:t>Saif</a:t>
              </a:r>
              <a:endParaRPr lang="en-US" sz="2400" b="1" dirty="0">
                <a:cs typeface="B Lotus" panose="00000400000000000000" pitchFamily="2" charset="-78"/>
              </a:endParaRPr>
            </a:p>
          </p:txBody>
        </p:sp>
      </p:grpSp>
      <p:grpSp>
        <p:nvGrpSpPr>
          <p:cNvPr id="5" name="Group 4">
            <a:extLst>
              <a:ext uri="{FF2B5EF4-FFF2-40B4-BE49-F238E27FC236}">
                <a16:creationId xmlns:a16="http://schemas.microsoft.com/office/drawing/2014/main" id="{EDC20CF5-5372-4AFD-8329-75F1DAE4A4FE}"/>
              </a:ext>
            </a:extLst>
          </p:cNvPr>
          <p:cNvGrpSpPr/>
          <p:nvPr/>
        </p:nvGrpSpPr>
        <p:grpSpPr>
          <a:xfrm>
            <a:off x="6016821" y="4151433"/>
            <a:ext cx="2784087" cy="1684584"/>
            <a:chOff x="6013620" y="4137841"/>
            <a:chExt cx="2784087" cy="1684584"/>
          </a:xfrm>
        </p:grpSpPr>
        <p:grpSp>
          <p:nvGrpSpPr>
            <p:cNvPr id="24" name="กลุ่ม 351">
              <a:extLst>
                <a:ext uri="{FF2B5EF4-FFF2-40B4-BE49-F238E27FC236}">
                  <a16:creationId xmlns:a16="http://schemas.microsoft.com/office/drawing/2014/main" id="{F6647932-D967-41C1-A1AD-3528ADBBDA0A}"/>
                </a:ext>
              </a:extLst>
            </p:cNvPr>
            <p:cNvGrpSpPr/>
            <p:nvPr/>
          </p:nvGrpSpPr>
          <p:grpSpPr>
            <a:xfrm>
              <a:off x="6013620" y="4137841"/>
              <a:ext cx="2784087" cy="1683478"/>
              <a:chOff x="15551825" y="2752976"/>
              <a:chExt cx="5373012" cy="2460374"/>
            </a:xfrm>
          </p:grpSpPr>
          <p:sp>
            <p:nvSpPr>
              <p:cNvPr id="36" name="Freeform 10">
                <a:extLst>
                  <a:ext uri="{FF2B5EF4-FFF2-40B4-BE49-F238E27FC236}">
                    <a16:creationId xmlns:a16="http://schemas.microsoft.com/office/drawing/2014/main" id="{9C0CD173-48D4-4E30-A6AE-647445900D4D}"/>
                  </a:ext>
                </a:extLst>
              </p:cNvPr>
              <p:cNvSpPr>
                <a:spLocks/>
              </p:cNvSpPr>
              <p:nvPr/>
            </p:nvSpPr>
            <p:spPr bwMode="auto">
              <a:xfrm>
                <a:off x="15670212" y="2895600"/>
                <a:ext cx="5254625" cy="2317750"/>
              </a:xfrm>
              <a:custGeom>
                <a:avLst/>
                <a:gdLst>
                  <a:gd name="T0" fmla="*/ 238 w 238"/>
                  <a:gd name="T1" fmla="*/ 93 h 105"/>
                  <a:gd name="T2" fmla="*/ 227 w 238"/>
                  <a:gd name="T3" fmla="*/ 105 h 105"/>
                  <a:gd name="T4" fmla="*/ 11 w 238"/>
                  <a:gd name="T5" fmla="*/ 105 h 105"/>
                  <a:gd name="T6" fmla="*/ 0 w 238"/>
                  <a:gd name="T7" fmla="*/ 93 h 105"/>
                  <a:gd name="T8" fmla="*/ 0 w 238"/>
                  <a:gd name="T9" fmla="*/ 11 h 105"/>
                  <a:gd name="T10" fmla="*/ 11 w 238"/>
                  <a:gd name="T11" fmla="*/ 0 h 105"/>
                  <a:gd name="T12" fmla="*/ 227 w 238"/>
                  <a:gd name="T13" fmla="*/ 0 h 105"/>
                  <a:gd name="T14" fmla="*/ 238 w 238"/>
                  <a:gd name="T15" fmla="*/ 11 h 105"/>
                  <a:gd name="T16" fmla="*/ 238 w 238"/>
                  <a:gd name="T17"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05">
                    <a:moveTo>
                      <a:pt x="238" y="93"/>
                    </a:moveTo>
                    <a:cubicBezTo>
                      <a:pt x="238" y="100"/>
                      <a:pt x="233" y="105"/>
                      <a:pt x="227" y="105"/>
                    </a:cubicBezTo>
                    <a:cubicBezTo>
                      <a:pt x="11" y="105"/>
                      <a:pt x="11" y="105"/>
                      <a:pt x="11" y="105"/>
                    </a:cubicBezTo>
                    <a:cubicBezTo>
                      <a:pt x="5" y="105"/>
                      <a:pt x="0" y="100"/>
                      <a:pt x="0" y="93"/>
                    </a:cubicBezTo>
                    <a:cubicBezTo>
                      <a:pt x="0" y="11"/>
                      <a:pt x="0" y="11"/>
                      <a:pt x="0" y="11"/>
                    </a:cubicBezTo>
                    <a:cubicBezTo>
                      <a:pt x="0" y="5"/>
                      <a:pt x="5" y="0"/>
                      <a:pt x="11" y="0"/>
                    </a:cubicBezTo>
                    <a:cubicBezTo>
                      <a:pt x="227" y="0"/>
                      <a:pt x="227" y="0"/>
                      <a:pt x="227" y="0"/>
                    </a:cubicBezTo>
                    <a:cubicBezTo>
                      <a:pt x="233" y="0"/>
                      <a:pt x="238" y="5"/>
                      <a:pt x="238" y="11"/>
                    </a:cubicBezTo>
                    <a:lnTo>
                      <a:pt x="238" y="93"/>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11">
                <a:extLst>
                  <a:ext uri="{FF2B5EF4-FFF2-40B4-BE49-F238E27FC236}">
                    <a16:creationId xmlns:a16="http://schemas.microsoft.com/office/drawing/2014/main" id="{2A73BE3B-B516-465A-A57A-3947FB6BB260}"/>
                  </a:ext>
                </a:extLst>
              </p:cNvPr>
              <p:cNvSpPr>
                <a:spLocks/>
              </p:cNvSpPr>
              <p:nvPr/>
            </p:nvSpPr>
            <p:spPr bwMode="auto">
              <a:xfrm>
                <a:off x="15670212" y="2895600"/>
                <a:ext cx="5254625" cy="971550"/>
              </a:xfrm>
              <a:custGeom>
                <a:avLst/>
                <a:gdLst>
                  <a:gd name="T0" fmla="*/ 238 w 238"/>
                  <a:gd name="T1" fmla="*/ 44 h 44"/>
                  <a:gd name="T2" fmla="*/ 238 w 238"/>
                  <a:gd name="T3" fmla="*/ 11 h 44"/>
                  <a:gd name="T4" fmla="*/ 227 w 238"/>
                  <a:gd name="T5" fmla="*/ 0 h 44"/>
                  <a:gd name="T6" fmla="*/ 11 w 238"/>
                  <a:gd name="T7" fmla="*/ 0 h 44"/>
                  <a:gd name="T8" fmla="*/ 0 w 238"/>
                  <a:gd name="T9" fmla="*/ 11 h 44"/>
                  <a:gd name="T10" fmla="*/ 0 w 238"/>
                  <a:gd name="T11" fmla="*/ 44 h 44"/>
                  <a:gd name="T12" fmla="*/ 238 w 23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238" h="44">
                    <a:moveTo>
                      <a:pt x="238" y="44"/>
                    </a:moveTo>
                    <a:cubicBezTo>
                      <a:pt x="238" y="11"/>
                      <a:pt x="238" y="11"/>
                      <a:pt x="238" y="11"/>
                    </a:cubicBezTo>
                    <a:cubicBezTo>
                      <a:pt x="238" y="5"/>
                      <a:pt x="233" y="0"/>
                      <a:pt x="227" y="0"/>
                    </a:cubicBezTo>
                    <a:cubicBezTo>
                      <a:pt x="11" y="0"/>
                      <a:pt x="11" y="0"/>
                      <a:pt x="11" y="0"/>
                    </a:cubicBezTo>
                    <a:cubicBezTo>
                      <a:pt x="5" y="0"/>
                      <a:pt x="0" y="5"/>
                      <a:pt x="0" y="11"/>
                    </a:cubicBezTo>
                    <a:cubicBezTo>
                      <a:pt x="0" y="44"/>
                      <a:pt x="0" y="44"/>
                      <a:pt x="0" y="44"/>
                    </a:cubicBezTo>
                    <a:lnTo>
                      <a:pt x="238" y="44"/>
                    </a:lnTo>
                    <a:close/>
                  </a:path>
                </a:pathLst>
              </a:custGeom>
              <a:solidFill>
                <a:srgbClr val="4BACC6"/>
              </a:solidFill>
              <a:ln>
                <a:noFill/>
              </a:ln>
            </p:spPr>
            <p:txBody>
              <a:bodyPr vert="horz" wrap="square" lIns="91440" tIns="45720" rIns="91440" bIns="45720" numCol="1" anchor="t" anchorCtr="0" compatLnSpc="1">
                <a:prstTxWarp prst="textNoShape">
                  <a:avLst/>
                </a:prstTxWarp>
              </a:bodyPr>
              <a:lstStyle/>
              <a:p>
                <a:endParaRPr lang="th-TH"/>
              </a:p>
            </p:txBody>
          </p:sp>
          <p:sp>
            <p:nvSpPr>
              <p:cNvPr id="38" name="TextBox 31">
                <a:extLst>
                  <a:ext uri="{FF2B5EF4-FFF2-40B4-BE49-F238E27FC236}">
                    <a16:creationId xmlns:a16="http://schemas.microsoft.com/office/drawing/2014/main" id="{EC8F1A39-D07D-4F26-9A65-37282832B807}"/>
                  </a:ext>
                </a:extLst>
              </p:cNvPr>
              <p:cNvSpPr txBox="1">
                <a:spLocks noChangeArrowheads="1"/>
              </p:cNvSpPr>
              <p:nvPr/>
            </p:nvSpPr>
            <p:spPr bwMode="auto">
              <a:xfrm>
                <a:off x="15551825" y="2752976"/>
                <a:ext cx="5181601" cy="207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sz="4000" b="1" dirty="0">
                    <a:solidFill>
                      <a:schemeClr val="bg1"/>
                    </a:solidFill>
                    <a:latin typeface="Lato Black" pitchFamily="34" charset="0"/>
                    <a:ea typeface="Lato Black" pitchFamily="34" charset="0"/>
                    <a:cs typeface="Lato Black" pitchFamily="34" charset="0"/>
                  </a:rPr>
                  <a:t> </a:t>
                </a:r>
                <a:r>
                  <a:rPr lang="fa-IR" sz="2800" b="1" dirty="0">
                    <a:solidFill>
                      <a:schemeClr val="bg1"/>
                    </a:solidFill>
                    <a:latin typeface="Lato Black" pitchFamily="34" charset="0"/>
                    <a:ea typeface="Lato Black" pitchFamily="34" charset="0"/>
                    <a:cs typeface="Lato Black" pitchFamily="34" charset="0"/>
                  </a:rPr>
                  <a:t>2</a:t>
                </a:r>
                <a:endParaRPr lang="en-US" sz="4000" b="1" dirty="0">
                  <a:solidFill>
                    <a:schemeClr val="bg1"/>
                  </a:solidFill>
                  <a:latin typeface="Lato Black" pitchFamily="34" charset="0"/>
                  <a:ea typeface="Lato Black" pitchFamily="34" charset="0"/>
                  <a:cs typeface="Lato Black" pitchFamily="34" charset="0"/>
                </a:endParaRPr>
              </a:p>
            </p:txBody>
          </p:sp>
        </p:grpSp>
        <p:sp>
          <p:nvSpPr>
            <p:cNvPr id="26" name="TextBox 25">
              <a:extLst>
                <a:ext uri="{FF2B5EF4-FFF2-40B4-BE49-F238E27FC236}">
                  <a16:creationId xmlns:a16="http://schemas.microsoft.com/office/drawing/2014/main" id="{991995BE-6882-49F2-8051-C67F1B0C61F5}"/>
                </a:ext>
              </a:extLst>
            </p:cNvPr>
            <p:cNvSpPr txBox="1"/>
            <p:nvPr/>
          </p:nvSpPr>
          <p:spPr>
            <a:xfrm>
              <a:off x="6542702" y="4899095"/>
              <a:ext cx="1787266" cy="923330"/>
            </a:xfrm>
            <a:prstGeom prst="rect">
              <a:avLst/>
            </a:prstGeom>
            <a:noFill/>
          </p:spPr>
          <p:txBody>
            <a:bodyPr wrap="square" rtlCol="0">
              <a:spAutoFit/>
            </a:bodyPr>
            <a:lstStyle/>
            <a:p>
              <a:pPr algn="ctr" rtl="1"/>
              <a:r>
                <a:rPr lang="fa-IR" dirty="0">
                  <a:latin typeface="Times New Roman" panose="02020603050405020304" pitchFamily="18" charset="0"/>
                  <a:cs typeface="B Lotus" panose="00000400000000000000" pitchFamily="2" charset="-78"/>
                </a:rPr>
                <a:t>دریافت فایل </a:t>
              </a:r>
              <a:r>
                <a:rPr lang="en-US" dirty="0" err="1">
                  <a:latin typeface="Times New Roman" panose="02020603050405020304" pitchFamily="18" charset="0"/>
                  <a:cs typeface="B Lotus" panose="00000400000000000000" pitchFamily="2" charset="-78"/>
                </a:rPr>
                <a:t>Saif</a:t>
              </a:r>
              <a:r>
                <a:rPr lang="fa-IR" dirty="0">
                  <a:latin typeface="Times New Roman" panose="02020603050405020304" pitchFamily="18" charset="0"/>
                  <a:cs typeface="B Lotus" panose="00000400000000000000" pitchFamily="2" charset="-78"/>
                </a:rPr>
                <a:t> به صورت مستقیم از </a:t>
              </a:r>
              <a:r>
                <a:rPr lang="en-US" dirty="0" err="1">
                  <a:latin typeface="Times New Roman" panose="02020603050405020304" pitchFamily="18" charset="0"/>
                  <a:cs typeface="B Lotus" panose="00000400000000000000" pitchFamily="2" charset="-78"/>
                </a:rPr>
                <a:t>Modelsim</a:t>
              </a:r>
              <a:endParaRPr lang="en-US" dirty="0">
                <a:latin typeface="Times New Roman" panose="02020603050405020304" pitchFamily="18" charset="0"/>
                <a:cs typeface="Times New Roman" panose="02020603050405020304" pitchFamily="18" charset="0"/>
              </a:endParaRPr>
            </a:p>
          </p:txBody>
        </p:sp>
      </p:grpSp>
      <p:cxnSp>
        <p:nvCxnSpPr>
          <p:cNvPr id="27" name="Straight Connector 26">
            <a:extLst>
              <a:ext uri="{FF2B5EF4-FFF2-40B4-BE49-F238E27FC236}">
                <a16:creationId xmlns:a16="http://schemas.microsoft.com/office/drawing/2014/main" id="{5C5BF17C-82D7-46E5-A2B7-51DFD0C68EAB}"/>
              </a:ext>
            </a:extLst>
          </p:cNvPr>
          <p:cNvCxnSpPr>
            <a:cxnSpLocks/>
            <a:stCxn id="15" idx="1"/>
            <a:endCxn id="34" idx="0"/>
          </p:cNvCxnSpPr>
          <p:nvPr/>
        </p:nvCxnSpPr>
        <p:spPr>
          <a:xfrm flipH="1" flipV="1">
            <a:off x="8793110" y="3053075"/>
            <a:ext cx="1272302" cy="1098359"/>
          </a:xfrm>
          <a:prstGeom prst="line">
            <a:avLst/>
          </a:prstGeom>
          <a:ln w="19050" cap="flat" cmpd="sng" algn="ctr">
            <a:solidFill>
              <a:schemeClr val="accent5"/>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DB918AC6-83D7-418F-83D2-6CD8F77F8AC4}"/>
              </a:ext>
            </a:extLst>
          </p:cNvPr>
          <p:cNvCxnSpPr>
            <a:cxnSpLocks/>
            <a:stCxn id="15" idx="1"/>
          </p:cNvCxnSpPr>
          <p:nvPr/>
        </p:nvCxnSpPr>
        <p:spPr>
          <a:xfrm flipH="1">
            <a:off x="8793110" y="4151434"/>
            <a:ext cx="1272302" cy="875595"/>
          </a:xfrm>
          <a:prstGeom prst="line">
            <a:avLst/>
          </a:prstGeom>
          <a:ln w="19050" cap="flat" cmpd="sng" algn="ctr">
            <a:solidFill>
              <a:schemeClr val="accent5"/>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 name="Group 3">
            <a:extLst>
              <a:ext uri="{FF2B5EF4-FFF2-40B4-BE49-F238E27FC236}">
                <a16:creationId xmlns:a16="http://schemas.microsoft.com/office/drawing/2014/main" id="{9B1E5C98-7115-4673-B8D4-FC8A6DA6CA81}"/>
              </a:ext>
            </a:extLst>
          </p:cNvPr>
          <p:cNvGrpSpPr/>
          <p:nvPr/>
        </p:nvGrpSpPr>
        <p:grpSpPr>
          <a:xfrm>
            <a:off x="6074964" y="2188969"/>
            <a:ext cx="2718146" cy="1832528"/>
            <a:chOff x="6074964" y="2188969"/>
            <a:chExt cx="2718146" cy="1832528"/>
          </a:xfrm>
        </p:grpSpPr>
        <p:grpSp>
          <p:nvGrpSpPr>
            <p:cNvPr id="25" name="กลุ่ม 351">
              <a:extLst>
                <a:ext uri="{FF2B5EF4-FFF2-40B4-BE49-F238E27FC236}">
                  <a16:creationId xmlns:a16="http://schemas.microsoft.com/office/drawing/2014/main" id="{94D62665-028D-4CDE-AF3F-589707A76804}"/>
                </a:ext>
              </a:extLst>
            </p:cNvPr>
            <p:cNvGrpSpPr/>
            <p:nvPr/>
          </p:nvGrpSpPr>
          <p:grpSpPr>
            <a:xfrm>
              <a:off x="6074964" y="2188969"/>
              <a:ext cx="2718146" cy="1822043"/>
              <a:chOff x="15500148" y="2652814"/>
              <a:chExt cx="5424689" cy="2560536"/>
            </a:xfrm>
          </p:grpSpPr>
          <p:sp>
            <p:nvSpPr>
              <p:cNvPr id="33" name="Freeform 10">
                <a:extLst>
                  <a:ext uri="{FF2B5EF4-FFF2-40B4-BE49-F238E27FC236}">
                    <a16:creationId xmlns:a16="http://schemas.microsoft.com/office/drawing/2014/main" id="{154E4D27-0973-4FA5-B951-A6BB4E9A187D}"/>
                  </a:ext>
                </a:extLst>
              </p:cNvPr>
              <p:cNvSpPr>
                <a:spLocks/>
              </p:cNvSpPr>
              <p:nvPr/>
            </p:nvSpPr>
            <p:spPr bwMode="auto">
              <a:xfrm>
                <a:off x="15670213" y="2895599"/>
                <a:ext cx="5254621" cy="2317751"/>
              </a:xfrm>
              <a:custGeom>
                <a:avLst/>
                <a:gdLst>
                  <a:gd name="T0" fmla="*/ 238 w 238"/>
                  <a:gd name="T1" fmla="*/ 93 h 105"/>
                  <a:gd name="T2" fmla="*/ 227 w 238"/>
                  <a:gd name="T3" fmla="*/ 105 h 105"/>
                  <a:gd name="T4" fmla="*/ 11 w 238"/>
                  <a:gd name="T5" fmla="*/ 105 h 105"/>
                  <a:gd name="T6" fmla="*/ 0 w 238"/>
                  <a:gd name="T7" fmla="*/ 93 h 105"/>
                  <a:gd name="T8" fmla="*/ 0 w 238"/>
                  <a:gd name="T9" fmla="*/ 11 h 105"/>
                  <a:gd name="T10" fmla="*/ 11 w 238"/>
                  <a:gd name="T11" fmla="*/ 0 h 105"/>
                  <a:gd name="T12" fmla="*/ 227 w 238"/>
                  <a:gd name="T13" fmla="*/ 0 h 105"/>
                  <a:gd name="T14" fmla="*/ 238 w 238"/>
                  <a:gd name="T15" fmla="*/ 11 h 105"/>
                  <a:gd name="T16" fmla="*/ 238 w 238"/>
                  <a:gd name="T17"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05">
                    <a:moveTo>
                      <a:pt x="238" y="93"/>
                    </a:moveTo>
                    <a:cubicBezTo>
                      <a:pt x="238" y="100"/>
                      <a:pt x="233" y="105"/>
                      <a:pt x="227" y="105"/>
                    </a:cubicBezTo>
                    <a:cubicBezTo>
                      <a:pt x="11" y="105"/>
                      <a:pt x="11" y="105"/>
                      <a:pt x="11" y="105"/>
                    </a:cubicBezTo>
                    <a:cubicBezTo>
                      <a:pt x="5" y="105"/>
                      <a:pt x="0" y="100"/>
                      <a:pt x="0" y="93"/>
                    </a:cubicBezTo>
                    <a:cubicBezTo>
                      <a:pt x="0" y="11"/>
                      <a:pt x="0" y="11"/>
                      <a:pt x="0" y="11"/>
                    </a:cubicBezTo>
                    <a:cubicBezTo>
                      <a:pt x="0" y="5"/>
                      <a:pt x="5" y="0"/>
                      <a:pt x="11" y="0"/>
                    </a:cubicBezTo>
                    <a:cubicBezTo>
                      <a:pt x="227" y="0"/>
                      <a:pt x="227" y="0"/>
                      <a:pt x="227" y="0"/>
                    </a:cubicBezTo>
                    <a:cubicBezTo>
                      <a:pt x="233" y="0"/>
                      <a:pt x="238" y="5"/>
                      <a:pt x="238" y="11"/>
                    </a:cubicBezTo>
                    <a:lnTo>
                      <a:pt x="238" y="93"/>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Freeform 11">
                <a:extLst>
                  <a:ext uri="{FF2B5EF4-FFF2-40B4-BE49-F238E27FC236}">
                    <a16:creationId xmlns:a16="http://schemas.microsoft.com/office/drawing/2014/main" id="{DCE8AC89-AEFF-46EE-A228-B599E7CA2C17}"/>
                  </a:ext>
                </a:extLst>
              </p:cNvPr>
              <p:cNvSpPr>
                <a:spLocks/>
              </p:cNvSpPr>
              <p:nvPr/>
            </p:nvSpPr>
            <p:spPr bwMode="auto">
              <a:xfrm>
                <a:off x="15670213" y="2895601"/>
                <a:ext cx="5254624" cy="971550"/>
              </a:xfrm>
              <a:custGeom>
                <a:avLst/>
                <a:gdLst>
                  <a:gd name="T0" fmla="*/ 238 w 238"/>
                  <a:gd name="T1" fmla="*/ 44 h 44"/>
                  <a:gd name="T2" fmla="*/ 238 w 238"/>
                  <a:gd name="T3" fmla="*/ 11 h 44"/>
                  <a:gd name="T4" fmla="*/ 227 w 238"/>
                  <a:gd name="T5" fmla="*/ 0 h 44"/>
                  <a:gd name="T6" fmla="*/ 11 w 238"/>
                  <a:gd name="T7" fmla="*/ 0 h 44"/>
                  <a:gd name="T8" fmla="*/ 0 w 238"/>
                  <a:gd name="T9" fmla="*/ 11 h 44"/>
                  <a:gd name="T10" fmla="*/ 0 w 238"/>
                  <a:gd name="T11" fmla="*/ 44 h 44"/>
                  <a:gd name="T12" fmla="*/ 238 w 23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238" h="44">
                    <a:moveTo>
                      <a:pt x="238" y="44"/>
                    </a:moveTo>
                    <a:cubicBezTo>
                      <a:pt x="238" y="11"/>
                      <a:pt x="238" y="11"/>
                      <a:pt x="238" y="11"/>
                    </a:cubicBezTo>
                    <a:cubicBezTo>
                      <a:pt x="238" y="5"/>
                      <a:pt x="233" y="0"/>
                      <a:pt x="227" y="0"/>
                    </a:cubicBezTo>
                    <a:cubicBezTo>
                      <a:pt x="11" y="0"/>
                      <a:pt x="11" y="0"/>
                      <a:pt x="11" y="0"/>
                    </a:cubicBezTo>
                    <a:cubicBezTo>
                      <a:pt x="5" y="0"/>
                      <a:pt x="0" y="5"/>
                      <a:pt x="0" y="11"/>
                    </a:cubicBezTo>
                    <a:cubicBezTo>
                      <a:pt x="0" y="44"/>
                      <a:pt x="0" y="44"/>
                      <a:pt x="0" y="44"/>
                    </a:cubicBezTo>
                    <a:lnTo>
                      <a:pt x="238" y="4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sp>
            <p:nvSpPr>
              <p:cNvPr id="35" name="TextBox 31">
                <a:extLst>
                  <a:ext uri="{FF2B5EF4-FFF2-40B4-BE49-F238E27FC236}">
                    <a16:creationId xmlns:a16="http://schemas.microsoft.com/office/drawing/2014/main" id="{20D06976-243A-4704-89F5-8E0A15DDF388}"/>
                  </a:ext>
                </a:extLst>
              </p:cNvPr>
              <p:cNvSpPr txBox="1">
                <a:spLocks noChangeArrowheads="1"/>
              </p:cNvSpPr>
              <p:nvPr/>
            </p:nvSpPr>
            <p:spPr bwMode="auto">
              <a:xfrm>
                <a:off x="15500148" y="2652814"/>
                <a:ext cx="5181599" cy="2070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eaLnBrk="1" hangingPunct="1"/>
                <a:r>
                  <a:rPr lang="en-US" sz="4000" b="1" dirty="0">
                    <a:solidFill>
                      <a:schemeClr val="bg1"/>
                    </a:solidFill>
                    <a:latin typeface="Lato Black" pitchFamily="34" charset="0"/>
                    <a:ea typeface="Lato Black" pitchFamily="34" charset="0"/>
                    <a:cs typeface="Lato Black" pitchFamily="34" charset="0"/>
                  </a:rPr>
                  <a:t> </a:t>
                </a:r>
                <a:r>
                  <a:rPr lang="en-US" sz="2800" b="1" dirty="0">
                    <a:solidFill>
                      <a:schemeClr val="bg1"/>
                    </a:solidFill>
                    <a:latin typeface="Lato Black" pitchFamily="34" charset="0"/>
                    <a:ea typeface="Lato Black" pitchFamily="34" charset="0"/>
                    <a:cs typeface="Lato Black" pitchFamily="34" charset="0"/>
                  </a:rPr>
                  <a:t>1</a:t>
                </a:r>
                <a:endParaRPr lang="en-US" sz="4000" b="1" dirty="0">
                  <a:solidFill>
                    <a:schemeClr val="bg1"/>
                  </a:solidFill>
                  <a:latin typeface="Lato Black" pitchFamily="34" charset="0"/>
                  <a:ea typeface="Lato Black" pitchFamily="34" charset="0"/>
                  <a:cs typeface="Lato Black" pitchFamily="34" charset="0"/>
                </a:endParaRPr>
              </a:p>
            </p:txBody>
          </p:sp>
        </p:grpSp>
        <p:sp>
          <p:nvSpPr>
            <p:cNvPr id="13" name="TextBox 12">
              <a:extLst>
                <a:ext uri="{FF2B5EF4-FFF2-40B4-BE49-F238E27FC236}">
                  <a16:creationId xmlns:a16="http://schemas.microsoft.com/office/drawing/2014/main" id="{F4105B5D-8F47-41B9-8905-B08B0B22944A}"/>
                </a:ext>
              </a:extLst>
            </p:cNvPr>
            <p:cNvSpPr txBox="1"/>
            <p:nvPr/>
          </p:nvSpPr>
          <p:spPr>
            <a:xfrm>
              <a:off x="6476096" y="3098167"/>
              <a:ext cx="2001094" cy="923330"/>
            </a:xfrm>
            <a:prstGeom prst="rect">
              <a:avLst/>
            </a:prstGeom>
            <a:noFill/>
          </p:spPr>
          <p:txBody>
            <a:bodyPr wrap="square" rtlCol="0">
              <a:spAutoFit/>
            </a:bodyPr>
            <a:lstStyle/>
            <a:p>
              <a:pPr algn="ctr" rtl="1"/>
              <a:r>
                <a:rPr lang="fa-IR" dirty="0">
                  <a:latin typeface="+mj-lt"/>
                  <a:cs typeface="B Lotus" panose="00000400000000000000" pitchFamily="2" charset="-78"/>
                </a:rPr>
                <a:t>دریافت فایل </a:t>
              </a:r>
              <a:r>
                <a:rPr lang="en-US" dirty="0">
                  <a:latin typeface="Times New Roman" panose="02020603050405020304" pitchFamily="18" charset="0"/>
                  <a:cs typeface="Times New Roman" panose="02020603050405020304" pitchFamily="18" charset="0"/>
                </a:rPr>
                <a:t>VCD</a:t>
              </a:r>
              <a:r>
                <a:rPr lang="fa-IR" dirty="0">
                  <a:latin typeface="+mj-lt"/>
                  <a:cs typeface="B Lotus" panose="00000400000000000000" pitchFamily="2" charset="-78"/>
                </a:rPr>
                <a:t> و تبدیل آن به </a:t>
              </a:r>
              <a:r>
                <a:rPr lang="en-US" dirty="0">
                  <a:latin typeface="+mj-lt"/>
                  <a:cs typeface="B Lotus" panose="00000400000000000000" pitchFamily="2" charset="-78"/>
                </a:rPr>
                <a:t> </a:t>
              </a:r>
              <a:r>
                <a:rPr lang="en-US" dirty="0" err="1">
                  <a:latin typeface="Times New Roman" panose="02020603050405020304" pitchFamily="18" charset="0"/>
                  <a:cs typeface="Times New Roman" panose="02020603050405020304" pitchFamily="18" charset="0"/>
                </a:rPr>
                <a:t>Saif</a:t>
              </a:r>
              <a:r>
                <a:rPr lang="fa-IR" dirty="0">
                  <a:latin typeface="+mj-lt"/>
                  <a:cs typeface="B Lotus" panose="00000400000000000000" pitchFamily="2" charset="-78"/>
                </a:rPr>
                <a:t> از </a:t>
              </a:r>
              <a:r>
                <a:rPr lang="en-US" dirty="0" err="1">
                  <a:latin typeface="Times New Roman" panose="02020603050405020304" pitchFamily="18" charset="0"/>
                  <a:cs typeface="Times New Roman" panose="02020603050405020304" pitchFamily="18" charset="0"/>
                </a:rPr>
                <a:t>Modelsim</a:t>
              </a:r>
              <a:endParaRPr lang="en-US" dirty="0">
                <a:latin typeface="Times New Roman" panose="02020603050405020304" pitchFamily="18" charset="0"/>
                <a:cs typeface="Times New Roman" panose="02020603050405020304" pitchFamily="18" charset="0"/>
              </a:endParaRPr>
            </a:p>
          </p:txBody>
        </p:sp>
      </p:grpSp>
      <p:sp>
        <p:nvSpPr>
          <p:cNvPr id="55" name="Arrow: Left 54">
            <a:extLst>
              <a:ext uri="{FF2B5EF4-FFF2-40B4-BE49-F238E27FC236}">
                <a16:creationId xmlns:a16="http://schemas.microsoft.com/office/drawing/2014/main" id="{A8032164-203E-4954-BDB8-E3DC77E4CD89}"/>
              </a:ext>
            </a:extLst>
          </p:cNvPr>
          <p:cNvSpPr/>
          <p:nvPr/>
        </p:nvSpPr>
        <p:spPr>
          <a:xfrm>
            <a:off x="5358368" y="2901209"/>
            <a:ext cx="669303"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 55">
            <a:extLst>
              <a:ext uri="{FF2B5EF4-FFF2-40B4-BE49-F238E27FC236}">
                <a16:creationId xmlns:a16="http://schemas.microsoft.com/office/drawing/2014/main" id="{53D41B6D-2090-4394-AB7B-A254C3CD0069}"/>
              </a:ext>
            </a:extLst>
          </p:cNvPr>
          <p:cNvSpPr/>
          <p:nvPr/>
        </p:nvSpPr>
        <p:spPr>
          <a:xfrm>
            <a:off x="5304879" y="4763681"/>
            <a:ext cx="669303" cy="6463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56A29AA-4D8A-4EC8-8932-FC6D12EFCF43}"/>
              </a:ext>
            </a:extLst>
          </p:cNvPr>
          <p:cNvGrpSpPr/>
          <p:nvPr/>
        </p:nvGrpSpPr>
        <p:grpSpPr>
          <a:xfrm>
            <a:off x="116316" y="2409572"/>
            <a:ext cx="6973535" cy="1943458"/>
            <a:chOff x="116316" y="2409572"/>
            <a:chExt cx="6973535" cy="1943458"/>
          </a:xfrm>
        </p:grpSpPr>
        <p:sp>
          <p:nvSpPr>
            <p:cNvPr id="52" name="TextBox 51">
              <a:extLst>
                <a:ext uri="{FF2B5EF4-FFF2-40B4-BE49-F238E27FC236}">
                  <a16:creationId xmlns:a16="http://schemas.microsoft.com/office/drawing/2014/main" id="{9D4BCC96-04DB-4DED-B4CE-94129C13D0E6}"/>
                </a:ext>
              </a:extLst>
            </p:cNvPr>
            <p:cNvSpPr txBox="1"/>
            <p:nvPr/>
          </p:nvSpPr>
          <p:spPr>
            <a:xfrm>
              <a:off x="948289" y="2562921"/>
              <a:ext cx="6141562" cy="923330"/>
            </a:xfrm>
            <a:prstGeom prst="rect">
              <a:avLst/>
            </a:prstGeom>
            <a:noFill/>
          </p:spPr>
          <p:txBody>
            <a:bodyPr wrap="square">
              <a:spAutoFit/>
            </a:bodyPr>
            <a:lstStyle/>
            <a:p>
              <a:r>
                <a:rPr lang="en-US" sz="1800" b="0" i="0" dirty="0" err="1">
                  <a:solidFill>
                    <a:srgbClr val="000000"/>
                  </a:solidFill>
                  <a:effectLst/>
                  <a:latin typeface="Times New Roman" panose="02020603050405020304" pitchFamily="18" charset="0"/>
                </a:rPr>
                <a:t>vcd</a:t>
              </a:r>
              <a:r>
                <a:rPr lang="en-US" sz="1800" b="0" i="0" dirty="0">
                  <a:solidFill>
                    <a:srgbClr val="000000"/>
                  </a:solidFill>
                  <a:effectLst/>
                  <a:latin typeface="Times New Roman" panose="02020603050405020304" pitchFamily="18" charset="0"/>
                </a:rPr>
                <a:t> file </a:t>
              </a:r>
              <a:r>
                <a:rPr lang="en-US" sz="1800" b="0" i="0" dirty="0" err="1">
                  <a:solidFill>
                    <a:srgbClr val="000000"/>
                  </a:solidFill>
                  <a:effectLst/>
                  <a:latin typeface="Times New Roman" panose="02020603050405020304" pitchFamily="18" charset="0"/>
                </a:rPr>
                <a:t>file.vcd</a:t>
              </a:r>
              <a:endParaRPr lang="en-US" sz="1800" b="0" i="0" dirty="0">
                <a:solidFill>
                  <a:srgbClr val="000000"/>
                </a:solidFill>
                <a:effectLst/>
                <a:latin typeface="Times New Roman" panose="02020603050405020304" pitchFamily="18" charset="0"/>
              </a:endParaRPr>
            </a:p>
            <a:p>
              <a:r>
                <a:rPr lang="en-US" sz="1800" b="0" i="0" dirty="0" err="1">
                  <a:solidFill>
                    <a:srgbClr val="000000"/>
                  </a:solidFill>
                  <a:effectLst/>
                  <a:latin typeface="Times New Roman" panose="02020603050405020304" pitchFamily="18" charset="0"/>
                </a:rPr>
                <a:t>vcd</a:t>
              </a:r>
              <a:r>
                <a:rPr lang="en-US" sz="1800" b="0" i="0" dirty="0">
                  <a:solidFill>
                    <a:srgbClr val="000000"/>
                  </a:solidFill>
                  <a:effectLst/>
                  <a:latin typeface="Times New Roman" panose="02020603050405020304" pitchFamily="18" charset="0"/>
                </a:rPr>
                <a:t> add –r /</a:t>
              </a:r>
              <a:r>
                <a:rPr lang="en-US" sz="1800" b="0" i="0" dirty="0" err="1">
                  <a:solidFill>
                    <a:srgbClr val="000000"/>
                  </a:solidFill>
                  <a:effectLst/>
                  <a:latin typeface="Times New Roman" panose="02020603050405020304" pitchFamily="18" charset="0"/>
                </a:rPr>
                <a:t>testbench_name</a:t>
              </a:r>
              <a:r>
                <a:rPr lang="en-US" sz="1800" b="0" i="0" dirty="0">
                  <a:solidFill>
                    <a:srgbClr val="000000"/>
                  </a:solidFill>
                  <a:effectLst/>
                  <a:latin typeface="Times New Roman" panose="02020603050405020304" pitchFamily="18" charset="0"/>
                </a:rPr>
                <a:t>/</a:t>
              </a:r>
              <a:r>
                <a:rPr lang="en-US" sz="1800" b="0" i="0" dirty="0" err="1">
                  <a:solidFill>
                    <a:srgbClr val="000000"/>
                  </a:solidFill>
                  <a:effectLst/>
                  <a:latin typeface="Times New Roman" panose="02020603050405020304" pitchFamily="18" charset="0"/>
                </a:rPr>
                <a:t>instance_name</a:t>
              </a:r>
              <a:r>
                <a:rPr lang="en-US" sz="1800" b="0" i="0" dirty="0">
                  <a:solidFill>
                    <a:srgbClr val="000000"/>
                  </a:solidFill>
                  <a:effectLst/>
                  <a:latin typeface="Times New Roman" panose="02020603050405020304" pitchFamily="18" charset="0"/>
                </a:rPr>
                <a:t>/*</a:t>
              </a:r>
              <a:r>
                <a:rPr lang="en-US" dirty="0"/>
                <a:t> </a:t>
              </a:r>
              <a:br>
                <a:rPr lang="en-US" dirty="0"/>
              </a:br>
              <a:endParaRPr lang="en-US" dirty="0"/>
            </a:p>
          </p:txBody>
        </p:sp>
        <p:sp>
          <p:nvSpPr>
            <p:cNvPr id="58" name="TextBox 57">
              <a:extLst>
                <a:ext uri="{FF2B5EF4-FFF2-40B4-BE49-F238E27FC236}">
                  <a16:creationId xmlns:a16="http://schemas.microsoft.com/office/drawing/2014/main" id="{F32D6568-3C82-4CC6-98D8-097B61DF88E9}"/>
                </a:ext>
              </a:extLst>
            </p:cNvPr>
            <p:cNvSpPr txBox="1"/>
            <p:nvPr/>
          </p:nvSpPr>
          <p:spPr>
            <a:xfrm>
              <a:off x="948289" y="3429700"/>
              <a:ext cx="4472518" cy="923330"/>
            </a:xfrm>
            <a:prstGeom prst="rect">
              <a:avLst/>
            </a:prstGeom>
            <a:noFill/>
          </p:spPr>
          <p:txBody>
            <a:bodyPr wrap="square">
              <a:spAutoFit/>
            </a:bodyPr>
            <a:lstStyle/>
            <a:p>
              <a:pPr algn="r" rtl="1"/>
              <a:r>
                <a:rPr lang="fa-IR" sz="1800" b="0" i="0" dirty="0">
                  <a:solidFill>
                    <a:srgbClr val="000000"/>
                  </a:solidFill>
                  <a:effectLst/>
                  <a:latin typeface="Times New Roman" panose="02020603050405020304" pitchFamily="18" charset="0"/>
                  <a:cs typeface="B Lotus" panose="00000400000000000000" pitchFamily="2" charset="-78"/>
                </a:rPr>
                <a:t>در ترمینال </a:t>
              </a:r>
              <a:r>
                <a:rPr lang="en-US" sz="1800" b="0" i="0" dirty="0" err="1">
                  <a:solidFill>
                    <a:srgbClr val="000000"/>
                  </a:solidFill>
                  <a:effectLst/>
                  <a:latin typeface="Times New Roman" panose="02020603050405020304" pitchFamily="18" charset="0"/>
                  <a:cs typeface="B Lotus" panose="00000400000000000000" pitchFamily="2" charset="-78"/>
                </a:rPr>
                <a:t>icic</a:t>
              </a:r>
              <a:r>
                <a:rPr lang="fa-IR" sz="1800" b="0" i="0" dirty="0">
                  <a:solidFill>
                    <a:srgbClr val="000000"/>
                  </a:solidFill>
                  <a:effectLst/>
                  <a:latin typeface="Times New Roman" panose="02020603050405020304" pitchFamily="18" charset="0"/>
                  <a:cs typeface="B Lotus" panose="00000400000000000000" pitchFamily="2" charset="-78"/>
                </a:rPr>
                <a:t> تبدیل </a:t>
              </a:r>
              <a:r>
                <a:rPr lang="en-US" sz="1800" b="0" i="0" dirty="0" err="1">
                  <a:solidFill>
                    <a:srgbClr val="000000"/>
                  </a:solidFill>
                  <a:effectLst/>
                  <a:latin typeface="Times New Roman" panose="02020603050405020304" pitchFamily="18" charset="0"/>
                  <a:cs typeface="B Lotus" panose="00000400000000000000" pitchFamily="2" charset="-78"/>
                </a:rPr>
                <a:t>vcd</a:t>
              </a:r>
              <a:r>
                <a:rPr lang="fa-IR" sz="1800" b="0" i="0" dirty="0">
                  <a:solidFill>
                    <a:srgbClr val="000000"/>
                  </a:solidFill>
                  <a:effectLst/>
                  <a:latin typeface="Times New Roman" panose="02020603050405020304" pitchFamily="18" charset="0"/>
                  <a:cs typeface="B Lotus" panose="00000400000000000000" pitchFamily="2" charset="-78"/>
                </a:rPr>
                <a:t> به</a:t>
              </a:r>
              <a:r>
                <a:rPr lang="en-US" sz="1800" b="0" i="0" dirty="0" err="1">
                  <a:solidFill>
                    <a:srgbClr val="000000"/>
                  </a:solidFill>
                  <a:effectLst/>
                  <a:latin typeface="Times New Roman" panose="02020603050405020304" pitchFamily="18" charset="0"/>
                  <a:cs typeface="B Lotus" panose="00000400000000000000" pitchFamily="2" charset="-78"/>
                </a:rPr>
                <a:t>saif</a:t>
              </a:r>
              <a:r>
                <a:rPr lang="fa-IR" sz="1800" b="0" i="0" dirty="0">
                  <a:solidFill>
                    <a:srgbClr val="000000"/>
                  </a:solidFill>
                  <a:effectLst/>
                  <a:latin typeface="Times New Roman" panose="02020603050405020304" pitchFamily="18" charset="0"/>
                  <a:cs typeface="B Lotus" panose="00000400000000000000" pitchFamily="2" charset="-78"/>
                </a:rPr>
                <a:t>  صورت می</a:t>
              </a:r>
              <a:r>
                <a:rPr lang="en-US" sz="1800" b="0" i="0" dirty="0">
                  <a:solidFill>
                    <a:srgbClr val="000000"/>
                  </a:solidFill>
                  <a:effectLst/>
                  <a:latin typeface="Times New Roman" panose="02020603050405020304" pitchFamily="18" charset="0"/>
                  <a:cs typeface="B Lotus" panose="00000400000000000000" pitchFamily="2" charset="-78"/>
                </a:rPr>
                <a:t> </a:t>
              </a:r>
              <a:r>
                <a:rPr lang="fa-IR" sz="1800" b="0" i="0" dirty="0">
                  <a:solidFill>
                    <a:srgbClr val="000000"/>
                  </a:solidFill>
                  <a:effectLst/>
                  <a:latin typeface="Times New Roman" panose="02020603050405020304" pitchFamily="18" charset="0"/>
                  <a:cs typeface="B Lotus" panose="00000400000000000000" pitchFamily="2" charset="-78"/>
                </a:rPr>
                <a:t>گیرد</a:t>
              </a:r>
              <a:endParaRPr lang="en-US" sz="1800" b="0" i="0" dirty="0">
                <a:solidFill>
                  <a:srgbClr val="000000"/>
                </a:solidFill>
                <a:effectLst/>
                <a:latin typeface="Times New Roman" panose="02020603050405020304" pitchFamily="18" charset="0"/>
                <a:cs typeface="B Lotus" panose="00000400000000000000" pitchFamily="2" charset="-78"/>
              </a:endParaRPr>
            </a:p>
            <a:p>
              <a:r>
                <a:rPr lang="en-US" sz="1800" b="0" i="0" dirty="0">
                  <a:solidFill>
                    <a:srgbClr val="000000"/>
                  </a:solidFill>
                  <a:effectLst/>
                  <a:latin typeface="Times New Roman" panose="02020603050405020304" pitchFamily="18" charset="0"/>
                </a:rPr>
                <a:t>vcd2saif –</a:t>
              </a:r>
              <a:r>
                <a:rPr lang="en-US" sz="1800" b="0" i="0" dirty="0" err="1">
                  <a:solidFill>
                    <a:srgbClr val="000000"/>
                  </a:solidFill>
                  <a:effectLst/>
                  <a:latin typeface="Times New Roman" panose="02020603050405020304" pitchFamily="18" charset="0"/>
                </a:rPr>
                <a:t>i</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file.vcd</a:t>
              </a:r>
              <a:r>
                <a:rPr lang="en-US" sz="1800" b="0" i="0" dirty="0">
                  <a:solidFill>
                    <a:srgbClr val="000000"/>
                  </a:solidFill>
                  <a:effectLst/>
                  <a:latin typeface="Times New Roman" panose="02020603050405020304" pitchFamily="18" charset="0"/>
                </a:rPr>
                <a:t> –o </a:t>
              </a:r>
              <a:r>
                <a:rPr lang="en-US" sz="1800" b="0" i="0" dirty="0" err="1">
                  <a:solidFill>
                    <a:srgbClr val="000000"/>
                  </a:solidFill>
                  <a:effectLst/>
                  <a:latin typeface="Times New Roman" panose="02020603050405020304" pitchFamily="18" charset="0"/>
                </a:rPr>
                <a:t>file.saif</a:t>
              </a:r>
              <a:r>
                <a:rPr lang="en-US" dirty="0"/>
                <a:t> </a:t>
              </a:r>
              <a:br>
                <a:rPr lang="en-US" dirty="0"/>
              </a:br>
              <a:endParaRPr lang="en-US" dirty="0"/>
            </a:p>
          </p:txBody>
        </p:sp>
        <p:sp>
          <p:nvSpPr>
            <p:cNvPr id="60" name="Left Brace 59">
              <a:extLst>
                <a:ext uri="{FF2B5EF4-FFF2-40B4-BE49-F238E27FC236}">
                  <a16:creationId xmlns:a16="http://schemas.microsoft.com/office/drawing/2014/main" id="{8083FE37-C9F0-4291-AF83-90B6B8B0D7BC}"/>
                </a:ext>
              </a:extLst>
            </p:cNvPr>
            <p:cNvSpPr/>
            <p:nvPr/>
          </p:nvSpPr>
          <p:spPr>
            <a:xfrm>
              <a:off x="784606" y="2409572"/>
              <a:ext cx="266023" cy="1672732"/>
            </a:xfrm>
            <a:prstGeom prst="leftBrace">
              <a:avLst/>
            </a:prstGeom>
            <a:noFill/>
            <a:ln w="38100">
              <a:solidFill>
                <a:srgbClr val="FF000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62" name="Oval 61">
              <a:extLst>
                <a:ext uri="{FF2B5EF4-FFF2-40B4-BE49-F238E27FC236}">
                  <a16:creationId xmlns:a16="http://schemas.microsoft.com/office/drawing/2014/main" id="{6E6BD101-3C0E-4414-91A4-D54B10C87CA0}"/>
                </a:ext>
              </a:extLst>
            </p:cNvPr>
            <p:cNvSpPr/>
            <p:nvPr/>
          </p:nvSpPr>
          <p:spPr>
            <a:xfrm>
              <a:off x="116316" y="2982839"/>
              <a:ext cx="596444" cy="526198"/>
            </a:xfrm>
            <a:prstGeom prst="ellipse">
              <a:avLst/>
            </a:prstGeom>
            <a:solidFill>
              <a:srgbClr val="D35940"/>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a-IR" dirty="0">
                  <a:solidFill>
                    <a:sysClr val="windowText" lastClr="000000"/>
                  </a:solidFill>
                  <a:latin typeface="FontAwesome" pitchFamily="2" charset="0"/>
                </a:rPr>
                <a:t>1</a:t>
              </a:r>
              <a:endParaRPr lang="en-US" dirty="0">
                <a:solidFill>
                  <a:sysClr val="windowText" lastClr="000000"/>
                </a:solidFill>
              </a:endParaRPr>
            </a:p>
          </p:txBody>
        </p:sp>
      </p:grpSp>
      <p:grpSp>
        <p:nvGrpSpPr>
          <p:cNvPr id="11" name="Group 10">
            <a:extLst>
              <a:ext uri="{FF2B5EF4-FFF2-40B4-BE49-F238E27FC236}">
                <a16:creationId xmlns:a16="http://schemas.microsoft.com/office/drawing/2014/main" id="{82F3FB6E-E423-45AA-8807-6282C984FBBE}"/>
              </a:ext>
            </a:extLst>
          </p:cNvPr>
          <p:cNvGrpSpPr/>
          <p:nvPr/>
        </p:nvGrpSpPr>
        <p:grpSpPr>
          <a:xfrm>
            <a:off x="117636" y="4622512"/>
            <a:ext cx="4718993" cy="1101327"/>
            <a:chOff x="117636" y="4622512"/>
            <a:chExt cx="4718993" cy="1101327"/>
          </a:xfrm>
        </p:grpSpPr>
        <p:sp>
          <p:nvSpPr>
            <p:cNvPr id="59" name="TextBox 58">
              <a:extLst>
                <a:ext uri="{FF2B5EF4-FFF2-40B4-BE49-F238E27FC236}">
                  <a16:creationId xmlns:a16="http://schemas.microsoft.com/office/drawing/2014/main" id="{DE8B404E-C9DB-4758-9D48-7AA994DDD2BC}"/>
                </a:ext>
              </a:extLst>
            </p:cNvPr>
            <p:cNvSpPr txBox="1"/>
            <p:nvPr/>
          </p:nvSpPr>
          <p:spPr>
            <a:xfrm>
              <a:off x="1021752" y="4716610"/>
              <a:ext cx="3814877" cy="923330"/>
            </a:xfrm>
            <a:prstGeom prst="rect">
              <a:avLst/>
            </a:prstGeom>
            <a:noFill/>
          </p:spPr>
          <p:txBody>
            <a:bodyPr wrap="square">
              <a:spAutoFit/>
            </a:bodyPr>
            <a:lstStyle/>
            <a:p>
              <a:r>
                <a:rPr lang="en-US" dirty="0">
                  <a:solidFill>
                    <a:srgbClr val="000000"/>
                  </a:solidFill>
                  <a:latin typeface="Times New Roman" panose="02020603050405020304" pitchFamily="18" charset="0"/>
                </a:rPr>
                <a:t>Power add testbench/</a:t>
              </a:r>
              <a:r>
                <a:rPr lang="en-US" dirty="0" err="1">
                  <a:solidFill>
                    <a:srgbClr val="000000"/>
                  </a:solidFill>
                  <a:latin typeface="Times New Roman" panose="02020603050405020304" pitchFamily="18" charset="0"/>
                </a:rPr>
                <a:t>uut</a:t>
              </a:r>
              <a:r>
                <a:rPr lang="en-US" dirty="0">
                  <a:solidFill>
                    <a:srgbClr val="000000"/>
                  </a:solidFill>
                  <a:latin typeface="Times New Roman" panose="02020603050405020304" pitchFamily="18" charset="0"/>
                </a:rPr>
                <a:t>/*</a:t>
              </a:r>
            </a:p>
            <a:p>
              <a:r>
                <a:rPr lang="en-US" dirty="0">
                  <a:solidFill>
                    <a:srgbClr val="000000"/>
                  </a:solidFill>
                  <a:latin typeface="Times New Roman" panose="02020603050405020304" pitchFamily="18" charset="0"/>
                </a:rPr>
                <a:t>Run all</a:t>
              </a:r>
            </a:p>
            <a:p>
              <a:r>
                <a:rPr lang="en-US" dirty="0">
                  <a:solidFill>
                    <a:srgbClr val="000000"/>
                  </a:solidFill>
                  <a:latin typeface="Times New Roman" panose="02020603050405020304" pitchFamily="18" charset="0"/>
                </a:rPr>
                <a:t>Power report –all –</a:t>
              </a:r>
              <a:r>
                <a:rPr lang="en-US" dirty="0" err="1">
                  <a:solidFill>
                    <a:srgbClr val="000000"/>
                  </a:solidFill>
                  <a:latin typeface="Times New Roman" panose="02020603050405020304" pitchFamily="18" charset="0"/>
                </a:rPr>
                <a:t>bsaif</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name.saif</a:t>
              </a:r>
              <a:endParaRPr lang="en-US" dirty="0"/>
            </a:p>
          </p:txBody>
        </p:sp>
        <p:sp>
          <p:nvSpPr>
            <p:cNvPr id="61" name="Left Brace 60">
              <a:extLst>
                <a:ext uri="{FF2B5EF4-FFF2-40B4-BE49-F238E27FC236}">
                  <a16:creationId xmlns:a16="http://schemas.microsoft.com/office/drawing/2014/main" id="{C2425FAC-B202-4CBD-A2CB-A6A8FB838433}"/>
                </a:ext>
              </a:extLst>
            </p:cNvPr>
            <p:cNvSpPr/>
            <p:nvPr/>
          </p:nvSpPr>
          <p:spPr>
            <a:xfrm>
              <a:off x="841002" y="4622512"/>
              <a:ext cx="266023" cy="1101327"/>
            </a:xfrm>
            <a:prstGeom prst="leftBrace">
              <a:avLst/>
            </a:prstGeom>
            <a:noFill/>
            <a:ln w="38100">
              <a:solidFill>
                <a:srgbClr val="FF000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63" name="Oval 62">
              <a:extLst>
                <a:ext uri="{FF2B5EF4-FFF2-40B4-BE49-F238E27FC236}">
                  <a16:creationId xmlns:a16="http://schemas.microsoft.com/office/drawing/2014/main" id="{8F5C28E1-4671-42DA-9F05-0DDA5F513891}"/>
                </a:ext>
              </a:extLst>
            </p:cNvPr>
            <p:cNvSpPr/>
            <p:nvPr/>
          </p:nvSpPr>
          <p:spPr>
            <a:xfrm>
              <a:off x="117636" y="4883814"/>
              <a:ext cx="596444" cy="526198"/>
            </a:xfrm>
            <a:prstGeom prst="ellipse">
              <a:avLst/>
            </a:prstGeom>
            <a:solidFill>
              <a:srgbClr val="4BACC6"/>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ysClr val="windowText" lastClr="000000"/>
                  </a:solidFill>
                  <a:latin typeface="FontAwesome" pitchFamily="2" charset="0"/>
                </a:rPr>
                <a:t>2</a:t>
              </a:r>
              <a:endParaRPr lang="en-US" dirty="0">
                <a:solidFill>
                  <a:sysClr val="windowText" lastClr="000000"/>
                </a:solidFill>
              </a:endParaRPr>
            </a:p>
          </p:txBody>
        </p:sp>
      </p:grpSp>
    </p:spTree>
    <p:extLst>
      <p:ext uri="{BB962C8B-B14F-4D97-AF65-F5344CB8AC3E}">
        <p14:creationId xmlns:p14="http://schemas.microsoft.com/office/powerpoint/2010/main" val="350103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par>
                                <p:cTn id="19" presetID="22" presetClass="entr" presetSubtype="2"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right)">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741063-B7AA-45C1-8E68-7C5E9D433E21}"/>
              </a:ext>
            </a:extLst>
          </p:cNvPr>
          <p:cNvSpPr txBox="1"/>
          <p:nvPr/>
        </p:nvSpPr>
        <p:spPr>
          <a:xfrm>
            <a:off x="1018095" y="3291660"/>
            <a:ext cx="8712722" cy="2031325"/>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read_saif</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full.saif</a:t>
            </a:r>
            <a:r>
              <a:rPr lang="en-US" dirty="0">
                <a:latin typeface="Times New Roman" panose="02020603050405020304" pitchFamily="18" charset="0"/>
                <a:cs typeface="Times New Roman" panose="02020603050405020304" pitchFamily="18" charset="0"/>
              </a:rPr>
              <a:t> -instance </a:t>
            </a:r>
            <a:r>
              <a:rPr lang="en-US" dirty="0" err="1">
                <a:latin typeface="Times New Roman" panose="02020603050405020304" pitchFamily="18" charset="0"/>
                <a:cs typeface="Times New Roman" panose="02020603050405020304" pitchFamily="18" charset="0"/>
              </a:rPr>
              <a:t>multiplier_tb</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uut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report_timing</a:t>
            </a:r>
            <a:r>
              <a:rPr lang="en-US" dirty="0">
                <a:latin typeface="Times New Roman" panose="02020603050405020304" pitchFamily="18" charset="0"/>
                <a:cs typeface="Times New Roman" panose="02020603050405020304" pitchFamily="18" charset="0"/>
              </a:rPr>
              <a:t> &gt; ./reports/timing_run1.txt</a:t>
            </a:r>
          </a:p>
          <a:p>
            <a:r>
              <a:rPr lang="en-US" dirty="0" err="1">
                <a:latin typeface="Times New Roman" panose="02020603050405020304" pitchFamily="18" charset="0"/>
                <a:cs typeface="Times New Roman" panose="02020603050405020304" pitchFamily="18" charset="0"/>
              </a:rPr>
              <a:t>report_power</a:t>
            </a:r>
            <a:r>
              <a:rPr lang="en-US" dirty="0">
                <a:latin typeface="Times New Roman" panose="02020603050405020304" pitchFamily="18" charset="0"/>
                <a:cs typeface="Times New Roman" panose="02020603050405020304" pitchFamily="18" charset="0"/>
              </a:rPr>
              <a:t> &gt; ./reports/power_run1.txt</a:t>
            </a:r>
          </a:p>
          <a:p>
            <a:r>
              <a:rPr lang="en-US" dirty="0" err="1">
                <a:latin typeface="Times New Roman" panose="02020603050405020304" pitchFamily="18" charset="0"/>
                <a:cs typeface="Times New Roman" panose="02020603050405020304" pitchFamily="18" charset="0"/>
              </a:rPr>
              <a:t>report_area</a:t>
            </a:r>
            <a:r>
              <a:rPr lang="en-US" dirty="0">
                <a:latin typeface="Times New Roman" panose="02020603050405020304" pitchFamily="18" charset="0"/>
                <a:cs typeface="Times New Roman" panose="02020603050405020304" pitchFamily="18" charset="0"/>
              </a:rPr>
              <a:t> &gt; ./reports/area_run1.txt</a:t>
            </a:r>
          </a:p>
          <a:p>
            <a:r>
              <a:rPr lang="en-US" dirty="0" err="1">
                <a:latin typeface="Times New Roman" panose="02020603050405020304" pitchFamily="18" charset="0"/>
                <a:cs typeface="Times New Roman" panose="02020603050405020304" pitchFamily="18" charset="0"/>
              </a:rPr>
              <a:t>report_qor</a:t>
            </a:r>
            <a:r>
              <a:rPr lang="en-US" dirty="0">
                <a:latin typeface="Times New Roman" panose="02020603050405020304" pitchFamily="18" charset="0"/>
                <a:cs typeface="Times New Roman" panose="02020603050405020304" pitchFamily="18" charset="0"/>
              </a:rPr>
              <a:t>  &gt; ./reports/qor_run1.txt</a:t>
            </a:r>
          </a:p>
          <a:p>
            <a:r>
              <a:rPr lang="en-US" dirty="0" err="1">
                <a:latin typeface="Times New Roman" panose="02020603050405020304" pitchFamily="18" charset="0"/>
                <a:cs typeface="Times New Roman" panose="02020603050405020304" pitchFamily="18" charset="0"/>
              </a:rPr>
              <a:t>report_transitive_fanout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clock_tree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nosplit</a:t>
            </a:r>
            <a:r>
              <a:rPr lang="en-US" dirty="0">
                <a:latin typeface="Times New Roman" panose="02020603050405020304" pitchFamily="18" charset="0"/>
                <a:cs typeface="Times New Roman" panose="02020603050405020304" pitchFamily="18" charset="0"/>
              </a:rPr>
              <a:t> &gt; ./reports/clk_1_run1.txt</a:t>
            </a:r>
          </a:p>
          <a:p>
            <a:r>
              <a:rPr lang="en-US" dirty="0" err="1">
                <a:latin typeface="Times New Roman" panose="02020603050405020304" pitchFamily="18" charset="0"/>
                <a:cs typeface="Times New Roman" panose="02020603050405020304" pitchFamily="18" charset="0"/>
              </a:rPr>
              <a:t>report_constraint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all_violators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significant_digits</a:t>
            </a:r>
            <a:r>
              <a:rPr lang="en-US" dirty="0">
                <a:latin typeface="Times New Roman" panose="02020603050405020304" pitchFamily="18" charset="0"/>
                <a:cs typeface="Times New Roman" panose="02020603050405020304" pitchFamily="18" charset="0"/>
              </a:rPr>
              <a:t> 2 &gt; ./reports/violations_run1.txt</a:t>
            </a:r>
          </a:p>
        </p:txBody>
      </p:sp>
      <p:sp>
        <p:nvSpPr>
          <p:cNvPr id="5" name="TextBox 4">
            <a:extLst>
              <a:ext uri="{FF2B5EF4-FFF2-40B4-BE49-F238E27FC236}">
                <a16:creationId xmlns:a16="http://schemas.microsoft.com/office/drawing/2014/main" id="{1364A6D3-44BB-4569-8453-7FC518993722}"/>
              </a:ext>
            </a:extLst>
          </p:cNvPr>
          <p:cNvSpPr txBox="1"/>
          <p:nvPr/>
        </p:nvSpPr>
        <p:spPr>
          <a:xfrm>
            <a:off x="945036" y="1847921"/>
            <a:ext cx="10529930" cy="830997"/>
          </a:xfrm>
          <a:prstGeom prst="rect">
            <a:avLst/>
          </a:prstGeom>
          <a:noFill/>
        </p:spPr>
        <p:txBody>
          <a:bodyPr wrap="square" rtlCol="0">
            <a:spAutoFit/>
          </a:bodyPr>
          <a:lstStyle/>
          <a:p>
            <a:pPr algn="r" rtl="1"/>
            <a:r>
              <a:rPr lang="fa-IR" sz="2400" dirty="0">
                <a:cs typeface="B Lotus" panose="00000400000000000000" pitchFamily="2" charset="-78"/>
              </a:rPr>
              <a:t>سپس فایل </a:t>
            </a:r>
            <a:r>
              <a:rPr lang="en-US" sz="2400" dirty="0" err="1">
                <a:latin typeface="Times New Roman" panose="02020603050405020304" pitchFamily="18" charset="0"/>
                <a:cs typeface="Times New Roman" panose="02020603050405020304" pitchFamily="18" charset="0"/>
              </a:rPr>
              <a:t>saif</a:t>
            </a:r>
            <a:r>
              <a:rPr lang="fa-IR" sz="2400" dirty="0">
                <a:cs typeface="B Lotus" panose="00000400000000000000" pitchFamily="2" charset="-78"/>
              </a:rPr>
              <a:t> را در ابزار </a:t>
            </a:r>
            <a:r>
              <a:rPr lang="en-US" sz="2400" dirty="0">
                <a:latin typeface="Times New Roman" panose="02020603050405020304" pitchFamily="18" charset="0"/>
                <a:cs typeface="Times New Roman" panose="02020603050405020304" pitchFamily="18" charset="0"/>
              </a:rPr>
              <a:t>Design</a:t>
            </a:r>
            <a:r>
              <a:rPr lang="en-US" sz="2400" dirty="0">
                <a:cs typeface="B Lotus" panose="00000400000000000000" pitchFamily="2" charset="-78"/>
              </a:rPr>
              <a:t> </a:t>
            </a:r>
            <a:r>
              <a:rPr lang="en-US" sz="2400" dirty="0">
                <a:latin typeface="Times New Roman" panose="02020603050405020304" pitchFamily="18" charset="0"/>
                <a:cs typeface="Times New Roman" panose="02020603050405020304" pitchFamily="18" charset="0"/>
              </a:rPr>
              <a:t>compiler</a:t>
            </a:r>
            <a:r>
              <a:rPr lang="fa-IR" sz="2400" dirty="0">
                <a:cs typeface="B Lotus" panose="00000400000000000000" pitchFamily="2" charset="-78"/>
              </a:rPr>
              <a:t> فراخوانی کرده و گزارش های توان، مساحت و تاخیر مدار را دریافت می کنیم.</a:t>
            </a:r>
            <a:endParaRPr lang="en-US" sz="2400" dirty="0">
              <a:cs typeface="B Lotus" panose="00000400000000000000" pitchFamily="2" charset="-78"/>
            </a:endParaRPr>
          </a:p>
        </p:txBody>
      </p:sp>
      <p:grpSp>
        <p:nvGrpSpPr>
          <p:cNvPr id="6" name="Group 5">
            <a:extLst>
              <a:ext uri="{FF2B5EF4-FFF2-40B4-BE49-F238E27FC236}">
                <a16:creationId xmlns:a16="http://schemas.microsoft.com/office/drawing/2014/main" id="{7C2A6CD6-9591-4988-A24B-7E3B515E1616}"/>
              </a:ext>
            </a:extLst>
          </p:cNvPr>
          <p:cNvGrpSpPr/>
          <p:nvPr/>
        </p:nvGrpSpPr>
        <p:grpSpPr>
          <a:xfrm>
            <a:off x="8305014" y="110949"/>
            <a:ext cx="3896413" cy="741285"/>
            <a:chOff x="8295585" y="1789202"/>
            <a:chExt cx="3896413" cy="741285"/>
          </a:xfrm>
        </p:grpSpPr>
        <p:sp>
          <p:nvSpPr>
            <p:cNvPr id="7" name="Arrow: Pentagon 6">
              <a:extLst>
                <a:ext uri="{FF2B5EF4-FFF2-40B4-BE49-F238E27FC236}">
                  <a16:creationId xmlns:a16="http://schemas.microsoft.com/office/drawing/2014/main" id="{8CB6BA28-A7B3-4E3F-8755-8EA668FCFEFA}"/>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0D4ABE0-F911-4E2C-BC86-4226DA6D52A6}"/>
                </a:ext>
              </a:extLst>
            </p:cNvPr>
            <p:cNvSpPr txBox="1"/>
            <p:nvPr/>
          </p:nvSpPr>
          <p:spPr>
            <a:xfrm>
              <a:off x="8380762" y="1929011"/>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latin typeface="Times New Roman" panose="02020603050405020304" pitchFamily="18" charset="0"/>
                  <a:cs typeface="B Lotus" panose="00000400000000000000" pitchFamily="2" charset="-78"/>
                </a:rPr>
                <a:t>گزارش پارامترهای سخت افزاری</a:t>
              </a:r>
              <a:endParaRPr lang="en-US" sz="2400" b="1" dirty="0">
                <a:solidFill>
                  <a:schemeClr val="tx1"/>
                </a:solidFill>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ECD4C98C-0BA0-4365-9243-3FBFD12AC61A}"/>
              </a:ext>
            </a:extLst>
          </p:cNvPr>
          <p:cNvPicPr>
            <a:picLocks noChangeAspect="1"/>
          </p:cNvPicPr>
          <p:nvPr/>
        </p:nvPicPr>
        <p:blipFill>
          <a:blip r:embed="rId2"/>
          <a:stretch>
            <a:fillRect/>
          </a:stretch>
        </p:blipFill>
        <p:spPr>
          <a:xfrm>
            <a:off x="65988" y="0"/>
            <a:ext cx="908483" cy="833381"/>
          </a:xfrm>
          <a:prstGeom prst="rect">
            <a:avLst/>
          </a:prstGeom>
        </p:spPr>
      </p:pic>
    </p:spTree>
    <p:extLst>
      <p:ext uri="{BB962C8B-B14F-4D97-AF65-F5344CB8AC3E}">
        <p14:creationId xmlns:p14="http://schemas.microsoft.com/office/powerpoint/2010/main" val="297486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B56DFF-6BF7-4F60-BD90-B4DAE6AC6BCB}"/>
              </a:ext>
            </a:extLst>
          </p:cNvPr>
          <p:cNvSpPr txBox="1"/>
          <p:nvPr/>
        </p:nvSpPr>
        <p:spPr>
          <a:xfrm>
            <a:off x="1219594" y="1707515"/>
            <a:ext cx="10664070" cy="2677656"/>
          </a:xfrm>
          <a:prstGeom prst="rect">
            <a:avLst/>
          </a:prstGeom>
          <a:noFill/>
        </p:spPr>
        <p:txBody>
          <a:bodyPr wrap="square">
            <a:spAutoFit/>
          </a:bodyPr>
          <a:lstStyle/>
          <a:p>
            <a:pPr algn="just" rtl="1"/>
            <a:r>
              <a:rPr lang="fa-IR" sz="2400" b="0" i="0" dirty="0">
                <a:solidFill>
                  <a:srgbClr val="000000"/>
                </a:solidFill>
                <a:effectLst/>
                <a:latin typeface="B Mitra"/>
                <a:cs typeface="B Lotus" panose="00000400000000000000" pitchFamily="2" charset="-78"/>
              </a:rPr>
              <a:t>ابزار </a:t>
            </a:r>
            <a:r>
              <a:rPr lang="en-US" sz="2400" dirty="0">
                <a:solidFill>
                  <a:srgbClr val="000000"/>
                </a:solidFill>
                <a:latin typeface="B Mitra"/>
                <a:cs typeface="B Lotus" panose="00000400000000000000" pitchFamily="2" charset="-78"/>
              </a:rPr>
              <a:t> </a:t>
            </a:r>
            <a:r>
              <a:rPr lang="en-US" sz="2400" b="0" i="0" dirty="0">
                <a:solidFill>
                  <a:srgbClr val="000000"/>
                </a:solidFill>
                <a:effectLst/>
                <a:latin typeface="Times New Roman" panose="02020603050405020304" pitchFamily="18" charset="0"/>
                <a:cs typeface="B Lotus" panose="00000400000000000000" pitchFamily="2" charset="-78"/>
              </a:rPr>
              <a:t>Design Compiler</a:t>
            </a:r>
            <a:r>
              <a:rPr lang="fa-IR" sz="2400" b="0" i="0" dirty="0">
                <a:solidFill>
                  <a:srgbClr val="000000"/>
                </a:solidFill>
                <a:effectLst/>
                <a:latin typeface="B Mitra"/>
                <a:cs typeface="B Lotus" panose="00000400000000000000" pitchFamily="2" charset="-78"/>
              </a:rPr>
              <a:t>ابزاری </a:t>
            </a:r>
            <a:r>
              <a:rPr lang="fa-IR" sz="2400" dirty="0">
                <a:solidFill>
                  <a:srgbClr val="000000"/>
                </a:solidFill>
                <a:latin typeface="B Mitra"/>
                <a:cs typeface="B Lotus" panose="00000400000000000000" pitchFamily="2" charset="-78"/>
              </a:rPr>
              <a:t>ا</a:t>
            </a:r>
            <a:r>
              <a:rPr lang="fa-IR" sz="2400" b="0" i="0" dirty="0">
                <a:solidFill>
                  <a:srgbClr val="000000"/>
                </a:solidFill>
                <a:effectLst/>
                <a:latin typeface="B Mitra"/>
                <a:cs typeface="B Lotus" panose="00000400000000000000" pitchFamily="2" charset="-78"/>
              </a:rPr>
              <a:t>ست که برای سنتز طراحی های ما در زبان های </a:t>
            </a:r>
            <a:r>
              <a:rPr lang="en-US" sz="2400" b="0" i="0" dirty="0">
                <a:solidFill>
                  <a:srgbClr val="000000"/>
                </a:solidFill>
                <a:effectLst/>
                <a:latin typeface="Times New Roman" panose="02020603050405020304" pitchFamily="18" charset="0"/>
                <a:cs typeface="B Lotus" panose="00000400000000000000" pitchFamily="2" charset="-78"/>
              </a:rPr>
              <a:t>Verilog</a:t>
            </a:r>
            <a:r>
              <a:rPr lang="fa-IR" sz="2400" b="0" i="0" dirty="0">
                <a:solidFill>
                  <a:srgbClr val="000000"/>
                </a:solidFill>
                <a:effectLst/>
                <a:latin typeface="Times New Roman" panose="02020603050405020304" pitchFamily="18" charset="0"/>
                <a:cs typeface="B Lotus" panose="00000400000000000000" pitchFamily="2" charset="-78"/>
              </a:rPr>
              <a:t>و</a:t>
            </a:r>
            <a:r>
              <a:rPr lang="en-US" sz="2400" b="0" i="0" dirty="0">
                <a:solidFill>
                  <a:srgbClr val="000000"/>
                </a:solidFill>
                <a:effectLst/>
                <a:latin typeface="Times New Roman" panose="02020603050405020304" pitchFamily="18" charset="0"/>
                <a:cs typeface="B Lotus" panose="00000400000000000000" pitchFamily="2" charset="-78"/>
              </a:rPr>
              <a:t> VHDL</a:t>
            </a:r>
            <a:r>
              <a:rPr lang="fa-IR" sz="2400" b="0" i="0" dirty="0">
                <a:solidFill>
                  <a:srgbClr val="000000"/>
                </a:solidFill>
                <a:effectLst/>
                <a:latin typeface="B Mitra"/>
                <a:cs typeface="B Lotus" panose="00000400000000000000" pitchFamily="2" charset="-78"/>
              </a:rPr>
              <a:t>مورد استفاده قرار می</a:t>
            </a:r>
            <a:r>
              <a:rPr lang="en-US" sz="2400" b="0" i="0" dirty="0">
                <a:solidFill>
                  <a:srgbClr val="000000"/>
                </a:solidFill>
                <a:effectLst/>
                <a:latin typeface="B Mitra"/>
                <a:cs typeface="B Lotus" panose="00000400000000000000" pitchFamily="2" charset="-78"/>
              </a:rPr>
              <a:t> </a:t>
            </a:r>
            <a:r>
              <a:rPr lang="fa-IR" sz="2400" b="0" i="0" dirty="0">
                <a:solidFill>
                  <a:srgbClr val="000000"/>
                </a:solidFill>
                <a:effectLst/>
                <a:latin typeface="B Mitra"/>
                <a:cs typeface="B Lotus" panose="00000400000000000000" pitchFamily="2" charset="-78"/>
              </a:rPr>
              <a:t>گیرد.</a:t>
            </a:r>
            <a:r>
              <a:rPr lang="en-US" sz="2400" b="0" i="0" dirty="0">
                <a:solidFill>
                  <a:srgbClr val="000000"/>
                </a:solidFill>
                <a:effectLst/>
                <a:latin typeface="B Mitra"/>
                <a:cs typeface="B Lotus" panose="00000400000000000000" pitchFamily="2" charset="-78"/>
              </a:rPr>
              <a:t> </a:t>
            </a:r>
            <a:r>
              <a:rPr lang="fa-IR" sz="2400" b="0" i="0" dirty="0">
                <a:solidFill>
                  <a:srgbClr val="000000"/>
                </a:solidFill>
                <a:effectLst/>
                <a:latin typeface="B Mitra"/>
                <a:cs typeface="B Lotus" panose="00000400000000000000" pitchFamily="2" charset="-78"/>
              </a:rPr>
              <a:t>طرحی که ما به زبان سخت افزار پیاده سازی می کنیم، توسط این ابزار به سلولهای استاندارد کتابخانه های استانداردی سنتز می شود. اگر عملیات سنتز</a:t>
            </a:r>
            <a:r>
              <a:rPr lang="en-US" sz="2400" b="0" i="0" dirty="0">
                <a:solidFill>
                  <a:srgbClr val="000000"/>
                </a:solidFill>
                <a:effectLst/>
                <a:latin typeface="B Mitra"/>
                <a:cs typeface="B Lotus" panose="00000400000000000000" pitchFamily="2" charset="-78"/>
              </a:rPr>
              <a:t> </a:t>
            </a:r>
            <a:r>
              <a:rPr lang="fa-IR" sz="2400" b="0" i="0" dirty="0">
                <a:solidFill>
                  <a:srgbClr val="000000"/>
                </a:solidFill>
                <a:effectLst/>
                <a:latin typeface="B Mitra"/>
                <a:cs typeface="B Lotus" panose="00000400000000000000" pitchFamily="2" charset="-78"/>
              </a:rPr>
              <a:t>به درستی صورت گیرد، تغییری در عملکرد آن بوجود نخواهد آمد. فقط طراحی ما شامل یک سری </a:t>
            </a:r>
            <a:r>
              <a:rPr lang="en-US" sz="2400" b="0" i="0" dirty="0">
                <a:solidFill>
                  <a:srgbClr val="000000"/>
                </a:solidFill>
                <a:effectLst/>
                <a:latin typeface="Times New Roman" panose="02020603050405020304" pitchFamily="18" charset="0"/>
                <a:cs typeface="B Lotus" panose="00000400000000000000" pitchFamily="2" charset="-78"/>
              </a:rPr>
              <a:t>instance</a:t>
            </a:r>
            <a:r>
              <a:rPr lang="fa-IR" sz="2400" b="0" i="0" dirty="0">
                <a:solidFill>
                  <a:srgbClr val="000000"/>
                </a:solidFill>
                <a:effectLst/>
                <a:latin typeface="Times New Roman" panose="02020603050405020304" pitchFamily="18" charset="0"/>
                <a:cs typeface="B Lotus" panose="00000400000000000000" pitchFamily="2" charset="-78"/>
              </a:rPr>
              <a:t> </a:t>
            </a:r>
            <a:r>
              <a:rPr lang="fa-IR" sz="2400" b="0" i="0" dirty="0">
                <a:solidFill>
                  <a:srgbClr val="000000"/>
                </a:solidFill>
                <a:effectLst/>
                <a:latin typeface="B Mitra"/>
                <a:cs typeface="B Lotus" panose="00000400000000000000" pitchFamily="2" charset="-78"/>
              </a:rPr>
              <a:t>از سلولهای</a:t>
            </a:r>
            <a:r>
              <a:rPr lang="en-US" sz="2400" b="0" i="0" dirty="0">
                <a:solidFill>
                  <a:srgbClr val="000000"/>
                </a:solidFill>
                <a:effectLst/>
                <a:latin typeface="B Mitra"/>
                <a:cs typeface="B Lotus" panose="00000400000000000000" pitchFamily="2" charset="-78"/>
              </a:rPr>
              <a:t> </a:t>
            </a:r>
            <a:r>
              <a:rPr lang="fa-IR" sz="2400" b="0" i="0" dirty="0">
                <a:solidFill>
                  <a:srgbClr val="000000"/>
                </a:solidFill>
                <a:effectLst/>
                <a:latin typeface="B Mitra"/>
                <a:cs typeface="B Lotus" panose="00000400000000000000" pitchFamily="2" charset="-78"/>
              </a:rPr>
              <a:t>کتابخانه مورد نظر خواهد شد. طرحی که به درستی سنتز شود یا به عبارتی سنتز پذیر باشد را در واقعیت با استفاده از سلولهای استاندارد، می توان ساخت. بسته به طراحی ما ابزار سنتز می</a:t>
            </a:r>
            <a:r>
              <a:rPr lang="en-US" sz="2400" b="0" i="0" dirty="0">
                <a:solidFill>
                  <a:srgbClr val="000000"/>
                </a:solidFill>
                <a:effectLst/>
                <a:latin typeface="B Mitra"/>
                <a:cs typeface="B Lotus" panose="00000400000000000000" pitchFamily="2" charset="-78"/>
              </a:rPr>
              <a:t> </a:t>
            </a:r>
            <a:r>
              <a:rPr lang="fa-IR" sz="2400" b="0" i="0" dirty="0">
                <a:solidFill>
                  <a:srgbClr val="000000"/>
                </a:solidFill>
                <a:effectLst/>
                <a:latin typeface="B Mitra"/>
                <a:cs typeface="B Lotus" panose="00000400000000000000" pitchFamily="2" charset="-78"/>
              </a:rPr>
              <a:t>تواند طرح بزرگ و پیچیدهی ما را ساده و بهینه کند، یا اینکه طرح ساده ما را پیچیده تر کند.</a:t>
            </a:r>
            <a:endParaRPr lang="en-US" sz="2400" dirty="0">
              <a:cs typeface="B Lotus" panose="00000400000000000000" pitchFamily="2" charset="-78"/>
            </a:endParaRPr>
          </a:p>
        </p:txBody>
      </p:sp>
      <p:pic>
        <p:nvPicPr>
          <p:cNvPr id="6" name="Picture 5">
            <a:extLst>
              <a:ext uri="{FF2B5EF4-FFF2-40B4-BE49-F238E27FC236}">
                <a16:creationId xmlns:a16="http://schemas.microsoft.com/office/drawing/2014/main" id="{FFF3BD67-9C94-45E7-BE60-D1EF7D360984}"/>
              </a:ext>
            </a:extLst>
          </p:cNvPr>
          <p:cNvPicPr>
            <a:picLocks noChangeAspect="1"/>
          </p:cNvPicPr>
          <p:nvPr/>
        </p:nvPicPr>
        <p:blipFill>
          <a:blip r:embed="rId2"/>
          <a:stretch>
            <a:fillRect/>
          </a:stretch>
        </p:blipFill>
        <p:spPr>
          <a:xfrm>
            <a:off x="65988" y="0"/>
            <a:ext cx="908483" cy="833381"/>
          </a:xfrm>
          <a:prstGeom prst="rect">
            <a:avLst/>
          </a:prstGeom>
        </p:spPr>
      </p:pic>
      <p:grpSp>
        <p:nvGrpSpPr>
          <p:cNvPr id="8" name="Group 7">
            <a:extLst>
              <a:ext uri="{FF2B5EF4-FFF2-40B4-BE49-F238E27FC236}">
                <a16:creationId xmlns:a16="http://schemas.microsoft.com/office/drawing/2014/main" id="{E38A142D-19C2-4B76-A81C-BB24768D287F}"/>
              </a:ext>
            </a:extLst>
          </p:cNvPr>
          <p:cNvGrpSpPr/>
          <p:nvPr/>
        </p:nvGrpSpPr>
        <p:grpSpPr>
          <a:xfrm>
            <a:off x="8295587" y="416690"/>
            <a:ext cx="3896413" cy="741285"/>
            <a:chOff x="8295585" y="1789202"/>
            <a:chExt cx="3896413" cy="741285"/>
          </a:xfrm>
        </p:grpSpPr>
        <p:sp>
          <p:nvSpPr>
            <p:cNvPr id="9" name="Arrow: Pentagon 8">
              <a:extLst>
                <a:ext uri="{FF2B5EF4-FFF2-40B4-BE49-F238E27FC236}">
                  <a16:creationId xmlns:a16="http://schemas.microsoft.com/office/drawing/2014/main" id="{704F048E-83DB-438E-A7B5-380AEA728CFC}"/>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7F889A3-A6FF-4934-9088-5B225937DF94}"/>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cs typeface="B Lotus" panose="00000400000000000000" pitchFamily="2" charset="-78"/>
                </a:rPr>
                <a:t>معرفی ابزار </a:t>
              </a:r>
              <a:r>
                <a:rPr lang="en-US" sz="2400" b="1" dirty="0">
                  <a:solidFill>
                    <a:schemeClr val="tx1"/>
                  </a:solidFill>
                  <a:latin typeface="Times New Roman" panose="02020603050405020304" pitchFamily="18" charset="0"/>
                  <a:cs typeface="Times New Roman" panose="02020603050405020304" pitchFamily="18" charset="0"/>
                </a:rPr>
                <a:t>Design Compiler</a:t>
              </a:r>
            </a:p>
          </p:txBody>
        </p:sp>
      </p:grpSp>
      <p:pic>
        <p:nvPicPr>
          <p:cNvPr id="3" name="Picture 2">
            <a:extLst>
              <a:ext uri="{FF2B5EF4-FFF2-40B4-BE49-F238E27FC236}">
                <a16:creationId xmlns:a16="http://schemas.microsoft.com/office/drawing/2014/main" id="{D505C6E3-6D9C-4E4A-BD08-430B3C62C87D}"/>
              </a:ext>
            </a:extLst>
          </p:cNvPr>
          <p:cNvPicPr>
            <a:picLocks noChangeAspect="1"/>
          </p:cNvPicPr>
          <p:nvPr/>
        </p:nvPicPr>
        <p:blipFill>
          <a:blip r:embed="rId3"/>
          <a:stretch>
            <a:fillRect/>
          </a:stretch>
        </p:blipFill>
        <p:spPr>
          <a:xfrm>
            <a:off x="2235875" y="4082649"/>
            <a:ext cx="4458880" cy="2785621"/>
          </a:xfrm>
          <a:prstGeom prst="rect">
            <a:avLst/>
          </a:prstGeom>
        </p:spPr>
      </p:pic>
      <p:sp>
        <p:nvSpPr>
          <p:cNvPr id="4" name="Arrow: Down 3">
            <a:extLst>
              <a:ext uri="{FF2B5EF4-FFF2-40B4-BE49-F238E27FC236}">
                <a16:creationId xmlns:a16="http://schemas.microsoft.com/office/drawing/2014/main" id="{3BD42B45-EAC3-494F-937E-50D30688A14D}"/>
              </a:ext>
            </a:extLst>
          </p:cNvPr>
          <p:cNvSpPr/>
          <p:nvPr/>
        </p:nvSpPr>
        <p:spPr>
          <a:xfrm rot="5400000">
            <a:off x="8440657" y="3944854"/>
            <a:ext cx="936765" cy="301799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73847C1-226A-4FEA-B1F5-0381A6C1388D}"/>
              </a:ext>
            </a:extLst>
          </p:cNvPr>
          <p:cNvSpPr txBox="1"/>
          <p:nvPr/>
        </p:nvSpPr>
        <p:spPr>
          <a:xfrm>
            <a:off x="7567966" y="5290794"/>
            <a:ext cx="2682145" cy="369332"/>
          </a:xfrm>
          <a:prstGeom prst="rect">
            <a:avLst/>
          </a:prstGeom>
          <a:noFill/>
        </p:spPr>
        <p:txBody>
          <a:bodyPr wrap="none" rtlCol="0">
            <a:spAutoFit/>
          </a:bodyPr>
          <a:lstStyle/>
          <a:p>
            <a:pPr algn="r" rtl="1"/>
            <a:r>
              <a:rPr lang="fa-IR" dirty="0">
                <a:cs typeface="B Lotus" panose="00000400000000000000" pitchFamily="2" charset="-78"/>
              </a:rPr>
              <a:t>محیط ابزار </a:t>
            </a:r>
            <a:r>
              <a:rPr lang="en-US" dirty="0" err="1">
                <a:latin typeface="Times New Roman" panose="02020603050405020304" pitchFamily="18" charset="0"/>
                <a:cs typeface="Times New Roman" panose="02020603050405020304" pitchFamily="18" charset="0"/>
              </a:rPr>
              <a:t>Desgin</a:t>
            </a:r>
            <a:r>
              <a:rPr lang="en-US" dirty="0">
                <a:cs typeface="B Lotus" panose="00000400000000000000" pitchFamily="2" charset="-78"/>
              </a:rPr>
              <a:t> </a:t>
            </a:r>
            <a:r>
              <a:rPr lang="en-US" dirty="0">
                <a:latin typeface="Times New Roman" panose="02020603050405020304" pitchFamily="18" charset="0"/>
                <a:cs typeface="Times New Roman" panose="02020603050405020304" pitchFamily="18" charset="0"/>
              </a:rPr>
              <a:t>Compiler</a:t>
            </a:r>
          </a:p>
        </p:txBody>
      </p:sp>
    </p:spTree>
    <p:extLst>
      <p:ext uri="{BB962C8B-B14F-4D97-AF65-F5344CB8AC3E}">
        <p14:creationId xmlns:p14="http://schemas.microsoft.com/office/powerpoint/2010/main" val="29222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02C5839-10D1-4A8B-BF86-B65011D56436}"/>
              </a:ext>
            </a:extLst>
          </p:cNvPr>
          <p:cNvGrpSpPr/>
          <p:nvPr/>
        </p:nvGrpSpPr>
        <p:grpSpPr>
          <a:xfrm>
            <a:off x="3761295" y="2341075"/>
            <a:ext cx="5545179" cy="745939"/>
            <a:chOff x="5641407" y="2486885"/>
            <a:chExt cx="3229039" cy="745939"/>
          </a:xfrm>
          <a:solidFill>
            <a:schemeClr val="accent6">
              <a:lumMod val="75000"/>
            </a:schemeClr>
          </a:solidFill>
          <a:effectLst>
            <a:outerShdw blurRad="50800" dist="38100" dir="5400000" algn="t" rotWithShape="0">
              <a:prstClr val="black">
                <a:alpha val="40000"/>
              </a:prstClr>
            </a:outerShdw>
          </a:effectLst>
        </p:grpSpPr>
        <p:sp>
          <p:nvSpPr>
            <p:cNvPr id="8" name="Rounded Rectangle 97">
              <a:extLst>
                <a:ext uri="{FF2B5EF4-FFF2-40B4-BE49-F238E27FC236}">
                  <a16:creationId xmlns:a16="http://schemas.microsoft.com/office/drawing/2014/main" id="{23CB6969-2CAA-47BE-A1D9-0FD16B832388}"/>
                </a:ext>
              </a:extLst>
            </p:cNvPr>
            <p:cNvSpPr/>
            <p:nvPr/>
          </p:nvSpPr>
          <p:spPr>
            <a:xfrm>
              <a:off x="5641407" y="2486885"/>
              <a:ext cx="3229039" cy="745939"/>
            </a:xfrm>
            <a:prstGeom prst="roundRect">
              <a:avLst>
                <a:gd name="adj" fmla="val 50000"/>
              </a:avLst>
            </a:prstGeom>
            <a:grp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a:extLst>
                <a:ext uri="{FF2B5EF4-FFF2-40B4-BE49-F238E27FC236}">
                  <a16:creationId xmlns:a16="http://schemas.microsoft.com/office/drawing/2014/main" id="{7ADD184D-5490-4C73-9154-DB229063DD00}"/>
                </a:ext>
              </a:extLst>
            </p:cNvPr>
            <p:cNvSpPr/>
            <p:nvPr/>
          </p:nvSpPr>
          <p:spPr>
            <a:xfrm>
              <a:off x="8243838" y="2596755"/>
              <a:ext cx="347318" cy="526198"/>
            </a:xfrm>
            <a:prstGeom prst="ellipse">
              <a:avLst/>
            </a:prstGeom>
            <a:grp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a-IR" dirty="0">
                  <a:solidFill>
                    <a:sysClr val="windowText" lastClr="000000"/>
                  </a:solidFill>
                  <a:latin typeface="FontAwesome" pitchFamily="2" charset="0"/>
                </a:rPr>
                <a:t>1</a:t>
              </a:r>
              <a:endParaRPr lang="en-US" dirty="0">
                <a:solidFill>
                  <a:sysClr val="windowText" lastClr="000000"/>
                </a:solidFill>
              </a:endParaRPr>
            </a:p>
          </p:txBody>
        </p:sp>
        <p:sp>
          <p:nvSpPr>
            <p:cNvPr id="10" name="Text Placeholder 33">
              <a:extLst>
                <a:ext uri="{FF2B5EF4-FFF2-40B4-BE49-F238E27FC236}">
                  <a16:creationId xmlns:a16="http://schemas.microsoft.com/office/drawing/2014/main" id="{EC263FCA-515F-4A45-9BE7-BBD0CA42A2BC}"/>
                </a:ext>
              </a:extLst>
            </p:cNvPr>
            <p:cNvSpPr txBox="1">
              <a:spLocks/>
            </p:cNvSpPr>
            <p:nvPr/>
          </p:nvSpPr>
          <p:spPr>
            <a:xfrm>
              <a:off x="6030489" y="2704826"/>
              <a:ext cx="2382857" cy="386324"/>
            </a:xfrm>
            <a:prstGeom prst="rect">
              <a:avLst/>
            </a:prstGeom>
            <a:noFill/>
            <a:scene3d>
              <a:camera prst="orthographicFront"/>
              <a:lightRig rig="threePt" dir="t"/>
            </a:scene3d>
            <a:sp3d>
              <a:bevelT w="152400" h="50800" prst="softRound"/>
            </a:sp3d>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rtl="1">
                <a:buNone/>
              </a:pPr>
              <a:r>
                <a:rPr lang="fa-IR" sz="2400" b="0" i="0" dirty="0">
                  <a:solidFill>
                    <a:srgbClr val="000000"/>
                  </a:solidFill>
                  <a:effectLst/>
                  <a:latin typeface="B Mitra"/>
                  <a:cs typeface="B Lotus" panose="00000400000000000000" pitchFamily="2" charset="-78"/>
                </a:rPr>
                <a:t>کد </a:t>
              </a:r>
              <a:r>
                <a:rPr lang="en-US" sz="2400" b="0" i="0" dirty="0">
                  <a:solidFill>
                    <a:srgbClr val="000000"/>
                  </a:solidFill>
                  <a:effectLst/>
                  <a:latin typeface="Times New Roman" panose="02020603050405020304" pitchFamily="18" charset="0"/>
                  <a:cs typeface="B Lotus" panose="00000400000000000000" pitchFamily="2" charset="-78"/>
                </a:rPr>
                <a:t>Verilog , VHDL</a:t>
              </a:r>
              <a:r>
                <a:rPr lang="fa-IR" sz="2400" b="0" i="0" dirty="0">
                  <a:solidFill>
                    <a:srgbClr val="000000"/>
                  </a:solidFill>
                  <a:effectLst/>
                  <a:latin typeface="B Mitra"/>
                  <a:cs typeface="B Lotus" panose="00000400000000000000" pitchFamily="2" charset="-78"/>
                </a:rPr>
                <a:t>طرح مورد نظر</a:t>
              </a:r>
              <a:endParaRPr lang="en-AU" sz="2400" b="1" dirty="0">
                <a:solidFill>
                  <a:sysClr val="windowText" lastClr="000000"/>
                </a:solidFill>
                <a:latin typeface="Lato" panose="020F0502020204030203" pitchFamily="34" charset="0"/>
                <a:cs typeface="B Lotus" panose="00000400000000000000" pitchFamily="2" charset="-78"/>
              </a:endParaRPr>
            </a:p>
          </p:txBody>
        </p:sp>
      </p:grpSp>
      <p:grpSp>
        <p:nvGrpSpPr>
          <p:cNvPr id="11" name="Group 10">
            <a:extLst>
              <a:ext uri="{FF2B5EF4-FFF2-40B4-BE49-F238E27FC236}">
                <a16:creationId xmlns:a16="http://schemas.microsoft.com/office/drawing/2014/main" id="{DD4F063B-39E7-4E03-B874-3F1AEE78C3A1}"/>
              </a:ext>
            </a:extLst>
          </p:cNvPr>
          <p:cNvGrpSpPr/>
          <p:nvPr/>
        </p:nvGrpSpPr>
        <p:grpSpPr>
          <a:xfrm>
            <a:off x="3142628" y="5207917"/>
            <a:ext cx="6167347" cy="735064"/>
            <a:chOff x="6937468" y="3248124"/>
            <a:chExt cx="3254903" cy="735064"/>
          </a:xfrm>
          <a:solidFill>
            <a:schemeClr val="accent4">
              <a:lumMod val="40000"/>
              <a:lumOff val="60000"/>
            </a:schemeClr>
          </a:solidFill>
          <a:effectLst>
            <a:outerShdw blurRad="50800" dist="38100" dir="5400000" algn="t" rotWithShape="0">
              <a:prstClr val="black">
                <a:alpha val="40000"/>
              </a:prstClr>
            </a:outerShdw>
          </a:effectLst>
        </p:grpSpPr>
        <p:sp>
          <p:nvSpPr>
            <p:cNvPr id="12" name="Rounded Rectangle 101">
              <a:extLst>
                <a:ext uri="{FF2B5EF4-FFF2-40B4-BE49-F238E27FC236}">
                  <a16:creationId xmlns:a16="http://schemas.microsoft.com/office/drawing/2014/main" id="{EA944B28-2179-456A-9E2E-48ECC5FD4B45}"/>
                </a:ext>
              </a:extLst>
            </p:cNvPr>
            <p:cNvSpPr/>
            <p:nvPr/>
          </p:nvSpPr>
          <p:spPr>
            <a:xfrm>
              <a:off x="6937468" y="3248124"/>
              <a:ext cx="3254903" cy="735064"/>
            </a:xfrm>
            <a:prstGeom prst="roundRect">
              <a:avLst>
                <a:gd name="adj" fmla="val 50000"/>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E0B4BE0E-D8D0-4864-A0AE-A2010AD2A1F3}"/>
                </a:ext>
              </a:extLst>
            </p:cNvPr>
            <p:cNvSpPr/>
            <p:nvPr/>
          </p:nvSpPr>
          <p:spPr>
            <a:xfrm>
              <a:off x="9624463" y="3346344"/>
              <a:ext cx="312934" cy="526198"/>
            </a:xfrm>
            <a:prstGeom prst="ellipse">
              <a:avLst/>
            </a:prstGeom>
            <a:solidFill>
              <a:schemeClr val="accent6">
                <a:lumMod val="75000"/>
              </a:schemeClr>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a-IR" dirty="0">
                  <a:solidFill>
                    <a:sysClr val="windowText" lastClr="000000"/>
                  </a:solidFill>
                  <a:latin typeface="FontAwesome" pitchFamily="2" charset="0"/>
                </a:rPr>
                <a:t>3</a:t>
              </a:r>
              <a:endParaRPr lang="en-US" dirty="0">
                <a:solidFill>
                  <a:sysClr val="windowText" lastClr="000000"/>
                </a:solidFill>
              </a:endParaRPr>
            </a:p>
          </p:txBody>
        </p:sp>
        <p:sp>
          <p:nvSpPr>
            <p:cNvPr id="14" name="Text Placeholder 33">
              <a:extLst>
                <a:ext uri="{FF2B5EF4-FFF2-40B4-BE49-F238E27FC236}">
                  <a16:creationId xmlns:a16="http://schemas.microsoft.com/office/drawing/2014/main" id="{28B49CEF-2E76-4B2D-B081-4CE5C50C3F16}"/>
                </a:ext>
              </a:extLst>
            </p:cNvPr>
            <p:cNvSpPr txBox="1">
              <a:spLocks/>
            </p:cNvSpPr>
            <p:nvPr/>
          </p:nvSpPr>
          <p:spPr>
            <a:xfrm>
              <a:off x="7089698" y="3462071"/>
              <a:ext cx="2452737" cy="403187"/>
            </a:xfrm>
            <a:prstGeom prst="rect">
              <a:avLst/>
            </a:prstGeom>
            <a:noFill/>
            <a:scene3d>
              <a:camera prst="orthographicFront"/>
              <a:lightRig rig="threePt" dir="t"/>
            </a:scene3d>
            <a:sp3d>
              <a:bevelT w="152400" h="50800" prst="softRound"/>
            </a:sp3d>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rtl="1">
                <a:buNone/>
              </a:pPr>
              <a:r>
                <a:rPr lang="fa-IR" sz="2000" dirty="0">
                  <a:solidFill>
                    <a:sysClr val="windowText" lastClr="000000"/>
                  </a:solidFill>
                  <a:latin typeface="Lato" panose="020F0502020204030203" pitchFamily="34" charset="0"/>
                  <a:cs typeface="B Lotus" panose="00000400000000000000" pitchFamily="2" charset="-78"/>
                </a:rPr>
                <a:t>فایل </a:t>
              </a:r>
              <a:r>
                <a:rPr lang="en-US" sz="2000" dirty="0">
                  <a:solidFill>
                    <a:sysClr val="windowText" lastClr="000000"/>
                  </a:solidFill>
                  <a:latin typeface="Times New Roman" panose="02020603050405020304" pitchFamily="18" charset="0"/>
                  <a:cs typeface="Times New Roman" panose="02020603050405020304" pitchFamily="18" charset="0"/>
                </a:rPr>
                <a:t>script</a:t>
              </a:r>
              <a:r>
                <a:rPr lang="fa-IR" sz="2000" dirty="0">
                  <a:solidFill>
                    <a:sysClr val="windowText" lastClr="000000"/>
                  </a:solidFill>
                  <a:latin typeface="Lato" panose="020F0502020204030203" pitchFamily="34" charset="0"/>
                  <a:cs typeface="B Lotus" panose="00000400000000000000" pitchFamily="2" charset="-78"/>
                </a:rPr>
                <a:t> از دستورات ابزار </a:t>
              </a:r>
              <a:r>
                <a:rPr lang="en-US" sz="2000" dirty="0">
                  <a:solidFill>
                    <a:sysClr val="windowText" lastClr="000000"/>
                  </a:solidFill>
                  <a:latin typeface="Times New Roman" panose="02020603050405020304" pitchFamily="18" charset="0"/>
                  <a:cs typeface="Times New Roman" panose="02020603050405020304" pitchFamily="18" charset="0"/>
                </a:rPr>
                <a:t>Design</a:t>
              </a:r>
              <a:r>
                <a:rPr lang="en-US" sz="2000" dirty="0">
                  <a:solidFill>
                    <a:sysClr val="windowText" lastClr="000000"/>
                  </a:solidFill>
                  <a:latin typeface="Lato" panose="020F0502020204030203" pitchFamily="34" charset="0"/>
                  <a:cs typeface="B Lotus" panose="00000400000000000000" pitchFamily="2" charset="-78"/>
                </a:rPr>
                <a:t> </a:t>
              </a:r>
              <a:r>
                <a:rPr lang="en-US" sz="2000" dirty="0">
                  <a:solidFill>
                    <a:sysClr val="windowText" lastClr="000000"/>
                  </a:solidFill>
                  <a:latin typeface="Times New Roman" panose="02020603050405020304" pitchFamily="18" charset="0"/>
                  <a:cs typeface="Times New Roman" panose="02020603050405020304" pitchFamily="18" charset="0"/>
                </a:rPr>
                <a:t>Compiler</a:t>
              </a:r>
              <a:endParaRPr lang="en-AU" sz="2000" dirty="0">
                <a:solidFill>
                  <a:sysClr val="windowText" lastClr="000000"/>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1CE10ADD-A0BC-46F9-833B-1416B458FEB0}"/>
              </a:ext>
            </a:extLst>
          </p:cNvPr>
          <p:cNvGrpSpPr/>
          <p:nvPr/>
        </p:nvGrpSpPr>
        <p:grpSpPr>
          <a:xfrm>
            <a:off x="3450211" y="3774981"/>
            <a:ext cx="5966242" cy="744969"/>
            <a:chOff x="6168348" y="3970295"/>
            <a:chExt cx="4676406" cy="744969"/>
          </a:xfrm>
          <a:solidFill>
            <a:schemeClr val="accent6">
              <a:lumMod val="75000"/>
            </a:schemeClr>
          </a:solidFill>
          <a:effectLst>
            <a:outerShdw blurRad="50800" dist="38100" dir="5400000" algn="t" rotWithShape="0">
              <a:prstClr val="black">
                <a:alpha val="40000"/>
              </a:prstClr>
            </a:outerShdw>
          </a:effectLst>
        </p:grpSpPr>
        <p:sp>
          <p:nvSpPr>
            <p:cNvPr id="16" name="Rounded Rectangle 105">
              <a:extLst>
                <a:ext uri="{FF2B5EF4-FFF2-40B4-BE49-F238E27FC236}">
                  <a16:creationId xmlns:a16="http://schemas.microsoft.com/office/drawing/2014/main" id="{EDF34F3B-B54B-4CAE-8077-56C9FB8E50FF}"/>
                </a:ext>
              </a:extLst>
            </p:cNvPr>
            <p:cNvSpPr/>
            <p:nvPr/>
          </p:nvSpPr>
          <p:spPr>
            <a:xfrm>
              <a:off x="6168348" y="3970295"/>
              <a:ext cx="4676406" cy="744969"/>
            </a:xfrm>
            <a:prstGeom prst="roundRect">
              <a:avLst>
                <a:gd name="adj" fmla="val 50000"/>
              </a:avLst>
            </a:prstGeom>
            <a:grp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17" name="Oval 16">
              <a:extLst>
                <a:ext uri="{FF2B5EF4-FFF2-40B4-BE49-F238E27FC236}">
                  <a16:creationId xmlns:a16="http://schemas.microsoft.com/office/drawing/2014/main" id="{83E3D6E9-E740-45D5-BF0A-89E54B8589AE}"/>
                </a:ext>
              </a:extLst>
            </p:cNvPr>
            <p:cNvSpPr/>
            <p:nvPr/>
          </p:nvSpPr>
          <p:spPr>
            <a:xfrm>
              <a:off x="9915120" y="4079680"/>
              <a:ext cx="467499" cy="526198"/>
            </a:xfrm>
            <a:prstGeom prst="ellipse">
              <a:avLst/>
            </a:prstGeom>
            <a:grp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ysClr val="windowText" lastClr="000000"/>
                  </a:solidFill>
                  <a:latin typeface="FontAwesome" pitchFamily="2" charset="0"/>
                </a:rPr>
                <a:t>2</a:t>
              </a:r>
              <a:endParaRPr lang="en-US" dirty="0">
                <a:solidFill>
                  <a:sysClr val="windowText" lastClr="000000"/>
                </a:solidFill>
                <a:latin typeface="FontAwesome" pitchFamily="2" charset="0"/>
              </a:endParaRPr>
            </a:p>
          </p:txBody>
        </p:sp>
        <p:sp>
          <p:nvSpPr>
            <p:cNvPr id="18" name="Text Placeholder 33">
              <a:extLst>
                <a:ext uri="{FF2B5EF4-FFF2-40B4-BE49-F238E27FC236}">
                  <a16:creationId xmlns:a16="http://schemas.microsoft.com/office/drawing/2014/main" id="{F6284D10-B0CF-4C91-AF3A-DA7C6BE98575}"/>
                </a:ext>
              </a:extLst>
            </p:cNvPr>
            <p:cNvSpPr txBox="1">
              <a:spLocks/>
            </p:cNvSpPr>
            <p:nvPr/>
          </p:nvSpPr>
          <p:spPr>
            <a:xfrm>
              <a:off x="8207910" y="4242509"/>
              <a:ext cx="2025155" cy="278708"/>
            </a:xfrm>
            <a:prstGeom prst="rect">
              <a:avLst/>
            </a:prstGeom>
            <a:noFill/>
            <a:scene3d>
              <a:camera prst="orthographicFront"/>
              <a:lightRig rig="threePt" dir="t"/>
            </a:scene3d>
            <a:sp3d>
              <a:bevelT w="152400" h="50800" prst="softRound"/>
            </a:sp3d>
          </p:spPr>
          <p:txBody>
            <a:bodyPr lIns="0" tIns="0" rIns="0" bIns="0"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rtl="1">
                <a:buNone/>
              </a:pPr>
              <a:r>
                <a:rPr lang="fa-IR" sz="2400" b="0" i="0" dirty="0">
                  <a:solidFill>
                    <a:srgbClr val="000000"/>
                  </a:solidFill>
                  <a:effectLst/>
                  <a:latin typeface="B Mitra"/>
                  <a:cs typeface="B Lotus" panose="00000400000000000000" pitchFamily="2" charset="-78"/>
                </a:rPr>
                <a:t>کتابخانه با فرمت </a:t>
              </a:r>
              <a:r>
                <a:rPr lang="en-US" sz="2400" b="0" i="0" dirty="0">
                  <a:solidFill>
                    <a:srgbClr val="000000"/>
                  </a:solidFill>
                  <a:effectLst/>
                  <a:latin typeface="B Mitra"/>
                  <a:cs typeface="B Lotus" panose="00000400000000000000" pitchFamily="2" charset="-78"/>
                </a:rPr>
                <a:t>.</a:t>
              </a:r>
              <a:r>
                <a:rPr lang="en-US" sz="2400" b="0" i="0" dirty="0" err="1">
                  <a:solidFill>
                    <a:srgbClr val="000000"/>
                  </a:solidFill>
                  <a:effectLst/>
                  <a:latin typeface="Times New Roman" panose="02020603050405020304" pitchFamily="18" charset="0"/>
                  <a:cs typeface="B Lotus" panose="00000400000000000000" pitchFamily="2" charset="-78"/>
                </a:rPr>
                <a:t>db</a:t>
              </a:r>
              <a:endParaRPr lang="en-AU" sz="2400" b="1" dirty="0">
                <a:solidFill>
                  <a:sysClr val="windowText" lastClr="000000"/>
                </a:solidFill>
                <a:latin typeface="Lato" panose="020F0502020204030203" pitchFamily="34" charset="0"/>
                <a:cs typeface="B Lotus" panose="00000400000000000000" pitchFamily="2" charset="-78"/>
              </a:endParaRPr>
            </a:p>
          </p:txBody>
        </p:sp>
      </p:grpSp>
      <p:sp>
        <p:nvSpPr>
          <p:cNvPr id="19" name="Rectangle 25">
            <a:extLst>
              <a:ext uri="{FF2B5EF4-FFF2-40B4-BE49-F238E27FC236}">
                <a16:creationId xmlns:a16="http://schemas.microsoft.com/office/drawing/2014/main" id="{257AB3A6-E335-4C04-9950-E1AC34FEF0F9}"/>
              </a:ext>
            </a:extLst>
          </p:cNvPr>
          <p:cNvSpPr>
            <a:spLocks noChangeArrowheads="1"/>
          </p:cNvSpPr>
          <p:nvPr/>
        </p:nvSpPr>
        <p:spPr bwMode="auto">
          <a:xfrm>
            <a:off x="8982277" y="2184625"/>
            <a:ext cx="1660276" cy="3925683"/>
          </a:xfrm>
          <a:prstGeom prst="rect">
            <a:avLst/>
          </a:prstGeom>
          <a:solidFill>
            <a:srgbClr val="A4FFB4"/>
          </a:solidFill>
          <a:ln>
            <a:noFill/>
          </a:ln>
          <a:effectLst>
            <a:outerShdw blurRad="50800" dist="38100" dir="16200000" rotWithShape="0">
              <a:prstClr val="black">
                <a:alpha val="40000"/>
              </a:prstClr>
            </a:outerShdw>
          </a:effectLst>
          <a:scene3d>
            <a:camera prst="orthographicFront"/>
            <a:lightRig rig="threePt" dir="t"/>
          </a:scene3d>
          <a:sp3d>
            <a:bevelT w="165100" prst="coolSlant"/>
          </a:sp3d>
        </p:spPr>
        <p:txBody>
          <a:bodyPr vert="horz" wrap="square" lIns="91440" tIns="45720" rIns="91440" bIns="45720" numCol="1" anchor="ctr" anchorCtr="0" compatLnSpc="1">
            <a:prstTxWarp prst="textNoShape">
              <a:avLst/>
            </a:prstTxWarp>
          </a:bodyPr>
          <a:lstStyle/>
          <a:p>
            <a:pPr algn="ctr"/>
            <a:r>
              <a:rPr lang="fa-IR" sz="2000" b="1" dirty="0">
                <a:latin typeface="B Mitra"/>
                <a:cs typeface="B Lotus" panose="00000400000000000000" pitchFamily="2" charset="-78"/>
              </a:rPr>
              <a:t>موارد مورد نیاز برای سنتز:</a:t>
            </a:r>
            <a:endParaRPr lang="en-US" sz="20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05269816-58E3-4B83-9781-1B0DB71F2C12}"/>
              </a:ext>
            </a:extLst>
          </p:cNvPr>
          <p:cNvGrpSpPr/>
          <p:nvPr/>
        </p:nvGrpSpPr>
        <p:grpSpPr>
          <a:xfrm>
            <a:off x="8295587" y="279558"/>
            <a:ext cx="3896413" cy="741285"/>
            <a:chOff x="8295585" y="1789202"/>
            <a:chExt cx="3896413" cy="741285"/>
          </a:xfrm>
        </p:grpSpPr>
        <p:sp>
          <p:nvSpPr>
            <p:cNvPr id="21" name="Arrow: Pentagon 20">
              <a:extLst>
                <a:ext uri="{FF2B5EF4-FFF2-40B4-BE49-F238E27FC236}">
                  <a16:creationId xmlns:a16="http://schemas.microsoft.com/office/drawing/2014/main" id="{3373E5C6-8C59-46BC-A33F-35F360A28F7C}"/>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D53E4F8-4160-4948-BBFB-19D772E5BE2B}"/>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latin typeface="Times New Roman" panose="02020603050405020304" pitchFamily="18" charset="0"/>
                  <a:cs typeface="B Lotus" panose="00000400000000000000" pitchFamily="2" charset="-78"/>
                </a:rPr>
                <a:t>موارد مورد نیاز برای سنتز مدار</a:t>
              </a:r>
              <a:endParaRPr lang="en-US" sz="2400" b="1" dirty="0">
                <a:solidFill>
                  <a:schemeClr val="tx1"/>
                </a:solidFill>
                <a:latin typeface="Times New Roman" panose="02020603050405020304" pitchFamily="18" charset="0"/>
                <a:cs typeface="B Lotus" panose="00000400000000000000" pitchFamily="2" charset="-78"/>
              </a:endParaRPr>
            </a:p>
          </p:txBody>
        </p:sp>
      </p:grpSp>
      <p:pic>
        <p:nvPicPr>
          <p:cNvPr id="23" name="Picture 22">
            <a:extLst>
              <a:ext uri="{FF2B5EF4-FFF2-40B4-BE49-F238E27FC236}">
                <a16:creationId xmlns:a16="http://schemas.microsoft.com/office/drawing/2014/main" id="{4A659F06-E44A-46BD-8277-B6D7EFA3E889}"/>
              </a:ext>
            </a:extLst>
          </p:cNvPr>
          <p:cNvPicPr>
            <a:picLocks noChangeAspect="1"/>
          </p:cNvPicPr>
          <p:nvPr/>
        </p:nvPicPr>
        <p:blipFill>
          <a:blip r:embed="rId2"/>
          <a:stretch>
            <a:fillRect/>
          </a:stretch>
        </p:blipFill>
        <p:spPr>
          <a:xfrm>
            <a:off x="65988" y="0"/>
            <a:ext cx="908483" cy="833381"/>
          </a:xfrm>
          <a:prstGeom prst="rect">
            <a:avLst/>
          </a:prstGeom>
        </p:spPr>
      </p:pic>
    </p:spTree>
    <p:extLst>
      <p:ext uri="{BB962C8B-B14F-4D97-AF65-F5344CB8AC3E}">
        <p14:creationId xmlns:p14="http://schemas.microsoft.com/office/powerpoint/2010/main" val="9285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BB6C-D428-4803-880C-83775A075D0D}"/>
              </a:ext>
            </a:extLst>
          </p:cNvPr>
          <p:cNvSpPr txBox="1"/>
          <p:nvPr/>
        </p:nvSpPr>
        <p:spPr>
          <a:xfrm>
            <a:off x="3413099" y="1547740"/>
            <a:ext cx="8230138" cy="461665"/>
          </a:xfrm>
          <a:prstGeom prst="rect">
            <a:avLst/>
          </a:prstGeom>
          <a:noFill/>
        </p:spPr>
        <p:txBody>
          <a:bodyPr wrap="none" rtlCol="0">
            <a:spAutoFit/>
          </a:bodyPr>
          <a:lstStyle/>
          <a:p>
            <a:pPr marL="342900" indent="-342900" algn="r" rtl="1">
              <a:buFont typeface="Wingdings" panose="05000000000000000000" pitchFamily="2" charset="2"/>
              <a:buChar char="ü"/>
            </a:pPr>
            <a:r>
              <a:rPr lang="fa-IR" sz="2400" dirty="0">
                <a:cs typeface="B Lotus" panose="00000400000000000000" pitchFamily="2" charset="-78"/>
              </a:rPr>
              <a:t>برای به دست آوردن پارامترهای سخت افزاری یک مدار نیاز به سنتز آن مدار است.</a:t>
            </a:r>
            <a:endParaRPr lang="en-US" sz="2400" dirty="0">
              <a:cs typeface="B Lotus" panose="00000400000000000000" pitchFamily="2" charset="-78"/>
            </a:endParaRPr>
          </a:p>
        </p:txBody>
      </p:sp>
      <p:grpSp>
        <p:nvGrpSpPr>
          <p:cNvPr id="5" name="Group 4">
            <a:extLst>
              <a:ext uri="{FF2B5EF4-FFF2-40B4-BE49-F238E27FC236}">
                <a16:creationId xmlns:a16="http://schemas.microsoft.com/office/drawing/2014/main" id="{27BEA3B2-2DEF-4AD3-A0FE-E2A4F519A2B9}"/>
              </a:ext>
            </a:extLst>
          </p:cNvPr>
          <p:cNvGrpSpPr/>
          <p:nvPr/>
        </p:nvGrpSpPr>
        <p:grpSpPr>
          <a:xfrm>
            <a:off x="6106014" y="4289110"/>
            <a:ext cx="4003573" cy="730784"/>
            <a:chOff x="5516710" y="1766984"/>
            <a:chExt cx="3340995" cy="730784"/>
          </a:xfr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0" scaled="1"/>
            <a:tileRect/>
          </a:gradFill>
        </p:grpSpPr>
        <p:sp>
          <p:nvSpPr>
            <p:cNvPr id="50" name="Freeform 6">
              <a:extLst>
                <a:ext uri="{FF2B5EF4-FFF2-40B4-BE49-F238E27FC236}">
                  <a16:creationId xmlns:a16="http://schemas.microsoft.com/office/drawing/2014/main" id="{16AC12CE-C05A-424C-AF03-077A36228541}"/>
                </a:ext>
              </a:extLst>
            </p:cNvPr>
            <p:cNvSpPr>
              <a:spLocks/>
            </p:cNvSpPr>
            <p:nvPr/>
          </p:nvSpPr>
          <p:spPr bwMode="auto">
            <a:xfrm>
              <a:off x="5516710" y="1766984"/>
              <a:ext cx="3340995" cy="730784"/>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h-TH"/>
            </a:p>
          </p:txBody>
        </p:sp>
        <p:sp>
          <p:nvSpPr>
            <p:cNvPr id="49" name="TextBox 157">
              <a:extLst>
                <a:ext uri="{FF2B5EF4-FFF2-40B4-BE49-F238E27FC236}">
                  <a16:creationId xmlns:a16="http://schemas.microsoft.com/office/drawing/2014/main" id="{C4D0DD57-768C-48F8-9FE5-8C2E9A15D6EA}"/>
                </a:ext>
              </a:extLst>
            </p:cNvPr>
            <p:cNvSpPr txBox="1"/>
            <p:nvPr/>
          </p:nvSpPr>
          <p:spPr>
            <a:xfrm>
              <a:off x="5620850" y="1904931"/>
              <a:ext cx="2725446" cy="461665"/>
            </a:xfrm>
            <a:prstGeom prst="rect">
              <a:avLst/>
            </a:prstGeom>
            <a:grp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err="1">
                  <a:latin typeface="Times New Roman" panose="02020603050405020304" pitchFamily="18" charset="0"/>
                  <a:cs typeface="Times New Roman" panose="02020603050405020304" pitchFamily="18" charset="0"/>
                </a:rPr>
                <a:t>Modelsim</a:t>
              </a:r>
              <a:endParaRPr lang="en-US" sz="2400" b="1" dirty="0">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8F25BF99-CE2A-47DC-8D5E-AFF36FB304E3}"/>
              </a:ext>
            </a:extLst>
          </p:cNvPr>
          <p:cNvGrpSpPr/>
          <p:nvPr/>
        </p:nvGrpSpPr>
        <p:grpSpPr>
          <a:xfrm>
            <a:off x="5634703" y="5174600"/>
            <a:ext cx="4489083" cy="961194"/>
            <a:chOff x="4954546" y="2652471"/>
            <a:chExt cx="3917358" cy="961194"/>
          </a:xfrm>
        </p:grpSpPr>
        <p:sp>
          <p:nvSpPr>
            <p:cNvPr id="34" name="Freeform 6">
              <a:extLst>
                <a:ext uri="{FF2B5EF4-FFF2-40B4-BE49-F238E27FC236}">
                  <a16:creationId xmlns:a16="http://schemas.microsoft.com/office/drawing/2014/main" id="{16A8D9CD-8F21-4699-B7A5-8C1CE0F87476}"/>
                </a:ext>
              </a:extLst>
            </p:cNvPr>
            <p:cNvSpPr>
              <a:spLocks/>
            </p:cNvSpPr>
            <p:nvPr/>
          </p:nvSpPr>
          <p:spPr bwMode="auto">
            <a:xfrm>
              <a:off x="4954546" y="2652471"/>
              <a:ext cx="3917358" cy="730784"/>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h-TH"/>
            </a:p>
          </p:txBody>
        </p:sp>
        <p:sp>
          <p:nvSpPr>
            <p:cNvPr id="33" name="TextBox 158">
              <a:extLst>
                <a:ext uri="{FF2B5EF4-FFF2-40B4-BE49-F238E27FC236}">
                  <a16:creationId xmlns:a16="http://schemas.microsoft.com/office/drawing/2014/main" id="{0D040E62-FEFC-422D-9EC0-09AE0D17DE3D}"/>
                </a:ext>
              </a:extLst>
            </p:cNvPr>
            <p:cNvSpPr txBox="1"/>
            <p:nvPr/>
          </p:nvSpPr>
          <p:spPr>
            <a:xfrm>
              <a:off x="5141457" y="2782668"/>
              <a:ext cx="3204839"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Design compiler</a:t>
              </a:r>
            </a:p>
            <a:p>
              <a:pPr algn="ctr"/>
              <a:endParaRPr lang="en-US" sz="2400" b="1" dirty="0">
                <a:latin typeface="Times New Roman" panose="02020603050405020304" pitchFamily="18" charset="0"/>
                <a:cs typeface="Times New Roman" panose="02020603050405020304" pitchFamily="18" charset="0"/>
              </a:endParaRPr>
            </a:p>
          </p:txBody>
        </p:sp>
      </p:grpSp>
      <p:sp>
        <p:nvSpPr>
          <p:cNvPr id="30" name="Freeform 6">
            <a:extLst>
              <a:ext uri="{FF2B5EF4-FFF2-40B4-BE49-F238E27FC236}">
                <a16:creationId xmlns:a16="http://schemas.microsoft.com/office/drawing/2014/main" id="{66625577-72D1-4A54-9FC3-C770D0EF5C6F}"/>
              </a:ext>
            </a:extLst>
          </p:cNvPr>
          <p:cNvSpPr>
            <a:spLocks/>
          </p:cNvSpPr>
          <p:nvPr/>
        </p:nvSpPr>
        <p:spPr bwMode="auto">
          <a:xfrm>
            <a:off x="6665932" y="3356381"/>
            <a:ext cx="3429663" cy="730784"/>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0" scaled="1"/>
            <a:tileRect/>
          </a:gra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th-TH"/>
          </a:p>
        </p:txBody>
      </p:sp>
      <p:grpSp>
        <p:nvGrpSpPr>
          <p:cNvPr id="11" name="Group 10">
            <a:extLst>
              <a:ext uri="{FF2B5EF4-FFF2-40B4-BE49-F238E27FC236}">
                <a16:creationId xmlns:a16="http://schemas.microsoft.com/office/drawing/2014/main" id="{CD8916EF-FDA0-417B-A4AC-5759336C987B}"/>
              </a:ext>
            </a:extLst>
          </p:cNvPr>
          <p:cNvGrpSpPr/>
          <p:nvPr/>
        </p:nvGrpSpPr>
        <p:grpSpPr>
          <a:xfrm>
            <a:off x="9499193" y="3296080"/>
            <a:ext cx="1193683" cy="1004576"/>
            <a:chOff x="8247312" y="773956"/>
            <a:chExt cx="1193683" cy="1004576"/>
          </a:xfrm>
        </p:grpSpPr>
        <p:pic>
          <p:nvPicPr>
            <p:cNvPr id="28" name="Picture 27">
              <a:extLst>
                <a:ext uri="{FF2B5EF4-FFF2-40B4-BE49-F238E27FC236}">
                  <a16:creationId xmlns:a16="http://schemas.microsoft.com/office/drawing/2014/main" id="{5C291C71-62F5-4053-B7BA-8EAAA5B49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7312" y="773956"/>
              <a:ext cx="1193683" cy="1004576"/>
            </a:xfrm>
            <a:prstGeom prst="rect">
              <a:avLst/>
            </a:prstGeom>
          </p:spPr>
        </p:pic>
        <p:sp>
          <p:nvSpPr>
            <p:cNvPr id="29" name="Rectangle 139">
              <a:extLst>
                <a:ext uri="{FF2B5EF4-FFF2-40B4-BE49-F238E27FC236}">
                  <a16:creationId xmlns:a16="http://schemas.microsoft.com/office/drawing/2014/main" id="{29D87E04-C853-423F-B4E4-361B31C36866}"/>
                </a:ext>
              </a:extLst>
            </p:cNvPr>
            <p:cNvSpPr/>
            <p:nvPr/>
          </p:nvSpPr>
          <p:spPr>
            <a:xfrm>
              <a:off x="8523796" y="918538"/>
              <a:ext cx="661034" cy="556456"/>
            </a:xfrm>
            <a:prstGeom prst="ellipse">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3" rIns="182843" bIns="9142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dirty="0">
                  <a:solidFill>
                    <a:srgbClr val="C0504D"/>
                  </a:solidFill>
                  <a:latin typeface="Times New Roman" panose="02020603050405020304" pitchFamily="18" charset="0"/>
                  <a:cs typeface="Times New Roman" panose="02020603050405020304" pitchFamily="18" charset="0"/>
                </a:rPr>
                <a:t>1</a:t>
              </a:r>
              <a:endParaRPr lang="id-ID" sz="2400" b="1" dirty="0">
                <a:solidFill>
                  <a:srgbClr val="C0504D"/>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AE359522-3BB8-43FC-82E1-3F2DC1025BEE}"/>
              </a:ext>
            </a:extLst>
          </p:cNvPr>
          <p:cNvGrpSpPr/>
          <p:nvPr/>
        </p:nvGrpSpPr>
        <p:grpSpPr>
          <a:xfrm>
            <a:off x="9496508" y="4228007"/>
            <a:ext cx="1193683" cy="1004576"/>
            <a:chOff x="8244626" y="1705882"/>
            <a:chExt cx="1193683" cy="1004576"/>
          </a:xfrm>
        </p:grpSpPr>
        <p:pic>
          <p:nvPicPr>
            <p:cNvPr id="26" name="Picture 25">
              <a:extLst>
                <a:ext uri="{FF2B5EF4-FFF2-40B4-BE49-F238E27FC236}">
                  <a16:creationId xmlns:a16="http://schemas.microsoft.com/office/drawing/2014/main" id="{E0A9699B-9B2C-42D0-BF2F-8182F12169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626" y="1705882"/>
              <a:ext cx="1193683" cy="1004576"/>
            </a:xfrm>
            <a:prstGeom prst="rect">
              <a:avLst/>
            </a:prstGeom>
          </p:spPr>
        </p:pic>
        <p:sp>
          <p:nvSpPr>
            <p:cNvPr id="27" name="Rectangle 139">
              <a:extLst>
                <a:ext uri="{FF2B5EF4-FFF2-40B4-BE49-F238E27FC236}">
                  <a16:creationId xmlns:a16="http://schemas.microsoft.com/office/drawing/2014/main" id="{C88ED42E-8925-43BC-A24A-B5142A4B6F9E}"/>
                </a:ext>
              </a:extLst>
            </p:cNvPr>
            <p:cNvSpPr/>
            <p:nvPr/>
          </p:nvSpPr>
          <p:spPr>
            <a:xfrm>
              <a:off x="8521110" y="1850464"/>
              <a:ext cx="661034" cy="556456"/>
            </a:xfrm>
            <a:prstGeom prst="ellipse">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3" rIns="182843" bIns="9142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dirty="0">
                  <a:solidFill>
                    <a:srgbClr val="C0504D"/>
                  </a:solidFill>
                  <a:latin typeface="Times New Roman" panose="02020603050405020304" pitchFamily="18" charset="0"/>
                  <a:cs typeface="Times New Roman" panose="02020603050405020304" pitchFamily="18" charset="0"/>
                </a:rPr>
                <a:t>2</a:t>
              </a:r>
              <a:endParaRPr lang="id-ID" sz="2400" b="1" dirty="0">
                <a:solidFill>
                  <a:srgbClr val="C0504D"/>
                </a:solidFill>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CC168480-BD70-4CC3-B808-6ACF8A0FC34F}"/>
              </a:ext>
            </a:extLst>
          </p:cNvPr>
          <p:cNvGrpSpPr/>
          <p:nvPr/>
        </p:nvGrpSpPr>
        <p:grpSpPr>
          <a:xfrm>
            <a:off x="9496508" y="5115435"/>
            <a:ext cx="1193683" cy="1004576"/>
            <a:chOff x="8244626" y="2593310"/>
            <a:chExt cx="1193683" cy="1004576"/>
          </a:xfrm>
        </p:grpSpPr>
        <p:pic>
          <p:nvPicPr>
            <p:cNvPr id="24" name="Picture 23">
              <a:extLst>
                <a:ext uri="{FF2B5EF4-FFF2-40B4-BE49-F238E27FC236}">
                  <a16:creationId xmlns:a16="http://schemas.microsoft.com/office/drawing/2014/main" id="{E7BE43F9-4F17-4230-9F15-8F783EF9C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626" y="2593310"/>
              <a:ext cx="1193683" cy="1004576"/>
            </a:xfrm>
            <a:prstGeom prst="rect">
              <a:avLst/>
            </a:prstGeom>
          </p:spPr>
        </p:pic>
        <p:sp>
          <p:nvSpPr>
            <p:cNvPr id="25" name="Rectangle 139">
              <a:extLst>
                <a:ext uri="{FF2B5EF4-FFF2-40B4-BE49-F238E27FC236}">
                  <a16:creationId xmlns:a16="http://schemas.microsoft.com/office/drawing/2014/main" id="{E0845310-3890-43A2-BC65-884AF9720F0A}"/>
                </a:ext>
              </a:extLst>
            </p:cNvPr>
            <p:cNvSpPr/>
            <p:nvPr/>
          </p:nvSpPr>
          <p:spPr>
            <a:xfrm>
              <a:off x="8521110" y="2737892"/>
              <a:ext cx="661034" cy="556456"/>
            </a:xfrm>
            <a:prstGeom prst="ellipse">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3" rIns="182843" bIns="91423"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400" b="1" dirty="0">
                  <a:solidFill>
                    <a:srgbClr val="C0504D"/>
                  </a:solidFill>
                  <a:latin typeface="Times New Roman" panose="02020603050405020304" pitchFamily="18" charset="0"/>
                  <a:cs typeface="Times New Roman" panose="02020603050405020304" pitchFamily="18" charset="0"/>
                </a:rPr>
                <a:t>3</a:t>
              </a:r>
              <a:endParaRPr lang="id-ID" sz="2400" b="1" dirty="0">
                <a:solidFill>
                  <a:srgbClr val="C0504D"/>
                </a:solidFill>
                <a:latin typeface="Times New Roman" panose="02020603050405020304" pitchFamily="18" charset="0"/>
                <a:cs typeface="Times New Roman" panose="02020603050405020304" pitchFamily="18" charset="0"/>
              </a:endParaRPr>
            </a:p>
          </p:txBody>
        </p:sp>
      </p:grpSp>
      <p:sp>
        <p:nvSpPr>
          <p:cNvPr id="17" name="TextBox 156">
            <a:extLst>
              <a:ext uri="{FF2B5EF4-FFF2-40B4-BE49-F238E27FC236}">
                <a16:creationId xmlns:a16="http://schemas.microsoft.com/office/drawing/2014/main" id="{008117BD-D226-4472-9C8A-72344DE17050}"/>
              </a:ext>
            </a:extLst>
          </p:cNvPr>
          <p:cNvSpPr txBox="1"/>
          <p:nvPr/>
        </p:nvSpPr>
        <p:spPr>
          <a:xfrm>
            <a:off x="6665932" y="3457280"/>
            <a:ext cx="3139045"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b="1" i="0" dirty="0">
                <a:solidFill>
                  <a:srgbClr val="202325"/>
                </a:solidFill>
                <a:effectLst/>
                <a:latin typeface="Times New Roman" panose="02020603050405020304" pitchFamily="18" charset="0"/>
                <a:cs typeface="Times New Roman" panose="02020603050405020304" pitchFamily="18" charset="0"/>
              </a:rPr>
              <a:t>Xilinx ISE-</a:t>
            </a:r>
            <a:r>
              <a:rPr lang="en-US" sz="2400" b="1" dirty="0">
                <a:solidFill>
                  <a:srgbClr val="202325"/>
                </a:solidFill>
                <a:latin typeface="Times New Roman" panose="02020603050405020304" pitchFamily="18" charset="0"/>
                <a:cs typeface="Times New Roman" panose="02020603050405020304" pitchFamily="18" charset="0"/>
              </a:rPr>
              <a:t>Q</a:t>
            </a:r>
            <a:r>
              <a:rPr lang="en-US" sz="2400" b="1" i="0" dirty="0">
                <a:solidFill>
                  <a:srgbClr val="202325"/>
                </a:solidFill>
                <a:effectLst/>
                <a:latin typeface="Times New Roman" panose="02020603050405020304" pitchFamily="18" charset="0"/>
                <a:cs typeface="Times New Roman" panose="02020603050405020304" pitchFamily="18" charset="0"/>
              </a:rPr>
              <a:t>uartus</a:t>
            </a:r>
            <a:endParaRPr lang="en-US" sz="2400"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67387DB2-54E8-4CEA-94C8-C2C1CB95B646}"/>
              </a:ext>
            </a:extLst>
          </p:cNvPr>
          <p:cNvSpPr txBox="1"/>
          <p:nvPr/>
        </p:nvSpPr>
        <p:spPr>
          <a:xfrm>
            <a:off x="4204982" y="2170541"/>
            <a:ext cx="7438255" cy="461665"/>
          </a:xfrm>
          <a:prstGeom prst="rect">
            <a:avLst/>
          </a:prstGeom>
          <a:noFill/>
        </p:spPr>
        <p:txBody>
          <a:bodyPr wrap="none" rtlCol="0">
            <a:spAutoFit/>
          </a:bodyPr>
          <a:lstStyle/>
          <a:p>
            <a:pPr marL="342900" indent="-342900" algn="r" rtl="1">
              <a:buFont typeface="Wingdings" panose="05000000000000000000" pitchFamily="2" charset="2"/>
              <a:buChar char="ü"/>
            </a:pPr>
            <a:r>
              <a:rPr lang="fa-IR" sz="2400" dirty="0">
                <a:cs typeface="B Lotus" panose="00000400000000000000" pitchFamily="2" charset="-78"/>
              </a:rPr>
              <a:t>برای سنتز یک مدار نیاز است تسلط نسبی به این نرم افزار ها به دست آید.</a:t>
            </a:r>
            <a:endParaRPr lang="en-US" sz="2400" dirty="0">
              <a:cs typeface="B Lotus" panose="00000400000000000000" pitchFamily="2" charset="-78"/>
            </a:endParaRPr>
          </a:p>
        </p:txBody>
      </p:sp>
      <p:pic>
        <p:nvPicPr>
          <p:cNvPr id="53" name="Picture 52">
            <a:extLst>
              <a:ext uri="{FF2B5EF4-FFF2-40B4-BE49-F238E27FC236}">
                <a16:creationId xmlns:a16="http://schemas.microsoft.com/office/drawing/2014/main" id="{F422F8E3-9676-4A7F-8E02-A03A4D5FA337}"/>
              </a:ext>
            </a:extLst>
          </p:cNvPr>
          <p:cNvPicPr>
            <a:picLocks noChangeAspect="1"/>
          </p:cNvPicPr>
          <p:nvPr/>
        </p:nvPicPr>
        <p:blipFill>
          <a:blip r:embed="rId3"/>
          <a:stretch>
            <a:fillRect/>
          </a:stretch>
        </p:blipFill>
        <p:spPr>
          <a:xfrm>
            <a:off x="0" y="0"/>
            <a:ext cx="908483" cy="833381"/>
          </a:xfrm>
          <a:prstGeom prst="rect">
            <a:avLst/>
          </a:prstGeom>
        </p:spPr>
      </p:pic>
      <p:grpSp>
        <p:nvGrpSpPr>
          <p:cNvPr id="54" name="Group 53">
            <a:extLst>
              <a:ext uri="{FF2B5EF4-FFF2-40B4-BE49-F238E27FC236}">
                <a16:creationId xmlns:a16="http://schemas.microsoft.com/office/drawing/2014/main" id="{CD2E188D-9ED2-48D9-A057-DA5CD2B35D1C}"/>
              </a:ext>
            </a:extLst>
          </p:cNvPr>
          <p:cNvGrpSpPr/>
          <p:nvPr/>
        </p:nvGrpSpPr>
        <p:grpSpPr>
          <a:xfrm>
            <a:off x="8295587" y="157234"/>
            <a:ext cx="3896413" cy="741285"/>
            <a:chOff x="8295585" y="1789202"/>
            <a:chExt cx="3896413" cy="741285"/>
          </a:xfrm>
        </p:grpSpPr>
        <p:sp>
          <p:nvSpPr>
            <p:cNvPr id="55" name="Arrow: Pentagon 54">
              <a:extLst>
                <a:ext uri="{FF2B5EF4-FFF2-40B4-BE49-F238E27FC236}">
                  <a16:creationId xmlns:a16="http://schemas.microsoft.com/office/drawing/2014/main" id="{E1C517A8-E690-4A00-B5AA-09377E63372E}"/>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E9DF8970-58FE-4558-9B19-C1F07142514E}"/>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latin typeface="Times New Roman" panose="02020603050405020304" pitchFamily="18" charset="0"/>
                  <a:cs typeface="B Lotus" panose="00000400000000000000" pitchFamily="2" charset="-78"/>
                </a:rPr>
                <a:t>ابزار های مورد نیاز</a:t>
              </a:r>
              <a:endParaRPr lang="en-US" sz="2400" b="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098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EA9738-AAC6-473B-8D1F-EB694E7DDD1A}"/>
              </a:ext>
            </a:extLst>
          </p:cNvPr>
          <p:cNvSpPr txBox="1"/>
          <p:nvPr/>
        </p:nvSpPr>
        <p:spPr>
          <a:xfrm>
            <a:off x="1225484" y="1509292"/>
            <a:ext cx="10047735" cy="2308324"/>
          </a:xfrm>
          <a:prstGeom prst="rect">
            <a:avLst/>
          </a:prstGeom>
          <a:noFill/>
        </p:spPr>
        <p:txBody>
          <a:bodyPr wrap="square" rtlCol="0">
            <a:spAutoFit/>
          </a:bodyPr>
          <a:lstStyle/>
          <a:p>
            <a:pPr marL="285750" indent="-285750" algn="just" rtl="1">
              <a:buFont typeface="Arial" panose="020B0604020202020204" pitchFamily="34" charset="0"/>
              <a:buChar char="•"/>
            </a:pPr>
            <a:r>
              <a:rPr lang="fa-IR" sz="2400" dirty="0">
                <a:cs typeface="B Lotus" panose="00000400000000000000" pitchFamily="2" charset="-78"/>
              </a:rPr>
              <a:t>برای سنتز یک مدار، ابتدا مدار باید به یکی از زبان های سخت افزار (</a:t>
            </a:r>
            <a:r>
              <a:rPr lang="en-US" sz="2400" dirty="0">
                <a:latin typeface="Times New Roman" panose="02020603050405020304" pitchFamily="18" charset="0"/>
                <a:cs typeface="Times New Roman" panose="02020603050405020304" pitchFamily="18" charset="0"/>
              </a:rPr>
              <a:t>Verilog-VHDL</a:t>
            </a:r>
            <a:r>
              <a:rPr lang="fa-IR" sz="2400" dirty="0">
                <a:cs typeface="B Lotus" panose="00000400000000000000" pitchFamily="2" charset="-78"/>
              </a:rPr>
              <a:t>)</a:t>
            </a:r>
            <a:r>
              <a:rPr lang="en-US" sz="2400" dirty="0">
                <a:cs typeface="B Lotus" panose="00000400000000000000" pitchFamily="2" charset="-78"/>
              </a:rPr>
              <a:t> </a:t>
            </a:r>
            <a:r>
              <a:rPr lang="fa-IR" sz="2400" dirty="0">
                <a:cs typeface="B Lotus" panose="00000400000000000000" pitchFamily="2" charset="-78"/>
              </a:rPr>
              <a:t>نوشته شود.</a:t>
            </a:r>
            <a:endParaRPr lang="en-US" sz="2400" dirty="0">
              <a:cs typeface="B Lotus" panose="00000400000000000000" pitchFamily="2" charset="-78"/>
            </a:endParaRPr>
          </a:p>
          <a:p>
            <a:pPr algn="just" rtl="1"/>
            <a:endParaRPr lang="fa-IR" sz="2400" dirty="0">
              <a:cs typeface="B Lotus" panose="00000400000000000000" pitchFamily="2" charset="-78"/>
            </a:endParaRPr>
          </a:p>
          <a:p>
            <a:pPr marL="285750" indent="-285750" algn="just" rtl="1">
              <a:buFont typeface="Arial" panose="020B0604020202020204" pitchFamily="34" charset="0"/>
              <a:buChar char="•"/>
            </a:pPr>
            <a:r>
              <a:rPr lang="fa-IR" sz="2400" dirty="0">
                <a:cs typeface="B Lotus" panose="00000400000000000000" pitchFamily="2" charset="-78"/>
              </a:rPr>
              <a:t>برای اطلاع از عملکرد صحیح مدار می توان  مدار را در نرم افزار </a:t>
            </a:r>
            <a:r>
              <a:rPr lang="en-US" sz="2400" dirty="0" err="1">
                <a:latin typeface="Times New Roman" panose="02020603050405020304" pitchFamily="18" charset="0"/>
                <a:cs typeface="Times New Roman" panose="02020603050405020304" pitchFamily="18" charset="0"/>
              </a:rPr>
              <a:t>Modelsim</a:t>
            </a:r>
            <a:r>
              <a:rPr lang="fa-IR" sz="2400" dirty="0">
                <a:cs typeface="B Lotus" panose="00000400000000000000" pitchFamily="2" charset="-78"/>
              </a:rPr>
              <a:t> شبیه سازی کرد</a:t>
            </a:r>
            <a:r>
              <a:rPr lang="en-US" sz="2400" dirty="0">
                <a:cs typeface="B Lotus" panose="00000400000000000000" pitchFamily="2" charset="-78"/>
              </a:rPr>
              <a:t>.</a:t>
            </a:r>
          </a:p>
          <a:p>
            <a:pPr algn="just" rtl="1"/>
            <a:endParaRPr lang="fa-IR" sz="2400" dirty="0">
              <a:cs typeface="B Lotus" panose="00000400000000000000" pitchFamily="2" charset="-78"/>
            </a:endParaRPr>
          </a:p>
          <a:p>
            <a:pPr marL="285750" indent="-285750" algn="just" rtl="1">
              <a:buFont typeface="Arial" panose="020B0604020202020204" pitchFamily="34" charset="0"/>
              <a:buChar char="•"/>
            </a:pPr>
            <a:r>
              <a:rPr lang="fa-IR" sz="2400" dirty="0">
                <a:cs typeface="B Lotus" panose="00000400000000000000" pitchFamily="2" charset="-78"/>
              </a:rPr>
              <a:t>سپس مدار در ابزار </a:t>
            </a:r>
            <a:r>
              <a:rPr lang="en-US" sz="2400" dirty="0">
                <a:latin typeface="Times New Roman" panose="02020603050405020304" pitchFamily="18" charset="0"/>
                <a:cs typeface="Times New Roman" panose="02020603050405020304" pitchFamily="18" charset="0"/>
              </a:rPr>
              <a:t>Synopsys Design Compiler</a:t>
            </a:r>
            <a:r>
              <a:rPr lang="fa-IR" sz="2400" dirty="0">
                <a:latin typeface="Times New Roman" panose="02020603050405020304" pitchFamily="18" charset="0"/>
                <a:cs typeface="Times New Roman" panose="02020603050405020304" pitchFamily="18" charset="0"/>
              </a:rPr>
              <a:t> </a:t>
            </a:r>
            <a:r>
              <a:rPr lang="fa-IR" sz="2400" dirty="0">
                <a:cs typeface="B Lotus" panose="00000400000000000000" pitchFamily="2" charset="-78"/>
              </a:rPr>
              <a:t>سنتز شده و پارامترهای سخت افزاری مساحت، تاخیر و توان حاصل می شود.</a:t>
            </a:r>
            <a:endParaRPr lang="en-US" sz="2400" dirty="0">
              <a:cs typeface="B Lotus" panose="00000400000000000000" pitchFamily="2" charset="-78"/>
            </a:endParaRPr>
          </a:p>
        </p:txBody>
      </p:sp>
      <p:graphicFrame>
        <p:nvGraphicFramePr>
          <p:cNvPr id="5" name="Diagram 4">
            <a:extLst>
              <a:ext uri="{FF2B5EF4-FFF2-40B4-BE49-F238E27FC236}">
                <a16:creationId xmlns:a16="http://schemas.microsoft.com/office/drawing/2014/main" id="{ED89C1AF-3244-4739-AB38-690E98799872}"/>
              </a:ext>
            </a:extLst>
          </p:cNvPr>
          <p:cNvGraphicFramePr/>
          <p:nvPr>
            <p:extLst>
              <p:ext uri="{D42A27DB-BD31-4B8C-83A1-F6EECF244321}">
                <p14:modId xmlns:p14="http://schemas.microsoft.com/office/powerpoint/2010/main" val="3988465322"/>
              </p:ext>
            </p:extLst>
          </p:nvPr>
        </p:nvGraphicFramePr>
        <p:xfrm>
          <a:off x="2778624" y="3429000"/>
          <a:ext cx="7647021" cy="3443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83702D7A-2241-4F2D-93E4-CA14EADE18BA}"/>
              </a:ext>
            </a:extLst>
          </p:cNvPr>
          <p:cNvPicPr>
            <a:picLocks noChangeAspect="1"/>
          </p:cNvPicPr>
          <p:nvPr/>
        </p:nvPicPr>
        <p:blipFill>
          <a:blip r:embed="rId7"/>
          <a:stretch>
            <a:fillRect/>
          </a:stretch>
        </p:blipFill>
        <p:spPr>
          <a:xfrm>
            <a:off x="0" y="0"/>
            <a:ext cx="908483" cy="833381"/>
          </a:xfrm>
          <a:prstGeom prst="rect">
            <a:avLst/>
          </a:prstGeom>
        </p:spPr>
      </p:pic>
      <p:grpSp>
        <p:nvGrpSpPr>
          <p:cNvPr id="7" name="Group 6">
            <a:extLst>
              <a:ext uri="{FF2B5EF4-FFF2-40B4-BE49-F238E27FC236}">
                <a16:creationId xmlns:a16="http://schemas.microsoft.com/office/drawing/2014/main" id="{D1EEE513-AB73-4647-B84C-8CF45B7D7CFD}"/>
              </a:ext>
            </a:extLst>
          </p:cNvPr>
          <p:cNvGrpSpPr/>
          <p:nvPr/>
        </p:nvGrpSpPr>
        <p:grpSpPr>
          <a:xfrm>
            <a:off x="8295587" y="93236"/>
            <a:ext cx="3896413" cy="741285"/>
            <a:chOff x="8295585" y="1789202"/>
            <a:chExt cx="3896413" cy="741285"/>
          </a:xfrm>
        </p:grpSpPr>
        <p:sp>
          <p:nvSpPr>
            <p:cNvPr id="8" name="Arrow: Pentagon 7">
              <a:extLst>
                <a:ext uri="{FF2B5EF4-FFF2-40B4-BE49-F238E27FC236}">
                  <a16:creationId xmlns:a16="http://schemas.microsoft.com/office/drawing/2014/main" id="{40A0A7D1-C44B-4A87-905D-372EEF322085}"/>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10B953-528A-40EC-BD7E-31E5701AF7E1}"/>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cs typeface="B Lotus" panose="00000400000000000000" pitchFamily="2" charset="-78"/>
                </a:rPr>
                <a:t>مراحل سنتز</a:t>
              </a:r>
              <a:endParaRPr lang="en-US" sz="2400" b="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620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A710D9-0240-4D6C-A41A-9C237ECCF8FE}"/>
              </a:ext>
            </a:extLst>
          </p:cNvPr>
          <p:cNvSpPr txBox="1"/>
          <p:nvPr/>
        </p:nvSpPr>
        <p:spPr>
          <a:xfrm>
            <a:off x="4122002" y="1297421"/>
            <a:ext cx="6809361" cy="461665"/>
          </a:xfrm>
          <a:prstGeom prst="rect">
            <a:avLst/>
          </a:prstGeom>
          <a:noFill/>
        </p:spPr>
        <p:txBody>
          <a:bodyPr wrap="square" rtlCol="0">
            <a:spAutoFit/>
          </a:bodyPr>
          <a:lstStyle/>
          <a:p>
            <a:pPr algn="r"/>
            <a:r>
              <a:rPr lang="fa-IR" sz="2400" dirty="0">
                <a:cs typeface="B Lotus" panose="00000400000000000000" pitchFamily="2" charset="-78"/>
              </a:rPr>
              <a:t>طراحی و سنتز یک جمع کننده 8 بیتی</a:t>
            </a:r>
            <a:endParaRPr lang="en-US" sz="2400" dirty="0">
              <a:cs typeface="B Lotus" panose="00000400000000000000" pitchFamily="2" charset="-78"/>
            </a:endParaRPr>
          </a:p>
        </p:txBody>
      </p:sp>
      <p:grpSp>
        <p:nvGrpSpPr>
          <p:cNvPr id="111" name="Group 110">
            <a:extLst>
              <a:ext uri="{FF2B5EF4-FFF2-40B4-BE49-F238E27FC236}">
                <a16:creationId xmlns:a16="http://schemas.microsoft.com/office/drawing/2014/main" id="{E2040822-E2BE-4FC5-912C-D42247B7FA50}"/>
              </a:ext>
            </a:extLst>
          </p:cNvPr>
          <p:cNvGrpSpPr/>
          <p:nvPr/>
        </p:nvGrpSpPr>
        <p:grpSpPr>
          <a:xfrm>
            <a:off x="1197634" y="2462634"/>
            <a:ext cx="7766962" cy="3576297"/>
            <a:chOff x="344809" y="1845132"/>
            <a:chExt cx="7766962" cy="3576297"/>
          </a:xfrm>
        </p:grpSpPr>
        <p:sp>
          <p:nvSpPr>
            <p:cNvPr id="6" name="Rectangle 5">
              <a:extLst>
                <a:ext uri="{FF2B5EF4-FFF2-40B4-BE49-F238E27FC236}">
                  <a16:creationId xmlns:a16="http://schemas.microsoft.com/office/drawing/2014/main" id="{F515781E-F49A-4A72-84CA-4C8CE60B90C4}"/>
                </a:ext>
              </a:extLst>
            </p:cNvPr>
            <p:cNvSpPr/>
            <p:nvPr/>
          </p:nvSpPr>
          <p:spPr>
            <a:xfrm>
              <a:off x="428968" y="1854330"/>
              <a:ext cx="7682803" cy="3567099"/>
            </a:xfrm>
            <a:prstGeom prst="rect">
              <a:avLst/>
            </a:prstGeom>
            <a:solidFill>
              <a:srgbClr val="D5FFFF"/>
            </a:solidFill>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sz="1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7E9A30D-466B-446A-8470-922FC83B576C}"/>
                </a:ext>
              </a:extLst>
            </p:cNvPr>
            <p:cNvSpPr/>
            <p:nvPr/>
          </p:nvSpPr>
          <p:spPr>
            <a:xfrm>
              <a:off x="3440822" y="2916007"/>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8" name="Straight Arrow Connector 7">
              <a:extLst>
                <a:ext uri="{FF2B5EF4-FFF2-40B4-BE49-F238E27FC236}">
                  <a16:creationId xmlns:a16="http://schemas.microsoft.com/office/drawing/2014/main" id="{084A0071-BF03-48A1-A93A-B09D6B7931E1}"/>
                </a:ext>
              </a:extLst>
            </p:cNvPr>
            <p:cNvCxnSpPr>
              <a:cxnSpLocks/>
            </p:cNvCxnSpPr>
            <p:nvPr/>
          </p:nvCxnSpPr>
          <p:spPr>
            <a:xfrm>
              <a:off x="3729752" y="2156227"/>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A39859A-52E2-4933-96DE-8D28508B62C9}"/>
                </a:ext>
              </a:extLst>
            </p:cNvPr>
            <p:cNvCxnSpPr>
              <a:cxnSpLocks/>
            </p:cNvCxnSpPr>
            <p:nvPr/>
          </p:nvCxnSpPr>
          <p:spPr>
            <a:xfrm>
              <a:off x="3538226" y="2156227"/>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BCE51FF8-8590-41D8-8C71-078A9CA59163}"/>
                </a:ext>
              </a:extLst>
            </p:cNvPr>
            <p:cNvCxnSpPr>
              <a:cxnSpLocks/>
            </p:cNvCxnSpPr>
            <p:nvPr/>
          </p:nvCxnSpPr>
          <p:spPr>
            <a:xfrm>
              <a:off x="3893332" y="3768871"/>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186FB8B4-61A4-44ED-AB21-24DB7F3FCE10}"/>
                </a:ext>
              </a:extLst>
            </p:cNvPr>
            <p:cNvCxnSpPr>
              <a:cxnSpLocks/>
            </p:cNvCxnSpPr>
            <p:nvPr/>
          </p:nvCxnSpPr>
          <p:spPr>
            <a:xfrm flipV="1">
              <a:off x="4254301" y="2734777"/>
              <a:ext cx="6841" cy="1435443"/>
            </a:xfrm>
            <a:prstGeom prst="line">
              <a:avLst/>
            </a:prstGeom>
            <a:ln w="3175"/>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A88FA091-6CCB-4587-83CC-7A4BDBFC955F}"/>
                </a:ext>
              </a:extLst>
            </p:cNvPr>
            <p:cNvCxnSpPr>
              <a:cxnSpLocks/>
            </p:cNvCxnSpPr>
            <p:nvPr/>
          </p:nvCxnSpPr>
          <p:spPr>
            <a:xfrm flipH="1" flipV="1">
              <a:off x="3967384" y="2734775"/>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D8B62793-3C77-49A5-9E95-7C8064DD7F34}"/>
                </a:ext>
              </a:extLst>
            </p:cNvPr>
            <p:cNvCxnSpPr>
              <a:cxnSpLocks/>
            </p:cNvCxnSpPr>
            <p:nvPr/>
          </p:nvCxnSpPr>
          <p:spPr>
            <a:xfrm>
              <a:off x="3967382" y="2739560"/>
              <a:ext cx="0" cy="176447"/>
            </a:xfrm>
            <a:prstGeom prst="line">
              <a:avLst/>
            </a:prstGeom>
            <a:ln w="3175"/>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91700CEC-55C4-48CA-9ADB-A05A42033C23}"/>
                </a:ext>
              </a:extLst>
            </p:cNvPr>
            <p:cNvSpPr/>
            <p:nvPr/>
          </p:nvSpPr>
          <p:spPr>
            <a:xfrm>
              <a:off x="2429582" y="2916007"/>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15" name="Straight Arrow Connector 14">
              <a:extLst>
                <a:ext uri="{FF2B5EF4-FFF2-40B4-BE49-F238E27FC236}">
                  <a16:creationId xmlns:a16="http://schemas.microsoft.com/office/drawing/2014/main" id="{8374A8E4-7338-4353-B88F-385D4CB56E74}"/>
                </a:ext>
              </a:extLst>
            </p:cNvPr>
            <p:cNvCxnSpPr>
              <a:cxnSpLocks/>
            </p:cNvCxnSpPr>
            <p:nvPr/>
          </p:nvCxnSpPr>
          <p:spPr>
            <a:xfrm>
              <a:off x="2718512" y="2156227"/>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CE9D1115-B4AE-4829-8472-726304E716BA}"/>
                </a:ext>
              </a:extLst>
            </p:cNvPr>
            <p:cNvCxnSpPr>
              <a:cxnSpLocks/>
            </p:cNvCxnSpPr>
            <p:nvPr/>
          </p:nvCxnSpPr>
          <p:spPr>
            <a:xfrm>
              <a:off x="2526986" y="2156227"/>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2177CF8-79E0-4450-AD86-AC5EC7206CDD}"/>
                </a:ext>
              </a:extLst>
            </p:cNvPr>
            <p:cNvCxnSpPr>
              <a:cxnSpLocks/>
            </p:cNvCxnSpPr>
            <p:nvPr/>
          </p:nvCxnSpPr>
          <p:spPr>
            <a:xfrm>
              <a:off x="3003795" y="3771892"/>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D3F58B9-064C-4DEA-8291-3EAB23A14F7F}"/>
                </a:ext>
              </a:extLst>
            </p:cNvPr>
            <p:cNvCxnSpPr>
              <a:cxnSpLocks/>
            </p:cNvCxnSpPr>
            <p:nvPr/>
          </p:nvCxnSpPr>
          <p:spPr>
            <a:xfrm>
              <a:off x="3570062" y="3771894"/>
              <a:ext cx="0" cy="296511"/>
            </a:xfrm>
            <a:prstGeom prst="line">
              <a:avLst/>
            </a:prstGeom>
            <a:ln w="3175"/>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4242D12C-F454-49D4-B8B1-46A0738F617A}"/>
                </a:ext>
              </a:extLst>
            </p:cNvPr>
            <p:cNvCxnSpPr>
              <a:cxnSpLocks/>
            </p:cNvCxnSpPr>
            <p:nvPr/>
          </p:nvCxnSpPr>
          <p:spPr>
            <a:xfrm flipH="1">
              <a:off x="3249901" y="4065380"/>
              <a:ext cx="320164" cy="0"/>
            </a:xfrm>
            <a:prstGeom prst="line">
              <a:avLst/>
            </a:prstGeom>
            <a:ln w="3175"/>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F85A7022-8B10-46BC-AE59-578FACA09267}"/>
                </a:ext>
              </a:extLst>
            </p:cNvPr>
            <p:cNvCxnSpPr>
              <a:cxnSpLocks/>
            </p:cNvCxnSpPr>
            <p:nvPr/>
          </p:nvCxnSpPr>
          <p:spPr>
            <a:xfrm flipH="1" flipV="1">
              <a:off x="3249901" y="2734776"/>
              <a:ext cx="1" cy="1330607"/>
            </a:xfrm>
            <a:prstGeom prst="line">
              <a:avLst/>
            </a:prstGeom>
            <a:ln w="3175"/>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B7C73B2-8B27-4EBC-A44C-535BF499E9EA}"/>
                </a:ext>
              </a:extLst>
            </p:cNvPr>
            <p:cNvCxnSpPr>
              <a:cxnSpLocks/>
            </p:cNvCxnSpPr>
            <p:nvPr/>
          </p:nvCxnSpPr>
          <p:spPr>
            <a:xfrm flipH="1" flipV="1">
              <a:off x="2956144" y="2734775"/>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5C056BC1-6D53-4781-9AEF-D3737BDC81B9}"/>
                </a:ext>
              </a:extLst>
            </p:cNvPr>
            <p:cNvCxnSpPr>
              <a:cxnSpLocks/>
            </p:cNvCxnSpPr>
            <p:nvPr/>
          </p:nvCxnSpPr>
          <p:spPr>
            <a:xfrm>
              <a:off x="2956142" y="2739560"/>
              <a:ext cx="0" cy="176447"/>
            </a:xfrm>
            <a:prstGeom prst="line">
              <a:avLst/>
            </a:prstGeom>
            <a:ln w="3175"/>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08817F8F-3C5B-4903-8645-BCC0AE619895}"/>
                </a:ext>
              </a:extLst>
            </p:cNvPr>
            <p:cNvSpPr/>
            <p:nvPr/>
          </p:nvSpPr>
          <p:spPr>
            <a:xfrm>
              <a:off x="1467031" y="2932196"/>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24" name="Straight Arrow Connector 23">
              <a:extLst>
                <a:ext uri="{FF2B5EF4-FFF2-40B4-BE49-F238E27FC236}">
                  <a16:creationId xmlns:a16="http://schemas.microsoft.com/office/drawing/2014/main" id="{1BECA1B5-CE8A-48C1-AC22-CF06CC55CB84}"/>
                </a:ext>
              </a:extLst>
            </p:cNvPr>
            <p:cNvCxnSpPr>
              <a:cxnSpLocks/>
            </p:cNvCxnSpPr>
            <p:nvPr/>
          </p:nvCxnSpPr>
          <p:spPr>
            <a:xfrm>
              <a:off x="1755962" y="2172416"/>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4F4DB60-753F-44E0-8A3C-A461E25D45A3}"/>
                </a:ext>
              </a:extLst>
            </p:cNvPr>
            <p:cNvCxnSpPr>
              <a:cxnSpLocks/>
            </p:cNvCxnSpPr>
            <p:nvPr/>
          </p:nvCxnSpPr>
          <p:spPr>
            <a:xfrm>
              <a:off x="1564435" y="2172416"/>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7EA06208-60BF-446F-B5EB-E52AA2724B4D}"/>
                </a:ext>
              </a:extLst>
            </p:cNvPr>
            <p:cNvCxnSpPr>
              <a:cxnSpLocks/>
            </p:cNvCxnSpPr>
            <p:nvPr/>
          </p:nvCxnSpPr>
          <p:spPr>
            <a:xfrm>
              <a:off x="2041246" y="3788083"/>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BD6FAE86-0608-4B41-BF83-CB1A44392C48}"/>
                </a:ext>
              </a:extLst>
            </p:cNvPr>
            <p:cNvCxnSpPr>
              <a:cxnSpLocks/>
            </p:cNvCxnSpPr>
            <p:nvPr/>
          </p:nvCxnSpPr>
          <p:spPr>
            <a:xfrm>
              <a:off x="2607512" y="3788084"/>
              <a:ext cx="0" cy="296511"/>
            </a:xfrm>
            <a:prstGeom prst="line">
              <a:avLst/>
            </a:prstGeom>
            <a:ln w="3175"/>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C4B5C568-C593-4F28-9FB4-BC4E72F350C3}"/>
                </a:ext>
              </a:extLst>
            </p:cNvPr>
            <p:cNvCxnSpPr>
              <a:cxnSpLocks/>
            </p:cNvCxnSpPr>
            <p:nvPr/>
          </p:nvCxnSpPr>
          <p:spPr>
            <a:xfrm flipH="1">
              <a:off x="2287350" y="4081569"/>
              <a:ext cx="320164" cy="0"/>
            </a:xfrm>
            <a:prstGeom prst="line">
              <a:avLst/>
            </a:prstGeom>
            <a:ln w="3175"/>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8332DC39-731A-4920-A329-0C086A25D4F0}"/>
                </a:ext>
              </a:extLst>
            </p:cNvPr>
            <p:cNvCxnSpPr>
              <a:cxnSpLocks/>
            </p:cNvCxnSpPr>
            <p:nvPr/>
          </p:nvCxnSpPr>
          <p:spPr>
            <a:xfrm flipH="1" flipV="1">
              <a:off x="2287351" y="2750964"/>
              <a:ext cx="1" cy="1330607"/>
            </a:xfrm>
            <a:prstGeom prst="line">
              <a:avLst/>
            </a:prstGeom>
            <a:ln w="3175"/>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A03DF35D-DB24-4BAD-B9BA-43976209A040}"/>
                </a:ext>
              </a:extLst>
            </p:cNvPr>
            <p:cNvCxnSpPr>
              <a:cxnSpLocks/>
            </p:cNvCxnSpPr>
            <p:nvPr/>
          </p:nvCxnSpPr>
          <p:spPr>
            <a:xfrm flipH="1" flipV="1">
              <a:off x="1993593" y="2750966"/>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7717617E-82E6-4DE1-9A76-551294ADFDB1}"/>
                </a:ext>
              </a:extLst>
            </p:cNvPr>
            <p:cNvCxnSpPr>
              <a:cxnSpLocks/>
            </p:cNvCxnSpPr>
            <p:nvPr/>
          </p:nvCxnSpPr>
          <p:spPr>
            <a:xfrm>
              <a:off x="1993591" y="2755748"/>
              <a:ext cx="0" cy="160256"/>
            </a:xfrm>
            <a:prstGeom prst="line">
              <a:avLst/>
            </a:prstGeom>
            <a:ln w="3175"/>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FC66FD4D-CD59-4354-8255-D07F7537083A}"/>
                </a:ext>
              </a:extLst>
            </p:cNvPr>
            <p:cNvSpPr/>
            <p:nvPr/>
          </p:nvSpPr>
          <p:spPr>
            <a:xfrm>
              <a:off x="517706" y="2916007"/>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33" name="Straight Arrow Connector 32">
              <a:extLst>
                <a:ext uri="{FF2B5EF4-FFF2-40B4-BE49-F238E27FC236}">
                  <a16:creationId xmlns:a16="http://schemas.microsoft.com/office/drawing/2014/main" id="{11FFB5F8-B50B-4190-BB2F-FA2FAB260C12}"/>
                </a:ext>
              </a:extLst>
            </p:cNvPr>
            <p:cNvCxnSpPr>
              <a:cxnSpLocks/>
            </p:cNvCxnSpPr>
            <p:nvPr/>
          </p:nvCxnSpPr>
          <p:spPr>
            <a:xfrm>
              <a:off x="806636" y="2156227"/>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CBDAB4E-F97D-4462-8677-10946DA959D6}"/>
                </a:ext>
              </a:extLst>
            </p:cNvPr>
            <p:cNvCxnSpPr>
              <a:cxnSpLocks/>
            </p:cNvCxnSpPr>
            <p:nvPr/>
          </p:nvCxnSpPr>
          <p:spPr>
            <a:xfrm>
              <a:off x="615110" y="2156227"/>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CAB966A-BA16-4B59-AB68-C2A0466D9FFD}"/>
                </a:ext>
              </a:extLst>
            </p:cNvPr>
            <p:cNvCxnSpPr>
              <a:cxnSpLocks/>
            </p:cNvCxnSpPr>
            <p:nvPr/>
          </p:nvCxnSpPr>
          <p:spPr>
            <a:xfrm>
              <a:off x="1091919" y="3771892"/>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F34AC775-9A34-4470-9935-88BC3B160191}"/>
                </a:ext>
              </a:extLst>
            </p:cNvPr>
            <p:cNvCxnSpPr>
              <a:cxnSpLocks/>
            </p:cNvCxnSpPr>
            <p:nvPr/>
          </p:nvCxnSpPr>
          <p:spPr>
            <a:xfrm>
              <a:off x="1658186" y="3771894"/>
              <a:ext cx="0" cy="296511"/>
            </a:xfrm>
            <a:prstGeom prst="line">
              <a:avLst/>
            </a:prstGeom>
            <a:ln w="3175"/>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A12F7147-64FC-4F75-8D3E-770D504BDECF}"/>
                </a:ext>
              </a:extLst>
            </p:cNvPr>
            <p:cNvCxnSpPr>
              <a:cxnSpLocks/>
            </p:cNvCxnSpPr>
            <p:nvPr/>
          </p:nvCxnSpPr>
          <p:spPr>
            <a:xfrm flipH="1">
              <a:off x="1338025" y="4065380"/>
              <a:ext cx="320164" cy="0"/>
            </a:xfrm>
            <a:prstGeom prst="line">
              <a:avLst/>
            </a:prstGeom>
            <a:ln w="3175"/>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53E07EAA-CD80-4D17-ACE5-D78271B0F994}"/>
                </a:ext>
              </a:extLst>
            </p:cNvPr>
            <p:cNvCxnSpPr>
              <a:cxnSpLocks/>
            </p:cNvCxnSpPr>
            <p:nvPr/>
          </p:nvCxnSpPr>
          <p:spPr>
            <a:xfrm flipH="1" flipV="1">
              <a:off x="1338025" y="2734776"/>
              <a:ext cx="1" cy="1330607"/>
            </a:xfrm>
            <a:prstGeom prst="line">
              <a:avLst/>
            </a:prstGeom>
            <a:ln w="3175"/>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D148DE1F-FFE4-493E-9456-B8AE5ADBBB90}"/>
                </a:ext>
              </a:extLst>
            </p:cNvPr>
            <p:cNvCxnSpPr>
              <a:cxnSpLocks/>
            </p:cNvCxnSpPr>
            <p:nvPr/>
          </p:nvCxnSpPr>
          <p:spPr>
            <a:xfrm flipH="1" flipV="1">
              <a:off x="1044268" y="2734775"/>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ADE8DFD9-8928-4EC9-BFC3-130477929602}"/>
                </a:ext>
              </a:extLst>
            </p:cNvPr>
            <p:cNvCxnSpPr>
              <a:cxnSpLocks/>
            </p:cNvCxnSpPr>
            <p:nvPr/>
          </p:nvCxnSpPr>
          <p:spPr>
            <a:xfrm>
              <a:off x="1044266" y="2739560"/>
              <a:ext cx="0" cy="176447"/>
            </a:xfrm>
            <a:prstGeom prst="line">
              <a:avLst/>
            </a:prstGeom>
            <a:ln w="3175"/>
          </p:spPr>
          <p:style>
            <a:lnRef idx="3">
              <a:schemeClr val="dk1"/>
            </a:lnRef>
            <a:fillRef idx="0">
              <a:schemeClr val="dk1"/>
            </a:fillRef>
            <a:effectRef idx="2">
              <a:schemeClr val="dk1"/>
            </a:effectRef>
            <a:fontRef idx="minor">
              <a:schemeClr val="tx1"/>
            </a:fontRef>
          </p:style>
        </p:cxnSp>
        <p:sp>
          <p:nvSpPr>
            <p:cNvPr id="41" name="TextBox 198">
              <a:extLst>
                <a:ext uri="{FF2B5EF4-FFF2-40B4-BE49-F238E27FC236}">
                  <a16:creationId xmlns:a16="http://schemas.microsoft.com/office/drawing/2014/main" id="{80B388B4-C315-4FBF-8B16-E680919980F5}"/>
                </a:ext>
              </a:extLst>
            </p:cNvPr>
            <p:cNvSpPr txBox="1"/>
            <p:nvPr/>
          </p:nvSpPr>
          <p:spPr>
            <a:xfrm>
              <a:off x="3583622" y="1845132"/>
              <a:ext cx="45581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B4</a:t>
              </a:r>
            </a:p>
          </p:txBody>
        </p:sp>
        <p:sp>
          <p:nvSpPr>
            <p:cNvPr id="42" name="TextBox 199">
              <a:extLst>
                <a:ext uri="{FF2B5EF4-FFF2-40B4-BE49-F238E27FC236}">
                  <a16:creationId xmlns:a16="http://schemas.microsoft.com/office/drawing/2014/main" id="{4FD827B2-6772-45AC-A731-BFE4C745B7C6}"/>
                </a:ext>
              </a:extLst>
            </p:cNvPr>
            <p:cNvSpPr txBox="1"/>
            <p:nvPr/>
          </p:nvSpPr>
          <p:spPr>
            <a:xfrm>
              <a:off x="3202556" y="1845132"/>
              <a:ext cx="48218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A4</a:t>
              </a:r>
            </a:p>
          </p:txBody>
        </p:sp>
        <p:sp>
          <p:nvSpPr>
            <p:cNvPr id="43" name="TextBox 200">
              <a:extLst>
                <a:ext uri="{FF2B5EF4-FFF2-40B4-BE49-F238E27FC236}">
                  <a16:creationId xmlns:a16="http://schemas.microsoft.com/office/drawing/2014/main" id="{99EE891A-41E1-4315-BD64-C83F25885547}"/>
                </a:ext>
              </a:extLst>
            </p:cNvPr>
            <p:cNvSpPr txBox="1"/>
            <p:nvPr/>
          </p:nvSpPr>
          <p:spPr>
            <a:xfrm>
              <a:off x="2576888" y="1853756"/>
              <a:ext cx="48218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B5</a:t>
              </a:r>
            </a:p>
          </p:txBody>
        </p:sp>
        <p:sp>
          <p:nvSpPr>
            <p:cNvPr id="44" name="TextBox 201">
              <a:extLst>
                <a:ext uri="{FF2B5EF4-FFF2-40B4-BE49-F238E27FC236}">
                  <a16:creationId xmlns:a16="http://schemas.microsoft.com/office/drawing/2014/main" id="{DC6DB5E1-F583-4BF0-8820-16196E70FCC8}"/>
                </a:ext>
              </a:extLst>
            </p:cNvPr>
            <p:cNvSpPr txBox="1"/>
            <p:nvPr/>
          </p:nvSpPr>
          <p:spPr>
            <a:xfrm>
              <a:off x="2203968" y="1862231"/>
              <a:ext cx="45472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A5</a:t>
              </a:r>
            </a:p>
          </p:txBody>
        </p:sp>
        <p:sp>
          <p:nvSpPr>
            <p:cNvPr id="45" name="TextBox 202">
              <a:extLst>
                <a:ext uri="{FF2B5EF4-FFF2-40B4-BE49-F238E27FC236}">
                  <a16:creationId xmlns:a16="http://schemas.microsoft.com/office/drawing/2014/main" id="{D325D572-5F78-4B80-B63D-104051BB4C66}"/>
                </a:ext>
              </a:extLst>
            </p:cNvPr>
            <p:cNvSpPr txBox="1"/>
            <p:nvPr/>
          </p:nvSpPr>
          <p:spPr>
            <a:xfrm>
              <a:off x="1626768" y="1874148"/>
              <a:ext cx="46813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B6</a:t>
              </a:r>
            </a:p>
          </p:txBody>
        </p:sp>
        <p:sp>
          <p:nvSpPr>
            <p:cNvPr id="46" name="TextBox 203">
              <a:extLst>
                <a:ext uri="{FF2B5EF4-FFF2-40B4-BE49-F238E27FC236}">
                  <a16:creationId xmlns:a16="http://schemas.microsoft.com/office/drawing/2014/main" id="{7E78C914-BDAC-455F-8705-5F9B86A64B8B}"/>
                </a:ext>
              </a:extLst>
            </p:cNvPr>
            <p:cNvSpPr txBox="1"/>
            <p:nvPr/>
          </p:nvSpPr>
          <p:spPr>
            <a:xfrm>
              <a:off x="1286914" y="1866339"/>
              <a:ext cx="5012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A6</a:t>
              </a:r>
            </a:p>
          </p:txBody>
        </p:sp>
        <p:sp>
          <p:nvSpPr>
            <p:cNvPr id="47" name="TextBox 204">
              <a:extLst>
                <a:ext uri="{FF2B5EF4-FFF2-40B4-BE49-F238E27FC236}">
                  <a16:creationId xmlns:a16="http://schemas.microsoft.com/office/drawing/2014/main" id="{0AC2C9EA-6870-45C6-B3D0-C853C14A7BF6}"/>
                </a:ext>
              </a:extLst>
            </p:cNvPr>
            <p:cNvSpPr txBox="1"/>
            <p:nvPr/>
          </p:nvSpPr>
          <p:spPr>
            <a:xfrm>
              <a:off x="663315" y="1862231"/>
              <a:ext cx="53102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B7</a:t>
              </a:r>
            </a:p>
          </p:txBody>
        </p:sp>
        <p:sp>
          <p:nvSpPr>
            <p:cNvPr id="48" name="TextBox 205">
              <a:extLst>
                <a:ext uri="{FF2B5EF4-FFF2-40B4-BE49-F238E27FC236}">
                  <a16:creationId xmlns:a16="http://schemas.microsoft.com/office/drawing/2014/main" id="{745678A5-DB31-49C3-8DB4-AC73C002152A}"/>
                </a:ext>
              </a:extLst>
            </p:cNvPr>
            <p:cNvSpPr txBox="1"/>
            <p:nvPr/>
          </p:nvSpPr>
          <p:spPr>
            <a:xfrm>
              <a:off x="344809" y="1861732"/>
              <a:ext cx="46386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A7</a:t>
              </a:r>
            </a:p>
          </p:txBody>
        </p:sp>
        <p:sp>
          <p:nvSpPr>
            <p:cNvPr id="49" name="TextBox 206">
              <a:extLst>
                <a:ext uri="{FF2B5EF4-FFF2-40B4-BE49-F238E27FC236}">
                  <a16:creationId xmlns:a16="http://schemas.microsoft.com/office/drawing/2014/main" id="{9B35B3E3-7D7C-47E7-A467-1DB0AC8891E7}"/>
                </a:ext>
              </a:extLst>
            </p:cNvPr>
            <p:cNvSpPr txBox="1"/>
            <p:nvPr/>
          </p:nvSpPr>
          <p:spPr>
            <a:xfrm>
              <a:off x="3392679" y="3485004"/>
              <a:ext cx="46904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C4</a:t>
              </a:r>
            </a:p>
          </p:txBody>
        </p:sp>
        <p:sp>
          <p:nvSpPr>
            <p:cNvPr id="50" name="TextBox 207">
              <a:extLst>
                <a:ext uri="{FF2B5EF4-FFF2-40B4-BE49-F238E27FC236}">
                  <a16:creationId xmlns:a16="http://schemas.microsoft.com/office/drawing/2014/main" id="{F43A5E36-BB1A-4B01-987C-DEF87B50C796}"/>
                </a:ext>
              </a:extLst>
            </p:cNvPr>
            <p:cNvSpPr txBox="1"/>
            <p:nvPr/>
          </p:nvSpPr>
          <p:spPr>
            <a:xfrm>
              <a:off x="2362210" y="3477439"/>
              <a:ext cx="47539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C5</a:t>
              </a:r>
            </a:p>
          </p:txBody>
        </p:sp>
        <p:sp>
          <p:nvSpPr>
            <p:cNvPr id="51" name="TextBox 208">
              <a:extLst>
                <a:ext uri="{FF2B5EF4-FFF2-40B4-BE49-F238E27FC236}">
                  <a16:creationId xmlns:a16="http://schemas.microsoft.com/office/drawing/2014/main" id="{E8EA55DF-4B9A-44D8-8D1C-08524FE13772}"/>
                </a:ext>
              </a:extLst>
            </p:cNvPr>
            <p:cNvSpPr txBox="1"/>
            <p:nvPr/>
          </p:nvSpPr>
          <p:spPr>
            <a:xfrm>
              <a:off x="1402482" y="3507220"/>
              <a:ext cx="47011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C6</a:t>
              </a:r>
            </a:p>
          </p:txBody>
        </p:sp>
        <p:cxnSp>
          <p:nvCxnSpPr>
            <p:cNvPr id="52" name="Straight Arrow Connector 51">
              <a:extLst>
                <a:ext uri="{FF2B5EF4-FFF2-40B4-BE49-F238E27FC236}">
                  <a16:creationId xmlns:a16="http://schemas.microsoft.com/office/drawing/2014/main" id="{09DE70C1-501B-47FE-95E8-8954E6809B15}"/>
                </a:ext>
              </a:extLst>
            </p:cNvPr>
            <p:cNvCxnSpPr>
              <a:cxnSpLocks/>
            </p:cNvCxnSpPr>
            <p:nvPr/>
          </p:nvCxnSpPr>
          <p:spPr>
            <a:xfrm>
              <a:off x="658298" y="3768871"/>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sp>
          <p:nvSpPr>
            <p:cNvPr id="53" name="TextBox 210">
              <a:extLst>
                <a:ext uri="{FF2B5EF4-FFF2-40B4-BE49-F238E27FC236}">
                  <a16:creationId xmlns:a16="http://schemas.microsoft.com/office/drawing/2014/main" id="{4C81D766-6330-47A7-825B-E869CB711203}"/>
                </a:ext>
              </a:extLst>
            </p:cNvPr>
            <p:cNvSpPr txBox="1"/>
            <p:nvPr/>
          </p:nvSpPr>
          <p:spPr>
            <a:xfrm>
              <a:off x="3676790" y="4335594"/>
              <a:ext cx="4558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S4</a:t>
              </a:r>
            </a:p>
          </p:txBody>
        </p:sp>
        <p:sp>
          <p:nvSpPr>
            <p:cNvPr id="54" name="TextBox 211">
              <a:extLst>
                <a:ext uri="{FF2B5EF4-FFF2-40B4-BE49-F238E27FC236}">
                  <a16:creationId xmlns:a16="http://schemas.microsoft.com/office/drawing/2014/main" id="{742DF3E8-5EFA-4FF8-BCEE-97E5CFFF2FF0}"/>
                </a:ext>
              </a:extLst>
            </p:cNvPr>
            <p:cNvSpPr txBox="1"/>
            <p:nvPr/>
          </p:nvSpPr>
          <p:spPr>
            <a:xfrm>
              <a:off x="2787874" y="4341878"/>
              <a:ext cx="43184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S5</a:t>
              </a:r>
            </a:p>
          </p:txBody>
        </p:sp>
        <p:sp>
          <p:nvSpPr>
            <p:cNvPr id="55" name="TextBox 212">
              <a:extLst>
                <a:ext uri="{FF2B5EF4-FFF2-40B4-BE49-F238E27FC236}">
                  <a16:creationId xmlns:a16="http://schemas.microsoft.com/office/drawing/2014/main" id="{7A2F3737-250A-4C10-83F4-FFDBB433F7DD}"/>
                </a:ext>
              </a:extLst>
            </p:cNvPr>
            <p:cNvSpPr txBox="1"/>
            <p:nvPr/>
          </p:nvSpPr>
          <p:spPr>
            <a:xfrm>
              <a:off x="1803646" y="4341876"/>
              <a:ext cx="47011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S6</a:t>
              </a:r>
            </a:p>
          </p:txBody>
        </p:sp>
        <p:sp>
          <p:nvSpPr>
            <p:cNvPr id="56" name="TextBox 213">
              <a:extLst>
                <a:ext uri="{FF2B5EF4-FFF2-40B4-BE49-F238E27FC236}">
                  <a16:creationId xmlns:a16="http://schemas.microsoft.com/office/drawing/2014/main" id="{DD7D5742-45FC-4049-A795-10DB61E1CEBD}"/>
                </a:ext>
              </a:extLst>
            </p:cNvPr>
            <p:cNvSpPr txBox="1"/>
            <p:nvPr/>
          </p:nvSpPr>
          <p:spPr>
            <a:xfrm>
              <a:off x="905924" y="4335594"/>
              <a:ext cx="41644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S7</a:t>
              </a:r>
            </a:p>
          </p:txBody>
        </p:sp>
        <p:sp>
          <p:nvSpPr>
            <p:cNvPr id="57" name="TextBox 214">
              <a:extLst>
                <a:ext uri="{FF2B5EF4-FFF2-40B4-BE49-F238E27FC236}">
                  <a16:creationId xmlns:a16="http://schemas.microsoft.com/office/drawing/2014/main" id="{B0EC08F8-312D-40EB-86CC-A01FDEEB29B1}"/>
                </a:ext>
              </a:extLst>
            </p:cNvPr>
            <p:cNvSpPr txBox="1"/>
            <p:nvPr/>
          </p:nvSpPr>
          <p:spPr>
            <a:xfrm>
              <a:off x="426218" y="4335594"/>
              <a:ext cx="465308"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C7</a:t>
              </a:r>
            </a:p>
          </p:txBody>
        </p:sp>
        <p:sp>
          <p:nvSpPr>
            <p:cNvPr id="58" name="TextBox 162">
              <a:extLst>
                <a:ext uri="{FF2B5EF4-FFF2-40B4-BE49-F238E27FC236}">
                  <a16:creationId xmlns:a16="http://schemas.microsoft.com/office/drawing/2014/main" id="{80B27AF8-F99A-4FD9-9BD0-094CFDE37A71}"/>
                </a:ext>
              </a:extLst>
            </p:cNvPr>
            <p:cNvSpPr txBox="1"/>
            <p:nvPr/>
          </p:nvSpPr>
          <p:spPr>
            <a:xfrm>
              <a:off x="3318882" y="5053891"/>
              <a:ext cx="256447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8 bit Exact adder</a:t>
              </a:r>
            </a:p>
          </p:txBody>
        </p:sp>
        <p:sp>
          <p:nvSpPr>
            <p:cNvPr id="59" name="Rectangle 58">
              <a:extLst>
                <a:ext uri="{FF2B5EF4-FFF2-40B4-BE49-F238E27FC236}">
                  <a16:creationId xmlns:a16="http://schemas.microsoft.com/office/drawing/2014/main" id="{D90C2C95-4877-440F-919A-F6F2C3A51670}"/>
                </a:ext>
              </a:extLst>
            </p:cNvPr>
            <p:cNvSpPr/>
            <p:nvPr/>
          </p:nvSpPr>
          <p:spPr>
            <a:xfrm>
              <a:off x="7277075" y="2932606"/>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60" name="Straight Arrow Connector 59">
              <a:extLst>
                <a:ext uri="{FF2B5EF4-FFF2-40B4-BE49-F238E27FC236}">
                  <a16:creationId xmlns:a16="http://schemas.microsoft.com/office/drawing/2014/main" id="{0AAEA0BB-58F4-4BB1-BA1F-D5E3963F4AAD}"/>
                </a:ext>
              </a:extLst>
            </p:cNvPr>
            <p:cNvCxnSpPr>
              <a:cxnSpLocks/>
            </p:cNvCxnSpPr>
            <p:nvPr/>
          </p:nvCxnSpPr>
          <p:spPr>
            <a:xfrm>
              <a:off x="7566006" y="2172824"/>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5FE3892A-9D42-43CA-B70D-3C8E54DB21F0}"/>
                </a:ext>
              </a:extLst>
            </p:cNvPr>
            <p:cNvCxnSpPr>
              <a:cxnSpLocks/>
            </p:cNvCxnSpPr>
            <p:nvPr/>
          </p:nvCxnSpPr>
          <p:spPr>
            <a:xfrm>
              <a:off x="7374479" y="2172824"/>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E56B0AD7-5B49-4341-AA21-358A7186299C}"/>
                </a:ext>
              </a:extLst>
            </p:cNvPr>
            <p:cNvCxnSpPr>
              <a:cxnSpLocks/>
            </p:cNvCxnSpPr>
            <p:nvPr/>
          </p:nvCxnSpPr>
          <p:spPr>
            <a:xfrm>
              <a:off x="7729586" y="3785470"/>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2C6495B0-3F44-43CB-9CBA-6978DA34F5ED}"/>
                </a:ext>
              </a:extLst>
            </p:cNvPr>
            <p:cNvCxnSpPr>
              <a:cxnSpLocks/>
            </p:cNvCxnSpPr>
            <p:nvPr/>
          </p:nvCxnSpPr>
          <p:spPr>
            <a:xfrm>
              <a:off x="7794967" y="2568904"/>
              <a:ext cx="8669" cy="182471"/>
            </a:xfrm>
            <a:prstGeom prst="line">
              <a:avLst/>
            </a:prstGeom>
            <a:ln w="3175"/>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BADB5E15-81CF-4458-8012-98E7BA04CAC5}"/>
                </a:ext>
              </a:extLst>
            </p:cNvPr>
            <p:cNvCxnSpPr>
              <a:cxnSpLocks/>
            </p:cNvCxnSpPr>
            <p:nvPr/>
          </p:nvCxnSpPr>
          <p:spPr>
            <a:xfrm>
              <a:off x="7803636" y="2756160"/>
              <a:ext cx="0" cy="176447"/>
            </a:xfrm>
            <a:prstGeom prst="line">
              <a:avLst/>
            </a:prstGeom>
            <a:ln w="3175"/>
          </p:spPr>
          <p:style>
            <a:lnRef idx="3">
              <a:schemeClr val="dk1"/>
            </a:lnRef>
            <a:fillRef idx="0">
              <a:schemeClr val="dk1"/>
            </a:fillRef>
            <a:effectRef idx="2">
              <a:schemeClr val="dk1"/>
            </a:effectRef>
            <a:fontRef idx="minor">
              <a:schemeClr val="tx1"/>
            </a:fontRef>
          </p:style>
        </p:cxnSp>
        <p:sp>
          <p:nvSpPr>
            <p:cNvPr id="65" name="Rectangle 64">
              <a:extLst>
                <a:ext uri="{FF2B5EF4-FFF2-40B4-BE49-F238E27FC236}">
                  <a16:creationId xmlns:a16="http://schemas.microsoft.com/office/drawing/2014/main" id="{BD942DA0-562F-47DB-AD4F-AA46524D1255}"/>
                </a:ext>
              </a:extLst>
            </p:cNvPr>
            <p:cNvSpPr/>
            <p:nvPr/>
          </p:nvSpPr>
          <p:spPr>
            <a:xfrm>
              <a:off x="6265835" y="2932606"/>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66" name="Straight Arrow Connector 65">
              <a:extLst>
                <a:ext uri="{FF2B5EF4-FFF2-40B4-BE49-F238E27FC236}">
                  <a16:creationId xmlns:a16="http://schemas.microsoft.com/office/drawing/2014/main" id="{5C3DD004-329F-41C7-B54E-59D91C7804C1}"/>
                </a:ext>
              </a:extLst>
            </p:cNvPr>
            <p:cNvCxnSpPr>
              <a:cxnSpLocks/>
            </p:cNvCxnSpPr>
            <p:nvPr/>
          </p:nvCxnSpPr>
          <p:spPr>
            <a:xfrm>
              <a:off x="6554766" y="2172824"/>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A6339BEC-EE4E-41DD-A202-3F38798C2287}"/>
                </a:ext>
              </a:extLst>
            </p:cNvPr>
            <p:cNvCxnSpPr>
              <a:cxnSpLocks/>
            </p:cNvCxnSpPr>
            <p:nvPr/>
          </p:nvCxnSpPr>
          <p:spPr>
            <a:xfrm>
              <a:off x="6363239" y="2172824"/>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A361BFB0-8A97-49B9-A3F7-7A8F78011E19}"/>
                </a:ext>
              </a:extLst>
            </p:cNvPr>
            <p:cNvCxnSpPr>
              <a:cxnSpLocks/>
            </p:cNvCxnSpPr>
            <p:nvPr/>
          </p:nvCxnSpPr>
          <p:spPr>
            <a:xfrm>
              <a:off x="6840050" y="3788492"/>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0C4A40F8-62AF-4DDF-9DD1-F44F26540563}"/>
                </a:ext>
              </a:extLst>
            </p:cNvPr>
            <p:cNvCxnSpPr>
              <a:cxnSpLocks/>
            </p:cNvCxnSpPr>
            <p:nvPr/>
          </p:nvCxnSpPr>
          <p:spPr>
            <a:xfrm>
              <a:off x="7406316" y="3788492"/>
              <a:ext cx="0" cy="296511"/>
            </a:xfrm>
            <a:prstGeom prst="line">
              <a:avLst/>
            </a:prstGeom>
            <a:ln w="3175"/>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D0881902-D9B7-47F8-86BF-C7B93298D365}"/>
                </a:ext>
              </a:extLst>
            </p:cNvPr>
            <p:cNvCxnSpPr>
              <a:cxnSpLocks/>
            </p:cNvCxnSpPr>
            <p:nvPr/>
          </p:nvCxnSpPr>
          <p:spPr>
            <a:xfrm flipH="1">
              <a:off x="7086154" y="4081980"/>
              <a:ext cx="320164" cy="0"/>
            </a:xfrm>
            <a:prstGeom prst="line">
              <a:avLst/>
            </a:prstGeom>
            <a:ln w="3175"/>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28BD62DE-90BD-4486-BBDD-182638422119}"/>
                </a:ext>
              </a:extLst>
            </p:cNvPr>
            <p:cNvCxnSpPr>
              <a:cxnSpLocks/>
            </p:cNvCxnSpPr>
            <p:nvPr/>
          </p:nvCxnSpPr>
          <p:spPr>
            <a:xfrm flipH="1" flipV="1">
              <a:off x="7086155" y="2751375"/>
              <a:ext cx="1" cy="1330607"/>
            </a:xfrm>
            <a:prstGeom prst="line">
              <a:avLst/>
            </a:prstGeom>
            <a:ln w="3175"/>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56713AF3-1AF2-4EF6-8264-B37FE8FA02DD}"/>
                </a:ext>
              </a:extLst>
            </p:cNvPr>
            <p:cNvCxnSpPr>
              <a:cxnSpLocks/>
            </p:cNvCxnSpPr>
            <p:nvPr/>
          </p:nvCxnSpPr>
          <p:spPr>
            <a:xfrm flipH="1" flipV="1">
              <a:off x="6792397" y="2751375"/>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7B9C7A5B-D783-4480-890B-160620CE2367}"/>
                </a:ext>
              </a:extLst>
            </p:cNvPr>
            <p:cNvCxnSpPr>
              <a:cxnSpLocks/>
            </p:cNvCxnSpPr>
            <p:nvPr/>
          </p:nvCxnSpPr>
          <p:spPr>
            <a:xfrm>
              <a:off x="6792395" y="2756160"/>
              <a:ext cx="0" cy="176447"/>
            </a:xfrm>
            <a:prstGeom prst="line">
              <a:avLst/>
            </a:prstGeom>
            <a:ln w="3175"/>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26E9099A-F296-40E6-9585-C9761D58C578}"/>
                </a:ext>
              </a:extLst>
            </p:cNvPr>
            <p:cNvSpPr/>
            <p:nvPr/>
          </p:nvSpPr>
          <p:spPr>
            <a:xfrm>
              <a:off x="5303283" y="2948796"/>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75" name="Straight Arrow Connector 74">
              <a:extLst>
                <a:ext uri="{FF2B5EF4-FFF2-40B4-BE49-F238E27FC236}">
                  <a16:creationId xmlns:a16="http://schemas.microsoft.com/office/drawing/2014/main" id="{362D760F-9F4C-4916-82AD-A0DCF46507E5}"/>
                </a:ext>
              </a:extLst>
            </p:cNvPr>
            <p:cNvCxnSpPr>
              <a:cxnSpLocks/>
            </p:cNvCxnSpPr>
            <p:nvPr/>
          </p:nvCxnSpPr>
          <p:spPr>
            <a:xfrm>
              <a:off x="5592215" y="2189015"/>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EA2B9E13-76E7-42A6-8E71-2D8D82638B5D}"/>
                </a:ext>
              </a:extLst>
            </p:cNvPr>
            <p:cNvCxnSpPr>
              <a:cxnSpLocks/>
            </p:cNvCxnSpPr>
            <p:nvPr/>
          </p:nvCxnSpPr>
          <p:spPr>
            <a:xfrm>
              <a:off x="5400688" y="2189015"/>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FE9114E5-57DC-48D8-9619-6A37ECA802B2}"/>
                </a:ext>
              </a:extLst>
            </p:cNvPr>
            <p:cNvCxnSpPr>
              <a:cxnSpLocks/>
            </p:cNvCxnSpPr>
            <p:nvPr/>
          </p:nvCxnSpPr>
          <p:spPr>
            <a:xfrm>
              <a:off x="5877498" y="3804682"/>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72D7D262-CBA2-4683-AAC6-5B9A607FE1DA}"/>
                </a:ext>
              </a:extLst>
            </p:cNvPr>
            <p:cNvCxnSpPr>
              <a:cxnSpLocks/>
            </p:cNvCxnSpPr>
            <p:nvPr/>
          </p:nvCxnSpPr>
          <p:spPr>
            <a:xfrm>
              <a:off x="6443766" y="3804683"/>
              <a:ext cx="0" cy="296511"/>
            </a:xfrm>
            <a:prstGeom prst="line">
              <a:avLst/>
            </a:prstGeom>
            <a:ln w="3175"/>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8D38F7A7-D8BD-4072-9DD9-869EAD45511F}"/>
                </a:ext>
              </a:extLst>
            </p:cNvPr>
            <p:cNvCxnSpPr>
              <a:cxnSpLocks/>
            </p:cNvCxnSpPr>
            <p:nvPr/>
          </p:nvCxnSpPr>
          <p:spPr>
            <a:xfrm flipH="1">
              <a:off x="6123602" y="4098168"/>
              <a:ext cx="320164" cy="0"/>
            </a:xfrm>
            <a:prstGeom prst="line">
              <a:avLst/>
            </a:prstGeom>
            <a:ln w="3175"/>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462598FB-A33D-48A1-8265-1E0F4C01CB1E}"/>
                </a:ext>
              </a:extLst>
            </p:cNvPr>
            <p:cNvCxnSpPr>
              <a:cxnSpLocks/>
            </p:cNvCxnSpPr>
            <p:nvPr/>
          </p:nvCxnSpPr>
          <p:spPr>
            <a:xfrm flipH="1" flipV="1">
              <a:off x="6123605" y="2767564"/>
              <a:ext cx="1" cy="1330607"/>
            </a:xfrm>
            <a:prstGeom prst="line">
              <a:avLst/>
            </a:prstGeom>
            <a:ln w="3175"/>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DC429A59-0346-474B-9BDC-74B65283263B}"/>
                </a:ext>
              </a:extLst>
            </p:cNvPr>
            <p:cNvCxnSpPr>
              <a:cxnSpLocks/>
            </p:cNvCxnSpPr>
            <p:nvPr/>
          </p:nvCxnSpPr>
          <p:spPr>
            <a:xfrm flipH="1" flipV="1">
              <a:off x="5829846" y="2767565"/>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0A2E8A31-4801-4D7E-8652-5BA6AC0AA522}"/>
                </a:ext>
              </a:extLst>
            </p:cNvPr>
            <p:cNvCxnSpPr>
              <a:cxnSpLocks/>
            </p:cNvCxnSpPr>
            <p:nvPr/>
          </p:nvCxnSpPr>
          <p:spPr>
            <a:xfrm>
              <a:off x="5829846" y="2772348"/>
              <a:ext cx="0" cy="160256"/>
            </a:xfrm>
            <a:prstGeom prst="line">
              <a:avLst/>
            </a:prstGeom>
            <a:ln w="3175"/>
          </p:spPr>
          <p:style>
            <a:lnRef idx="3">
              <a:schemeClr val="dk1"/>
            </a:lnRef>
            <a:fillRef idx="0">
              <a:schemeClr val="dk1"/>
            </a:fillRef>
            <a:effectRef idx="2">
              <a:schemeClr val="dk1"/>
            </a:effectRef>
            <a:fontRef idx="minor">
              <a:schemeClr val="tx1"/>
            </a:fontRef>
          </p:style>
        </p:cxnSp>
        <p:sp>
          <p:nvSpPr>
            <p:cNvPr id="83" name="Rectangle 82">
              <a:extLst>
                <a:ext uri="{FF2B5EF4-FFF2-40B4-BE49-F238E27FC236}">
                  <a16:creationId xmlns:a16="http://schemas.microsoft.com/office/drawing/2014/main" id="{DC39FBDE-C5A8-4904-8E72-18254AC7606C}"/>
                </a:ext>
              </a:extLst>
            </p:cNvPr>
            <p:cNvSpPr/>
            <p:nvPr/>
          </p:nvSpPr>
          <p:spPr>
            <a:xfrm>
              <a:off x="4353959" y="2932606"/>
              <a:ext cx="702629" cy="855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1600" b="1" dirty="0">
                  <a:solidFill>
                    <a:schemeClr val="tx1"/>
                  </a:solidFill>
                  <a:latin typeface="Times New Roman" panose="02020603050405020304" pitchFamily="18" charset="0"/>
                  <a:cs typeface="Times New Roman" panose="02020603050405020304" pitchFamily="18" charset="0"/>
                </a:rPr>
                <a:t>FA</a:t>
              </a:r>
            </a:p>
          </p:txBody>
        </p:sp>
        <p:cxnSp>
          <p:nvCxnSpPr>
            <p:cNvPr id="84" name="Straight Arrow Connector 83">
              <a:extLst>
                <a:ext uri="{FF2B5EF4-FFF2-40B4-BE49-F238E27FC236}">
                  <a16:creationId xmlns:a16="http://schemas.microsoft.com/office/drawing/2014/main" id="{8AC1A96D-4116-4760-A53C-7C2725E92FC9}"/>
                </a:ext>
              </a:extLst>
            </p:cNvPr>
            <p:cNvCxnSpPr>
              <a:cxnSpLocks/>
            </p:cNvCxnSpPr>
            <p:nvPr/>
          </p:nvCxnSpPr>
          <p:spPr>
            <a:xfrm>
              <a:off x="4642890" y="2172824"/>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3AB9D75C-469A-47DB-88EB-00A4F941CA89}"/>
                </a:ext>
              </a:extLst>
            </p:cNvPr>
            <p:cNvCxnSpPr>
              <a:cxnSpLocks/>
            </p:cNvCxnSpPr>
            <p:nvPr/>
          </p:nvCxnSpPr>
          <p:spPr>
            <a:xfrm>
              <a:off x="4451363" y="2172824"/>
              <a:ext cx="0" cy="759780"/>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80F8A33E-AE9B-4829-8A27-46AAB268FE45}"/>
                </a:ext>
              </a:extLst>
            </p:cNvPr>
            <p:cNvCxnSpPr>
              <a:cxnSpLocks/>
            </p:cNvCxnSpPr>
            <p:nvPr/>
          </p:nvCxnSpPr>
          <p:spPr>
            <a:xfrm>
              <a:off x="4928174" y="3788492"/>
              <a:ext cx="0" cy="593023"/>
            </a:xfrm>
            <a:prstGeom prst="straightConnector1">
              <a:avLst/>
            </a:prstGeom>
            <a:ln w="3175">
              <a:tailEnd type="triangle"/>
            </a:ln>
          </p:spPr>
          <p:style>
            <a:lnRef idx="3">
              <a:schemeClr val="dk1"/>
            </a:lnRef>
            <a:fillRef idx="0">
              <a:schemeClr val="dk1"/>
            </a:fillRef>
            <a:effectRef idx="2">
              <a:schemeClr val="dk1"/>
            </a:effectRef>
            <a:fontRef idx="minor">
              <a:schemeClr val="tx1"/>
            </a:fontRef>
          </p:style>
        </p:cxnSp>
        <p:cxnSp>
          <p:nvCxnSpPr>
            <p:cNvPr id="87" name="Straight Connector 86">
              <a:extLst>
                <a:ext uri="{FF2B5EF4-FFF2-40B4-BE49-F238E27FC236}">
                  <a16:creationId xmlns:a16="http://schemas.microsoft.com/office/drawing/2014/main" id="{569230F3-9912-42DF-948F-80A43C9D030F}"/>
                </a:ext>
              </a:extLst>
            </p:cNvPr>
            <p:cNvCxnSpPr>
              <a:cxnSpLocks/>
            </p:cNvCxnSpPr>
            <p:nvPr/>
          </p:nvCxnSpPr>
          <p:spPr>
            <a:xfrm>
              <a:off x="5494440" y="3788492"/>
              <a:ext cx="0" cy="296511"/>
            </a:xfrm>
            <a:prstGeom prst="line">
              <a:avLst/>
            </a:prstGeom>
            <a:ln w="3175"/>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85DBD30D-908D-4F41-BDA6-6C6B8E17EA6E}"/>
                </a:ext>
              </a:extLst>
            </p:cNvPr>
            <p:cNvCxnSpPr>
              <a:cxnSpLocks/>
            </p:cNvCxnSpPr>
            <p:nvPr/>
          </p:nvCxnSpPr>
          <p:spPr>
            <a:xfrm flipH="1">
              <a:off x="5174278" y="4081980"/>
              <a:ext cx="320164" cy="0"/>
            </a:xfrm>
            <a:prstGeom prst="line">
              <a:avLst/>
            </a:prstGeom>
            <a:ln w="3175"/>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F1D59076-FBB0-4FA6-962B-0D73610A4FA6}"/>
                </a:ext>
              </a:extLst>
            </p:cNvPr>
            <p:cNvCxnSpPr>
              <a:cxnSpLocks/>
            </p:cNvCxnSpPr>
            <p:nvPr/>
          </p:nvCxnSpPr>
          <p:spPr>
            <a:xfrm flipH="1" flipV="1">
              <a:off x="5174280" y="2751375"/>
              <a:ext cx="1" cy="1330607"/>
            </a:xfrm>
            <a:prstGeom prst="line">
              <a:avLst/>
            </a:prstGeom>
            <a:ln w="3175"/>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450C321C-E48F-4202-B979-96594135E80B}"/>
                </a:ext>
              </a:extLst>
            </p:cNvPr>
            <p:cNvCxnSpPr>
              <a:cxnSpLocks/>
            </p:cNvCxnSpPr>
            <p:nvPr/>
          </p:nvCxnSpPr>
          <p:spPr>
            <a:xfrm flipH="1" flipV="1">
              <a:off x="4880521" y="2751375"/>
              <a:ext cx="293759" cy="1"/>
            </a:xfrm>
            <a:prstGeom prst="line">
              <a:avLst/>
            </a:prstGeom>
            <a:ln w="3175"/>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AC8FA53D-77DB-46A6-ADBE-DC157BC248C2}"/>
                </a:ext>
              </a:extLst>
            </p:cNvPr>
            <p:cNvCxnSpPr>
              <a:cxnSpLocks/>
            </p:cNvCxnSpPr>
            <p:nvPr/>
          </p:nvCxnSpPr>
          <p:spPr>
            <a:xfrm>
              <a:off x="4880519" y="2756160"/>
              <a:ext cx="0" cy="176447"/>
            </a:xfrm>
            <a:prstGeom prst="line">
              <a:avLst/>
            </a:prstGeom>
            <a:ln w="3175"/>
          </p:spPr>
          <p:style>
            <a:lnRef idx="3">
              <a:schemeClr val="dk1"/>
            </a:lnRef>
            <a:fillRef idx="0">
              <a:schemeClr val="dk1"/>
            </a:fillRef>
            <a:effectRef idx="2">
              <a:schemeClr val="dk1"/>
            </a:effectRef>
            <a:fontRef idx="minor">
              <a:schemeClr val="tx1"/>
            </a:fontRef>
          </p:style>
        </p:cxnSp>
        <p:sp>
          <p:nvSpPr>
            <p:cNvPr id="92" name="TextBox 250">
              <a:extLst>
                <a:ext uri="{FF2B5EF4-FFF2-40B4-BE49-F238E27FC236}">
                  <a16:creationId xmlns:a16="http://schemas.microsoft.com/office/drawing/2014/main" id="{83F6AED2-E201-4D9A-A9BF-F5B868BAEF49}"/>
                </a:ext>
              </a:extLst>
            </p:cNvPr>
            <p:cNvSpPr txBox="1"/>
            <p:nvPr/>
          </p:nvSpPr>
          <p:spPr>
            <a:xfrm>
              <a:off x="7419876" y="1861732"/>
              <a:ext cx="45581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B0</a:t>
              </a:r>
            </a:p>
          </p:txBody>
        </p:sp>
        <p:sp>
          <p:nvSpPr>
            <p:cNvPr id="93" name="TextBox 251">
              <a:extLst>
                <a:ext uri="{FF2B5EF4-FFF2-40B4-BE49-F238E27FC236}">
                  <a16:creationId xmlns:a16="http://schemas.microsoft.com/office/drawing/2014/main" id="{959BD1A0-0B4C-4D51-94E5-432D3BB47592}"/>
                </a:ext>
              </a:extLst>
            </p:cNvPr>
            <p:cNvSpPr txBox="1"/>
            <p:nvPr/>
          </p:nvSpPr>
          <p:spPr>
            <a:xfrm>
              <a:off x="7038808" y="1861732"/>
              <a:ext cx="48218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A0</a:t>
              </a:r>
            </a:p>
          </p:txBody>
        </p:sp>
        <p:sp>
          <p:nvSpPr>
            <p:cNvPr id="94" name="TextBox 252">
              <a:extLst>
                <a:ext uri="{FF2B5EF4-FFF2-40B4-BE49-F238E27FC236}">
                  <a16:creationId xmlns:a16="http://schemas.microsoft.com/office/drawing/2014/main" id="{D6FA7D70-5C4E-424E-AB38-AFD96607EFA4}"/>
                </a:ext>
              </a:extLst>
            </p:cNvPr>
            <p:cNvSpPr txBox="1"/>
            <p:nvPr/>
          </p:nvSpPr>
          <p:spPr>
            <a:xfrm>
              <a:off x="6413140" y="1870356"/>
              <a:ext cx="48218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B1</a:t>
              </a:r>
            </a:p>
          </p:txBody>
        </p:sp>
        <p:sp>
          <p:nvSpPr>
            <p:cNvPr id="95" name="TextBox 253">
              <a:extLst>
                <a:ext uri="{FF2B5EF4-FFF2-40B4-BE49-F238E27FC236}">
                  <a16:creationId xmlns:a16="http://schemas.microsoft.com/office/drawing/2014/main" id="{2B557885-951F-4B63-88E7-B6E927820665}"/>
                </a:ext>
              </a:extLst>
            </p:cNvPr>
            <p:cNvSpPr txBox="1"/>
            <p:nvPr/>
          </p:nvSpPr>
          <p:spPr>
            <a:xfrm>
              <a:off x="6040220" y="1878830"/>
              <a:ext cx="454723"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A1</a:t>
              </a:r>
            </a:p>
          </p:txBody>
        </p:sp>
        <p:sp>
          <p:nvSpPr>
            <p:cNvPr id="96" name="TextBox 254">
              <a:extLst>
                <a:ext uri="{FF2B5EF4-FFF2-40B4-BE49-F238E27FC236}">
                  <a16:creationId xmlns:a16="http://schemas.microsoft.com/office/drawing/2014/main" id="{ADD68A24-7246-404B-94BC-6FA2C4FC2F7A}"/>
                </a:ext>
              </a:extLst>
            </p:cNvPr>
            <p:cNvSpPr txBox="1"/>
            <p:nvPr/>
          </p:nvSpPr>
          <p:spPr>
            <a:xfrm>
              <a:off x="5463025" y="1890747"/>
              <a:ext cx="46813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B2</a:t>
              </a:r>
            </a:p>
          </p:txBody>
        </p:sp>
        <p:sp>
          <p:nvSpPr>
            <p:cNvPr id="97" name="TextBox 255">
              <a:extLst>
                <a:ext uri="{FF2B5EF4-FFF2-40B4-BE49-F238E27FC236}">
                  <a16:creationId xmlns:a16="http://schemas.microsoft.com/office/drawing/2014/main" id="{F8DA19FE-7A71-45A5-9E9B-89842C339117}"/>
                </a:ext>
              </a:extLst>
            </p:cNvPr>
            <p:cNvSpPr txBox="1"/>
            <p:nvPr/>
          </p:nvSpPr>
          <p:spPr>
            <a:xfrm>
              <a:off x="5123168" y="1882938"/>
              <a:ext cx="50121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A2</a:t>
              </a:r>
            </a:p>
          </p:txBody>
        </p:sp>
        <p:sp>
          <p:nvSpPr>
            <p:cNvPr id="98" name="TextBox 256">
              <a:extLst>
                <a:ext uri="{FF2B5EF4-FFF2-40B4-BE49-F238E27FC236}">
                  <a16:creationId xmlns:a16="http://schemas.microsoft.com/office/drawing/2014/main" id="{5BC411CB-B7E3-4D88-9A9B-FA8BA903CCD2}"/>
                </a:ext>
              </a:extLst>
            </p:cNvPr>
            <p:cNvSpPr txBox="1"/>
            <p:nvPr/>
          </p:nvSpPr>
          <p:spPr>
            <a:xfrm>
              <a:off x="4499568" y="1878830"/>
              <a:ext cx="53102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B3</a:t>
              </a:r>
            </a:p>
          </p:txBody>
        </p:sp>
        <p:sp>
          <p:nvSpPr>
            <p:cNvPr id="99" name="TextBox 257">
              <a:extLst>
                <a:ext uri="{FF2B5EF4-FFF2-40B4-BE49-F238E27FC236}">
                  <a16:creationId xmlns:a16="http://schemas.microsoft.com/office/drawing/2014/main" id="{00166ABD-C0D4-4FFB-B8C7-0B49D1FE8FFC}"/>
                </a:ext>
              </a:extLst>
            </p:cNvPr>
            <p:cNvSpPr txBox="1"/>
            <p:nvPr/>
          </p:nvSpPr>
          <p:spPr>
            <a:xfrm>
              <a:off x="4136107" y="1878830"/>
              <a:ext cx="46386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A3</a:t>
              </a:r>
            </a:p>
          </p:txBody>
        </p:sp>
        <p:sp>
          <p:nvSpPr>
            <p:cNvPr id="100" name="TextBox 258">
              <a:extLst>
                <a:ext uri="{FF2B5EF4-FFF2-40B4-BE49-F238E27FC236}">
                  <a16:creationId xmlns:a16="http://schemas.microsoft.com/office/drawing/2014/main" id="{FD8B7278-0DEC-42B0-807E-51D064D15D41}"/>
                </a:ext>
              </a:extLst>
            </p:cNvPr>
            <p:cNvSpPr txBox="1"/>
            <p:nvPr/>
          </p:nvSpPr>
          <p:spPr>
            <a:xfrm>
              <a:off x="7228933" y="3501604"/>
              <a:ext cx="46904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C0</a:t>
              </a:r>
            </a:p>
          </p:txBody>
        </p:sp>
        <p:sp>
          <p:nvSpPr>
            <p:cNvPr id="101" name="TextBox 259">
              <a:extLst>
                <a:ext uri="{FF2B5EF4-FFF2-40B4-BE49-F238E27FC236}">
                  <a16:creationId xmlns:a16="http://schemas.microsoft.com/office/drawing/2014/main" id="{C99EC5C6-0AFF-4499-88E0-3D7B054C6C10}"/>
                </a:ext>
              </a:extLst>
            </p:cNvPr>
            <p:cNvSpPr txBox="1"/>
            <p:nvPr/>
          </p:nvSpPr>
          <p:spPr>
            <a:xfrm>
              <a:off x="6198462" y="3494038"/>
              <a:ext cx="475396"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C1</a:t>
              </a:r>
            </a:p>
          </p:txBody>
        </p:sp>
        <p:sp>
          <p:nvSpPr>
            <p:cNvPr id="102" name="TextBox 260">
              <a:extLst>
                <a:ext uri="{FF2B5EF4-FFF2-40B4-BE49-F238E27FC236}">
                  <a16:creationId xmlns:a16="http://schemas.microsoft.com/office/drawing/2014/main" id="{549A2866-3BA5-4721-9653-977F16C48940}"/>
                </a:ext>
              </a:extLst>
            </p:cNvPr>
            <p:cNvSpPr txBox="1"/>
            <p:nvPr/>
          </p:nvSpPr>
          <p:spPr>
            <a:xfrm>
              <a:off x="5238737" y="3523820"/>
              <a:ext cx="47011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C2</a:t>
              </a:r>
            </a:p>
          </p:txBody>
        </p:sp>
        <p:sp>
          <p:nvSpPr>
            <p:cNvPr id="103" name="TextBox 262">
              <a:extLst>
                <a:ext uri="{FF2B5EF4-FFF2-40B4-BE49-F238E27FC236}">
                  <a16:creationId xmlns:a16="http://schemas.microsoft.com/office/drawing/2014/main" id="{348AC562-B1B6-490B-A2C5-D1F26328815A}"/>
                </a:ext>
              </a:extLst>
            </p:cNvPr>
            <p:cNvSpPr txBox="1"/>
            <p:nvPr/>
          </p:nvSpPr>
          <p:spPr>
            <a:xfrm>
              <a:off x="7513042" y="4352192"/>
              <a:ext cx="45582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S0</a:t>
              </a:r>
            </a:p>
          </p:txBody>
        </p:sp>
        <p:sp>
          <p:nvSpPr>
            <p:cNvPr id="104" name="TextBox 263">
              <a:extLst>
                <a:ext uri="{FF2B5EF4-FFF2-40B4-BE49-F238E27FC236}">
                  <a16:creationId xmlns:a16="http://schemas.microsoft.com/office/drawing/2014/main" id="{FC771D65-7798-4BBA-9411-5B883326B537}"/>
                </a:ext>
              </a:extLst>
            </p:cNvPr>
            <p:cNvSpPr txBox="1"/>
            <p:nvPr/>
          </p:nvSpPr>
          <p:spPr>
            <a:xfrm>
              <a:off x="6624128" y="4358476"/>
              <a:ext cx="431847"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S1</a:t>
              </a:r>
            </a:p>
          </p:txBody>
        </p:sp>
        <p:sp>
          <p:nvSpPr>
            <p:cNvPr id="105" name="TextBox 264">
              <a:extLst>
                <a:ext uri="{FF2B5EF4-FFF2-40B4-BE49-F238E27FC236}">
                  <a16:creationId xmlns:a16="http://schemas.microsoft.com/office/drawing/2014/main" id="{03752299-E689-47B2-A882-249A081A0980}"/>
                </a:ext>
              </a:extLst>
            </p:cNvPr>
            <p:cNvSpPr txBox="1"/>
            <p:nvPr/>
          </p:nvSpPr>
          <p:spPr>
            <a:xfrm>
              <a:off x="5639901" y="4358476"/>
              <a:ext cx="47011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S2</a:t>
              </a:r>
            </a:p>
          </p:txBody>
        </p:sp>
        <p:sp>
          <p:nvSpPr>
            <p:cNvPr id="106" name="TextBox 265">
              <a:extLst>
                <a:ext uri="{FF2B5EF4-FFF2-40B4-BE49-F238E27FC236}">
                  <a16:creationId xmlns:a16="http://schemas.microsoft.com/office/drawing/2014/main" id="{4CBAE753-BE3B-4E86-BBE0-C9AA19217B00}"/>
                </a:ext>
              </a:extLst>
            </p:cNvPr>
            <p:cNvSpPr txBox="1"/>
            <p:nvPr/>
          </p:nvSpPr>
          <p:spPr>
            <a:xfrm>
              <a:off x="4742177" y="4352192"/>
              <a:ext cx="416449"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S3</a:t>
              </a:r>
            </a:p>
          </p:txBody>
        </p:sp>
        <p:sp>
          <p:nvSpPr>
            <p:cNvPr id="107" name="TextBox 267">
              <a:extLst>
                <a:ext uri="{FF2B5EF4-FFF2-40B4-BE49-F238E27FC236}">
                  <a16:creationId xmlns:a16="http://schemas.microsoft.com/office/drawing/2014/main" id="{27985DC2-A46A-400B-B457-17F4C388BF45}"/>
                </a:ext>
              </a:extLst>
            </p:cNvPr>
            <p:cNvSpPr txBox="1"/>
            <p:nvPr/>
          </p:nvSpPr>
          <p:spPr>
            <a:xfrm>
              <a:off x="4267966" y="3492038"/>
              <a:ext cx="47011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solidFill>
                    <a:srgbClr val="FF0000"/>
                  </a:solidFill>
                  <a:latin typeface="Times New Roman" panose="02020603050405020304" pitchFamily="18" charset="0"/>
                  <a:cs typeface="Times New Roman" panose="02020603050405020304" pitchFamily="18" charset="0"/>
                </a:rPr>
                <a:t>C3</a:t>
              </a:r>
            </a:p>
          </p:txBody>
        </p:sp>
        <p:sp>
          <p:nvSpPr>
            <p:cNvPr id="108" name="TextBox 269">
              <a:extLst>
                <a:ext uri="{FF2B5EF4-FFF2-40B4-BE49-F238E27FC236}">
                  <a16:creationId xmlns:a16="http://schemas.microsoft.com/office/drawing/2014/main" id="{3E7CE3B9-128E-4A15-B19D-3E2478ACA59A}"/>
                </a:ext>
              </a:extLst>
            </p:cNvPr>
            <p:cNvSpPr txBox="1"/>
            <p:nvPr/>
          </p:nvSpPr>
          <p:spPr>
            <a:xfrm>
              <a:off x="7566007" y="2169096"/>
              <a:ext cx="518501"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err="1">
                  <a:latin typeface="Times New Roman" panose="02020603050405020304" pitchFamily="18" charset="0"/>
                  <a:cs typeface="Times New Roman" panose="02020603050405020304" pitchFamily="18" charset="0"/>
                </a:rPr>
                <a:t>Cin</a:t>
              </a:r>
              <a:endParaRPr lang="en-US" sz="1600" b="1" dirty="0">
                <a:latin typeface="Times New Roman" panose="02020603050405020304" pitchFamily="18" charset="0"/>
                <a:cs typeface="Times New Roman" panose="02020603050405020304" pitchFamily="18" charset="0"/>
              </a:endParaRPr>
            </a:p>
          </p:txBody>
        </p:sp>
        <p:cxnSp>
          <p:nvCxnSpPr>
            <p:cNvPr id="109" name="Straight Connector 108">
              <a:extLst>
                <a:ext uri="{FF2B5EF4-FFF2-40B4-BE49-F238E27FC236}">
                  <a16:creationId xmlns:a16="http://schemas.microsoft.com/office/drawing/2014/main" id="{FAD966F1-7108-4000-A8F9-A99CA67B194A}"/>
                </a:ext>
              </a:extLst>
            </p:cNvPr>
            <p:cNvCxnSpPr>
              <a:cxnSpLocks/>
            </p:cNvCxnSpPr>
            <p:nvPr/>
          </p:nvCxnSpPr>
          <p:spPr>
            <a:xfrm>
              <a:off x="4503902" y="3785468"/>
              <a:ext cx="0" cy="375392"/>
            </a:xfrm>
            <a:prstGeom prst="line">
              <a:avLst/>
            </a:prstGeom>
            <a:ln w="3175"/>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74A5EE2E-FE3F-4A45-9D27-B17F6C27DC73}"/>
                </a:ext>
              </a:extLst>
            </p:cNvPr>
            <p:cNvCxnSpPr>
              <a:cxnSpLocks/>
            </p:cNvCxnSpPr>
            <p:nvPr/>
          </p:nvCxnSpPr>
          <p:spPr>
            <a:xfrm flipH="1">
              <a:off x="4254301" y="4160860"/>
              <a:ext cx="245271" cy="0"/>
            </a:xfrm>
            <a:prstGeom prst="line">
              <a:avLst/>
            </a:prstGeom>
            <a:ln w="3175"/>
          </p:spPr>
          <p:style>
            <a:lnRef idx="3">
              <a:schemeClr val="dk1"/>
            </a:lnRef>
            <a:fillRef idx="0">
              <a:schemeClr val="dk1"/>
            </a:fillRef>
            <a:effectRef idx="2">
              <a:schemeClr val="dk1"/>
            </a:effectRef>
            <a:fontRef idx="minor">
              <a:schemeClr val="tx1"/>
            </a:fontRef>
          </p:style>
        </p:cxnSp>
      </p:grpSp>
      <p:pic>
        <p:nvPicPr>
          <p:cNvPr id="112" name="Picture 111">
            <a:extLst>
              <a:ext uri="{FF2B5EF4-FFF2-40B4-BE49-F238E27FC236}">
                <a16:creationId xmlns:a16="http://schemas.microsoft.com/office/drawing/2014/main" id="{0FDEBC48-E210-4466-85E3-168B5D2A480D}"/>
              </a:ext>
            </a:extLst>
          </p:cNvPr>
          <p:cNvPicPr>
            <a:picLocks noChangeAspect="1"/>
          </p:cNvPicPr>
          <p:nvPr/>
        </p:nvPicPr>
        <p:blipFill>
          <a:blip r:embed="rId2"/>
          <a:stretch>
            <a:fillRect/>
          </a:stretch>
        </p:blipFill>
        <p:spPr>
          <a:xfrm>
            <a:off x="0" y="0"/>
            <a:ext cx="908483" cy="833381"/>
          </a:xfrm>
          <a:prstGeom prst="rect">
            <a:avLst/>
          </a:prstGeom>
        </p:spPr>
      </p:pic>
      <p:grpSp>
        <p:nvGrpSpPr>
          <p:cNvPr id="113" name="Group 112">
            <a:extLst>
              <a:ext uri="{FF2B5EF4-FFF2-40B4-BE49-F238E27FC236}">
                <a16:creationId xmlns:a16="http://schemas.microsoft.com/office/drawing/2014/main" id="{C30EA88F-4611-4027-846D-608EC46ED155}"/>
              </a:ext>
            </a:extLst>
          </p:cNvPr>
          <p:cNvGrpSpPr/>
          <p:nvPr/>
        </p:nvGrpSpPr>
        <p:grpSpPr>
          <a:xfrm>
            <a:off x="8295587" y="92096"/>
            <a:ext cx="3896413" cy="741285"/>
            <a:chOff x="8295585" y="1789202"/>
            <a:chExt cx="3896413" cy="741285"/>
          </a:xfrm>
        </p:grpSpPr>
        <p:sp>
          <p:nvSpPr>
            <p:cNvPr id="114" name="Arrow: Pentagon 113">
              <a:extLst>
                <a:ext uri="{FF2B5EF4-FFF2-40B4-BE49-F238E27FC236}">
                  <a16:creationId xmlns:a16="http://schemas.microsoft.com/office/drawing/2014/main" id="{4D0130DE-89DE-4D3D-B13D-4ACFE3C7868C}"/>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15" name="TextBox 114">
              <a:extLst>
                <a:ext uri="{FF2B5EF4-FFF2-40B4-BE49-F238E27FC236}">
                  <a16:creationId xmlns:a16="http://schemas.microsoft.com/office/drawing/2014/main" id="{785B814F-051D-431C-B707-4C3B7E9EEE8B}"/>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cs typeface="B Lotus" panose="00000400000000000000" pitchFamily="2" charset="-78"/>
                </a:rPr>
                <a:t>مثال</a:t>
              </a:r>
              <a:endParaRPr lang="en-US" sz="2400" b="1" dirty="0">
                <a:solidFill>
                  <a:schemeClr val="tx1"/>
                </a:solidFill>
                <a:latin typeface="Times New Roman" panose="02020603050405020304" pitchFamily="18" charset="0"/>
                <a:cs typeface="Times New Roman" panose="02020603050405020304" pitchFamily="18" charset="0"/>
              </a:endParaRPr>
            </a:p>
          </p:txBody>
        </p:sp>
      </p:grpSp>
      <p:sp>
        <p:nvSpPr>
          <p:cNvPr id="2" name="Arrow: Left 1">
            <a:extLst>
              <a:ext uri="{FF2B5EF4-FFF2-40B4-BE49-F238E27FC236}">
                <a16:creationId xmlns:a16="http://schemas.microsoft.com/office/drawing/2014/main" id="{5AB2BDC5-7694-4594-8AF9-5E291C4BD913}"/>
              </a:ext>
            </a:extLst>
          </p:cNvPr>
          <p:cNvSpPr/>
          <p:nvPr/>
        </p:nvSpPr>
        <p:spPr>
          <a:xfrm>
            <a:off x="9388867" y="3667027"/>
            <a:ext cx="2685279" cy="1055802"/>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714568C-2260-4004-AA23-622BF684D8B8}"/>
              </a:ext>
            </a:extLst>
          </p:cNvPr>
          <p:cNvSpPr txBox="1"/>
          <p:nvPr/>
        </p:nvSpPr>
        <p:spPr>
          <a:xfrm>
            <a:off x="9746266" y="3924708"/>
            <a:ext cx="2327881" cy="461665"/>
          </a:xfrm>
          <a:prstGeom prst="rect">
            <a:avLst/>
          </a:prstGeom>
          <a:noFill/>
        </p:spPr>
        <p:txBody>
          <a:bodyPr wrap="none" rtlCol="0">
            <a:spAutoFit/>
          </a:bodyPr>
          <a:lstStyle/>
          <a:p>
            <a:pPr algn="r" rtl="1"/>
            <a:r>
              <a:rPr lang="fa-IR" sz="2400" dirty="0">
                <a:cs typeface="B Lotus" panose="00000400000000000000" pitchFamily="2" charset="-78"/>
              </a:rPr>
              <a:t>مدار جمع کننده 8 بیتی</a:t>
            </a:r>
            <a:endParaRPr lang="en-US" sz="2400" dirty="0">
              <a:cs typeface="B Lotus" panose="00000400000000000000" pitchFamily="2" charset="-78"/>
            </a:endParaRPr>
          </a:p>
        </p:txBody>
      </p:sp>
    </p:spTree>
    <p:extLst>
      <p:ext uri="{BB962C8B-B14F-4D97-AF65-F5344CB8AC3E}">
        <p14:creationId xmlns:p14="http://schemas.microsoft.com/office/powerpoint/2010/main" val="9128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fill="hold"/>
                                        <p:tgtEl>
                                          <p:spTgt spid="113"/>
                                        </p:tgtEl>
                                        <p:attrNameLst>
                                          <p:attrName>ppt_x</p:attrName>
                                        </p:attrNameLst>
                                      </p:cBhvr>
                                      <p:tavLst>
                                        <p:tav tm="0">
                                          <p:val>
                                            <p:strVal val="1+#ppt_w/2"/>
                                          </p:val>
                                        </p:tav>
                                        <p:tav tm="100000">
                                          <p:val>
                                            <p:strVal val="#ppt_x"/>
                                          </p:val>
                                        </p:tav>
                                      </p:tavLst>
                                    </p:anim>
                                    <p:anim calcmode="lin" valueType="num">
                                      <p:cBhvr additive="base">
                                        <p:cTn id="8" dur="500" fill="hold"/>
                                        <p:tgtEl>
                                          <p:spTgt spid="1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6434B0-D07F-4C49-BE8F-9EBBF895F621}"/>
              </a:ext>
            </a:extLst>
          </p:cNvPr>
          <p:cNvSpPr txBox="1"/>
          <p:nvPr/>
        </p:nvSpPr>
        <p:spPr>
          <a:xfrm>
            <a:off x="157114" y="948690"/>
            <a:ext cx="5838336" cy="5078313"/>
          </a:xfrm>
          <a:prstGeom prst="rect">
            <a:avLst/>
          </a:prstGeom>
          <a:solidFill>
            <a:srgbClr val="FCFDFE"/>
          </a:solidFill>
        </p:spPr>
        <p:txBody>
          <a:bodyPr wrap="square">
            <a:spAutoFit/>
          </a:bodyPr>
          <a:lstStyle/>
          <a:p>
            <a:r>
              <a:rPr lang="en-US" dirty="0">
                <a:latin typeface="Times New Roman" panose="02020603050405020304" pitchFamily="18" charset="0"/>
                <a:cs typeface="Times New Roman" panose="02020603050405020304" pitchFamily="18" charset="0"/>
              </a:rPr>
              <a:t> library IEEE;</a:t>
            </a:r>
          </a:p>
          <a:p>
            <a:r>
              <a:rPr lang="en-US" dirty="0">
                <a:latin typeface="Times New Roman" panose="02020603050405020304" pitchFamily="18" charset="0"/>
                <a:cs typeface="Times New Roman" panose="02020603050405020304" pitchFamily="18" charset="0"/>
              </a:rPr>
              <a:t>use IEEE.STD_LOGIC_1164.ALL;</a:t>
            </a:r>
          </a:p>
          <a:p>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work.Exact_Adder_Function.all</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entity behavioral is</a:t>
            </a:r>
          </a:p>
          <a:p>
            <a:r>
              <a:rPr lang="en-US" dirty="0">
                <a:latin typeface="Times New Roman" panose="02020603050405020304" pitchFamily="18" charset="0"/>
                <a:cs typeface="Times New Roman" panose="02020603050405020304" pitchFamily="18" charset="0"/>
              </a:rPr>
              <a:t> Port ( F : in </a:t>
            </a:r>
            <a:r>
              <a:rPr lang="en-US" dirty="0" err="1">
                <a:latin typeface="Times New Roman" panose="02020603050405020304" pitchFamily="18" charset="0"/>
                <a:cs typeface="Times New Roman" panose="02020603050405020304" pitchFamily="18" charset="0"/>
              </a:rPr>
              <a:t>std_logic_vector</a:t>
            </a:r>
            <a:r>
              <a:rPr lang="en-US" dirty="0">
                <a:latin typeface="Times New Roman" panose="02020603050405020304" pitchFamily="18" charset="0"/>
                <a:cs typeface="Times New Roman" panose="02020603050405020304" pitchFamily="18" charset="0"/>
              </a:rPr>
              <a:t> (7 DOWNTO 0):="00000000";</a:t>
            </a:r>
          </a:p>
          <a:p>
            <a:r>
              <a:rPr lang="en-US" dirty="0">
                <a:latin typeface="Times New Roman" panose="02020603050405020304" pitchFamily="18" charset="0"/>
                <a:cs typeface="Times New Roman" panose="02020603050405020304" pitchFamily="18" charset="0"/>
              </a:rPr>
              <a:t> G : in </a:t>
            </a:r>
            <a:r>
              <a:rPr lang="en-US" dirty="0" err="1">
                <a:latin typeface="Times New Roman" panose="02020603050405020304" pitchFamily="18" charset="0"/>
                <a:cs typeface="Times New Roman" panose="02020603050405020304" pitchFamily="18" charset="0"/>
              </a:rPr>
              <a:t>std_logic_vector</a:t>
            </a:r>
            <a:r>
              <a:rPr lang="en-US" dirty="0">
                <a:latin typeface="Times New Roman" panose="02020603050405020304" pitchFamily="18" charset="0"/>
                <a:cs typeface="Times New Roman" panose="02020603050405020304" pitchFamily="18" charset="0"/>
              </a:rPr>
              <a:t> (7 DOWNTO 0):="00000000";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 in </a:t>
            </a:r>
            <a:r>
              <a:rPr lang="en-US" dirty="0" err="1">
                <a:latin typeface="Times New Roman" panose="02020603050405020304" pitchFamily="18" charset="0"/>
                <a:cs typeface="Times New Roman" panose="02020603050405020304" pitchFamily="18" charset="0"/>
              </a:rPr>
              <a:t>std_logic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 : out </a:t>
            </a:r>
            <a:r>
              <a:rPr lang="en-US" dirty="0" err="1">
                <a:latin typeface="Times New Roman" panose="02020603050405020304" pitchFamily="18" charset="0"/>
                <a:cs typeface="Times New Roman" panose="02020603050405020304" pitchFamily="18" charset="0"/>
              </a:rPr>
              <a:t>std_logic_vector</a:t>
            </a:r>
            <a:r>
              <a:rPr lang="en-US" dirty="0">
                <a:latin typeface="Times New Roman" panose="02020603050405020304" pitchFamily="18" charset="0"/>
                <a:cs typeface="Times New Roman" panose="02020603050405020304" pitchFamily="18" charset="0"/>
              </a:rPr>
              <a:t> (8 DOWNTO 0):="000000000");</a:t>
            </a:r>
          </a:p>
          <a:p>
            <a:r>
              <a:rPr lang="en-US" dirty="0">
                <a:latin typeface="Times New Roman" panose="02020603050405020304" pitchFamily="18" charset="0"/>
                <a:cs typeface="Times New Roman" panose="02020603050405020304" pitchFamily="18" charset="0"/>
              </a:rPr>
              <a:t>end behavioral;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architecture behavioral of behavioral is</a:t>
            </a:r>
          </a:p>
          <a:p>
            <a:r>
              <a:rPr lang="en-US" dirty="0">
                <a:latin typeface="Times New Roman" panose="02020603050405020304" pitchFamily="18" charset="0"/>
                <a:cs typeface="Times New Roman" panose="02020603050405020304" pitchFamily="18" charset="0"/>
              </a:rPr>
              <a:t>begin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  &lt;= </a:t>
            </a:r>
            <a:r>
              <a:rPr lang="en-US" dirty="0" err="1">
                <a:latin typeface="Times New Roman" panose="02020603050405020304" pitchFamily="18" charset="0"/>
                <a:cs typeface="Times New Roman" panose="02020603050405020304" pitchFamily="18" charset="0"/>
              </a:rPr>
              <a:t>Exact_Adder</a:t>
            </a:r>
            <a:r>
              <a:rPr lang="en-US" dirty="0">
                <a:latin typeface="Times New Roman" panose="02020603050405020304" pitchFamily="18" charset="0"/>
                <a:cs typeface="Times New Roman" panose="02020603050405020304" pitchFamily="18" charset="0"/>
              </a:rPr>
              <a:t> ( F  , G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end behavioral;</a:t>
            </a:r>
          </a:p>
        </p:txBody>
      </p:sp>
      <p:sp>
        <p:nvSpPr>
          <p:cNvPr id="6" name="TextBox 5">
            <a:extLst>
              <a:ext uri="{FF2B5EF4-FFF2-40B4-BE49-F238E27FC236}">
                <a16:creationId xmlns:a16="http://schemas.microsoft.com/office/drawing/2014/main" id="{A7E03D05-9499-4657-8E5A-D623EF782135}"/>
              </a:ext>
            </a:extLst>
          </p:cNvPr>
          <p:cNvSpPr txBox="1"/>
          <p:nvPr/>
        </p:nvSpPr>
        <p:spPr>
          <a:xfrm>
            <a:off x="5995450" y="151179"/>
            <a:ext cx="6806150" cy="6555641"/>
          </a:xfrm>
          <a:prstGeom prst="rect">
            <a:avLst/>
          </a:prstGeom>
          <a:solidFill>
            <a:schemeClr val="bg1"/>
          </a:solidFill>
        </p:spPr>
        <p:txBody>
          <a:bodyPr wrap="square">
            <a:spAutoFit/>
          </a:bodyPr>
          <a:lstStyle/>
          <a:p>
            <a:r>
              <a:rPr lang="en-US" sz="1050" dirty="0">
                <a:latin typeface="Times New Roman" panose="02020603050405020304" pitchFamily="18" charset="0"/>
                <a:cs typeface="Times New Roman" panose="02020603050405020304" pitchFamily="18" charset="0"/>
              </a:rPr>
              <a:t>library IEEE;</a:t>
            </a:r>
          </a:p>
          <a:p>
            <a:r>
              <a:rPr lang="en-US" sz="1050" dirty="0">
                <a:latin typeface="Times New Roman" panose="02020603050405020304" pitchFamily="18" charset="0"/>
                <a:cs typeface="Times New Roman" panose="02020603050405020304" pitchFamily="18" charset="0"/>
              </a:rPr>
              <a:t>use IEEE.STD_LOGIC_1164.all;</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package </a:t>
            </a:r>
            <a:r>
              <a:rPr lang="en-US" sz="1050" dirty="0" err="1">
                <a:latin typeface="Times New Roman" panose="02020603050405020304" pitchFamily="18" charset="0"/>
                <a:cs typeface="Times New Roman" panose="02020603050405020304" pitchFamily="18" charset="0"/>
              </a:rPr>
              <a:t>Exact_Adder_Function</a:t>
            </a:r>
            <a:r>
              <a:rPr lang="en-US" sz="1050" dirty="0">
                <a:latin typeface="Times New Roman" panose="02020603050405020304" pitchFamily="18" charset="0"/>
                <a:cs typeface="Times New Roman" panose="02020603050405020304" pitchFamily="18" charset="0"/>
              </a:rPr>
              <a:t> is</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Function </a:t>
            </a:r>
            <a:r>
              <a:rPr lang="en-US" sz="1050" dirty="0" err="1">
                <a:latin typeface="Times New Roman" panose="02020603050405020304" pitchFamily="18" charset="0"/>
                <a:cs typeface="Times New Roman" panose="02020603050405020304" pitchFamily="18" charset="0"/>
              </a:rPr>
              <a:t>Exact_Adder</a:t>
            </a:r>
            <a:r>
              <a:rPr lang="en-US" sz="1050" dirty="0">
                <a:latin typeface="Times New Roman" panose="02020603050405020304" pitchFamily="18" charset="0"/>
                <a:cs typeface="Times New Roman" panose="02020603050405020304" pitchFamily="18" charset="0"/>
              </a:rPr>
              <a:t> ( A,B : </a:t>
            </a:r>
            <a:r>
              <a:rPr lang="en-US" sz="1050" dirty="0" err="1">
                <a:latin typeface="Times New Roman" panose="02020603050405020304" pitchFamily="18" charset="0"/>
                <a:cs typeface="Times New Roman" panose="02020603050405020304" pitchFamily="18" charset="0"/>
              </a:rPr>
              <a:t>std_logic_vector</a:t>
            </a:r>
            <a:r>
              <a:rPr lang="en-US" sz="1050" dirty="0">
                <a:latin typeface="Times New Roman" panose="02020603050405020304" pitchFamily="18" charset="0"/>
                <a:cs typeface="Times New Roman" panose="02020603050405020304" pitchFamily="18" charset="0"/>
              </a:rPr>
              <a:t> ; </a:t>
            </a:r>
            <a:r>
              <a:rPr lang="en-US" sz="1050" dirty="0" err="1">
                <a:latin typeface="Times New Roman" panose="02020603050405020304" pitchFamily="18" charset="0"/>
                <a:cs typeface="Times New Roman" panose="02020603050405020304" pitchFamily="18" charset="0"/>
              </a:rPr>
              <a:t>cin:std_logic</a:t>
            </a:r>
            <a:r>
              <a:rPr lang="en-US" sz="1050" dirty="0">
                <a:latin typeface="Times New Roman" panose="02020603050405020304" pitchFamily="18" charset="0"/>
                <a:cs typeface="Times New Roman" panose="02020603050405020304" pitchFamily="18" charset="0"/>
              </a:rPr>
              <a:t>) return </a:t>
            </a:r>
            <a:r>
              <a:rPr lang="en-US" sz="1050" dirty="0" err="1">
                <a:latin typeface="Times New Roman" panose="02020603050405020304" pitchFamily="18" charset="0"/>
                <a:cs typeface="Times New Roman" panose="02020603050405020304" pitchFamily="18" charset="0"/>
              </a:rPr>
              <a:t>std_logic_vector</a:t>
            </a:r>
            <a:r>
              <a:rPr lang="en-US" sz="1050" dirty="0">
                <a:latin typeface="Times New Roman" panose="02020603050405020304" pitchFamily="18" charset="0"/>
                <a:cs typeface="Times New Roman" panose="02020603050405020304" pitchFamily="18" charset="0"/>
              </a:rPr>
              <a:t> ;</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end </a:t>
            </a:r>
            <a:r>
              <a:rPr lang="en-US" sz="1050" dirty="0" err="1">
                <a:latin typeface="Times New Roman" panose="02020603050405020304" pitchFamily="18" charset="0"/>
                <a:cs typeface="Times New Roman" panose="02020603050405020304" pitchFamily="18" charset="0"/>
              </a:rPr>
              <a:t>Exact_Adder_Function</a:t>
            </a:r>
            <a:r>
              <a:rPr lang="en-US" sz="1050" dirty="0">
                <a:latin typeface="Times New Roman" panose="02020603050405020304" pitchFamily="18" charset="0"/>
                <a:cs typeface="Times New Roman" panose="02020603050405020304" pitchFamily="18" charset="0"/>
              </a:rPr>
              <a:t>;</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package body </a:t>
            </a:r>
            <a:r>
              <a:rPr lang="en-US" sz="1050" dirty="0" err="1">
                <a:latin typeface="Times New Roman" panose="02020603050405020304" pitchFamily="18" charset="0"/>
                <a:cs typeface="Times New Roman" panose="02020603050405020304" pitchFamily="18" charset="0"/>
              </a:rPr>
              <a:t>Exact_Adder_Function</a:t>
            </a:r>
            <a:r>
              <a:rPr lang="en-US" sz="1050" dirty="0">
                <a:latin typeface="Times New Roman" panose="02020603050405020304" pitchFamily="18" charset="0"/>
                <a:cs typeface="Times New Roman" panose="02020603050405020304" pitchFamily="18" charset="0"/>
              </a:rPr>
              <a:t> is</a:t>
            </a:r>
          </a:p>
          <a:p>
            <a:r>
              <a:rPr lang="en-US" sz="1050" dirty="0">
                <a:latin typeface="Times New Roman" panose="02020603050405020304" pitchFamily="18" charset="0"/>
                <a:cs typeface="Times New Roman" panose="02020603050405020304" pitchFamily="18" charset="0"/>
              </a:rPr>
              <a:t>	Function </a:t>
            </a:r>
            <a:r>
              <a:rPr lang="en-US" sz="1050" dirty="0" err="1">
                <a:latin typeface="Times New Roman" panose="02020603050405020304" pitchFamily="18" charset="0"/>
                <a:cs typeface="Times New Roman" panose="02020603050405020304" pitchFamily="18" charset="0"/>
              </a:rPr>
              <a:t>Exact_Adder</a:t>
            </a:r>
            <a:r>
              <a:rPr lang="en-US" sz="1050" dirty="0">
                <a:latin typeface="Times New Roman" panose="02020603050405020304" pitchFamily="18" charset="0"/>
                <a:cs typeface="Times New Roman" panose="02020603050405020304" pitchFamily="18" charset="0"/>
              </a:rPr>
              <a:t> ( A,B : </a:t>
            </a:r>
            <a:r>
              <a:rPr lang="en-US" sz="1050" dirty="0" err="1">
                <a:latin typeface="Times New Roman" panose="02020603050405020304" pitchFamily="18" charset="0"/>
                <a:cs typeface="Times New Roman" panose="02020603050405020304" pitchFamily="18" charset="0"/>
              </a:rPr>
              <a:t>std_logic_vector</a:t>
            </a:r>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cin:std_logic</a:t>
            </a:r>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return </a:t>
            </a:r>
            <a:r>
              <a:rPr lang="en-US" sz="1050" dirty="0" err="1">
                <a:latin typeface="Times New Roman" panose="02020603050405020304" pitchFamily="18" charset="0"/>
                <a:cs typeface="Times New Roman" panose="02020603050405020304" pitchFamily="18" charset="0"/>
              </a:rPr>
              <a:t>std_logic_vector</a:t>
            </a:r>
            <a:r>
              <a:rPr lang="en-US" sz="1050" dirty="0">
                <a:latin typeface="Times New Roman" panose="02020603050405020304" pitchFamily="18" charset="0"/>
                <a:cs typeface="Times New Roman" panose="02020603050405020304" pitchFamily="18" charset="0"/>
              </a:rPr>
              <a:t> is</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--variable </a:t>
            </a:r>
            <a:r>
              <a:rPr lang="en-US" sz="1050" dirty="0" err="1">
                <a:latin typeface="Times New Roman" panose="02020603050405020304" pitchFamily="18" charset="0"/>
                <a:cs typeface="Times New Roman" panose="02020603050405020304" pitchFamily="18" charset="0"/>
              </a:rPr>
              <a:t>cout:bit</a:t>
            </a:r>
            <a:r>
              <a:rPr lang="en-US" sz="1050" dirty="0">
                <a:latin typeface="Times New Roman" panose="02020603050405020304" pitchFamily="18" charset="0"/>
                <a:cs typeface="Times New Roman" panose="02020603050405020304" pitchFamily="18" charset="0"/>
              </a:rPr>
              <a:t>;</a:t>
            </a:r>
          </a:p>
          <a:p>
            <a:r>
              <a:rPr lang="en-US" sz="1050" dirty="0">
                <a:latin typeface="Times New Roman" panose="02020603050405020304" pitchFamily="18" charset="0"/>
                <a:cs typeface="Times New Roman" panose="02020603050405020304" pitchFamily="18" charset="0"/>
              </a:rPr>
              <a:t>			variable </a:t>
            </a:r>
            <a:r>
              <a:rPr lang="en-US" sz="1050" dirty="0" err="1">
                <a:latin typeface="Times New Roman" panose="02020603050405020304" pitchFamily="18" charset="0"/>
                <a:cs typeface="Times New Roman" panose="02020603050405020304" pitchFamily="18" charset="0"/>
              </a:rPr>
              <a:t>cinn:std_logic</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cin</a:t>
            </a:r>
            <a:r>
              <a:rPr lang="en-US" sz="1050" dirty="0">
                <a:latin typeface="Times New Roman" panose="02020603050405020304" pitchFamily="18" charset="0"/>
                <a:cs typeface="Times New Roman" panose="02020603050405020304" pitchFamily="18" charset="0"/>
              </a:rPr>
              <a:t>;</a:t>
            </a:r>
          </a:p>
          <a:p>
            <a:r>
              <a:rPr lang="en-US" sz="1050" dirty="0">
                <a:latin typeface="Times New Roman" panose="02020603050405020304" pitchFamily="18" charset="0"/>
                <a:cs typeface="Times New Roman" panose="02020603050405020304" pitchFamily="18" charset="0"/>
              </a:rPr>
              <a:t>			variable </a:t>
            </a:r>
            <a:r>
              <a:rPr lang="en-US" sz="1050" dirty="0" err="1">
                <a:latin typeface="Times New Roman" panose="02020603050405020304" pitchFamily="18" charset="0"/>
                <a:cs typeface="Times New Roman" panose="02020603050405020304" pitchFamily="18" charset="0"/>
              </a:rPr>
              <a:t>carry:std_logic_vector</a:t>
            </a:r>
            <a:r>
              <a:rPr lang="en-US" sz="1050" dirty="0">
                <a:latin typeface="Times New Roman" panose="02020603050405020304" pitchFamily="18" charset="0"/>
                <a:cs typeface="Times New Roman" panose="02020603050405020304" pitchFamily="18" charset="0"/>
              </a:rPr>
              <a:t> (7 DOWNTO 0):="00000000";</a:t>
            </a:r>
          </a:p>
          <a:p>
            <a:r>
              <a:rPr lang="en-US" sz="1050" dirty="0">
                <a:latin typeface="Times New Roman" panose="02020603050405020304" pitchFamily="18" charset="0"/>
                <a:cs typeface="Times New Roman" panose="02020603050405020304" pitchFamily="18" charset="0"/>
              </a:rPr>
              <a:t>			variable </a:t>
            </a:r>
            <a:r>
              <a:rPr lang="en-US" sz="1050" dirty="0" err="1">
                <a:latin typeface="Times New Roman" panose="02020603050405020304" pitchFamily="18" charset="0"/>
                <a:cs typeface="Times New Roman" panose="02020603050405020304" pitchFamily="18" charset="0"/>
              </a:rPr>
              <a:t>sum:std_logic_vector</a:t>
            </a:r>
            <a:r>
              <a:rPr lang="en-US" sz="1050" dirty="0">
                <a:latin typeface="Times New Roman" panose="02020603050405020304" pitchFamily="18" charset="0"/>
                <a:cs typeface="Times New Roman" panose="02020603050405020304" pitchFamily="18" charset="0"/>
              </a:rPr>
              <a:t> (8 DOWNTO 0):="000000000";</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			begin</a:t>
            </a:r>
          </a:p>
          <a:p>
            <a:r>
              <a:rPr lang="en-US" sz="1050" dirty="0">
                <a:latin typeface="Times New Roman" panose="02020603050405020304" pitchFamily="18" charset="0"/>
                <a:cs typeface="Times New Roman" panose="02020603050405020304" pitchFamily="18" charset="0"/>
              </a:rPr>
              <a:t>		carry(0)   := ( A(0) and B(0) ) or (   </a:t>
            </a:r>
            <a:r>
              <a:rPr lang="en-US" sz="1050" dirty="0" err="1">
                <a:latin typeface="Times New Roman" panose="02020603050405020304" pitchFamily="18" charset="0"/>
                <a:cs typeface="Times New Roman" panose="02020603050405020304" pitchFamily="18" charset="0"/>
              </a:rPr>
              <a:t>cinn</a:t>
            </a:r>
            <a:r>
              <a:rPr lang="en-US" sz="1050" dirty="0">
                <a:latin typeface="Times New Roman" panose="02020603050405020304" pitchFamily="18" charset="0"/>
                <a:cs typeface="Times New Roman" panose="02020603050405020304" pitchFamily="18" charset="0"/>
              </a:rPr>
              <a:t>    and A(0) ) or (   </a:t>
            </a:r>
            <a:r>
              <a:rPr lang="en-US" sz="1050" dirty="0" err="1">
                <a:latin typeface="Times New Roman" panose="02020603050405020304" pitchFamily="18" charset="0"/>
                <a:cs typeface="Times New Roman" panose="02020603050405020304" pitchFamily="18" charset="0"/>
              </a:rPr>
              <a:t>cinn</a:t>
            </a:r>
            <a:r>
              <a:rPr lang="en-US" sz="1050" dirty="0">
                <a:latin typeface="Times New Roman" panose="02020603050405020304" pitchFamily="18" charset="0"/>
                <a:cs typeface="Times New Roman" panose="02020603050405020304" pitchFamily="18" charset="0"/>
              </a:rPr>
              <a:t>   and B(0) );</a:t>
            </a:r>
          </a:p>
          <a:p>
            <a:r>
              <a:rPr lang="en-US" sz="1050" dirty="0">
                <a:latin typeface="Times New Roman" panose="02020603050405020304" pitchFamily="18" charset="0"/>
                <a:cs typeface="Times New Roman" panose="02020603050405020304" pitchFamily="18" charset="0"/>
              </a:rPr>
              <a:t>		carry(1)   := ( A(1) and B(1) ) or ( carry(0) and A(1) ) or ( carry(0) and B(1) );</a:t>
            </a:r>
          </a:p>
          <a:p>
            <a:r>
              <a:rPr lang="en-US" sz="1050" dirty="0">
                <a:latin typeface="Times New Roman" panose="02020603050405020304" pitchFamily="18" charset="0"/>
                <a:cs typeface="Times New Roman" panose="02020603050405020304" pitchFamily="18" charset="0"/>
              </a:rPr>
              <a:t>		carry(2)   := ( A(2) and B(2) ) or ( carry(1) and A(2) ) or ( carry(1) and B(2) );</a:t>
            </a:r>
          </a:p>
          <a:p>
            <a:r>
              <a:rPr lang="en-US" sz="1050" dirty="0">
                <a:latin typeface="Times New Roman" panose="02020603050405020304" pitchFamily="18" charset="0"/>
                <a:cs typeface="Times New Roman" panose="02020603050405020304" pitchFamily="18" charset="0"/>
              </a:rPr>
              <a:t>		carry(3)   := ( A(3) and B(3) ) or ( carry(2) and A(3) ) or ( carry(2) and B(3) );</a:t>
            </a:r>
          </a:p>
          <a:p>
            <a:r>
              <a:rPr lang="en-US" sz="1050" dirty="0">
                <a:latin typeface="Times New Roman" panose="02020603050405020304" pitchFamily="18" charset="0"/>
                <a:cs typeface="Times New Roman" panose="02020603050405020304" pitchFamily="18" charset="0"/>
              </a:rPr>
              <a:t>		carry(4)   := ( A(4) and B(4) ) or ( carry(3) and A(4) ) or ( carry(3) and B(4) );</a:t>
            </a:r>
          </a:p>
          <a:p>
            <a:r>
              <a:rPr lang="en-US" sz="1050" dirty="0">
                <a:latin typeface="Times New Roman" panose="02020603050405020304" pitchFamily="18" charset="0"/>
                <a:cs typeface="Times New Roman" panose="02020603050405020304" pitchFamily="18" charset="0"/>
              </a:rPr>
              <a:t>		carry(5)   := ( A(5) and B(5) ) or ( carry(4) and A(5) ) or ( carry(4) and B(5) );</a:t>
            </a:r>
          </a:p>
          <a:p>
            <a:r>
              <a:rPr lang="en-US" sz="1050" dirty="0">
                <a:latin typeface="Times New Roman" panose="02020603050405020304" pitchFamily="18" charset="0"/>
                <a:cs typeface="Times New Roman" panose="02020603050405020304" pitchFamily="18" charset="0"/>
              </a:rPr>
              <a:t>		carry(6)   := ( A(6) and B(6) ) or ( carry(5) and A(6) ) or ( carry(5) and B(6) );</a:t>
            </a:r>
          </a:p>
          <a:p>
            <a:r>
              <a:rPr lang="en-US" sz="1050" dirty="0">
                <a:latin typeface="Times New Roman" panose="02020603050405020304" pitchFamily="18" charset="0"/>
                <a:cs typeface="Times New Roman" panose="02020603050405020304" pitchFamily="18" charset="0"/>
              </a:rPr>
              <a:t>		carry(7)   := ( A(7) and B(7) ) or ( carry(6) and A(7) ) or ( carry(6) and B(7) );		</a:t>
            </a:r>
          </a:p>
          <a:p>
            <a:r>
              <a:rPr lang="en-US" sz="1050" dirty="0">
                <a:latin typeface="Times New Roman" panose="02020603050405020304" pitchFamily="18" charset="0"/>
                <a:cs typeface="Times New Roman" panose="02020603050405020304" pitchFamily="18" charset="0"/>
              </a:rPr>
              <a:t>		sum(0) 	  :=   A(0)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B(0)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a:t>
            </a:r>
            <a:r>
              <a:rPr lang="en-US" sz="1050" dirty="0" err="1">
                <a:latin typeface="Times New Roman" panose="02020603050405020304" pitchFamily="18" charset="0"/>
                <a:cs typeface="Times New Roman" panose="02020603050405020304" pitchFamily="18" charset="0"/>
              </a:rPr>
              <a:t>cinn</a:t>
            </a:r>
            <a:r>
              <a:rPr lang="en-US" sz="1050" dirty="0">
                <a:latin typeface="Times New Roman" panose="02020603050405020304" pitchFamily="18" charset="0"/>
                <a:cs typeface="Times New Roman" panose="02020603050405020304" pitchFamily="18" charset="0"/>
              </a:rPr>
              <a:t>;</a:t>
            </a:r>
          </a:p>
          <a:p>
            <a:r>
              <a:rPr lang="en-US" sz="1050" dirty="0">
                <a:latin typeface="Times New Roman" panose="02020603050405020304" pitchFamily="18" charset="0"/>
                <a:cs typeface="Times New Roman" panose="02020603050405020304" pitchFamily="18" charset="0"/>
              </a:rPr>
              <a:t>		sum(1) 	  :=   A(1)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B(1)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carry(0);</a:t>
            </a:r>
          </a:p>
          <a:p>
            <a:r>
              <a:rPr lang="en-US" sz="1050" dirty="0">
                <a:latin typeface="Times New Roman" panose="02020603050405020304" pitchFamily="18" charset="0"/>
                <a:cs typeface="Times New Roman" panose="02020603050405020304" pitchFamily="18" charset="0"/>
              </a:rPr>
              <a:t>		sum(2) 	  :=   A(2)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B(2)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carry(1);</a:t>
            </a:r>
          </a:p>
          <a:p>
            <a:r>
              <a:rPr lang="en-US" sz="1050" dirty="0">
                <a:latin typeface="Times New Roman" panose="02020603050405020304" pitchFamily="18" charset="0"/>
                <a:cs typeface="Times New Roman" panose="02020603050405020304" pitchFamily="18" charset="0"/>
              </a:rPr>
              <a:t>		sum(3) 	  :=   A(3)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B(3)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carry(2);</a:t>
            </a:r>
          </a:p>
          <a:p>
            <a:r>
              <a:rPr lang="en-US" sz="1050" dirty="0">
                <a:latin typeface="Times New Roman" panose="02020603050405020304" pitchFamily="18" charset="0"/>
                <a:cs typeface="Times New Roman" panose="02020603050405020304" pitchFamily="18" charset="0"/>
              </a:rPr>
              <a:t>		sum(4) 	  :=   A(4)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B(4)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carry(3);</a:t>
            </a:r>
          </a:p>
          <a:p>
            <a:r>
              <a:rPr lang="en-US" sz="1050" dirty="0">
                <a:latin typeface="Times New Roman" panose="02020603050405020304" pitchFamily="18" charset="0"/>
                <a:cs typeface="Times New Roman" panose="02020603050405020304" pitchFamily="18" charset="0"/>
              </a:rPr>
              <a:t>		sum(5) 	  :=   A(5)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B(5)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carry(4);</a:t>
            </a:r>
          </a:p>
          <a:p>
            <a:r>
              <a:rPr lang="en-US" sz="1050" dirty="0">
                <a:latin typeface="Times New Roman" panose="02020603050405020304" pitchFamily="18" charset="0"/>
                <a:cs typeface="Times New Roman" panose="02020603050405020304" pitchFamily="18" charset="0"/>
              </a:rPr>
              <a:t>		sum(6) 	  :=   A(6)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B(6)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carry(5);</a:t>
            </a:r>
          </a:p>
          <a:p>
            <a:r>
              <a:rPr lang="en-US" sz="1050" dirty="0">
                <a:latin typeface="Times New Roman" panose="02020603050405020304" pitchFamily="18" charset="0"/>
                <a:cs typeface="Times New Roman" panose="02020603050405020304" pitchFamily="18" charset="0"/>
              </a:rPr>
              <a:t>		sum(7) 	  :=   A(7)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B(7)  </a:t>
            </a:r>
            <a:r>
              <a:rPr lang="en-US" sz="1050" dirty="0" err="1">
                <a:latin typeface="Times New Roman" panose="02020603050405020304" pitchFamily="18" charset="0"/>
                <a:cs typeface="Times New Roman" panose="02020603050405020304" pitchFamily="18" charset="0"/>
              </a:rPr>
              <a:t>xor</a:t>
            </a:r>
            <a:r>
              <a:rPr lang="en-US" sz="1050" dirty="0">
                <a:latin typeface="Times New Roman" panose="02020603050405020304" pitchFamily="18" charset="0"/>
                <a:cs typeface="Times New Roman" panose="02020603050405020304" pitchFamily="18" charset="0"/>
              </a:rPr>
              <a:t> carry(6);</a:t>
            </a:r>
          </a:p>
          <a:p>
            <a:r>
              <a:rPr lang="en-US" sz="1050" dirty="0">
                <a:latin typeface="Times New Roman" panose="02020603050405020304" pitchFamily="18" charset="0"/>
                <a:cs typeface="Times New Roman" panose="02020603050405020304" pitchFamily="18" charset="0"/>
              </a:rPr>
              <a:t>		sum(8)    := carry(7); </a:t>
            </a:r>
            <a:endParaRPr lang="fa-IR"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return sum ;</a:t>
            </a:r>
          </a:p>
          <a:p>
            <a:r>
              <a:rPr lang="en-US" sz="1050" dirty="0">
                <a:latin typeface="Times New Roman" panose="02020603050405020304" pitchFamily="18" charset="0"/>
                <a:cs typeface="Times New Roman" panose="02020603050405020304" pitchFamily="18" charset="0"/>
              </a:rPr>
              <a:t>		</a:t>
            </a:r>
          </a:p>
          <a:p>
            <a:r>
              <a:rPr lang="en-US" sz="1050" dirty="0">
                <a:latin typeface="Times New Roman" panose="02020603050405020304" pitchFamily="18" charset="0"/>
                <a:cs typeface="Times New Roman" panose="02020603050405020304" pitchFamily="18" charset="0"/>
              </a:rPr>
              <a:t>end </a:t>
            </a:r>
            <a:r>
              <a:rPr lang="en-US" sz="1050" dirty="0" err="1">
                <a:latin typeface="Times New Roman" panose="02020603050405020304" pitchFamily="18" charset="0"/>
                <a:cs typeface="Times New Roman" panose="02020603050405020304" pitchFamily="18" charset="0"/>
              </a:rPr>
              <a:t>Exact_Adder</a:t>
            </a:r>
            <a:r>
              <a:rPr lang="en-US" sz="1050" dirty="0">
                <a:latin typeface="Times New Roman" panose="02020603050405020304" pitchFamily="18" charset="0"/>
                <a:cs typeface="Times New Roman" panose="02020603050405020304" pitchFamily="18" charset="0"/>
              </a:rPr>
              <a:t>;</a:t>
            </a:r>
          </a:p>
          <a:p>
            <a:r>
              <a:rPr lang="en-US" sz="1050" dirty="0">
                <a:latin typeface="Times New Roman" panose="02020603050405020304" pitchFamily="18" charset="0"/>
                <a:cs typeface="Times New Roman" panose="02020603050405020304" pitchFamily="18" charset="0"/>
              </a:rPr>
              <a:t>end </a:t>
            </a:r>
            <a:r>
              <a:rPr lang="en-US" sz="1050" dirty="0" err="1">
                <a:latin typeface="Times New Roman" panose="02020603050405020304" pitchFamily="18" charset="0"/>
                <a:cs typeface="Times New Roman" panose="02020603050405020304" pitchFamily="18" charset="0"/>
              </a:rPr>
              <a:t>Exact_Adder_Function</a:t>
            </a:r>
            <a:r>
              <a:rPr lang="en-US" sz="105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96614349-2B38-4128-BF8E-60557254786D}"/>
              </a:ext>
            </a:extLst>
          </p:cNvPr>
          <p:cNvPicPr>
            <a:picLocks noChangeAspect="1"/>
          </p:cNvPicPr>
          <p:nvPr/>
        </p:nvPicPr>
        <p:blipFill>
          <a:blip r:embed="rId2"/>
          <a:stretch>
            <a:fillRect/>
          </a:stretch>
        </p:blipFill>
        <p:spPr>
          <a:xfrm>
            <a:off x="0" y="0"/>
            <a:ext cx="908483" cy="833381"/>
          </a:xfrm>
          <a:prstGeom prst="rect">
            <a:avLst/>
          </a:prstGeom>
        </p:spPr>
      </p:pic>
      <p:sp>
        <p:nvSpPr>
          <p:cNvPr id="2" name="Frame 1">
            <a:extLst>
              <a:ext uri="{FF2B5EF4-FFF2-40B4-BE49-F238E27FC236}">
                <a16:creationId xmlns:a16="http://schemas.microsoft.com/office/drawing/2014/main" id="{42706ADA-5A03-4F43-A830-3C5D965D41BD}"/>
              </a:ext>
            </a:extLst>
          </p:cNvPr>
          <p:cNvSpPr/>
          <p:nvPr/>
        </p:nvSpPr>
        <p:spPr>
          <a:xfrm>
            <a:off x="593889" y="1555423"/>
            <a:ext cx="3129699" cy="282804"/>
          </a:xfrm>
          <a:prstGeom prst="frame">
            <a:avLst>
              <a:gd name="adj1" fmla="val 433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 name="Straight Arrow Connector 3">
            <a:extLst>
              <a:ext uri="{FF2B5EF4-FFF2-40B4-BE49-F238E27FC236}">
                <a16:creationId xmlns:a16="http://schemas.microsoft.com/office/drawing/2014/main" id="{082BA126-0915-4505-B8BB-CA901D1611DF}"/>
              </a:ext>
            </a:extLst>
          </p:cNvPr>
          <p:cNvCxnSpPr>
            <a:cxnSpLocks/>
            <a:stCxn id="2" idx="3"/>
            <a:endCxn id="6" idx="1"/>
          </p:cNvCxnSpPr>
          <p:nvPr/>
        </p:nvCxnSpPr>
        <p:spPr>
          <a:xfrm>
            <a:off x="3723588" y="1696825"/>
            <a:ext cx="2271862" cy="1732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6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FE8B36C-B597-4581-9445-2C58701AE1F5}"/>
              </a:ext>
            </a:extLst>
          </p:cNvPr>
          <p:cNvSpPr txBox="1"/>
          <p:nvPr/>
        </p:nvSpPr>
        <p:spPr>
          <a:xfrm>
            <a:off x="682240" y="1583865"/>
            <a:ext cx="10790314" cy="461665"/>
          </a:xfrm>
          <a:prstGeom prst="rect">
            <a:avLst/>
          </a:prstGeom>
          <a:noFill/>
        </p:spPr>
        <p:txBody>
          <a:bodyPr wrap="square" rtlCol="0">
            <a:spAutoFit/>
          </a:bodyPr>
          <a:lstStyle/>
          <a:p>
            <a:pPr marL="342900" indent="-342900" algn="r" rtl="1">
              <a:buFont typeface="Wingdings" panose="05000000000000000000" pitchFamily="2" charset="2"/>
              <a:buChar char="ü"/>
            </a:pPr>
            <a:r>
              <a:rPr lang="fa-IR" sz="2400" dirty="0">
                <a:cs typeface="B Lotus" panose="00000400000000000000" pitchFamily="2" charset="-78"/>
              </a:rPr>
              <a:t>پس از طراحی مدار جمع کننده می توان با استفاده از نرم</a:t>
            </a:r>
            <a:r>
              <a:rPr lang="en-US" sz="2400" dirty="0">
                <a:cs typeface="B Lotus" panose="00000400000000000000" pitchFamily="2" charset="-78"/>
              </a:rPr>
              <a:t> </a:t>
            </a:r>
            <a:r>
              <a:rPr lang="fa-IR" sz="2400" dirty="0">
                <a:cs typeface="B Lotus" panose="00000400000000000000" pitchFamily="2" charset="-78"/>
              </a:rPr>
              <a:t>افزار </a:t>
            </a:r>
            <a:r>
              <a:rPr lang="en-US" sz="2400" dirty="0" err="1">
                <a:latin typeface="Times New Roman" panose="02020603050405020304" pitchFamily="18" charset="0"/>
                <a:cs typeface="Times New Roman" panose="02020603050405020304" pitchFamily="18" charset="0"/>
              </a:rPr>
              <a:t>Modelsim</a:t>
            </a:r>
            <a:r>
              <a:rPr lang="fa-IR" sz="2400" dirty="0">
                <a:cs typeface="B Lotus" panose="00000400000000000000" pitchFamily="2" charset="-78"/>
              </a:rPr>
              <a:t> از صحت عملکرد مدار مطلع شد.</a:t>
            </a:r>
            <a:endParaRPr lang="en-US" sz="2400" dirty="0">
              <a:cs typeface="B Lotus" panose="00000400000000000000" pitchFamily="2" charset="-78"/>
            </a:endParaRPr>
          </a:p>
        </p:txBody>
      </p:sp>
      <p:sp>
        <p:nvSpPr>
          <p:cNvPr id="11" name="TextBox 10">
            <a:extLst>
              <a:ext uri="{FF2B5EF4-FFF2-40B4-BE49-F238E27FC236}">
                <a16:creationId xmlns:a16="http://schemas.microsoft.com/office/drawing/2014/main" id="{EE687F26-377D-4ABD-A7A6-C499E50C4689}"/>
              </a:ext>
            </a:extLst>
          </p:cNvPr>
          <p:cNvSpPr txBox="1"/>
          <p:nvPr/>
        </p:nvSpPr>
        <p:spPr>
          <a:xfrm>
            <a:off x="2134741" y="2145135"/>
            <a:ext cx="9337813" cy="461665"/>
          </a:xfrm>
          <a:prstGeom prst="rect">
            <a:avLst/>
          </a:prstGeom>
          <a:noFill/>
        </p:spPr>
        <p:txBody>
          <a:bodyPr wrap="none" rtlCol="0">
            <a:spAutoFit/>
          </a:bodyPr>
          <a:lstStyle/>
          <a:p>
            <a:pPr marL="342900" indent="-342900" algn="r" rtl="1">
              <a:buFont typeface="Wingdings" panose="05000000000000000000" pitchFamily="2" charset="2"/>
              <a:buChar char="ü"/>
            </a:pPr>
            <a:r>
              <a:rPr lang="fa-IR" sz="2400" dirty="0">
                <a:cs typeface="B Lotus" panose="00000400000000000000" pitchFamily="2" charset="-78"/>
              </a:rPr>
              <a:t>پس از بررسی عملکرد مدار،  سنتز مدار توسط ابزار </a:t>
            </a:r>
            <a:r>
              <a:rPr lang="en-US" sz="2400" dirty="0">
                <a:latin typeface="Times New Roman" panose="02020603050405020304" pitchFamily="18" charset="0"/>
                <a:cs typeface="Times New Roman" panose="02020603050405020304" pitchFamily="18" charset="0"/>
              </a:rPr>
              <a:t>Design Compiler</a:t>
            </a:r>
            <a:r>
              <a:rPr lang="fa-IR" sz="2400" dirty="0">
                <a:latin typeface="Times New Roman" panose="02020603050405020304" pitchFamily="18" charset="0"/>
                <a:cs typeface="Times New Roman" panose="02020603050405020304" pitchFamily="18" charset="0"/>
              </a:rPr>
              <a:t> </a:t>
            </a:r>
            <a:r>
              <a:rPr lang="fa-IR" sz="2400" dirty="0">
                <a:cs typeface="B Lotus" panose="00000400000000000000" pitchFamily="2" charset="-78"/>
              </a:rPr>
              <a:t>صورت می گیرد.</a:t>
            </a:r>
            <a:endParaRPr lang="en-US" sz="2400" dirty="0">
              <a:cs typeface="B Lotus" panose="00000400000000000000" pitchFamily="2" charset="-78"/>
            </a:endParaRPr>
          </a:p>
        </p:txBody>
      </p:sp>
      <p:sp>
        <p:nvSpPr>
          <p:cNvPr id="13" name="TextBox 12">
            <a:extLst>
              <a:ext uri="{FF2B5EF4-FFF2-40B4-BE49-F238E27FC236}">
                <a16:creationId xmlns:a16="http://schemas.microsoft.com/office/drawing/2014/main" id="{83D5B751-55E0-4155-85DD-57ACAA6631B4}"/>
              </a:ext>
            </a:extLst>
          </p:cNvPr>
          <p:cNvSpPr txBox="1"/>
          <p:nvPr/>
        </p:nvSpPr>
        <p:spPr>
          <a:xfrm>
            <a:off x="7164370" y="2819472"/>
            <a:ext cx="4180837" cy="461665"/>
          </a:xfrm>
          <a:prstGeom prst="rect">
            <a:avLst/>
          </a:prstGeom>
          <a:noFill/>
        </p:spPr>
        <p:txBody>
          <a:bodyPr wrap="square">
            <a:spAutoFit/>
          </a:bodyPr>
          <a:lstStyle/>
          <a:p>
            <a:pPr algn="r" rtl="1"/>
            <a:r>
              <a:rPr lang="fa-IR" sz="2400" b="1" i="0" dirty="0">
                <a:solidFill>
                  <a:srgbClr val="10CF9B"/>
                </a:solidFill>
                <a:effectLst/>
                <a:latin typeface="B Mitra"/>
                <a:cs typeface="B Lotus" panose="00000400000000000000" pitchFamily="2" charset="-78"/>
              </a:rPr>
              <a:t>شرح دستورات ورودی برای سنتز</a:t>
            </a:r>
            <a:r>
              <a:rPr lang="fa-IR" sz="2400" dirty="0">
                <a:cs typeface="B Lotus" panose="00000400000000000000" pitchFamily="2" charset="-78"/>
              </a:rPr>
              <a:t> </a:t>
            </a:r>
            <a:endParaRPr lang="en-US" sz="2400" dirty="0">
              <a:cs typeface="B Lotus" panose="00000400000000000000" pitchFamily="2" charset="-78"/>
            </a:endParaRPr>
          </a:p>
        </p:txBody>
      </p:sp>
      <p:sp>
        <p:nvSpPr>
          <p:cNvPr id="2" name="Rectangle 1">
            <a:extLst>
              <a:ext uri="{FF2B5EF4-FFF2-40B4-BE49-F238E27FC236}">
                <a16:creationId xmlns:a16="http://schemas.microsoft.com/office/drawing/2014/main" id="{AB1DF934-D69A-43F7-85B0-EAA481A333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3C52A3E1-E56F-4023-92CB-743A1995CEE6}"/>
              </a:ext>
            </a:extLst>
          </p:cNvPr>
          <p:cNvGraphicFramePr/>
          <p:nvPr>
            <p:extLst>
              <p:ext uri="{D42A27DB-BD31-4B8C-83A1-F6EECF244321}">
                <p14:modId xmlns:p14="http://schemas.microsoft.com/office/powerpoint/2010/main" val="1361646006"/>
              </p:ext>
            </p:extLst>
          </p:nvPr>
        </p:nvGraphicFramePr>
        <p:xfrm>
          <a:off x="1314619" y="3458057"/>
          <a:ext cx="10030588" cy="457200"/>
        </p:xfrm>
        <a:graphic>
          <a:graphicData uri="http://schemas.openxmlformats.org/drawingml/2006/table">
            <a:tbl>
              <a:tblPr>
                <a:tableStyleId>{5C22544A-7EE6-4342-B048-85BDC9FD1C3A}</a:tableStyleId>
              </a:tblPr>
              <a:tblGrid>
                <a:gridCol w="10030588">
                  <a:extLst>
                    <a:ext uri="{9D8B030D-6E8A-4147-A177-3AD203B41FA5}">
                      <a16:colId xmlns:a16="http://schemas.microsoft.com/office/drawing/2014/main" val="10248447"/>
                    </a:ext>
                  </a:extLst>
                </a:gridCol>
              </a:tblGrid>
              <a:tr h="0">
                <a:tc>
                  <a:txBody>
                    <a:bodyPr/>
                    <a:lstStyle/>
                    <a:p>
                      <a:pPr marL="0" indent="0" algn="r" rtl="1" fontAlgn="ctr">
                        <a:spcBef>
                          <a:spcPts val="0"/>
                        </a:spcBef>
                        <a:spcAft>
                          <a:spcPts val="0"/>
                        </a:spcAft>
                        <a:buFont typeface="Wingdings" panose="05000000000000000000" pitchFamily="2" charset="2"/>
                        <a:buNone/>
                      </a:pPr>
                      <a:r>
                        <a:rPr lang="fa-IR" sz="2400" u="none" strike="noStrike" dirty="0">
                          <a:effectLst/>
                          <a:cs typeface="B Lotus" panose="00000400000000000000" pitchFamily="2" charset="-78"/>
                        </a:rPr>
                        <a:t>برای راه اندازی </a:t>
                      </a:r>
                      <a:r>
                        <a:rPr lang="en-US" sz="2400" u="none" strike="noStrike" dirty="0">
                          <a:effectLst/>
                          <a:latin typeface="Times New Roman" panose="02020603050405020304" pitchFamily="18" charset="0"/>
                          <a:cs typeface="Times New Roman" panose="02020603050405020304" pitchFamily="18" charset="0"/>
                        </a:rPr>
                        <a:t>DC</a:t>
                      </a:r>
                      <a:r>
                        <a:rPr lang="fa-IR" sz="2400" u="none" strike="noStrike" dirty="0">
                          <a:effectLst/>
                          <a:cs typeface="B Lotus" panose="00000400000000000000" pitchFamily="2" charset="-78"/>
                        </a:rPr>
                        <a:t> به صورت گرافیکی دستور </a:t>
                      </a:r>
                      <a:r>
                        <a:rPr lang="en-US" sz="2400" u="none" strike="noStrike" dirty="0">
                          <a:effectLst/>
                          <a:cs typeface="B Lotus" panose="00000400000000000000" pitchFamily="2" charset="-78"/>
                        </a:rPr>
                        <a:t> </a:t>
                      </a:r>
                      <a:r>
                        <a:rPr lang="en-US" sz="2400" u="none" strike="noStrike" dirty="0" err="1">
                          <a:effectLst/>
                          <a:latin typeface="Times New Roman" panose="02020603050405020304" pitchFamily="18" charset="0"/>
                          <a:cs typeface="Times New Roman" panose="02020603050405020304" pitchFamily="18" charset="0"/>
                        </a:rPr>
                        <a:t>design_vision</a:t>
                      </a:r>
                      <a:r>
                        <a:rPr lang="fa-IR" sz="2400" u="none" strike="noStrike" dirty="0">
                          <a:effectLst/>
                          <a:cs typeface="B Lotus" panose="00000400000000000000" pitchFamily="2" charset="-78"/>
                        </a:rPr>
                        <a:t>را در ترمینال وارد می کنیم.</a:t>
                      </a:r>
                      <a:endParaRPr lang="fa-IR" sz="3600" b="0" i="0" u="none" strike="noStrike" dirty="0">
                        <a:effectLst/>
                        <a:latin typeface="Arial" panose="020B0604020202020204" pitchFamily="34" charset="0"/>
                        <a:cs typeface="B Lotus" panose="00000400000000000000"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26412564"/>
                  </a:ext>
                </a:extLst>
              </a:tr>
            </a:tbl>
          </a:graphicData>
        </a:graphic>
      </p:graphicFrame>
      <p:sp>
        <p:nvSpPr>
          <p:cNvPr id="8" name="TextBox 7">
            <a:extLst>
              <a:ext uri="{FF2B5EF4-FFF2-40B4-BE49-F238E27FC236}">
                <a16:creationId xmlns:a16="http://schemas.microsoft.com/office/drawing/2014/main" id="{02D0CD70-ECB4-413A-8914-58D53F2E4F53}"/>
              </a:ext>
            </a:extLst>
          </p:cNvPr>
          <p:cNvSpPr txBox="1"/>
          <p:nvPr/>
        </p:nvSpPr>
        <p:spPr>
          <a:xfrm>
            <a:off x="1649692" y="5380672"/>
            <a:ext cx="870662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search_path</a:t>
            </a:r>
            <a:r>
              <a:rPr lang="en-US" dirty="0">
                <a:latin typeface="Times New Roman" panose="02020603050405020304" pitchFamily="18" charset="0"/>
                <a:cs typeface="Times New Roman" panose="02020603050405020304" pitchFamily="18" charset="0"/>
              </a:rPr>
              <a:t> ".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/Desktop/adder/search"</a:t>
            </a:r>
          </a:p>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base_dir</a:t>
            </a:r>
            <a:r>
              <a:rPr lang="en-US" dirty="0">
                <a:latin typeface="Times New Roman" panose="02020603050405020304" pitchFamily="18" charset="0"/>
                <a:cs typeface="Times New Roman" panose="02020603050405020304" pitchFamily="18" charset="0"/>
              </a:rPr>
              <a:t> "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/Desktop/adder/search/synthesis"</a:t>
            </a:r>
          </a:p>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link_library</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/Desktop/bit32/lib/tsmc_0.18u.db"}</a:t>
            </a:r>
          </a:p>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target_library</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/Desktop/bit32/lib/tsmc_0.18u.db"}</a:t>
            </a:r>
          </a:p>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symbol_library</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/Desktop/bit32/lib/tsmc18.sdb"}</a:t>
            </a:r>
          </a:p>
        </p:txBody>
      </p:sp>
      <p:sp>
        <p:nvSpPr>
          <p:cNvPr id="12" name="TextBox 11">
            <a:extLst>
              <a:ext uri="{FF2B5EF4-FFF2-40B4-BE49-F238E27FC236}">
                <a16:creationId xmlns:a16="http://schemas.microsoft.com/office/drawing/2014/main" id="{F2D6E9EC-DF77-4523-ACDA-DA306EBD36B0}"/>
              </a:ext>
            </a:extLst>
          </p:cNvPr>
          <p:cNvSpPr txBox="1"/>
          <p:nvPr/>
        </p:nvSpPr>
        <p:spPr>
          <a:xfrm>
            <a:off x="1210924" y="4673970"/>
            <a:ext cx="10134283" cy="1200329"/>
          </a:xfrm>
          <a:prstGeom prst="rect">
            <a:avLst/>
          </a:prstGeom>
          <a:noFill/>
        </p:spPr>
        <p:txBody>
          <a:bodyPr wrap="square">
            <a:spAutoFit/>
          </a:bodyPr>
          <a:lstStyle/>
          <a:p>
            <a:pPr algn="r" rtl="1"/>
            <a:r>
              <a:rPr lang="fa-IR" sz="2400" b="0" i="0" dirty="0">
                <a:solidFill>
                  <a:srgbClr val="000000"/>
                </a:solidFill>
                <a:effectLst/>
                <a:latin typeface="B Mitra"/>
                <a:cs typeface="B Lotus" panose="00000400000000000000" pitchFamily="2" charset="-78"/>
              </a:rPr>
              <a:t>سپس</a:t>
            </a:r>
            <a:r>
              <a:rPr lang="en-US" sz="2400" b="0" i="0" dirty="0">
                <a:solidFill>
                  <a:srgbClr val="000000"/>
                </a:solidFill>
                <a:effectLst/>
                <a:latin typeface="B Mitra"/>
                <a:cs typeface="B Lotus" panose="00000400000000000000" pitchFamily="2" charset="-78"/>
              </a:rPr>
              <a:t> </a:t>
            </a:r>
            <a:r>
              <a:rPr lang="fa-IR" sz="2400" dirty="0">
                <a:solidFill>
                  <a:srgbClr val="000000"/>
                </a:solidFill>
                <a:latin typeface="B Mitra"/>
                <a:cs typeface="B Lotus" panose="00000400000000000000" pitchFamily="2" charset="-78"/>
              </a:rPr>
              <a:t> مسیر فایل مورد نظر برای طراحی و</a:t>
            </a:r>
            <a:r>
              <a:rPr lang="fa-IR" sz="2400" b="0" i="0" dirty="0">
                <a:solidFill>
                  <a:srgbClr val="000000"/>
                </a:solidFill>
                <a:effectLst/>
                <a:latin typeface="B Mitra"/>
                <a:cs typeface="B Lotus" panose="00000400000000000000" pitchFamily="2" charset="-78"/>
              </a:rPr>
              <a:t> کتابخانه</a:t>
            </a:r>
            <a:r>
              <a:rPr lang="en-US" sz="2400" b="0" i="0" dirty="0">
                <a:solidFill>
                  <a:srgbClr val="000000"/>
                </a:solidFill>
                <a:effectLst/>
                <a:latin typeface="B Mitra"/>
                <a:cs typeface="B Lotus" panose="00000400000000000000" pitchFamily="2" charset="-78"/>
              </a:rPr>
              <a:t> </a:t>
            </a:r>
            <a:r>
              <a:rPr lang="fa-IR" sz="2400" b="0" i="0" dirty="0">
                <a:solidFill>
                  <a:srgbClr val="000000"/>
                </a:solidFill>
                <a:effectLst/>
                <a:latin typeface="B Mitra"/>
                <a:cs typeface="B Lotus" panose="00000400000000000000" pitchFamily="2" charset="-78"/>
              </a:rPr>
              <a:t>هایی که قرار است طرحمان از سلول های آن استفاده کند را تعیین می کنیم.</a:t>
            </a:r>
            <a:r>
              <a:rPr lang="fa-IR" sz="2400" dirty="0">
                <a:cs typeface="B Lotus" panose="00000400000000000000" pitchFamily="2" charset="-78"/>
              </a:rPr>
              <a:t> </a:t>
            </a:r>
            <a:br>
              <a:rPr lang="fa-IR" sz="2400" dirty="0">
                <a:cs typeface="B Lotus" panose="00000400000000000000" pitchFamily="2" charset="-78"/>
              </a:rPr>
            </a:br>
            <a:endParaRPr lang="en-US" sz="2400" dirty="0">
              <a:cs typeface="B Lotus" panose="00000400000000000000" pitchFamily="2" charset="-78"/>
            </a:endParaRPr>
          </a:p>
        </p:txBody>
      </p:sp>
      <p:pic>
        <p:nvPicPr>
          <p:cNvPr id="15" name="Picture 14">
            <a:extLst>
              <a:ext uri="{FF2B5EF4-FFF2-40B4-BE49-F238E27FC236}">
                <a16:creationId xmlns:a16="http://schemas.microsoft.com/office/drawing/2014/main" id="{87516069-7041-4995-88D2-A82A03A4B8A8}"/>
              </a:ext>
            </a:extLst>
          </p:cNvPr>
          <p:cNvPicPr>
            <a:picLocks noChangeAspect="1"/>
          </p:cNvPicPr>
          <p:nvPr/>
        </p:nvPicPr>
        <p:blipFill>
          <a:blip r:embed="rId2"/>
          <a:stretch>
            <a:fillRect/>
          </a:stretch>
        </p:blipFill>
        <p:spPr>
          <a:xfrm>
            <a:off x="0" y="0"/>
            <a:ext cx="908483" cy="833381"/>
          </a:xfrm>
          <a:prstGeom prst="rect">
            <a:avLst/>
          </a:prstGeom>
        </p:spPr>
      </p:pic>
      <p:grpSp>
        <p:nvGrpSpPr>
          <p:cNvPr id="16" name="Group 15">
            <a:extLst>
              <a:ext uri="{FF2B5EF4-FFF2-40B4-BE49-F238E27FC236}">
                <a16:creationId xmlns:a16="http://schemas.microsoft.com/office/drawing/2014/main" id="{A3DEC56B-93CC-454B-A75B-31B15F95AFFA}"/>
              </a:ext>
            </a:extLst>
          </p:cNvPr>
          <p:cNvGrpSpPr/>
          <p:nvPr/>
        </p:nvGrpSpPr>
        <p:grpSpPr>
          <a:xfrm>
            <a:off x="8295587" y="87227"/>
            <a:ext cx="3896413" cy="741285"/>
            <a:chOff x="8295585" y="1789202"/>
            <a:chExt cx="3896413" cy="741285"/>
          </a:xfrm>
        </p:grpSpPr>
        <p:sp>
          <p:nvSpPr>
            <p:cNvPr id="17" name="Arrow: Pentagon 16">
              <a:extLst>
                <a:ext uri="{FF2B5EF4-FFF2-40B4-BE49-F238E27FC236}">
                  <a16:creationId xmlns:a16="http://schemas.microsoft.com/office/drawing/2014/main" id="{A7FDA061-F34B-4173-94C4-115D22D7F053}"/>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5B7DD5E-1A08-48AB-BF49-EC03A052307F}"/>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cs typeface="B Lotus" panose="00000400000000000000" pitchFamily="2" charset="-78"/>
                </a:rPr>
                <a:t>دستورات </a:t>
              </a:r>
              <a:r>
                <a:rPr lang="en-US" sz="2400" b="1" dirty="0">
                  <a:solidFill>
                    <a:schemeClr val="tx1"/>
                  </a:solidFill>
                  <a:latin typeface="Times New Roman" panose="02020603050405020304" pitchFamily="18" charset="0"/>
                  <a:cs typeface="Times New Roman" panose="02020603050405020304" pitchFamily="18" charset="0"/>
                </a:rPr>
                <a:t>Design</a:t>
              </a:r>
              <a:r>
                <a:rPr lang="en-US" sz="2400" b="1" dirty="0">
                  <a:solidFill>
                    <a:schemeClr val="tx1"/>
                  </a:solidFill>
                  <a:cs typeface="B Lotus" panose="00000400000000000000" pitchFamily="2" charset="-78"/>
                </a:rPr>
                <a:t> </a:t>
              </a:r>
              <a:r>
                <a:rPr lang="en-US" sz="2400" b="1" dirty="0">
                  <a:solidFill>
                    <a:schemeClr val="tx1"/>
                  </a:solidFill>
                  <a:latin typeface="Times New Roman" panose="02020603050405020304" pitchFamily="18" charset="0"/>
                  <a:cs typeface="Times New Roman" panose="02020603050405020304" pitchFamily="18" charset="0"/>
                </a:rPr>
                <a:t>Compiler</a:t>
              </a:r>
            </a:p>
          </p:txBody>
        </p:sp>
      </p:grpSp>
      <p:sp>
        <p:nvSpPr>
          <p:cNvPr id="19" name="TextBox 18">
            <a:extLst>
              <a:ext uri="{FF2B5EF4-FFF2-40B4-BE49-F238E27FC236}">
                <a16:creationId xmlns:a16="http://schemas.microsoft.com/office/drawing/2014/main" id="{5BB25682-3DDB-4E9E-94D3-AC862A88678C}"/>
              </a:ext>
            </a:extLst>
          </p:cNvPr>
          <p:cNvSpPr txBox="1"/>
          <p:nvPr/>
        </p:nvSpPr>
        <p:spPr>
          <a:xfrm>
            <a:off x="1649692" y="4132394"/>
            <a:ext cx="8438116" cy="369332"/>
          </a:xfrm>
          <a:prstGeom prst="rect">
            <a:avLst/>
          </a:prstGeom>
          <a:noFill/>
        </p:spPr>
        <p:txBody>
          <a:bodyPr wrap="square">
            <a:spAutoFit/>
          </a:bodyPr>
          <a:lstStyle/>
          <a:p>
            <a:pPr rtl="1"/>
            <a:r>
              <a:rPr lang="en-US" dirty="0" err="1">
                <a:solidFill>
                  <a:srgbClr val="000000"/>
                </a:solidFill>
                <a:latin typeface="Times New Roman" panose="02020603050405020304" pitchFamily="18" charset="0"/>
                <a:cs typeface="Times New Roman" panose="02020603050405020304" pitchFamily="18" charset="0"/>
              </a:rPr>
              <a:t>Design_vision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70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A96938-F01A-4081-87B1-939570C3FB11}"/>
              </a:ext>
            </a:extLst>
          </p:cNvPr>
          <p:cNvSpPr txBox="1"/>
          <p:nvPr/>
        </p:nvSpPr>
        <p:spPr>
          <a:xfrm>
            <a:off x="1672347" y="3168430"/>
            <a:ext cx="8847306"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analyze -library WORK -format </a:t>
            </a:r>
            <a:r>
              <a:rPr lang="en-US" dirty="0" err="1">
                <a:latin typeface="Times New Roman" panose="02020603050405020304" pitchFamily="18" charset="0"/>
                <a:cs typeface="Times New Roman" panose="02020603050405020304" pitchFamily="18" charset="0"/>
              </a:rPr>
              <a:t>vhdl</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/Desktop/adder/source/</a:t>
            </a:r>
            <a:r>
              <a:rPr lang="en-US" dirty="0" err="1">
                <a:latin typeface="Times New Roman" panose="02020603050405020304" pitchFamily="18" charset="0"/>
                <a:cs typeface="Times New Roman" panose="02020603050405020304" pitchFamily="18" charset="0"/>
              </a:rPr>
              <a:t>Exact_Adder_Function.vhd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/Desktop/adder/source/</a:t>
            </a:r>
            <a:r>
              <a:rPr lang="en-US" dirty="0" err="1">
                <a:latin typeface="Times New Roman" panose="02020603050405020304" pitchFamily="18" charset="0"/>
                <a:cs typeface="Times New Roman" panose="02020603050405020304" pitchFamily="18" charset="0"/>
              </a:rPr>
              <a:t>behavioral.vhdl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elaborate Behavioral -architecture Behavioral -library work</a:t>
            </a:r>
          </a:p>
          <a:p>
            <a:r>
              <a:rPr lang="en-US" dirty="0">
                <a:latin typeface="Times New Roman" panose="02020603050405020304" pitchFamily="18" charset="0"/>
                <a:cs typeface="Times New Roman" panose="02020603050405020304" pitchFamily="18" charset="0"/>
              </a:rPr>
              <a:t>set </a:t>
            </a:r>
            <a:r>
              <a:rPr lang="en-US" dirty="0" err="1">
                <a:latin typeface="Times New Roman" panose="02020603050405020304" pitchFamily="18" charset="0"/>
                <a:cs typeface="Times New Roman" panose="02020603050405020304" pitchFamily="18" charset="0"/>
              </a:rPr>
              <a:t>auto_wire_load_selection</a:t>
            </a:r>
            <a:r>
              <a:rPr lang="en-US" dirty="0">
                <a:latin typeface="Times New Roman" panose="02020603050405020304" pitchFamily="18" charset="0"/>
                <a:cs typeface="Times New Roman" panose="02020603050405020304" pitchFamily="18" charset="0"/>
              </a:rPr>
              <a:t> "true"</a:t>
            </a:r>
          </a:p>
          <a:p>
            <a:r>
              <a:rPr lang="en-US" dirty="0" err="1">
                <a:latin typeface="Times New Roman" panose="02020603050405020304" pitchFamily="18" charset="0"/>
                <a:cs typeface="Times New Roman" panose="02020603050405020304" pitchFamily="18" charset="0"/>
              </a:rPr>
              <a:t>compile_ultra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no_autoungroup</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7319B1-DF20-4B67-BE69-9CB8B85520A7}"/>
              </a:ext>
            </a:extLst>
          </p:cNvPr>
          <p:cNvSpPr txBox="1"/>
          <p:nvPr/>
        </p:nvSpPr>
        <p:spPr>
          <a:xfrm>
            <a:off x="1672347" y="6074731"/>
            <a:ext cx="907421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write -hierarchy -format </a:t>
            </a:r>
            <a:r>
              <a:rPr lang="en-US" dirty="0" err="1">
                <a:latin typeface="Times New Roman" panose="02020603050405020304" pitchFamily="18" charset="0"/>
                <a:cs typeface="Times New Roman" panose="02020603050405020304" pitchFamily="18" charset="0"/>
              </a:rPr>
              <a:t>vhdl</a:t>
            </a:r>
            <a:r>
              <a:rPr lang="en-US" dirty="0">
                <a:latin typeface="Times New Roman" panose="02020603050405020304" pitchFamily="18" charset="0"/>
                <a:cs typeface="Times New Roman" panose="02020603050405020304" pitchFamily="18" charset="0"/>
              </a:rPr>
              <a:t> -output  /home/</a:t>
            </a:r>
            <a:r>
              <a:rPr lang="en-US" dirty="0" err="1">
                <a:latin typeface="Times New Roman" panose="02020603050405020304" pitchFamily="18" charset="0"/>
                <a:cs typeface="Times New Roman" panose="02020603050405020304" pitchFamily="18" charset="0"/>
              </a:rPr>
              <a:t>icic</a:t>
            </a:r>
            <a:r>
              <a:rPr lang="en-US" dirty="0">
                <a:latin typeface="Times New Roman" panose="02020603050405020304" pitchFamily="18" charset="0"/>
                <a:cs typeface="Times New Roman" panose="02020603050405020304" pitchFamily="18" charset="0"/>
              </a:rPr>
              <a:t>/Desktop/adder/out/</a:t>
            </a:r>
            <a:r>
              <a:rPr lang="en-US" dirty="0" err="1">
                <a:latin typeface="Times New Roman" panose="02020603050405020304" pitchFamily="18" charset="0"/>
                <a:cs typeface="Times New Roman" panose="02020603050405020304" pitchFamily="18" charset="0"/>
              </a:rPr>
              <a:t>behavioral.vhdl</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40EB940-B77B-4F68-9AFE-32FC66DF3D2B}"/>
              </a:ext>
            </a:extLst>
          </p:cNvPr>
          <p:cNvPicPr>
            <a:picLocks noChangeAspect="1"/>
          </p:cNvPicPr>
          <p:nvPr/>
        </p:nvPicPr>
        <p:blipFill>
          <a:blip r:embed="rId2"/>
          <a:stretch>
            <a:fillRect/>
          </a:stretch>
        </p:blipFill>
        <p:spPr>
          <a:xfrm>
            <a:off x="0" y="0"/>
            <a:ext cx="908483" cy="833381"/>
          </a:xfrm>
          <a:prstGeom prst="rect">
            <a:avLst/>
          </a:prstGeom>
        </p:spPr>
      </p:pic>
      <p:grpSp>
        <p:nvGrpSpPr>
          <p:cNvPr id="12" name="Group 11">
            <a:extLst>
              <a:ext uri="{FF2B5EF4-FFF2-40B4-BE49-F238E27FC236}">
                <a16:creationId xmlns:a16="http://schemas.microsoft.com/office/drawing/2014/main" id="{53297577-42AF-43F0-8136-B6D0F6C73A8E}"/>
              </a:ext>
            </a:extLst>
          </p:cNvPr>
          <p:cNvGrpSpPr/>
          <p:nvPr/>
        </p:nvGrpSpPr>
        <p:grpSpPr>
          <a:xfrm>
            <a:off x="8295587" y="142573"/>
            <a:ext cx="3896413" cy="741285"/>
            <a:chOff x="8295585" y="1789202"/>
            <a:chExt cx="3896413" cy="741285"/>
          </a:xfrm>
        </p:grpSpPr>
        <p:sp>
          <p:nvSpPr>
            <p:cNvPr id="13" name="Arrow: Pentagon 12">
              <a:extLst>
                <a:ext uri="{FF2B5EF4-FFF2-40B4-BE49-F238E27FC236}">
                  <a16:creationId xmlns:a16="http://schemas.microsoft.com/office/drawing/2014/main" id="{C1517300-A822-41D2-91CA-B9B1FE9570AC}"/>
                </a:ext>
              </a:extLst>
            </p:cNvPr>
            <p:cNvSpPr/>
            <p:nvPr/>
          </p:nvSpPr>
          <p:spPr>
            <a:xfrm rot="10800000">
              <a:off x="8295585" y="1789202"/>
              <a:ext cx="3896413" cy="741285"/>
            </a:xfrm>
            <a:prstGeom prst="homePlate">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37205182-1932-4856-9D3C-CAB3FEBED486}"/>
                </a:ext>
              </a:extLst>
            </p:cNvPr>
            <p:cNvSpPr txBox="1"/>
            <p:nvPr/>
          </p:nvSpPr>
          <p:spPr>
            <a:xfrm>
              <a:off x="8380762" y="1950567"/>
              <a:ext cx="3811236" cy="461665"/>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rtl="1"/>
              <a:r>
                <a:rPr lang="fa-IR" sz="2400" b="1" dirty="0">
                  <a:solidFill>
                    <a:schemeClr val="tx1"/>
                  </a:solidFill>
                  <a:cs typeface="B Lotus" panose="00000400000000000000" pitchFamily="2" charset="-78"/>
                </a:rPr>
                <a:t>آنالیز کد مدار</a:t>
              </a:r>
              <a:endParaRPr lang="en-US" sz="2400" b="1" dirty="0">
                <a:solidFill>
                  <a:schemeClr val="tx1"/>
                </a:solidFill>
                <a:latin typeface="Times New Roman" panose="02020603050405020304" pitchFamily="18" charset="0"/>
                <a:cs typeface="Times New Roman" panose="02020603050405020304" pitchFamily="18" charset="0"/>
              </a:endParaRPr>
            </a:p>
          </p:txBody>
        </p:sp>
      </p:grpSp>
      <p:sp>
        <p:nvSpPr>
          <p:cNvPr id="8" name="TextBox 7">
            <a:extLst>
              <a:ext uri="{FF2B5EF4-FFF2-40B4-BE49-F238E27FC236}">
                <a16:creationId xmlns:a16="http://schemas.microsoft.com/office/drawing/2014/main" id="{17397234-89D9-42E4-A69A-C7E785148953}"/>
              </a:ext>
            </a:extLst>
          </p:cNvPr>
          <p:cNvSpPr txBox="1"/>
          <p:nvPr/>
        </p:nvSpPr>
        <p:spPr>
          <a:xfrm>
            <a:off x="1300899" y="1764859"/>
            <a:ext cx="10055988" cy="1200329"/>
          </a:xfrm>
          <a:prstGeom prst="rect">
            <a:avLst/>
          </a:prstGeom>
          <a:noFill/>
        </p:spPr>
        <p:txBody>
          <a:bodyPr wrap="square">
            <a:spAutoFit/>
          </a:bodyPr>
          <a:lstStyle/>
          <a:p>
            <a:pPr algn="r" rtl="1"/>
            <a:r>
              <a:rPr lang="fa-IR" sz="2400" b="0" i="0" dirty="0">
                <a:solidFill>
                  <a:srgbClr val="000000"/>
                </a:solidFill>
                <a:effectLst/>
                <a:latin typeface="B Mitra"/>
                <a:cs typeface="B Lotus" panose="00000400000000000000" pitchFamily="2" charset="-78"/>
              </a:rPr>
              <a:t>سپس برای کامپایل اولیه و رفع خطاهای احتمالی از دستور </a:t>
            </a:r>
            <a:r>
              <a:rPr lang="en-US" sz="2400" b="0" i="0" dirty="0">
                <a:solidFill>
                  <a:srgbClr val="000000"/>
                </a:solidFill>
                <a:effectLst/>
                <a:latin typeface="Times New Roman" panose="02020603050405020304" pitchFamily="18" charset="0"/>
                <a:cs typeface="B Lotus" panose="00000400000000000000" pitchFamily="2" charset="-78"/>
              </a:rPr>
              <a:t>analyze</a:t>
            </a:r>
            <a:r>
              <a:rPr lang="fa-IR" sz="2400" b="0" i="0" dirty="0">
                <a:solidFill>
                  <a:srgbClr val="000000"/>
                </a:solidFill>
                <a:effectLst/>
                <a:latin typeface="Times New Roman" panose="02020603050405020304" pitchFamily="18" charset="0"/>
                <a:cs typeface="B Lotus" panose="00000400000000000000" pitchFamily="2" charset="-78"/>
              </a:rPr>
              <a:t> </a:t>
            </a:r>
            <a:r>
              <a:rPr lang="fa-IR" sz="2400" b="0" i="0" dirty="0">
                <a:solidFill>
                  <a:srgbClr val="000000"/>
                </a:solidFill>
                <a:effectLst/>
                <a:latin typeface="B Mitra"/>
                <a:cs typeface="B Lotus" panose="00000400000000000000" pitchFamily="2" charset="-78"/>
              </a:rPr>
              <a:t>به ترتیب زیر استفاده میکنیم و مدار مورد نظر را کامپایل می کنیم.</a:t>
            </a:r>
            <a:r>
              <a:rPr lang="fa-IR" sz="2400" dirty="0">
                <a:cs typeface="B Lotus" panose="00000400000000000000" pitchFamily="2" charset="-78"/>
              </a:rPr>
              <a:t> </a:t>
            </a:r>
            <a:br>
              <a:rPr lang="fa-IR" sz="2400" dirty="0">
                <a:cs typeface="B Lotus" panose="00000400000000000000" pitchFamily="2" charset="-78"/>
              </a:rPr>
            </a:br>
            <a:endParaRPr lang="en-US" sz="2400" dirty="0">
              <a:cs typeface="B Lotus" panose="00000400000000000000" pitchFamily="2" charset="-78"/>
            </a:endParaRPr>
          </a:p>
        </p:txBody>
      </p:sp>
      <p:sp>
        <p:nvSpPr>
          <p:cNvPr id="10" name="TextBox 9">
            <a:extLst>
              <a:ext uri="{FF2B5EF4-FFF2-40B4-BE49-F238E27FC236}">
                <a16:creationId xmlns:a16="http://schemas.microsoft.com/office/drawing/2014/main" id="{1CE22185-704A-4D19-B17A-C409BCC786C9}"/>
              </a:ext>
            </a:extLst>
          </p:cNvPr>
          <p:cNvSpPr txBox="1"/>
          <p:nvPr/>
        </p:nvSpPr>
        <p:spPr>
          <a:xfrm>
            <a:off x="3789575" y="5206583"/>
            <a:ext cx="7567312" cy="461665"/>
          </a:xfrm>
          <a:prstGeom prst="rect">
            <a:avLst/>
          </a:prstGeom>
          <a:noFill/>
        </p:spPr>
        <p:txBody>
          <a:bodyPr wrap="square">
            <a:spAutoFit/>
          </a:bodyPr>
          <a:lstStyle/>
          <a:p>
            <a:pPr algn="r" rtl="1"/>
            <a:r>
              <a:rPr lang="fa-IR" sz="2400" b="0" i="0" dirty="0">
                <a:solidFill>
                  <a:srgbClr val="000000"/>
                </a:solidFill>
                <a:effectLst/>
                <a:latin typeface="B Mitra"/>
                <a:cs typeface="B Lotus" panose="00000400000000000000" pitchFamily="2" charset="-78"/>
              </a:rPr>
              <a:t>فایل </a:t>
            </a:r>
            <a:r>
              <a:rPr lang="en-US" sz="2400" b="0" i="0" dirty="0" err="1">
                <a:solidFill>
                  <a:srgbClr val="000000"/>
                </a:solidFill>
                <a:effectLst/>
                <a:latin typeface="Times New Roman" panose="02020603050405020304" pitchFamily="18" charset="0"/>
                <a:cs typeface="Times New Roman" panose="02020603050405020304" pitchFamily="18" charset="0"/>
              </a:rPr>
              <a:t>vhdl</a:t>
            </a:r>
            <a:r>
              <a:rPr lang="fa-IR" sz="2400" b="0" i="0" dirty="0">
                <a:solidFill>
                  <a:srgbClr val="000000"/>
                </a:solidFill>
                <a:effectLst/>
                <a:latin typeface="B Mitra"/>
                <a:cs typeface="B Lotus" panose="00000400000000000000" pitchFamily="2" charset="-78"/>
              </a:rPr>
              <a:t> پس از سنت</a:t>
            </a:r>
            <a:r>
              <a:rPr lang="fa-IR" sz="2400" dirty="0">
                <a:solidFill>
                  <a:srgbClr val="000000"/>
                </a:solidFill>
                <a:latin typeface="B Mitra"/>
                <a:cs typeface="B Lotus" panose="00000400000000000000" pitchFamily="2" charset="-78"/>
              </a:rPr>
              <a:t>ز</a:t>
            </a:r>
            <a:r>
              <a:rPr lang="fa-IR" sz="2400" b="0" i="0" dirty="0">
                <a:solidFill>
                  <a:srgbClr val="000000"/>
                </a:solidFill>
                <a:effectLst/>
                <a:latin typeface="B Mitra"/>
                <a:cs typeface="B Lotus" panose="00000400000000000000" pitchFamily="2" charset="-78"/>
              </a:rPr>
              <a:t> را از ابزار </a:t>
            </a:r>
            <a:r>
              <a:rPr lang="en-US" sz="2400" b="0" i="0" dirty="0">
                <a:solidFill>
                  <a:srgbClr val="000000"/>
                </a:solidFill>
                <a:effectLst/>
                <a:latin typeface="Times New Roman" panose="02020603050405020304" pitchFamily="18" charset="0"/>
                <a:cs typeface="Times New Roman" panose="02020603050405020304" pitchFamily="18" charset="0"/>
              </a:rPr>
              <a:t>Design</a:t>
            </a:r>
            <a:r>
              <a:rPr lang="en-US" sz="2400" b="0" i="0" dirty="0">
                <a:solidFill>
                  <a:srgbClr val="000000"/>
                </a:solidFill>
                <a:effectLst/>
                <a:latin typeface="B Mitra"/>
                <a:cs typeface="B Lotus" panose="00000400000000000000" pitchFamily="2" charset="-78"/>
              </a:rPr>
              <a:t> </a:t>
            </a:r>
            <a:r>
              <a:rPr lang="en-US" sz="2400" b="0" i="0" dirty="0">
                <a:solidFill>
                  <a:srgbClr val="000000"/>
                </a:solidFill>
                <a:effectLst/>
                <a:latin typeface="Times New Roman" panose="02020603050405020304" pitchFamily="18" charset="0"/>
                <a:cs typeface="Times New Roman" panose="02020603050405020304" pitchFamily="18" charset="0"/>
              </a:rPr>
              <a:t>compiler</a:t>
            </a:r>
            <a:r>
              <a:rPr lang="fa-IR" sz="2400" b="0" i="0" dirty="0">
                <a:solidFill>
                  <a:srgbClr val="000000"/>
                </a:solidFill>
                <a:effectLst/>
                <a:latin typeface="B Mitra"/>
                <a:cs typeface="B Lotus" panose="00000400000000000000" pitchFamily="2" charset="-78"/>
              </a:rPr>
              <a:t> دریافت می کنیم.</a:t>
            </a:r>
            <a:endParaRPr lang="en-US" sz="2400" dirty="0">
              <a:cs typeface="B Lotus" panose="00000400000000000000" pitchFamily="2" charset="-78"/>
            </a:endParaRPr>
          </a:p>
        </p:txBody>
      </p:sp>
    </p:spTree>
    <p:extLst>
      <p:ext uri="{BB962C8B-B14F-4D97-AF65-F5344CB8AC3E}">
        <p14:creationId xmlns:p14="http://schemas.microsoft.com/office/powerpoint/2010/main" val="60458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551</TotalTime>
  <Words>1760</Words>
  <Application>Microsoft Office PowerPoint</Application>
  <PresentationFormat>Widescreen</PresentationFormat>
  <Paragraphs>184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 Lotus</vt:lpstr>
      <vt:lpstr>B Mitra</vt:lpstr>
      <vt:lpstr>FontAwesome</vt:lpstr>
      <vt:lpstr>Lato</vt:lpstr>
      <vt:lpstr>Lato Black</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samaneh rz</dc:creator>
  <cp:lastModifiedBy>samaneh rz</cp:lastModifiedBy>
  <cp:revision>58</cp:revision>
  <dcterms:created xsi:type="dcterms:W3CDTF">2021-04-19T07:45:48Z</dcterms:created>
  <dcterms:modified xsi:type="dcterms:W3CDTF">2021-04-25T06:59:28Z</dcterms:modified>
</cp:coreProperties>
</file>