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70" d="100"/>
          <a:sy n="70" d="100"/>
        </p:scale>
        <p:origin x="-120" y="-68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2/2/2021</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2/2/2021</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2/2/2021</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2/2/2021</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2/2/2021</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2/2/2021</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2/2/2021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2/2/2021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smtClean="0"/>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2/2/2021</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en.wikipedia.org/wiki/List_of_California_locations_by_income" TargetMode="External"/><Relationship Id="rId2" Type="http://schemas.openxmlformats.org/officeDocument/2006/relationships/hyperlink" Target="https://en.wikipedia.org/wiki/List_of_cities_in_Los_Angeles_County,_California" TargetMode="External"/><Relationship Id="rId1" Type="http://schemas.openxmlformats.org/officeDocument/2006/relationships/slideLayout" Target="../slideLayouts/slideLayout2.xml"/><Relationship Id="rId4" Type="http://schemas.openxmlformats.org/officeDocument/2006/relationships/hyperlink" Target="https://en.wikipedia.org/wiki/California_locations_by_crime_rate"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a:t>Coursera Capstone Final Project</a:t>
            </a:r>
          </a:p>
        </p:txBody>
      </p:sp>
      <p:sp>
        <p:nvSpPr>
          <p:cNvPr id="3" name="Subtitle 2"/>
          <p:cNvSpPr>
            <a:spLocks noGrp="1"/>
          </p:cNvSpPr>
          <p:nvPr>
            <p:ph type="subTitle" idx="1"/>
          </p:nvPr>
        </p:nvSpPr>
        <p:spPr>
          <a:xfrm>
            <a:off x="1371600" y="3932457"/>
            <a:ext cx="9448800" cy="393889"/>
          </a:xfrm>
        </p:spPr>
        <p:txBody>
          <a:bodyPr/>
          <a:lstStyle/>
          <a:p>
            <a:pPr algn="ctr"/>
            <a:r>
              <a:rPr lang="en-US" b="1" i="1" dirty="0" smtClean="0"/>
              <a:t>By Salman Shahab</a:t>
            </a:r>
          </a:p>
          <a:p>
            <a:endParaRPr lang="en-US" dirty="0"/>
          </a:p>
        </p:txBody>
      </p:sp>
    </p:spTree>
    <p:extLst>
      <p:ext uri="{BB962C8B-B14F-4D97-AF65-F5344CB8AC3E}">
        <p14:creationId xmlns:p14="http://schemas.microsoft.com/office/powerpoint/2010/main" val="28720878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0700" y="772611"/>
            <a:ext cx="8610600" cy="1293028"/>
          </a:xfrm>
        </p:spPr>
        <p:txBody>
          <a:bodyPr/>
          <a:lstStyle/>
          <a:p>
            <a:pPr algn="ctr"/>
            <a:r>
              <a:rPr lang="en-US" dirty="0"/>
              <a:t>Introduction</a:t>
            </a:r>
          </a:p>
        </p:txBody>
      </p:sp>
      <p:sp>
        <p:nvSpPr>
          <p:cNvPr id="3" name="Content Placeholder 2"/>
          <p:cNvSpPr>
            <a:spLocks noGrp="1"/>
          </p:cNvSpPr>
          <p:nvPr>
            <p:ph idx="1"/>
          </p:nvPr>
        </p:nvSpPr>
        <p:spPr/>
        <p:txBody>
          <a:bodyPr/>
          <a:lstStyle/>
          <a:p>
            <a:r>
              <a:rPr lang="en-US" dirty="0"/>
              <a:t>This project is the final requirement towards earning the IBM Data Science Professional Certificate on Coursera. </a:t>
            </a:r>
            <a:endParaRPr lang="en-US" dirty="0" smtClean="0"/>
          </a:p>
          <a:p>
            <a:r>
              <a:rPr lang="en-US" dirty="0" smtClean="0"/>
              <a:t>The </a:t>
            </a:r>
            <a:r>
              <a:rPr lang="en-US" dirty="0"/>
              <a:t>purpose of the project is to demonstrate the use of tools and techniques learned in this data science course. </a:t>
            </a:r>
            <a:endParaRPr lang="en-US" dirty="0" smtClean="0"/>
          </a:p>
          <a:p>
            <a:r>
              <a:rPr lang="en-US" dirty="0" smtClean="0"/>
              <a:t>The </a:t>
            </a:r>
            <a:r>
              <a:rPr lang="en-US" dirty="0"/>
              <a:t>project has to utilize the </a:t>
            </a:r>
            <a:r>
              <a:rPr lang="en-US" dirty="0" err="1"/>
              <a:t>FourSquare</a:t>
            </a:r>
            <a:r>
              <a:rPr lang="en-US" dirty="0"/>
              <a:t> location data via their API as its primary data source along with the other statistical data acquired from other sources such as Wikipedia.</a:t>
            </a:r>
          </a:p>
        </p:txBody>
      </p:sp>
    </p:spTree>
    <p:extLst>
      <p:ext uri="{BB962C8B-B14F-4D97-AF65-F5344CB8AC3E}">
        <p14:creationId xmlns:p14="http://schemas.microsoft.com/office/powerpoint/2010/main" val="25784686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0700" y="780849"/>
            <a:ext cx="8610600" cy="1293028"/>
          </a:xfrm>
        </p:spPr>
        <p:txBody>
          <a:bodyPr/>
          <a:lstStyle/>
          <a:p>
            <a:pPr algn="ctr"/>
            <a:r>
              <a:rPr lang="en-US" dirty="0" smtClean="0"/>
              <a:t>Business Problem</a:t>
            </a:r>
            <a:endParaRPr lang="en-US" dirty="0"/>
          </a:p>
        </p:txBody>
      </p:sp>
      <p:sp>
        <p:nvSpPr>
          <p:cNvPr id="3" name="Content Placeholder 2"/>
          <p:cNvSpPr>
            <a:spLocks noGrp="1"/>
          </p:cNvSpPr>
          <p:nvPr>
            <p:ph idx="1"/>
          </p:nvPr>
        </p:nvSpPr>
        <p:spPr/>
        <p:txBody>
          <a:bodyPr/>
          <a:lstStyle/>
          <a:p>
            <a:r>
              <a:rPr lang="en-US" dirty="0"/>
              <a:t>A Mediterranean </a:t>
            </a:r>
            <a:r>
              <a:rPr lang="en-US" dirty="0" smtClean="0"/>
              <a:t>restaurant </a:t>
            </a:r>
            <a:r>
              <a:rPr lang="en-US" dirty="0"/>
              <a:t>owner known for their fast food style restaurants on </a:t>
            </a:r>
            <a:r>
              <a:rPr lang="en-US" dirty="0" smtClean="0"/>
              <a:t>the East </a:t>
            </a:r>
            <a:r>
              <a:rPr lang="en-US" dirty="0"/>
              <a:t>coast </a:t>
            </a:r>
            <a:r>
              <a:rPr lang="en-US" dirty="0" smtClean="0"/>
              <a:t>wants </a:t>
            </a:r>
            <a:r>
              <a:rPr lang="en-US" dirty="0"/>
              <a:t>to expand </a:t>
            </a:r>
            <a:r>
              <a:rPr lang="en-US" dirty="0" smtClean="0"/>
              <a:t>their business </a:t>
            </a:r>
            <a:r>
              <a:rPr lang="en-US" dirty="0"/>
              <a:t>to </a:t>
            </a:r>
            <a:r>
              <a:rPr lang="en-US" dirty="0" smtClean="0"/>
              <a:t>the West </a:t>
            </a:r>
            <a:r>
              <a:rPr lang="en-US" dirty="0"/>
              <a:t>coast. </a:t>
            </a:r>
            <a:endParaRPr lang="en-US" dirty="0" smtClean="0"/>
          </a:p>
          <a:p>
            <a:r>
              <a:rPr lang="en-US" dirty="0" smtClean="0"/>
              <a:t>They </a:t>
            </a:r>
            <a:r>
              <a:rPr lang="en-US" dirty="0"/>
              <a:t>would like to identify a location around Los Angeles County to open their first upscale restaurant and bar. </a:t>
            </a:r>
            <a:endParaRPr lang="en-US" dirty="0" smtClean="0"/>
          </a:p>
          <a:p>
            <a:r>
              <a:rPr lang="en-US" dirty="0" smtClean="0"/>
              <a:t>This </a:t>
            </a:r>
            <a:r>
              <a:rPr lang="en-US" dirty="0"/>
              <a:t>will not be a fast food type restaurant but a full service sit-in dining experience. </a:t>
            </a:r>
          </a:p>
          <a:p>
            <a:pPr marL="0" indent="0">
              <a:buNone/>
            </a:pPr>
            <a:r>
              <a:rPr lang="en-US" dirty="0" smtClean="0"/>
              <a:t/>
            </a:r>
            <a:br>
              <a:rPr lang="en-US" dirty="0" smtClean="0"/>
            </a:br>
            <a:endParaRPr lang="en-US" dirty="0"/>
          </a:p>
        </p:txBody>
      </p:sp>
    </p:spTree>
    <p:extLst>
      <p:ext uri="{BB962C8B-B14F-4D97-AF65-F5344CB8AC3E}">
        <p14:creationId xmlns:p14="http://schemas.microsoft.com/office/powerpoint/2010/main" val="1800160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0700" y="764373"/>
            <a:ext cx="8610600" cy="1293028"/>
          </a:xfrm>
        </p:spPr>
        <p:txBody>
          <a:bodyPr/>
          <a:lstStyle/>
          <a:p>
            <a:pPr algn="ctr"/>
            <a:r>
              <a:rPr lang="en-US" dirty="0" smtClean="0"/>
              <a:t>Criteria</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sz="2800" dirty="0"/>
              <a:t>The place must meet the following criteria</a:t>
            </a:r>
            <a:r>
              <a:rPr lang="en-US" sz="2800" dirty="0" smtClean="0"/>
              <a:t>:</a:t>
            </a:r>
          </a:p>
          <a:p>
            <a:pPr fontAlgn="base"/>
            <a:r>
              <a:rPr lang="en-US" dirty="0" smtClean="0"/>
              <a:t>Take </a:t>
            </a:r>
            <a:r>
              <a:rPr lang="en-US" dirty="0"/>
              <a:t>into account the higher price point at which the restaurant would operate, it must be in an upscale location.</a:t>
            </a:r>
          </a:p>
          <a:p>
            <a:pPr fontAlgn="base"/>
            <a:r>
              <a:rPr lang="en-US" dirty="0"/>
              <a:t>Must have low crime rates</a:t>
            </a:r>
          </a:p>
          <a:p>
            <a:pPr fontAlgn="base"/>
            <a:r>
              <a:rPr lang="en-US" dirty="0"/>
              <a:t>Must be near entertainment and shopping malls to gain more visibility and foot traffic</a:t>
            </a:r>
          </a:p>
          <a:p>
            <a:pPr fontAlgn="base"/>
            <a:r>
              <a:rPr lang="en-US" dirty="0"/>
              <a:t>There should be no other Mediterranean restaurant within a 2 miles </a:t>
            </a:r>
            <a:r>
              <a:rPr lang="en-US" dirty="0" smtClean="0"/>
              <a:t>radius</a:t>
            </a:r>
          </a:p>
          <a:p>
            <a:pPr fontAlgn="base"/>
            <a:endParaRPr lang="en-US" dirty="0"/>
          </a:p>
          <a:p>
            <a:pPr marL="0" indent="0">
              <a:buNone/>
            </a:pPr>
            <a:r>
              <a:rPr lang="en-US" dirty="0"/>
              <a:t>We will use unsupervised machine learning to create clusters of cities or areas in Los Angeles County that will provide us the insight to pick the right location.</a:t>
            </a:r>
          </a:p>
          <a:p>
            <a:pPr marL="0" indent="0">
              <a:buNone/>
            </a:pPr>
            <a:r>
              <a:rPr lang="en-US" dirty="0"/>
              <a:t/>
            </a:r>
            <a:br>
              <a:rPr lang="en-US" dirty="0"/>
            </a:br>
            <a:endParaRPr lang="en-US" dirty="0"/>
          </a:p>
        </p:txBody>
      </p:sp>
    </p:spTree>
    <p:extLst>
      <p:ext uri="{BB962C8B-B14F-4D97-AF65-F5344CB8AC3E}">
        <p14:creationId xmlns:p14="http://schemas.microsoft.com/office/powerpoint/2010/main" val="11043122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0700" y="764373"/>
            <a:ext cx="8610600" cy="1293028"/>
          </a:xfrm>
        </p:spPr>
        <p:txBody>
          <a:bodyPr/>
          <a:lstStyle/>
          <a:p>
            <a:pPr algn="ctr"/>
            <a:r>
              <a:rPr lang="en-US" dirty="0"/>
              <a:t>Data </a:t>
            </a:r>
            <a:r>
              <a:rPr lang="en-US" dirty="0" smtClean="0"/>
              <a:t>Requirements and Sources</a:t>
            </a:r>
            <a:endParaRPr lang="en-US" dirty="0"/>
          </a:p>
        </p:txBody>
      </p:sp>
      <p:sp>
        <p:nvSpPr>
          <p:cNvPr id="3" name="Content Placeholder 2"/>
          <p:cNvSpPr>
            <a:spLocks noGrp="1"/>
          </p:cNvSpPr>
          <p:nvPr>
            <p:ph idx="1"/>
          </p:nvPr>
        </p:nvSpPr>
        <p:spPr/>
        <p:txBody>
          <a:bodyPr>
            <a:normAutofit fontScale="85000" lnSpcReduction="20000"/>
          </a:bodyPr>
          <a:lstStyle/>
          <a:p>
            <a:pPr fontAlgn="base"/>
            <a:r>
              <a:rPr lang="en-US" dirty="0"/>
              <a:t>List of cities in Los Angeles county and their geo coordinates</a:t>
            </a:r>
          </a:p>
          <a:p>
            <a:pPr fontAlgn="base"/>
            <a:r>
              <a:rPr lang="en-US" dirty="0"/>
              <a:t>Cities demographics including per capita income, populate and crime rate</a:t>
            </a:r>
          </a:p>
          <a:p>
            <a:pPr fontAlgn="base"/>
            <a:r>
              <a:rPr lang="en-US" dirty="0"/>
              <a:t>Venue data such as restaurants types, ratings, etc.</a:t>
            </a:r>
          </a:p>
          <a:p>
            <a:pPr marL="0" indent="0">
              <a:buNone/>
            </a:pPr>
            <a:endParaRPr lang="en-US" dirty="0" smtClean="0"/>
          </a:p>
          <a:p>
            <a:pPr fontAlgn="base"/>
            <a:r>
              <a:rPr lang="en-US" dirty="0"/>
              <a:t>List of cities: </a:t>
            </a:r>
          </a:p>
          <a:p>
            <a:pPr marL="0" indent="0">
              <a:buNone/>
            </a:pPr>
            <a:r>
              <a:rPr lang="en-US" u="sng" dirty="0" smtClean="0">
                <a:hlinkClick r:id="rId2"/>
              </a:rPr>
              <a:t>List </a:t>
            </a:r>
            <a:r>
              <a:rPr lang="en-US" u="sng" dirty="0">
                <a:hlinkClick r:id="rId2"/>
              </a:rPr>
              <a:t>of cities in Los Angeles County, California - Wikipedia</a:t>
            </a:r>
            <a:endParaRPr lang="en-US" dirty="0"/>
          </a:p>
          <a:p>
            <a:pPr fontAlgn="base"/>
            <a:r>
              <a:rPr lang="en-US" dirty="0"/>
              <a:t>Cities demographics: (Population and income)</a:t>
            </a:r>
          </a:p>
          <a:p>
            <a:pPr marL="0" indent="0">
              <a:buNone/>
            </a:pPr>
            <a:r>
              <a:rPr lang="en-US" u="sng" dirty="0">
                <a:hlinkClick r:id="rId3"/>
              </a:rPr>
              <a:t>https://en.wikipedia.org/wiki/List_of_California_locations_by_income</a:t>
            </a:r>
            <a:endParaRPr lang="en-US" dirty="0"/>
          </a:p>
          <a:p>
            <a:pPr fontAlgn="base"/>
            <a:r>
              <a:rPr lang="en-US" dirty="0"/>
              <a:t>Crime rate by city: </a:t>
            </a:r>
          </a:p>
          <a:p>
            <a:pPr marL="0" indent="0">
              <a:buNone/>
            </a:pPr>
            <a:r>
              <a:rPr lang="en-US" u="sng" dirty="0" smtClean="0">
                <a:hlinkClick r:id="rId4"/>
              </a:rPr>
              <a:t>https</a:t>
            </a:r>
            <a:r>
              <a:rPr lang="en-US" u="sng" dirty="0">
                <a:hlinkClick r:id="rId4"/>
              </a:rPr>
              <a:t>://en.wikipedia.org/wiki/California_locations_by_crime_rate</a:t>
            </a:r>
            <a:endParaRPr lang="en-US" dirty="0"/>
          </a:p>
          <a:p>
            <a:pPr fontAlgn="base"/>
            <a:r>
              <a:rPr lang="en-US" dirty="0"/>
              <a:t>Venues data: Foursquare</a:t>
            </a:r>
          </a:p>
          <a:p>
            <a:pPr fontAlgn="base"/>
            <a:r>
              <a:rPr lang="en-US" dirty="0"/>
              <a:t>Geo coordinates: Python Geocoders library</a:t>
            </a:r>
          </a:p>
          <a:p>
            <a:pPr marL="0" indent="0">
              <a:buNone/>
            </a:pPr>
            <a:endParaRPr lang="en-US" dirty="0"/>
          </a:p>
        </p:txBody>
      </p:sp>
    </p:spTree>
    <p:extLst>
      <p:ext uri="{BB962C8B-B14F-4D97-AF65-F5344CB8AC3E}">
        <p14:creationId xmlns:p14="http://schemas.microsoft.com/office/powerpoint/2010/main" val="3722490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0700" y="822038"/>
            <a:ext cx="8610600" cy="1293028"/>
          </a:xfrm>
        </p:spPr>
        <p:txBody>
          <a:bodyPr/>
          <a:lstStyle/>
          <a:p>
            <a:pPr algn="ctr"/>
            <a:r>
              <a:rPr lang="en-US" dirty="0"/>
              <a:t>Methodology</a:t>
            </a:r>
          </a:p>
        </p:txBody>
      </p:sp>
      <p:sp>
        <p:nvSpPr>
          <p:cNvPr id="3" name="Content Placeholder 2"/>
          <p:cNvSpPr>
            <a:spLocks noGrp="1"/>
          </p:cNvSpPr>
          <p:nvPr>
            <p:ph idx="1"/>
          </p:nvPr>
        </p:nvSpPr>
        <p:spPr>
          <a:xfrm>
            <a:off x="685800" y="2194560"/>
            <a:ext cx="10820400" cy="4527516"/>
          </a:xfrm>
        </p:spPr>
        <p:txBody>
          <a:bodyPr>
            <a:normAutofit/>
          </a:bodyPr>
          <a:lstStyle/>
          <a:p>
            <a:r>
              <a:rPr lang="en-US" sz="1200" b="1" i="1" dirty="0"/>
              <a:t>Step 1:</a:t>
            </a:r>
            <a:r>
              <a:rPr lang="en-US" sz="1200" dirty="0"/>
              <a:t> Data will be acquired from Wikipedia as HTML tables and saved into CSV files for further processing. This will be done using Pandas Read function.</a:t>
            </a:r>
          </a:p>
          <a:p>
            <a:r>
              <a:rPr lang="en-US" sz="1200" b="1" i="1" dirty="0"/>
              <a:t>Step 2:</a:t>
            </a:r>
            <a:r>
              <a:rPr lang="en-US" sz="1200" dirty="0"/>
              <a:t> The acquired datasets (data frames) consisting of Cities demographic data will be consolidated into one single data frame. The resulting consolidated data frame will contain city name, population, per capita income, and violent crime rate.</a:t>
            </a:r>
          </a:p>
          <a:p>
            <a:r>
              <a:rPr lang="en-US" sz="1200" b="1" i="1" dirty="0"/>
              <a:t>Step 3:</a:t>
            </a:r>
            <a:r>
              <a:rPr lang="en-US" sz="1200" dirty="0"/>
              <a:t> All rows with county other than Los Angeles will be removed from the data frame. </a:t>
            </a:r>
          </a:p>
          <a:p>
            <a:r>
              <a:rPr lang="en-US" sz="1200" b="1" i="1" dirty="0"/>
              <a:t>Step 4: </a:t>
            </a:r>
            <a:r>
              <a:rPr lang="en-US" sz="1200" dirty="0"/>
              <a:t>Add geospatial data to the data frame using the </a:t>
            </a:r>
            <a:r>
              <a:rPr lang="en-US" sz="1200" dirty="0" err="1"/>
              <a:t>Nominatim</a:t>
            </a:r>
            <a:r>
              <a:rPr lang="en-US" sz="1200" dirty="0"/>
              <a:t> function in the </a:t>
            </a:r>
            <a:r>
              <a:rPr lang="en-US" sz="1200" dirty="0" err="1"/>
              <a:t>Conda</a:t>
            </a:r>
            <a:r>
              <a:rPr lang="en-US" sz="1200" dirty="0"/>
              <a:t>-forge </a:t>
            </a:r>
            <a:r>
              <a:rPr lang="en-US" sz="1200" dirty="0" err="1"/>
              <a:t>Geopy</a:t>
            </a:r>
            <a:r>
              <a:rPr lang="en-US" sz="1200" dirty="0"/>
              <a:t> package.</a:t>
            </a:r>
          </a:p>
          <a:p>
            <a:r>
              <a:rPr lang="en-US" sz="1200" b="1" i="1" dirty="0"/>
              <a:t>Step 5:</a:t>
            </a:r>
            <a:r>
              <a:rPr lang="en-US" sz="1200" dirty="0"/>
              <a:t> Using the Folium package, create a map of cities in LA County.</a:t>
            </a:r>
          </a:p>
          <a:p>
            <a:r>
              <a:rPr lang="en-US" sz="1200" b="1" i="1" dirty="0"/>
              <a:t>Step 6:</a:t>
            </a:r>
            <a:r>
              <a:rPr lang="en-US" sz="1200" dirty="0"/>
              <a:t> Using Foursquare API, retrieve data for all restaurants within 1 mile of each city. This will include the restaurant categories, such as Chinese, Indian, Middle Easter, Mediterranean, etc.</a:t>
            </a:r>
          </a:p>
          <a:p>
            <a:r>
              <a:rPr lang="en-US" sz="1200" b="1" i="1" dirty="0"/>
              <a:t>Step 7:</a:t>
            </a:r>
            <a:r>
              <a:rPr lang="en-US" sz="1200" dirty="0"/>
              <a:t> Transform the data frame with restaurant venues/categories to one-hot encoding (0/1).</a:t>
            </a:r>
          </a:p>
          <a:p>
            <a:r>
              <a:rPr lang="en-US" sz="1200" b="1" i="1" dirty="0"/>
              <a:t>Step 8:</a:t>
            </a:r>
            <a:r>
              <a:rPr lang="en-US" sz="1200" dirty="0"/>
              <a:t> Use grouping to show the frequency of each restaurant category in each city.</a:t>
            </a:r>
          </a:p>
          <a:p>
            <a:r>
              <a:rPr lang="en-US" sz="1200" b="1" i="1" dirty="0"/>
              <a:t>Step 9:</a:t>
            </a:r>
            <a:r>
              <a:rPr lang="en-US" sz="1200" dirty="0"/>
              <a:t> Using the info from step 8 above, create a data frame with most common restaurant categories for each city.</a:t>
            </a:r>
          </a:p>
          <a:p>
            <a:r>
              <a:rPr lang="en-US" sz="1200" b="1" i="1" dirty="0"/>
              <a:t>Step 10:</a:t>
            </a:r>
            <a:r>
              <a:rPr lang="en-US" sz="1200" dirty="0"/>
              <a:t> Use silhouette score to identify the optimal number of parameter for the number of clusters.</a:t>
            </a:r>
          </a:p>
          <a:p>
            <a:r>
              <a:rPr lang="en-US" sz="1200" b="1" dirty="0"/>
              <a:t>Step 11:</a:t>
            </a:r>
            <a:r>
              <a:rPr lang="en-US" sz="1200" dirty="0"/>
              <a:t> Using the silhouette score for number of clusters, run a </a:t>
            </a:r>
            <a:r>
              <a:rPr lang="en-US" sz="1200" b="1" i="1" dirty="0"/>
              <a:t>k-means clustering algorithm</a:t>
            </a:r>
            <a:r>
              <a:rPr lang="en-US" sz="1200" dirty="0"/>
              <a:t> (unsupervised learning) from the </a:t>
            </a:r>
            <a:r>
              <a:rPr lang="en-US" sz="1200" dirty="0" err="1"/>
              <a:t>Scikit</a:t>
            </a:r>
            <a:r>
              <a:rPr lang="en-US" sz="1200" dirty="0"/>
              <a:t>-learn package.</a:t>
            </a:r>
          </a:p>
          <a:p>
            <a:r>
              <a:rPr lang="en-US" sz="1200" b="1" i="1" dirty="0"/>
              <a:t>Final Step:</a:t>
            </a:r>
            <a:r>
              <a:rPr lang="en-US" sz="1200" dirty="0"/>
              <a:t> Review the clusters to pick the one with most venues and make recommendation to client</a:t>
            </a:r>
          </a:p>
        </p:txBody>
      </p:sp>
    </p:spTree>
    <p:extLst>
      <p:ext uri="{BB962C8B-B14F-4D97-AF65-F5344CB8AC3E}">
        <p14:creationId xmlns:p14="http://schemas.microsoft.com/office/powerpoint/2010/main" val="5969348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7589" y="797324"/>
            <a:ext cx="8610600" cy="1293028"/>
          </a:xfrm>
        </p:spPr>
        <p:txBody>
          <a:bodyPr/>
          <a:lstStyle/>
          <a:p>
            <a:pPr algn="ctr"/>
            <a:r>
              <a:rPr lang="en-US" dirty="0" smtClean="0"/>
              <a:t>Results</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87829" y="2193925"/>
            <a:ext cx="6616341" cy="4024313"/>
          </a:xfrm>
        </p:spPr>
      </p:pic>
    </p:spTree>
    <p:extLst>
      <p:ext uri="{BB962C8B-B14F-4D97-AF65-F5344CB8AC3E}">
        <p14:creationId xmlns:p14="http://schemas.microsoft.com/office/powerpoint/2010/main" val="25631743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0700" y="789086"/>
            <a:ext cx="8610600" cy="1293028"/>
          </a:xfrm>
        </p:spPr>
        <p:txBody>
          <a:bodyPr/>
          <a:lstStyle/>
          <a:p>
            <a:pPr algn="ctr"/>
            <a:r>
              <a:rPr lang="en-US" dirty="0"/>
              <a:t>Discussion and Conclusion</a:t>
            </a:r>
          </a:p>
        </p:txBody>
      </p:sp>
      <p:sp>
        <p:nvSpPr>
          <p:cNvPr id="3" name="Content Placeholder 2"/>
          <p:cNvSpPr>
            <a:spLocks noGrp="1"/>
          </p:cNvSpPr>
          <p:nvPr>
            <p:ph idx="1"/>
          </p:nvPr>
        </p:nvSpPr>
        <p:spPr/>
        <p:txBody>
          <a:bodyPr/>
          <a:lstStyle/>
          <a:p>
            <a:r>
              <a:rPr lang="en-US" dirty="0" smtClean="0"/>
              <a:t>Based on the chart above, the </a:t>
            </a:r>
            <a:r>
              <a:rPr lang="en-US" dirty="0"/>
              <a:t>best place to have a Mediterranean restaurant is in the city of Agoura Hills, CA which has coordinates of 34.147910, -118.765704. </a:t>
            </a:r>
            <a:r>
              <a:rPr lang="en-US" dirty="0" smtClean="0"/>
              <a:t>It meets client’s criteria for a neighborhood who lowest crime rates, higher median income and no competing restaurant in </a:t>
            </a:r>
            <a:r>
              <a:rPr lang="en-US" smtClean="0"/>
              <a:t>the vicinity.</a:t>
            </a:r>
            <a:endParaRPr lang="en-US" dirty="0" smtClean="0"/>
          </a:p>
          <a:p>
            <a:r>
              <a:rPr lang="en-US" dirty="0"/>
              <a:t>This is because it has the highest median income, low crime rate,  and has no other Mediterranean restaurants in its vicinity. </a:t>
            </a:r>
          </a:p>
          <a:p>
            <a:r>
              <a:rPr lang="en-US" dirty="0"/>
              <a:t>For the future, another variable that could be added is population in order to give us additional insight. </a:t>
            </a:r>
          </a:p>
          <a:p>
            <a:pPr marL="0" indent="0">
              <a:buNone/>
            </a:pPr>
            <a:r>
              <a:rPr lang="en-US" dirty="0"/>
              <a:t/>
            </a:r>
            <a:br>
              <a:rPr lang="en-US" dirty="0"/>
            </a:br>
            <a:endParaRPr lang="en-US" dirty="0"/>
          </a:p>
        </p:txBody>
      </p:sp>
    </p:spTree>
    <p:extLst>
      <p:ext uri="{BB962C8B-B14F-4D97-AF65-F5344CB8AC3E}">
        <p14:creationId xmlns:p14="http://schemas.microsoft.com/office/powerpoint/2010/main" val="6636845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0700" y="789086"/>
            <a:ext cx="8610600" cy="1293028"/>
          </a:xfrm>
        </p:spPr>
        <p:txBody>
          <a:bodyPr/>
          <a:lstStyle/>
          <a:p>
            <a:pPr algn="ctr"/>
            <a:r>
              <a:rPr lang="en-US" dirty="0" smtClean="0"/>
              <a:t>Link to Notebook</a:t>
            </a:r>
            <a:endParaRPr lang="en-US" dirty="0"/>
          </a:p>
        </p:txBody>
      </p:sp>
      <p:sp>
        <p:nvSpPr>
          <p:cNvPr id="3" name="Content Placeholder 2"/>
          <p:cNvSpPr>
            <a:spLocks noGrp="1"/>
          </p:cNvSpPr>
          <p:nvPr>
            <p:ph idx="1"/>
          </p:nvPr>
        </p:nvSpPr>
        <p:spPr/>
        <p:txBody>
          <a:bodyPr/>
          <a:lstStyle/>
          <a:p>
            <a:r>
              <a:rPr lang="en-US" dirty="0"/>
              <a:t>https://</a:t>
            </a:r>
            <a:r>
              <a:rPr lang="en-US" dirty="0" smtClean="0"/>
              <a:t>dataplatform.cloud.ibm.com/analytics/notebooks/v2/6c5f3210-437a-4476-af1a-7041d543d521?projectid=5edb56c5-477f-4b3a-8e42-2df03f09180d&amp;context=cpdaas</a:t>
            </a:r>
          </a:p>
          <a:p>
            <a:pPr marL="0" indent="0">
              <a:buNone/>
            </a:pPr>
            <a:r>
              <a:rPr lang="en-US" dirty="0" smtClean="0"/>
              <a:t/>
            </a:r>
            <a:br>
              <a:rPr lang="en-US" dirty="0" smtClean="0"/>
            </a:br>
            <a:r>
              <a:rPr lang="en-US" dirty="0" smtClean="0"/>
              <a:t/>
            </a:r>
            <a:br>
              <a:rPr lang="en-US" dirty="0" smtClean="0"/>
            </a:br>
            <a:endParaRPr lang="en-US" dirty="0"/>
          </a:p>
        </p:txBody>
      </p:sp>
    </p:spTree>
    <p:extLst>
      <p:ext uri="{BB962C8B-B14F-4D97-AF65-F5344CB8AC3E}">
        <p14:creationId xmlns:p14="http://schemas.microsoft.com/office/powerpoint/2010/main" val="1140626795"/>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35</TotalTime>
  <Words>447</Words>
  <Application>Microsoft Office PowerPoint</Application>
  <PresentationFormat>Custom</PresentationFormat>
  <Paragraphs>55</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Vapor Trail</vt:lpstr>
      <vt:lpstr>Coursera Capstone Final Project</vt:lpstr>
      <vt:lpstr>Introduction</vt:lpstr>
      <vt:lpstr>Business Problem</vt:lpstr>
      <vt:lpstr>Criteria</vt:lpstr>
      <vt:lpstr>Data Requirements and Sources</vt:lpstr>
      <vt:lpstr>Methodology</vt:lpstr>
      <vt:lpstr>Results</vt:lpstr>
      <vt:lpstr>Discussion and Conclusion</vt:lpstr>
      <vt:lpstr>Link to Notebook</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Coursera Capstone Final Project</dc:title>
  <dc:creator>Shaheer Shahab</dc:creator>
  <cp:lastModifiedBy>Salman</cp:lastModifiedBy>
  <cp:revision>4</cp:revision>
  <dcterms:created xsi:type="dcterms:W3CDTF">2021-02-03T04:04:41Z</dcterms:created>
  <dcterms:modified xsi:type="dcterms:W3CDTF">2021-02-03T04:56:51Z</dcterms:modified>
</cp:coreProperties>
</file>