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265632-001B-4333-BDB5-1BE3991A9270}">
  <a:tblStyle styleId="{AF265632-001B-4333-BDB5-1BE3991A92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adf08baa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adf08baa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adf08baa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adf08baa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adf08baa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adf08baa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adf08baa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adf08baa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add0ba0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add0ba0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adf08baa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adf08baa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adf08baa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adf08baa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1863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80"/>
              <a:t>Paper Review: </a:t>
            </a:r>
            <a:endParaRPr sz="3580"/>
          </a:p>
          <a:p>
            <a:pPr indent="0" lvl="0" marL="0" rtl="0" algn="l">
              <a:spcBef>
                <a:spcPts val="0"/>
              </a:spcBef>
              <a:spcAft>
                <a:spcPts val="0"/>
              </a:spcAft>
              <a:buSzPts val="990"/>
              <a:buNone/>
            </a:pPr>
            <a:r>
              <a:rPr lang="en" sz="3580"/>
              <a:t>Clickbait Detection Using Long short-term memory</a:t>
            </a:r>
            <a:endParaRPr sz="3580"/>
          </a:p>
        </p:txBody>
      </p:sp>
      <p:sp>
        <p:nvSpPr>
          <p:cNvPr id="87" name="Google Shape;87;p13"/>
          <p:cNvSpPr txBox="1"/>
          <p:nvPr>
            <p:ph idx="1" type="subTitle"/>
          </p:nvPr>
        </p:nvSpPr>
        <p:spPr>
          <a:xfrm>
            <a:off x="729625" y="3172900"/>
            <a:ext cx="7688100" cy="1883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Team No: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Members:</a:t>
            </a:r>
            <a:endParaRPr/>
          </a:p>
          <a:p>
            <a:pPr indent="0" lvl="0" marL="0" rtl="0" algn="l">
              <a:spcBef>
                <a:spcPts val="0"/>
              </a:spcBef>
              <a:spcAft>
                <a:spcPts val="0"/>
              </a:spcAft>
              <a:buNone/>
            </a:pPr>
            <a:r>
              <a:rPr lang="en"/>
              <a:t>Saman Sarker Joy - 20101114 (Presenting)</a:t>
            </a:r>
            <a:endParaRPr/>
          </a:p>
          <a:p>
            <a:pPr indent="0" lvl="0" marL="0" rtl="0" algn="l">
              <a:spcBef>
                <a:spcPts val="0"/>
              </a:spcBef>
              <a:spcAft>
                <a:spcPts val="0"/>
              </a:spcAft>
              <a:buNone/>
            </a:pPr>
            <a:r>
              <a:rPr lang="en"/>
              <a:t>Tanusree Das Aishi - 20101012</a:t>
            </a:r>
            <a:endParaRPr/>
          </a:p>
          <a:p>
            <a:pPr indent="0" lvl="0" marL="0" rtl="0" algn="l">
              <a:spcBef>
                <a:spcPts val="0"/>
              </a:spcBef>
              <a:spcAft>
                <a:spcPts val="0"/>
              </a:spcAft>
              <a:buNone/>
            </a:pPr>
            <a:r>
              <a:rPr lang="en"/>
              <a:t>Naima Tahsin Nodi - 20101150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 Sadiul Arefin Rafi</a:t>
            </a:r>
            <a:endParaRPr/>
          </a:p>
          <a:p>
            <a:pPr indent="0" lvl="0" marL="0" rtl="0" algn="l">
              <a:spcBef>
                <a:spcPts val="0"/>
              </a:spcBef>
              <a:spcAft>
                <a:spcPts val="0"/>
              </a:spcAft>
              <a:buNone/>
            </a:pPr>
            <a:r>
              <a:rPr lang="en"/>
              <a:t>RA: </a:t>
            </a:r>
            <a:r>
              <a:rPr lang="en"/>
              <a:t>Md Sabbir Hossain</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3"/>
          <p:cNvSpPr txBox="1"/>
          <p:nvPr/>
        </p:nvSpPr>
        <p:spPr>
          <a:xfrm>
            <a:off x="727950" y="2896375"/>
            <a:ext cx="826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Lato"/>
                <a:ea typeface="Lato"/>
                <a:cs typeface="Lato"/>
                <a:sym typeface="Lato"/>
              </a:rPr>
              <a:t>Authors: Aromal A Balan; Anoop P; AS Mahesh | Published in: 2022 Second International Conference on Interdisciplinary Cyber Physical Systems (ICPS) | Publisher: IEEE</a:t>
            </a:r>
            <a:endParaRPr b="1" sz="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Research Paper is about?</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clickbaits are rising lately at an alarming rate mainly in social media sites, the paper puts emphasis on detecting this </a:t>
            </a:r>
            <a:r>
              <a:rPr lang="en"/>
              <a:t>fishy titles which primary goal is to attract and encourage the visitors to click.</a:t>
            </a:r>
            <a:endParaRPr/>
          </a:p>
          <a:p>
            <a:pPr indent="0" lvl="0" marL="0" rtl="0" algn="l">
              <a:spcBef>
                <a:spcPts val="1200"/>
              </a:spcBef>
              <a:spcAft>
                <a:spcPts val="0"/>
              </a:spcAft>
              <a:buNone/>
            </a:pPr>
            <a:r>
              <a:rPr lang="en"/>
              <a:t>It presentes techniques to detect them employing deep learning algorithms mainly A RNN based model named LSTM. And what makes it unique is that it does it with account of the textual characteristics, word sequences and colloquial expressions.</a:t>
            </a:r>
            <a:endParaRPr/>
          </a:p>
          <a:p>
            <a:pPr indent="0" lvl="0" marL="0" rtl="0" algn="l">
              <a:spcBef>
                <a:spcPts val="1200"/>
              </a:spcBef>
              <a:spcAft>
                <a:spcPts val="1200"/>
              </a:spcAft>
              <a:buNone/>
            </a:pPr>
            <a:r>
              <a:rPr lang="en"/>
              <a:t>They showed that their technique work pretty good with a high enough accuracy and does better than traditional machine learning model.</a:t>
            </a:r>
            <a:endParaRPr/>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They used a dataset containing 32,000 headlines in total and around 16,000 headlines each for both clickbait and non-clickbait.</a:t>
            </a:r>
            <a:endParaRPr/>
          </a:p>
          <a:p>
            <a:pPr indent="0" lvl="0" marL="0" rtl="0" algn="l">
              <a:spcBef>
                <a:spcPts val="1200"/>
              </a:spcBef>
              <a:spcAft>
                <a:spcPts val="0"/>
              </a:spcAft>
              <a:buNone/>
            </a:pPr>
            <a:r>
              <a:rPr lang="en"/>
              <a:t>Clickbait titles were </a:t>
            </a:r>
            <a:r>
              <a:rPr lang="en"/>
              <a:t>collected from website like:</a:t>
            </a:r>
            <a:endParaRPr/>
          </a:p>
          <a:p>
            <a:pPr indent="-311150" lvl="0" marL="457200" rtl="0" algn="l">
              <a:spcBef>
                <a:spcPts val="1200"/>
              </a:spcBef>
              <a:spcAft>
                <a:spcPts val="0"/>
              </a:spcAft>
              <a:buSzPts val="1300"/>
              <a:buChar char="-"/>
            </a:pPr>
            <a:r>
              <a:rPr lang="en"/>
              <a:t>ViralNova, Upworthy, BuzzFeed, Scoopwhoop, ViralStories etc</a:t>
            </a:r>
            <a:endParaRPr/>
          </a:p>
          <a:p>
            <a:pPr indent="0" lvl="0" marL="0" rtl="0" algn="l">
              <a:spcBef>
                <a:spcPts val="1200"/>
              </a:spcBef>
              <a:spcAft>
                <a:spcPts val="0"/>
              </a:spcAft>
              <a:buNone/>
            </a:pPr>
            <a:r>
              <a:rPr lang="en"/>
              <a:t>Non-Clickbait titles are collected from:</a:t>
            </a:r>
            <a:endParaRPr/>
          </a:p>
          <a:p>
            <a:pPr indent="-311150" lvl="0" marL="457200" rtl="0" algn="l">
              <a:spcBef>
                <a:spcPts val="1200"/>
              </a:spcBef>
              <a:spcAft>
                <a:spcPts val="0"/>
              </a:spcAft>
              <a:buSzPts val="1300"/>
              <a:buChar char="-"/>
            </a:pPr>
            <a:r>
              <a:rPr lang="en"/>
              <a:t>Reliable sources like New York Times, WikiNews, The Guardian</a:t>
            </a:r>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Word Embedding</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312"/>
              <a:t>The </a:t>
            </a:r>
            <a:r>
              <a:rPr lang="en" sz="1312"/>
              <a:t>dataset</a:t>
            </a:r>
            <a:r>
              <a:rPr lang="en" sz="1312"/>
              <a:t> was put through some </a:t>
            </a:r>
            <a:r>
              <a:rPr lang="en" sz="1312"/>
              <a:t>preprocessing</a:t>
            </a:r>
            <a:r>
              <a:rPr lang="en" sz="1312"/>
              <a:t> steps:</a:t>
            </a:r>
            <a:endParaRPr sz="1312"/>
          </a:p>
          <a:p>
            <a:pPr indent="-311943" lvl="0" marL="457200" rtl="0" algn="l">
              <a:lnSpc>
                <a:spcPct val="95000"/>
              </a:lnSpc>
              <a:spcBef>
                <a:spcPts val="1200"/>
              </a:spcBef>
              <a:spcAft>
                <a:spcPts val="0"/>
              </a:spcAft>
              <a:buSzPts val="1313"/>
              <a:buChar char="-"/>
            </a:pPr>
            <a:r>
              <a:rPr lang="en" sz="1312"/>
              <a:t>Converting all words into lowercase</a:t>
            </a:r>
            <a:endParaRPr sz="1312"/>
          </a:p>
          <a:p>
            <a:pPr indent="-311943" lvl="0" marL="457200" rtl="0" algn="l">
              <a:lnSpc>
                <a:spcPct val="95000"/>
              </a:lnSpc>
              <a:spcBef>
                <a:spcPts val="0"/>
              </a:spcBef>
              <a:spcAft>
                <a:spcPts val="0"/>
              </a:spcAft>
              <a:buSzPts val="1313"/>
              <a:buChar char="-"/>
            </a:pPr>
            <a:r>
              <a:rPr lang="en" sz="1312"/>
              <a:t>Removed punctuations</a:t>
            </a:r>
            <a:endParaRPr sz="1312"/>
          </a:p>
          <a:p>
            <a:pPr indent="-311943" lvl="0" marL="457200" rtl="0" algn="l">
              <a:lnSpc>
                <a:spcPct val="95000"/>
              </a:lnSpc>
              <a:spcBef>
                <a:spcPts val="0"/>
              </a:spcBef>
              <a:spcAft>
                <a:spcPts val="0"/>
              </a:spcAft>
              <a:buSzPts val="1313"/>
              <a:buChar char="-"/>
            </a:pPr>
            <a:r>
              <a:rPr lang="en" sz="1312"/>
              <a:t>Removed </a:t>
            </a:r>
            <a:r>
              <a:rPr lang="en" sz="1312"/>
              <a:t>numbers</a:t>
            </a:r>
            <a:endParaRPr sz="1312"/>
          </a:p>
          <a:p>
            <a:pPr indent="-311943" lvl="0" marL="457200" rtl="0" algn="l">
              <a:lnSpc>
                <a:spcPct val="95000"/>
              </a:lnSpc>
              <a:spcBef>
                <a:spcPts val="0"/>
              </a:spcBef>
              <a:spcAft>
                <a:spcPts val="0"/>
              </a:spcAft>
              <a:buSzPts val="1313"/>
              <a:buChar char="-"/>
            </a:pPr>
            <a:r>
              <a:rPr lang="en" sz="1312"/>
              <a:t>Removed stopwords (The, That, Is etc.)</a:t>
            </a:r>
            <a:endParaRPr sz="1312"/>
          </a:p>
          <a:p>
            <a:pPr indent="0" lvl="0" marL="0" rtl="0" algn="l">
              <a:lnSpc>
                <a:spcPct val="95000"/>
              </a:lnSpc>
              <a:spcBef>
                <a:spcPts val="1200"/>
              </a:spcBef>
              <a:spcAft>
                <a:spcPts val="0"/>
              </a:spcAft>
              <a:buNone/>
            </a:pPr>
            <a:r>
              <a:rPr lang="en" sz="1312"/>
              <a:t>Then they were </a:t>
            </a:r>
            <a:r>
              <a:rPr lang="en" sz="1312"/>
              <a:t>converted</a:t>
            </a:r>
            <a:r>
              <a:rPr lang="en" sz="1312"/>
              <a:t> into word vectors which is simply the </a:t>
            </a:r>
            <a:r>
              <a:rPr lang="en" sz="1312"/>
              <a:t>Numerical</a:t>
            </a:r>
            <a:r>
              <a:rPr lang="en" sz="1312"/>
              <a:t> </a:t>
            </a:r>
            <a:r>
              <a:rPr lang="en" sz="1312"/>
              <a:t>representation</a:t>
            </a:r>
            <a:r>
              <a:rPr lang="en" sz="1312"/>
              <a:t> of the words. For this paper, they used Word2vec word embeddings. This with the help of A NN model, it finds the word </a:t>
            </a:r>
            <a:r>
              <a:rPr lang="en" sz="1312"/>
              <a:t>association which can find and identify synonyms and phrases used after its being trained.</a:t>
            </a:r>
            <a:endParaRPr sz="1312"/>
          </a:p>
          <a:p>
            <a:pPr indent="0" lvl="0" marL="0" rtl="0" algn="l">
              <a:lnSpc>
                <a:spcPct val="95000"/>
              </a:lnSpc>
              <a:spcBef>
                <a:spcPts val="1200"/>
              </a:spcBef>
              <a:spcAft>
                <a:spcPts val="1200"/>
              </a:spcAft>
              <a:buNone/>
            </a:pPr>
            <a:r>
              <a:rPr lang="en" sz="1312"/>
              <a:t>The dataset was split into 80/20 percent for training and testing purposes.</a:t>
            </a:r>
            <a:endParaRPr sz="1312"/>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used in the paper</a:t>
            </a:r>
            <a:endParaRPr/>
          </a:p>
        </p:txBody>
      </p:sp>
      <p:sp>
        <p:nvSpPr>
          <p:cNvPr id="116" name="Google Shape;116;p17"/>
          <p:cNvSpPr txBox="1"/>
          <p:nvPr>
            <p:ph idx="1" type="body"/>
          </p:nvPr>
        </p:nvSpPr>
        <p:spPr>
          <a:xfrm>
            <a:off x="729450" y="1853850"/>
            <a:ext cx="5314200" cy="2453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a:t>LSTM (Long Short-Term Memory)</a:t>
            </a:r>
            <a:r>
              <a:rPr lang="en"/>
              <a:t> is a type of neural network that is good at understanding and making predictions with sequences of data, like sentences or time series. </a:t>
            </a:r>
            <a:endParaRPr/>
          </a:p>
          <a:p>
            <a:pPr indent="0" lvl="0" marL="457200" rtl="0" algn="l">
              <a:spcBef>
                <a:spcPts val="1200"/>
              </a:spcBef>
              <a:spcAft>
                <a:spcPts val="0"/>
              </a:spcAft>
              <a:buNone/>
            </a:pPr>
            <a:r>
              <a:rPr b="1" lang="en"/>
              <a:t>Cell State: </a:t>
            </a:r>
            <a:r>
              <a:rPr lang="en"/>
              <a:t>This is like a long-term memory that stores important information from the past. It helps the network understand the context of the sequence.</a:t>
            </a:r>
            <a:endParaRPr/>
          </a:p>
          <a:p>
            <a:pPr indent="0" lvl="0" marL="457200" rtl="0" algn="l">
              <a:spcBef>
                <a:spcPts val="1200"/>
              </a:spcBef>
              <a:spcAft>
                <a:spcPts val="0"/>
              </a:spcAft>
              <a:buNone/>
            </a:pPr>
            <a:r>
              <a:rPr b="1" lang="en"/>
              <a:t>Input Gate: </a:t>
            </a:r>
            <a:r>
              <a:rPr lang="en"/>
              <a:t>This gate decides what new information should be stored in the memory cell. It looks at the current input and the previous memory cell and decides what to keep.</a:t>
            </a:r>
            <a:endParaRPr/>
          </a:p>
          <a:p>
            <a:pPr indent="0" lvl="0" marL="457200" rtl="0" algn="l">
              <a:spcBef>
                <a:spcPts val="1200"/>
              </a:spcBef>
              <a:spcAft>
                <a:spcPts val="0"/>
              </a:spcAft>
              <a:buNone/>
            </a:pPr>
            <a:r>
              <a:rPr b="1" lang="en"/>
              <a:t>Forget Gate: </a:t>
            </a:r>
            <a:r>
              <a:rPr lang="en"/>
              <a:t>This gate decides what information should be forgotten from the memory cell. It looks at the current input and the previous memory cell and decides what to remove.</a:t>
            </a:r>
            <a:endParaRPr/>
          </a:p>
          <a:p>
            <a:pPr indent="0" lvl="0" marL="457200" rtl="0" algn="l">
              <a:spcBef>
                <a:spcPts val="1200"/>
              </a:spcBef>
              <a:spcAft>
                <a:spcPts val="0"/>
              </a:spcAft>
              <a:buNone/>
            </a:pPr>
            <a:r>
              <a:rPr b="1" lang="en"/>
              <a:t>Output Gate:</a:t>
            </a:r>
            <a:r>
              <a:rPr lang="en"/>
              <a:t> This gate decides what information from the memory cell should be used as the output of the LSTM unit. It looks at the current input, the previous memory cell, and the updated memory cell, and decides what to output.</a:t>
            </a:r>
            <a:endParaRPr/>
          </a:p>
          <a:p>
            <a:pPr indent="0" lvl="0" marL="0" rtl="0" algn="l">
              <a:spcBef>
                <a:spcPts val="1200"/>
              </a:spcBef>
              <a:spcAft>
                <a:spcPts val="1200"/>
              </a:spcAft>
              <a:buNone/>
            </a:pPr>
            <a:r>
              <a:rPr b="1" lang="en"/>
              <a:t>Naive Bayes Classifier: </a:t>
            </a:r>
            <a:r>
              <a:rPr lang="en"/>
              <a:t>The Naive Bayes classifier is a simple but effective algorithm used for classification tasks. It is based on Bayes' theorem, a fundamental principle in probability theory. The Naive Bayes classifier assumes that all features in the input data are independent of each other, meaning that the presence or absence of one feature does not affect the presence or absence of any other feature. This assumption simplifies the calculations and makes the algorithm computationally efficient.</a:t>
            </a:r>
            <a:endParaRPr/>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7"/>
          <p:cNvPicPr preferRelativeResize="0"/>
          <p:nvPr/>
        </p:nvPicPr>
        <p:blipFill>
          <a:blip r:embed="rId3">
            <a:alphaModFix/>
          </a:blip>
          <a:stretch>
            <a:fillRect/>
          </a:stretch>
        </p:blipFill>
        <p:spPr>
          <a:xfrm>
            <a:off x="5932823" y="1264000"/>
            <a:ext cx="3052653" cy="2373500"/>
          </a:xfrm>
          <a:prstGeom prst="rect">
            <a:avLst/>
          </a:prstGeom>
          <a:noFill/>
          <a:ln>
            <a:noFill/>
          </a:ln>
        </p:spPr>
      </p:pic>
      <p:sp>
        <p:nvSpPr>
          <p:cNvPr id="119" name="Google Shape;119;p17"/>
          <p:cNvSpPr txBox="1"/>
          <p:nvPr/>
        </p:nvSpPr>
        <p:spPr>
          <a:xfrm>
            <a:off x="6883225" y="3282775"/>
            <a:ext cx="19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Image 1: LSTM</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and Results</a:t>
            </a:r>
            <a:endParaRPr/>
          </a:p>
        </p:txBody>
      </p:sp>
      <p:sp>
        <p:nvSpPr>
          <p:cNvPr id="125" name="Google Shape;125;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312"/>
              <a:t>Word2vec: Different </a:t>
            </a:r>
            <a:r>
              <a:rPr lang="en" sz="1312"/>
              <a:t>dimension</a:t>
            </a:r>
            <a:r>
              <a:rPr lang="en" sz="1312"/>
              <a:t> of word2vec was used from 50 to 300 and it was found that 200 was giving the best accuracy score.</a:t>
            </a:r>
            <a:endParaRPr sz="1312"/>
          </a:p>
          <a:p>
            <a:pPr indent="0" lvl="0" marL="0" rtl="0" algn="l">
              <a:lnSpc>
                <a:spcPct val="95000"/>
              </a:lnSpc>
              <a:spcBef>
                <a:spcPts val="1200"/>
              </a:spcBef>
              <a:spcAft>
                <a:spcPts val="0"/>
              </a:spcAft>
              <a:buNone/>
            </a:pPr>
            <a:r>
              <a:rPr lang="en" sz="1312"/>
              <a:t>For the LSTM: LSTM unit was set to 50, Dropout was 0.2, it ran for 3 </a:t>
            </a:r>
            <a:r>
              <a:rPr lang="en" sz="1312"/>
              <a:t>epochs</a:t>
            </a:r>
            <a:r>
              <a:rPr lang="en" sz="1312"/>
              <a:t> and Activation function was used sigmoid.</a:t>
            </a:r>
            <a:endParaRPr sz="1312"/>
          </a:p>
          <a:p>
            <a:pPr indent="0" lvl="0" marL="0" rtl="0" algn="l">
              <a:lnSpc>
                <a:spcPct val="95000"/>
              </a:lnSpc>
              <a:spcBef>
                <a:spcPts val="1200"/>
              </a:spcBef>
              <a:spcAft>
                <a:spcPts val="1200"/>
              </a:spcAft>
              <a:buNone/>
            </a:pPr>
            <a:r>
              <a:rPr lang="en" sz="1312"/>
              <a:t>Results </a:t>
            </a:r>
            <a:r>
              <a:rPr lang="en" sz="1312"/>
              <a:t>showed that:</a:t>
            </a:r>
            <a:endParaRPr sz="1312"/>
          </a:p>
        </p:txBody>
      </p:sp>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7" name="Google Shape;127;p18"/>
          <p:cNvGraphicFramePr/>
          <p:nvPr/>
        </p:nvGraphicFramePr>
        <p:xfrm>
          <a:off x="954300" y="3543300"/>
          <a:ext cx="3000000" cy="3000000"/>
        </p:xfrm>
        <a:graphic>
          <a:graphicData uri="http://schemas.openxmlformats.org/drawingml/2006/table">
            <a:tbl>
              <a:tblPr>
                <a:noFill/>
                <a:tableStyleId>{AF265632-001B-4333-BDB5-1BE3991A9270}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a:t>
                      </a:r>
                      <a:endParaRPr/>
                    </a:p>
                  </a:txBody>
                  <a:tcPr marT="91425" marB="91425" marR="91425" marL="91425"/>
                </a:tc>
              </a:tr>
              <a:tr h="381000">
                <a:tc>
                  <a:txBody>
                    <a:bodyPr/>
                    <a:lstStyle/>
                    <a:p>
                      <a:pPr indent="0" lvl="0" marL="0" rtl="0" algn="l">
                        <a:spcBef>
                          <a:spcPts val="0"/>
                        </a:spcBef>
                        <a:spcAft>
                          <a:spcPts val="0"/>
                        </a:spcAft>
                        <a:buNone/>
                      </a:pPr>
                      <a:r>
                        <a:rPr lang="en"/>
                        <a:t>Naive Bayes</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0.95</a:t>
                      </a:r>
                      <a:endParaRPr/>
                    </a:p>
                  </a:txBody>
                  <a:tcPr marT="91425" marB="91425" marR="91425" marL="91425"/>
                </a:tc>
              </a:tr>
              <a:tr h="381000">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Comments from my end</a:t>
            </a:r>
            <a:endParaRPr/>
          </a:p>
        </p:txBody>
      </p:sp>
      <p:sp>
        <p:nvSpPr>
          <p:cNvPr id="133" name="Google Shape;13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They used only one deep </a:t>
            </a:r>
            <a:r>
              <a:rPr lang="en"/>
              <a:t>learning model for it.</a:t>
            </a:r>
            <a:endParaRPr/>
          </a:p>
          <a:p>
            <a:pPr indent="-311150" lvl="0" marL="457200" rtl="0" algn="l">
              <a:spcBef>
                <a:spcPts val="0"/>
              </a:spcBef>
              <a:spcAft>
                <a:spcPts val="0"/>
              </a:spcAft>
              <a:buSzPts val="1300"/>
              <a:buAutoNum type="arabicPeriod"/>
            </a:pPr>
            <a:r>
              <a:rPr lang="en"/>
              <a:t>They only used word2vec.</a:t>
            </a:r>
            <a:endParaRPr/>
          </a:p>
          <a:p>
            <a:pPr indent="-311150" lvl="0" marL="457200" rtl="0" algn="l">
              <a:spcBef>
                <a:spcPts val="0"/>
              </a:spcBef>
              <a:spcAft>
                <a:spcPts val="0"/>
              </a:spcAft>
              <a:buSzPts val="1300"/>
              <a:buAutoNum type="arabicPeriod"/>
            </a:pPr>
            <a:r>
              <a:rPr lang="en"/>
              <a:t>Experimenting with different hyperparameters gave a significant boost in the overall accuracy.</a:t>
            </a:r>
            <a:endParaRPr/>
          </a:p>
          <a:p>
            <a:pPr indent="-311150" lvl="0" marL="457200" rtl="0" algn="l">
              <a:spcBef>
                <a:spcPts val="0"/>
              </a:spcBef>
              <a:spcAft>
                <a:spcPts val="0"/>
              </a:spcAft>
              <a:buSzPts val="1300"/>
              <a:buAutoNum type="arabicPeriod"/>
            </a:pPr>
            <a:r>
              <a:rPr lang="en"/>
              <a:t>Preprocessing is very important in this kind of tasks.</a:t>
            </a:r>
            <a:endParaRPr/>
          </a:p>
          <a:p>
            <a:pPr indent="-311150" lvl="0" marL="457200" rtl="0" algn="l">
              <a:spcBef>
                <a:spcPts val="0"/>
              </a:spcBef>
              <a:spcAft>
                <a:spcPts val="0"/>
              </a:spcAft>
              <a:buSzPts val="1300"/>
              <a:buAutoNum type="arabicPeriod"/>
            </a:pPr>
            <a:r>
              <a:rPr lang="en"/>
              <a:t>Dropout value is used for reducing the change of overfitting.</a:t>
            </a:r>
            <a:endParaRPr/>
          </a:p>
        </p:txBody>
      </p:sp>
      <p:sp>
        <p:nvSpPr>
          <p:cNvPr id="134" name="Google Shape;13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40" name="Google Shape;14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1" name="Google Shape;141;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