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e0a8f35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e0a8f35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e0a8f351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e0a8f35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e0a8f35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e0a8f35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dc5b3c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dc5b3c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ee8bfc1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ee8bfc1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e8bfc14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ee8bfc14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e8bfc14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ee8bfc14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ee8bfc14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ee8bfc14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edc5b3c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edc5b3c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ee9e7a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ee9e7a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dc5b3c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dc5b3c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e9e7ae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e9e7ae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ee9e7ae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ee9e7ae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ee9e7ae3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ee9e7ae3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ee9e7ae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ee9e7ae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e9e7ae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ee9e7ae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adf08baa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adf08baa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edc5b3c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edc5b3c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edc5b3cb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edc5b3c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edc5b3cb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edc5b3cb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ee0a8f35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ee0a8f35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e0a8f35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e0a8f3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edc5b3cb7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edc5b3cb7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ee0a8f35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ee0a8f35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186300"/>
            <a:ext cx="7933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Concept Map: </a:t>
            </a:r>
            <a:endParaRPr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Fine-Tuning and Masked Language Models</a:t>
            </a:r>
            <a:endParaRPr sz="35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989950"/>
            <a:ext cx="7688100" cy="1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Team No: </a:t>
            </a:r>
            <a:r>
              <a:rPr lang="en">
                <a:solidFill>
                  <a:schemeClr val="dk2"/>
                </a:solidFill>
              </a:rPr>
              <a:t>32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Members: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Saman Sarker Joy - 20101114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Tanusree Das Aishi - 20101012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Naima Tahsin Nodi - 20101150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ST: Sadiul Arefin Rafi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RA: </a:t>
            </a:r>
            <a:r>
              <a:rPr lang="en">
                <a:solidFill>
                  <a:schemeClr val="dk2"/>
                </a:solidFill>
              </a:rPr>
              <a:t>Md Sabbir Hossain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Bidirectional Encoders Cont.</a:t>
            </a:r>
            <a:endParaRPr sz="3000"/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727950" y="2571750"/>
            <a:ext cx="7688100" cy="2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In MLM, a percentage of input tokens are randomly chosen for masking.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Typically, around 15% of the input tokens are selected for masking.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masked tokens are then replaced as described above (with [MASK], random token, or unchanged).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model is trained to predict the original masked words by considering the context provided by the remaining tokens in the sequence.</a:t>
            </a:r>
            <a:endParaRPr sz="1450"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Bidirectional Encoders Cont.</a:t>
            </a:r>
            <a:endParaRPr sz="3000"/>
          </a:p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727950" y="2571750"/>
            <a:ext cx="7688100" cy="2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Masking spans involves selecting contiguous sequences of words, also known as spans, from the input text.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These spans are then masked by replacing the words within the span, similar to the masking of individual words.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Masking spans is particularly useful for tasks that involve identifying and classifying larger units of text, such as question answering, syntactic parsing, and coreference resolution.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objective is to predict the masked words within the span based on the surrounding context.</a:t>
            </a:r>
            <a:endParaRPr sz="1450"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Bidirectional Encoders Cont.</a:t>
            </a:r>
            <a:endParaRPr sz="3000"/>
          </a:p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727950" y="2571750"/>
            <a:ext cx="7688100" cy="2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Span Boundary Objective (SBO) is an additional objective used in span-based masking.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SBO focuses on predicting the words within a masked span using the words preceding and following the span.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model learns to associate the boundaries of a span with the words inside it, enabling better understanding of span-based relationships.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SBO augments the MLM objective by incorporating predictions of words within a span, using output vectors and positional embeddings.</a:t>
            </a:r>
            <a:endParaRPr sz="1450"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9041"/>
          <a:stretch/>
        </p:blipFill>
        <p:spPr>
          <a:xfrm>
            <a:off x="1460825" y="0"/>
            <a:ext cx="62223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ctrTitle"/>
          </p:nvPr>
        </p:nvSpPr>
        <p:spPr>
          <a:xfrm>
            <a:off x="729450" y="1322450"/>
            <a:ext cx="76881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Next Sentence Prediction (NSP)</a:t>
            </a:r>
            <a:endParaRPr sz="3280"/>
          </a:p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727950" y="2110500"/>
            <a:ext cx="76881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 learning objective introduced to train BERT, to capture the knowledge determining the relationship between pairs of sentences that includes tasks such as : paraphrase detection, entailment or discourse coherence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model is presented with pairs of sentences and is asked to predict whether each pair consists of an actual pair of adjacent sentences from the training corpus or a pair of unrelated sentences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 BERT, 50% of the training pairs consisted of positive pairs, and in the other 50% the second sentence of a pair was randomly selected from elsewhere in the corpus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1"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ctrTitle"/>
          </p:nvPr>
        </p:nvSpPr>
        <p:spPr>
          <a:xfrm>
            <a:off x="729450" y="1322450"/>
            <a:ext cx="76881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280"/>
              <a:t>Next Sentence Prediction (NSP) Cont.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729625" y="2306200"/>
            <a:ext cx="7688100" cy="19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To facilitate NSP training, BERT introduces two new tokens to the input representation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During training, the output vector from the final layer associated with the [CLS] token represents the next sentence prediction.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Cross entropy is used to compute the NSP loss for each sentence pair presented to the model</a:t>
            </a:r>
            <a:endParaRPr sz="1800"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ctrTitle"/>
          </p:nvPr>
        </p:nvSpPr>
        <p:spPr>
          <a:xfrm>
            <a:off x="727950" y="1336425"/>
            <a:ext cx="76881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300"/>
              <a:t>Training Regimes</a:t>
            </a:r>
            <a:endParaRPr sz="3300"/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729625" y="2264250"/>
            <a:ext cx="76881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corpus used in training consisted of an 800 million word corpus of book texts called BooksCorpus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Along with a 2.5 Billion word corpus derived from the English Wikipedia, for a combined size of 3.3 Billion words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Pairs of sentences were selected from the training corpus according to the next sentence prediction 50/50 scheme for training the BERT 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Approximately 40 epochs over the training data was required for the model to converge.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729450" y="1322450"/>
            <a:ext cx="76881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Contextual Embeddings</a:t>
            </a:r>
            <a:endParaRPr sz="3700"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729625" y="2250275"/>
            <a:ext cx="76881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Contextual embeddings are used to capture the meaning of a word and its contextual information in a sentence or document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Contextual embeddings are vectors representing some aspect of the meaning of a token in context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 traditional word embeddings like word2vec fixed vector representations of words are assigned while contextual embeddings take into account the surrounding context of a word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Static embeddings represent the meaning of word types (vocabulary entries), meanwhile contextual embeddings represent the meaning of word tokens: instances of a particular word type in a particular context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Used for tasks like measuring the semantic similarity of two words in context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9264"/>
          <a:stretch/>
        </p:blipFill>
        <p:spPr>
          <a:xfrm>
            <a:off x="1453150" y="0"/>
            <a:ext cx="62376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1"/>
          <p:cNvSpPr txBox="1"/>
          <p:nvPr>
            <p:ph type="ctrTitle"/>
          </p:nvPr>
        </p:nvSpPr>
        <p:spPr>
          <a:xfrm>
            <a:off x="729450" y="1169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Transfer Learning through Fine-Tuning</a:t>
            </a:r>
            <a:endParaRPr sz="3000"/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729450" y="1977225"/>
            <a:ext cx="76881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Pretrained language models extract useful generalizations from large text datasets.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It creates interfaces between pretrained models and downstream applications.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It involves adding application-specific parameters to pretrained models.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Labeled data from the application is used to train these additional parameters.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Pretrained model parameters are typically frozen or minimally adjusted during fine-tuning.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Fine-tuning methods are introduced for 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Sequence classification, 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Labeling, 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Sentence-pair inference and 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Span-based operations.</a:t>
            </a:r>
            <a:endParaRPr sz="1450"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Basic Information</a:t>
            </a:r>
            <a:endParaRPr sz="30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7950" y="2445175"/>
            <a:ext cx="7688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Book Name: </a:t>
            </a:r>
            <a:r>
              <a:rPr b="1" lang="en" sz="1400">
                <a:solidFill>
                  <a:srgbClr val="000000"/>
                </a:solidFill>
              </a:rPr>
              <a:t>Speech and Language Processing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Authors: </a:t>
            </a:r>
            <a:r>
              <a:rPr b="1" lang="en" sz="1400">
                <a:solidFill>
                  <a:srgbClr val="000000"/>
                </a:solidFill>
              </a:rPr>
              <a:t>Dan Jurafsky </a:t>
            </a:r>
            <a:r>
              <a:rPr lang="en" sz="1400">
                <a:solidFill>
                  <a:srgbClr val="000000"/>
                </a:solidFill>
              </a:rPr>
              <a:t>and </a:t>
            </a:r>
            <a:r>
              <a:rPr b="1" lang="en" sz="1400">
                <a:solidFill>
                  <a:srgbClr val="000000"/>
                </a:solidFill>
              </a:rPr>
              <a:t>James H. Martin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Edition: </a:t>
            </a:r>
            <a:r>
              <a:rPr b="1" lang="en" sz="1400">
                <a:solidFill>
                  <a:srgbClr val="000000"/>
                </a:solidFill>
              </a:rPr>
              <a:t>3rd ed. draft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</a:t>
            </a:r>
            <a:r>
              <a:rPr lang="en" sz="1400">
                <a:solidFill>
                  <a:srgbClr val="000000"/>
                </a:solidFill>
              </a:rPr>
              <a:t>ear: </a:t>
            </a:r>
            <a:r>
              <a:rPr b="1" lang="en" sz="1400">
                <a:solidFill>
                  <a:srgbClr val="000000"/>
                </a:solidFill>
              </a:rPr>
              <a:t>Jan 7, 2023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ublisher: </a:t>
            </a:r>
            <a:r>
              <a:rPr b="1" lang="en" sz="1400">
                <a:solidFill>
                  <a:srgbClr val="000000"/>
                </a:solidFill>
              </a:rPr>
              <a:t>Prentice Hall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Chapter Name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b="1" lang="en" sz="1400">
                <a:solidFill>
                  <a:srgbClr val="000000"/>
                </a:solidFill>
              </a:rPr>
              <a:t>Fine-Tuning and Masked Language Models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2"/>
          <p:cNvSpPr txBox="1"/>
          <p:nvPr>
            <p:ph type="ctrTitle"/>
          </p:nvPr>
        </p:nvSpPr>
        <p:spPr>
          <a:xfrm>
            <a:off x="729450" y="1169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Sequence Classification</a:t>
            </a:r>
            <a:endParaRPr sz="3000"/>
          </a:p>
        </p:txBody>
      </p:sp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469800" y="2157400"/>
            <a:ext cx="82074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Sequence classification represents an input sequence 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            with a consolidated representation.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RNNs and transformers use a hidden layer or an additional vector as the sequence embedding.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In BERT, the [CLS] token serves as the embedding for the entire sequence.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Fine-tuning updates W_c with labeled training data and cross-entropy loss.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loss can update pretrained language model weights.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Minimal changes are made to language model parameters.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Focus is often on final layers of the transformer.</a:t>
            </a:r>
            <a:endParaRPr sz="1450"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025" y="678825"/>
            <a:ext cx="3080674" cy="15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3"/>
          <p:cNvSpPr txBox="1"/>
          <p:nvPr>
            <p:ph type="ctrTitle"/>
          </p:nvPr>
        </p:nvSpPr>
        <p:spPr>
          <a:xfrm>
            <a:off x="729450" y="1169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Pair-Wise Sequence Classification</a:t>
            </a:r>
            <a:endParaRPr sz="3000"/>
          </a:p>
        </p:txBody>
      </p:sp>
      <p:sp>
        <p:nvSpPr>
          <p:cNvPr id="232" name="Google Shape;232;p33"/>
          <p:cNvSpPr txBox="1"/>
          <p:nvPr>
            <p:ph idx="1" type="subTitle"/>
          </p:nvPr>
        </p:nvSpPr>
        <p:spPr>
          <a:xfrm>
            <a:off x="468225" y="1959225"/>
            <a:ext cx="82074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Fine-tuning for pair sequence classification involves using labeled sentence pairs, with the [CLS] token representing the input, to update the model's weights and generate predictions.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Natural Language Inference(MultiNLI)</a:t>
            </a:r>
            <a:r>
              <a:rPr lang="en" sz="1450"/>
              <a:t> dataset is used for entailment classification.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It tasks involve classifying the relationship between a pair of sentences.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MultiNLI corpus has three labels: entails, contradicts, and neutral.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Labels describe the relationship between the premise and hypothesis sentences.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In MultiNLI, "contradicts" means premise contradicts hypothesis, "entails" means premise entails hypothesis, and "neutral" means neither is necessarily true.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Fine-tuning</a:t>
            </a:r>
            <a:r>
              <a:rPr lang="en" sz="1450"/>
              <a:t>: premise/hypothesis pairs processed, [CLS] token output classified using MultiNLI.</a:t>
            </a:r>
            <a:endParaRPr sz="14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4"/>
          <p:cNvSpPr txBox="1"/>
          <p:nvPr>
            <p:ph type="ctrTitle"/>
          </p:nvPr>
        </p:nvSpPr>
        <p:spPr>
          <a:xfrm>
            <a:off x="729450" y="1169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Sequence Labelling</a:t>
            </a:r>
            <a:endParaRPr sz="3000"/>
          </a:p>
        </p:txBody>
      </p:sp>
      <p:sp>
        <p:nvSpPr>
          <p:cNvPr id="239" name="Google Shape;239;p34"/>
          <p:cNvSpPr txBox="1"/>
          <p:nvPr>
            <p:ph idx="1" type="subTitle"/>
          </p:nvPr>
        </p:nvSpPr>
        <p:spPr>
          <a:xfrm>
            <a:off x="468300" y="2274550"/>
            <a:ext cx="8207400" cy="24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Sequence labeling tasks, like part-of-speech tagging or named entity recognition, use a classification approach.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final output vector for each token is passed to a classifier with softmax distribution over possible tags.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Subword tokenization can complicate alignment with BIO tags used in supervised training data.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Assigning BIO tags to subword tokens during training and recovering word-level tags during decoding is necessary.</a:t>
            </a:r>
            <a:endParaRPr sz="1450"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075" y="590550"/>
            <a:ext cx="3118225" cy="14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5"/>
          <p:cNvSpPr txBox="1"/>
          <p:nvPr>
            <p:ph type="ctrTitle"/>
          </p:nvPr>
        </p:nvSpPr>
        <p:spPr>
          <a:xfrm>
            <a:off x="729450" y="1169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Fine-tuning for Span-Based Applications </a:t>
            </a:r>
            <a:endParaRPr sz="3000"/>
          </a:p>
        </p:txBody>
      </p:sp>
      <p:sp>
        <p:nvSpPr>
          <p:cNvPr id="247" name="Google Shape;247;p35"/>
          <p:cNvSpPr txBox="1"/>
          <p:nvPr>
            <p:ph idx="1" type="subTitle"/>
          </p:nvPr>
        </p:nvSpPr>
        <p:spPr>
          <a:xfrm>
            <a:off x="469800" y="2392450"/>
            <a:ext cx="8207400" cy="23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Span-oriented applications focus on contiguous token sequences, including tasks like named entity recognition, question answering, and coreference resolution.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A span is a contiguous sequence of tokens within an input sequence. 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Fine-tuning span-based model: pretrained embeddings generate span representations, concatenate components.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Span representation:</a:t>
            </a:r>
            <a:r>
              <a:rPr lang="en" sz="1450"/>
              <a:t> start/end token embeddings as boundaries, span average summarization.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Advanced methods: </a:t>
            </a:r>
            <a:r>
              <a:rPr lang="en" sz="1450"/>
              <a:t>separate networks for start/end representations overcome span limitations.</a:t>
            </a:r>
            <a:endParaRPr sz="14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6"/>
          <p:cNvSpPr txBox="1"/>
          <p:nvPr>
            <p:ph type="ctrTitle"/>
          </p:nvPr>
        </p:nvSpPr>
        <p:spPr>
          <a:xfrm>
            <a:off x="727950" y="10882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Fine-tuning for Span-Based Applications Cont.</a:t>
            </a:r>
            <a:endParaRPr sz="2600"/>
          </a:p>
        </p:txBody>
      </p:sp>
      <p:sp>
        <p:nvSpPr>
          <p:cNvPr id="254" name="Google Shape;254;p36"/>
          <p:cNvSpPr txBox="1"/>
          <p:nvPr>
            <p:ph idx="1" type="subTitle"/>
          </p:nvPr>
        </p:nvSpPr>
        <p:spPr>
          <a:xfrm>
            <a:off x="280250" y="1614400"/>
            <a:ext cx="58551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Examples of fine-tuning for span-based applications include: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Named Entity Recognition (NER):</a:t>
            </a:r>
            <a:r>
              <a:rPr lang="en" sz="1450"/>
              <a:t> Pretrained model fine-tuned for span classification of named entities.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Question Answering:</a:t>
            </a:r>
            <a:r>
              <a:rPr lang="en" sz="1450"/>
              <a:t> A model to identify spans in a given text that answer specific questions.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Coreference Resolution:</a:t>
            </a:r>
            <a:r>
              <a:rPr lang="en" sz="1450"/>
              <a:t> Fine-tuning model for entity coreference enhances text coherence.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Sentiment Analysis:</a:t>
            </a:r>
            <a:r>
              <a:rPr lang="en" sz="1450"/>
              <a:t> A model to classify spans within a sentence that indicate positive, negative, or neutral sentiment.</a:t>
            </a:r>
            <a:endParaRPr sz="145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0" y="2283800"/>
            <a:ext cx="2827500" cy="16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5413"/>
            <a:ext cx="9144003" cy="277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9616"/>
          <a:stretch/>
        </p:blipFill>
        <p:spPr>
          <a:xfrm>
            <a:off x="1442675" y="0"/>
            <a:ext cx="62586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Bidirectional Transformer Encoders</a:t>
            </a:r>
            <a:endParaRPr sz="3000"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7950" y="2571750"/>
            <a:ext cx="76881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Bidirectional Transformer Encoders are the underlying models for popular language models like BERT, RoBERTa, and SpanBERT.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models overcome the limitations of causal (left-to-right) transformers, which are powerful for autoregressive generation tasks but have shortcomings in sequence classification and labeling problems.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Bidirectional encoders allow the self-attention mechanism to consider information from both the left and right contexts of each element in the input sequence.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focus of bidirectional encoders is to compute contextualized representations of tokens that are useful across a range of downstream applications.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Self-attention is used to map sequences of input embeddings to contextualized output embeddings by considering information from the entire input sequence.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Self-Attention</a:t>
            </a:r>
            <a:endParaRPr sz="3000"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27950" y="2571750"/>
            <a:ext cx="76881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It allows tokens to weigh the importance of other tokens in a sequence.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Self-attention computes similarity scores between query and key embeddings.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scores are scaled, passed through a softmax function, and used as weights.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Weighted values are combined to create contextualized representations.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Self-attention captures dependencies and relationships among tokens.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It enables the model to understand context and make informed predictions.</a:t>
            </a:r>
            <a:endParaRPr sz="1450"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11230" l="14978" r="9217" t="5884"/>
          <a:stretch/>
        </p:blipFill>
        <p:spPr>
          <a:xfrm>
            <a:off x="5656800" y="786650"/>
            <a:ext cx="2879500" cy="16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7230000" y="2342250"/>
            <a:ext cx="17007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Image: Self Attention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Subword Tokenization &amp; Positional Embeddings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727950" y="2571750"/>
            <a:ext cx="60765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Subword tokenization breaks words into smaller units called subword tokens.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helps handle out-of-vocabulary words and captures morphological variations.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WordPiece is a commonly used subword tokenization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—---------------------------------------------------------------------------------------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Positional embeddings convey the relative positions of tokens in a sequence.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are added to the input embeddings to capture sequential information.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help the model understand the order and context of tokens in the text.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3269" t="0"/>
          <a:stretch/>
        </p:blipFill>
        <p:spPr>
          <a:xfrm>
            <a:off x="6804512" y="1931625"/>
            <a:ext cx="2159625" cy="20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7033975" y="3895700"/>
            <a:ext cx="17007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Image: Subword Tokenization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Bidirectional Encoders</a:t>
            </a:r>
            <a:endParaRPr sz="3000"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7950" y="2571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Masked Language Modelling (MLM): </a:t>
            </a:r>
            <a:r>
              <a:rPr lang="en" sz="1450"/>
              <a:t>The objective is to encourage the model to understand the context and meaning of the surrounding words in order to accurately predict the masked words.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Masking Words:</a:t>
            </a:r>
            <a:r>
              <a:rPr lang="en" sz="1450"/>
              <a:t> Randomly mask words and predict them during training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Masking Spans:</a:t>
            </a:r>
            <a:r>
              <a:rPr lang="en" sz="1450"/>
              <a:t> Mask consecutive spans of tokens for improved handling of phrases</a:t>
            </a:r>
            <a:endParaRPr sz="1450"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Bidirectional Encoders Cont.</a:t>
            </a:r>
            <a:endParaRPr sz="3000"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727950" y="2571750"/>
            <a:ext cx="5106300" cy="2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MLM utilizes unannotated text from a large corpus for training.</a:t>
            </a:r>
            <a:endParaRPr sz="1450"/>
          </a:p>
          <a:p>
            <a:pPr indent="-3206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During MLM, a portion of the input sequence is randomly selected for masking.</a:t>
            </a:r>
            <a:endParaRPr sz="1450"/>
          </a:p>
          <a:p>
            <a:pPr indent="-3206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model's objective is to predict the original masked tokens based on the context provided by the surrounding words.</a:t>
            </a:r>
            <a:endParaRPr sz="1450"/>
          </a:p>
          <a:p>
            <a:pPr indent="-3206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 training process involves minimizing the cross-entropy loss between the model's predictions and the actual masked tokens.</a:t>
            </a:r>
            <a:endParaRPr sz="1450"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250" y="2352650"/>
            <a:ext cx="3254026" cy="221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6716850" y="4615575"/>
            <a:ext cx="17007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Image: MLM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