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3" r:id="rId5"/>
    <p:sldId id="264" r:id="rId6"/>
    <p:sldId id="265" r:id="rId7"/>
    <p:sldId id="266" r:id="rId8"/>
    <p:sldId id="267" r:id="rId9"/>
    <p:sldId id="268" r:id="rId10"/>
    <p:sldId id="269" r:id="rId11"/>
    <p:sldId id="270" r:id="rId12"/>
    <p:sldId id="275" r:id="rId13"/>
    <p:sldId id="271" r:id="rId14"/>
    <p:sldId id="272" r:id="rId15"/>
    <p:sldId id="273" r:id="rId16"/>
    <p:sldId id="274"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71" d="100"/>
          <a:sy n="71"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Nestlé</a:t>
            </a:r>
            <a:br>
              <a:rPr lang="en-US" dirty="0"/>
            </a:br>
            <a:r>
              <a:rPr lang="en-US" dirty="0"/>
              <a:t>Pakistan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816530" y="4672739"/>
            <a:ext cx="7570694" cy="1021498"/>
          </a:xfrm>
        </p:spPr>
        <p:txBody>
          <a:bodyPr>
            <a:normAutofit/>
          </a:bodyPr>
          <a:lstStyle/>
          <a:p>
            <a:r>
              <a:rPr lang="en-US" dirty="0">
                <a:solidFill>
                  <a:schemeClr val="tx1">
                    <a:lumMod val="85000"/>
                    <a:lumOff val="15000"/>
                  </a:schemeClr>
                </a:solidFill>
              </a:rPr>
              <a:t>Human resource functions and practices </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EE1-BED8-4AE2-94EE-F3229721C52D}"/>
              </a:ext>
            </a:extLst>
          </p:cNvPr>
          <p:cNvSpPr>
            <a:spLocks noGrp="1"/>
          </p:cNvSpPr>
          <p:nvPr>
            <p:ph type="title"/>
          </p:nvPr>
        </p:nvSpPr>
        <p:spPr/>
        <p:txBody>
          <a:bodyPr/>
          <a:lstStyle/>
          <a:p>
            <a:r>
              <a:rPr lang="en-US" dirty="0"/>
              <a:t>Importance of Shared Services</a:t>
            </a:r>
            <a:endParaRPr lang="en-PK" dirty="0"/>
          </a:p>
        </p:txBody>
      </p:sp>
      <p:sp>
        <p:nvSpPr>
          <p:cNvPr id="3" name="Content Placeholder 2">
            <a:extLst>
              <a:ext uri="{FF2B5EF4-FFF2-40B4-BE49-F238E27FC236}">
                <a16:creationId xmlns:a16="http://schemas.microsoft.com/office/drawing/2014/main" id="{EB2A9F89-F4E2-4CEF-8663-2DBBE095A23C}"/>
              </a:ext>
            </a:extLst>
          </p:cNvPr>
          <p:cNvSpPr>
            <a:spLocks noGrp="1"/>
          </p:cNvSpPr>
          <p:nvPr>
            <p:ph idx="1"/>
          </p:nvPr>
        </p:nvSpPr>
        <p:spPr/>
        <p:txBody>
          <a:bodyPr>
            <a:normAutofit/>
          </a:bodyPr>
          <a:lstStyle/>
          <a:p>
            <a:r>
              <a:rPr lang="en-US" sz="2400" b="1" dirty="0"/>
              <a:t>Shared Services is a vital department as it is responsible for maintaining employee loyalty and motivation towards Nestle. </a:t>
            </a:r>
          </a:p>
          <a:p>
            <a:pPr>
              <a:buFont typeface="Wingdings" panose="05000000000000000000" pitchFamily="2" charset="2"/>
              <a:buChar char="q"/>
            </a:pPr>
            <a:r>
              <a:rPr lang="en-US" sz="2400" b="1" dirty="0"/>
              <a:t> All performance appraisals are in line with the organization policy</a:t>
            </a:r>
          </a:p>
          <a:p>
            <a:pPr>
              <a:buFont typeface="Wingdings" panose="05000000000000000000" pitchFamily="2" charset="2"/>
              <a:buChar char="q"/>
            </a:pPr>
            <a:r>
              <a:rPr lang="en-US" sz="2400" b="1" dirty="0"/>
              <a:t> Employees get sufficient allowances to balance professional and personal life </a:t>
            </a:r>
          </a:p>
          <a:p>
            <a:pPr>
              <a:buFont typeface="Wingdings" panose="05000000000000000000" pitchFamily="2" charset="2"/>
              <a:buChar char="q"/>
            </a:pPr>
            <a:r>
              <a:rPr lang="en-US" sz="2400" b="1" dirty="0"/>
              <a:t> Evaluates subordinates to decide their pays and remunerations</a:t>
            </a:r>
            <a:endParaRPr lang="en-PK" sz="2400" b="1" dirty="0"/>
          </a:p>
        </p:txBody>
      </p:sp>
    </p:spTree>
    <p:extLst>
      <p:ext uri="{BB962C8B-B14F-4D97-AF65-F5344CB8AC3E}">
        <p14:creationId xmlns:p14="http://schemas.microsoft.com/office/powerpoint/2010/main" val="337131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EE1-BED8-4AE2-94EE-F3229721C52D}"/>
              </a:ext>
            </a:extLst>
          </p:cNvPr>
          <p:cNvSpPr>
            <a:spLocks noGrp="1"/>
          </p:cNvSpPr>
          <p:nvPr>
            <p:ph type="title"/>
          </p:nvPr>
        </p:nvSpPr>
        <p:spPr/>
        <p:txBody>
          <a:bodyPr/>
          <a:lstStyle/>
          <a:p>
            <a:r>
              <a:rPr lang="en-US" dirty="0"/>
              <a:t>Work-Life Balance</a:t>
            </a:r>
            <a:endParaRPr lang="en-PK" dirty="0"/>
          </a:p>
        </p:txBody>
      </p:sp>
      <p:sp>
        <p:nvSpPr>
          <p:cNvPr id="3" name="Content Placeholder 2">
            <a:extLst>
              <a:ext uri="{FF2B5EF4-FFF2-40B4-BE49-F238E27FC236}">
                <a16:creationId xmlns:a16="http://schemas.microsoft.com/office/drawing/2014/main" id="{EB2A9F89-F4E2-4CEF-8663-2DBBE095A23C}"/>
              </a:ext>
            </a:extLst>
          </p:cNvPr>
          <p:cNvSpPr>
            <a:spLocks noGrp="1"/>
          </p:cNvSpPr>
          <p:nvPr>
            <p:ph idx="1"/>
          </p:nvPr>
        </p:nvSpPr>
        <p:spPr/>
        <p:txBody>
          <a:bodyPr>
            <a:normAutofit/>
          </a:bodyPr>
          <a:lstStyle/>
          <a:p>
            <a:r>
              <a:rPr lang="en-PK" sz="2400" b="1" dirty="0"/>
              <a:t>Nestlé believes that employee’s private and professional life should have a good balance. In the same spirit, Nestlé encourages flexible working conditions whenever possible and encourages its employees to have interests and motivations outside work.</a:t>
            </a:r>
          </a:p>
          <a:p>
            <a:endParaRPr lang="en-PK" sz="2400" b="1" dirty="0"/>
          </a:p>
        </p:txBody>
      </p:sp>
    </p:spTree>
    <p:extLst>
      <p:ext uri="{BB962C8B-B14F-4D97-AF65-F5344CB8AC3E}">
        <p14:creationId xmlns:p14="http://schemas.microsoft.com/office/powerpoint/2010/main" val="290283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A9D-F109-4812-A1EB-FC96D6355CDC}"/>
              </a:ext>
            </a:extLst>
          </p:cNvPr>
          <p:cNvSpPr>
            <a:spLocks noGrp="1"/>
          </p:cNvSpPr>
          <p:nvPr>
            <p:ph type="title"/>
          </p:nvPr>
        </p:nvSpPr>
        <p:spPr/>
        <p:txBody>
          <a:bodyPr/>
          <a:lstStyle/>
          <a:p>
            <a:r>
              <a:rPr lang="en-US" dirty="0"/>
              <a:t>Remunerations</a:t>
            </a:r>
            <a:endParaRPr lang="en-PK" dirty="0"/>
          </a:p>
        </p:txBody>
      </p:sp>
      <p:sp>
        <p:nvSpPr>
          <p:cNvPr id="3" name="Content Placeholder 2">
            <a:extLst>
              <a:ext uri="{FF2B5EF4-FFF2-40B4-BE49-F238E27FC236}">
                <a16:creationId xmlns:a16="http://schemas.microsoft.com/office/drawing/2014/main" id="{D62DAAFA-3AA0-4958-A1E4-51C485F53CF4}"/>
              </a:ext>
            </a:extLst>
          </p:cNvPr>
          <p:cNvSpPr>
            <a:spLocks noGrp="1"/>
          </p:cNvSpPr>
          <p:nvPr>
            <p:ph idx="1"/>
          </p:nvPr>
        </p:nvSpPr>
        <p:spPr/>
        <p:txBody>
          <a:bodyPr/>
          <a:lstStyle/>
          <a:p>
            <a:r>
              <a:rPr lang="en-PK" sz="2400" b="1" dirty="0"/>
              <a:t>Nestlé’s remuneration is benchmarked against other organizations and surveyed on a regular basis to ensure that it remains competitive and fair. The policy needs to be framed keeping local market, individual performance, skills and potential for development in mind. This is what they call the ‘Total Competitive Remuneration’. </a:t>
            </a:r>
          </a:p>
          <a:p>
            <a:endParaRPr lang="en-PK" dirty="0"/>
          </a:p>
        </p:txBody>
      </p:sp>
    </p:spTree>
    <p:extLst>
      <p:ext uri="{BB962C8B-B14F-4D97-AF65-F5344CB8AC3E}">
        <p14:creationId xmlns:p14="http://schemas.microsoft.com/office/powerpoint/2010/main" val="99820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55A6-1D16-455D-8028-68AD00D47462}"/>
              </a:ext>
            </a:extLst>
          </p:cNvPr>
          <p:cNvSpPr>
            <a:spLocks noGrp="1"/>
          </p:cNvSpPr>
          <p:nvPr>
            <p:ph type="title"/>
          </p:nvPr>
        </p:nvSpPr>
        <p:spPr/>
        <p:txBody>
          <a:bodyPr/>
          <a:lstStyle/>
          <a:p>
            <a:r>
              <a:rPr lang="en-US" dirty="0"/>
              <a:t>Recruitment </a:t>
            </a:r>
            <a:endParaRPr lang="en-PK" dirty="0"/>
          </a:p>
        </p:txBody>
      </p:sp>
      <p:sp>
        <p:nvSpPr>
          <p:cNvPr id="3" name="Content Placeholder 2">
            <a:extLst>
              <a:ext uri="{FF2B5EF4-FFF2-40B4-BE49-F238E27FC236}">
                <a16:creationId xmlns:a16="http://schemas.microsoft.com/office/drawing/2014/main" id="{6327FE98-97D3-4FAF-ABF7-EDFC35470C7E}"/>
              </a:ext>
            </a:extLst>
          </p:cNvPr>
          <p:cNvSpPr>
            <a:spLocks noGrp="1"/>
          </p:cNvSpPr>
          <p:nvPr>
            <p:ph idx="1"/>
          </p:nvPr>
        </p:nvSpPr>
        <p:spPr>
          <a:xfrm>
            <a:off x="1097280" y="2003612"/>
            <a:ext cx="10058400" cy="4262717"/>
          </a:xfrm>
        </p:spPr>
        <p:txBody>
          <a:bodyPr>
            <a:normAutofit fontScale="92500" lnSpcReduction="10000"/>
          </a:bodyPr>
          <a:lstStyle/>
          <a:p>
            <a:r>
              <a:rPr lang="en-PK" sz="2400" b="1" dirty="0"/>
              <a:t>The recruitment office looks for three key characteristics: </a:t>
            </a:r>
            <a:endParaRPr lang="en-US" sz="2400" b="1" dirty="0"/>
          </a:p>
          <a:p>
            <a:pPr>
              <a:buFont typeface="Wingdings" panose="05000000000000000000" pitchFamily="2" charset="2"/>
              <a:buChar char="q"/>
            </a:pPr>
            <a:r>
              <a:rPr lang="en-US" sz="2400" b="1" dirty="0"/>
              <a:t> </a:t>
            </a:r>
            <a:r>
              <a:rPr lang="en-PK" sz="2400" b="1" dirty="0"/>
              <a:t>knowledge</a:t>
            </a:r>
            <a:endParaRPr lang="en-US" sz="2400" b="1" dirty="0"/>
          </a:p>
          <a:p>
            <a:pPr>
              <a:buFont typeface="Wingdings" panose="05000000000000000000" pitchFamily="2" charset="2"/>
              <a:buChar char="q"/>
            </a:pPr>
            <a:r>
              <a:rPr lang="en-US" sz="2400" b="1" dirty="0"/>
              <a:t> </a:t>
            </a:r>
            <a:r>
              <a:rPr lang="en-PK" sz="2400" b="1" dirty="0"/>
              <a:t>personality </a:t>
            </a:r>
            <a:endParaRPr lang="en-US" sz="2400" b="1" dirty="0"/>
          </a:p>
          <a:p>
            <a:pPr>
              <a:buFont typeface="Wingdings" panose="05000000000000000000" pitchFamily="2" charset="2"/>
              <a:buChar char="q"/>
            </a:pPr>
            <a:r>
              <a:rPr lang="en-US" sz="2400" b="1" dirty="0"/>
              <a:t> </a:t>
            </a:r>
            <a:r>
              <a:rPr lang="en-PK" sz="2400" b="1" dirty="0"/>
              <a:t>motivation </a:t>
            </a:r>
            <a:endParaRPr lang="en-US" sz="2400" b="1" dirty="0"/>
          </a:p>
          <a:p>
            <a:r>
              <a:rPr lang="en-PK" sz="2400" b="1" dirty="0"/>
              <a:t>For managerial positions, specific leadership qualities and business acumen is required.</a:t>
            </a:r>
            <a:endParaRPr lang="en-US" sz="2400" b="1" dirty="0"/>
          </a:p>
          <a:p>
            <a:r>
              <a:rPr lang="en-PK" sz="2400" b="1" dirty="0"/>
              <a:t>Those who meet the essential requirements are then evaluated through a series of screening tests, interviews and group discussion sessions to gauge their suitability for the job. It is extremely important to hire the right person</a:t>
            </a:r>
            <a:r>
              <a:rPr lang="en-US" sz="2400" b="1" dirty="0"/>
              <a:t>.</a:t>
            </a:r>
            <a:endParaRPr lang="en-PK" sz="2400" b="1" dirty="0"/>
          </a:p>
        </p:txBody>
      </p:sp>
    </p:spTree>
    <p:extLst>
      <p:ext uri="{BB962C8B-B14F-4D97-AF65-F5344CB8AC3E}">
        <p14:creationId xmlns:p14="http://schemas.microsoft.com/office/powerpoint/2010/main" val="378659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2455-7D1B-4ED6-AE64-69E19CA52BC9}"/>
              </a:ext>
            </a:extLst>
          </p:cNvPr>
          <p:cNvSpPr>
            <a:spLocks noGrp="1"/>
          </p:cNvSpPr>
          <p:nvPr>
            <p:ph type="title"/>
          </p:nvPr>
        </p:nvSpPr>
        <p:spPr/>
        <p:txBody>
          <a:bodyPr/>
          <a:lstStyle/>
          <a:p>
            <a:r>
              <a:rPr lang="en-US" dirty="0"/>
              <a:t>Diversity – A Priority</a:t>
            </a:r>
            <a:endParaRPr lang="en-PK" dirty="0"/>
          </a:p>
        </p:txBody>
      </p:sp>
      <p:sp>
        <p:nvSpPr>
          <p:cNvPr id="3" name="Content Placeholder 2">
            <a:extLst>
              <a:ext uri="{FF2B5EF4-FFF2-40B4-BE49-F238E27FC236}">
                <a16:creationId xmlns:a16="http://schemas.microsoft.com/office/drawing/2014/main" id="{781FA015-37E2-4FA4-96A8-340AFB642939}"/>
              </a:ext>
            </a:extLst>
          </p:cNvPr>
          <p:cNvSpPr>
            <a:spLocks noGrp="1"/>
          </p:cNvSpPr>
          <p:nvPr>
            <p:ph idx="1"/>
          </p:nvPr>
        </p:nvSpPr>
        <p:spPr/>
        <p:txBody>
          <a:bodyPr/>
          <a:lstStyle/>
          <a:p>
            <a:r>
              <a:rPr lang="en-PK" sz="2400" b="1" dirty="0"/>
              <a:t>At Nestlé the recruitment is done keeping the objective of diversification in mind. The organization has a global mindset which involves diversity to encourage and foster creativity and new ideas, which forms the unique selling proposition of a business.</a:t>
            </a:r>
          </a:p>
          <a:p>
            <a:endParaRPr lang="en-PK" dirty="0"/>
          </a:p>
        </p:txBody>
      </p:sp>
    </p:spTree>
    <p:extLst>
      <p:ext uri="{BB962C8B-B14F-4D97-AF65-F5344CB8AC3E}">
        <p14:creationId xmlns:p14="http://schemas.microsoft.com/office/powerpoint/2010/main" val="9871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9FDA-57D5-4430-9677-CCFD5327A393}"/>
              </a:ext>
            </a:extLst>
          </p:cNvPr>
          <p:cNvSpPr>
            <a:spLocks noGrp="1"/>
          </p:cNvSpPr>
          <p:nvPr>
            <p:ph type="title"/>
          </p:nvPr>
        </p:nvSpPr>
        <p:spPr/>
        <p:txBody>
          <a:bodyPr/>
          <a:lstStyle/>
          <a:p>
            <a:r>
              <a:rPr lang="en-US" dirty="0"/>
              <a:t>Training Programs</a:t>
            </a:r>
            <a:endParaRPr lang="en-PK" dirty="0"/>
          </a:p>
        </p:txBody>
      </p:sp>
      <p:sp>
        <p:nvSpPr>
          <p:cNvPr id="3" name="Content Placeholder 2">
            <a:extLst>
              <a:ext uri="{FF2B5EF4-FFF2-40B4-BE49-F238E27FC236}">
                <a16:creationId xmlns:a16="http://schemas.microsoft.com/office/drawing/2014/main" id="{16132982-D5E3-41ED-B284-E9ED2916CF01}"/>
              </a:ext>
            </a:extLst>
          </p:cNvPr>
          <p:cNvSpPr>
            <a:spLocks noGrp="1"/>
          </p:cNvSpPr>
          <p:nvPr>
            <p:ph idx="1"/>
          </p:nvPr>
        </p:nvSpPr>
        <p:spPr/>
        <p:txBody>
          <a:bodyPr>
            <a:normAutofit/>
          </a:bodyPr>
          <a:lstStyle/>
          <a:p>
            <a:r>
              <a:rPr lang="en-PK" sz="2400" b="1" dirty="0"/>
              <a:t>Nestlé is committed to enhancing employee skills and competencies through formal training programs. These are selected according to individual requirements and the job they are working for. The candidates are selected based on their performance, potential and personal development goals</a:t>
            </a:r>
            <a:r>
              <a:rPr lang="en-US" sz="2400" b="1" dirty="0"/>
              <a:t>. </a:t>
            </a:r>
          </a:p>
          <a:p>
            <a:r>
              <a:rPr lang="en-PK" sz="2400" b="1" dirty="0"/>
              <a:t>The programs are not just limited to functional specific training, for example sales training, but also for augmenting interpersonal skills and image building, in short, the ‘softer</a:t>
            </a:r>
            <a:r>
              <a:rPr lang="en-US" sz="2400" b="1" dirty="0"/>
              <a:t>’ skills. </a:t>
            </a:r>
            <a:r>
              <a:rPr lang="en-PK" sz="2400" b="1" dirty="0"/>
              <a:t>The training could be local, regional or international, based on need and performance. </a:t>
            </a:r>
          </a:p>
        </p:txBody>
      </p:sp>
    </p:spTree>
    <p:extLst>
      <p:ext uri="{BB962C8B-B14F-4D97-AF65-F5344CB8AC3E}">
        <p14:creationId xmlns:p14="http://schemas.microsoft.com/office/powerpoint/2010/main" val="243371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C0B9-53C0-4770-84D7-FBBFB859BA52}"/>
              </a:ext>
            </a:extLst>
          </p:cNvPr>
          <p:cNvSpPr>
            <a:spLocks noGrp="1"/>
          </p:cNvSpPr>
          <p:nvPr>
            <p:ph type="title"/>
          </p:nvPr>
        </p:nvSpPr>
        <p:spPr/>
        <p:txBody>
          <a:bodyPr/>
          <a:lstStyle/>
          <a:p>
            <a:r>
              <a:rPr lang="en-US" dirty="0"/>
              <a:t>Business Partner </a:t>
            </a:r>
            <a:endParaRPr lang="en-PK" dirty="0"/>
          </a:p>
        </p:txBody>
      </p:sp>
      <p:sp>
        <p:nvSpPr>
          <p:cNvPr id="3" name="Content Placeholder 2">
            <a:extLst>
              <a:ext uri="{FF2B5EF4-FFF2-40B4-BE49-F238E27FC236}">
                <a16:creationId xmlns:a16="http://schemas.microsoft.com/office/drawing/2014/main" id="{DABDEFFB-7BCF-4267-9B33-86F01C7461C6}"/>
              </a:ext>
            </a:extLst>
          </p:cNvPr>
          <p:cNvSpPr>
            <a:spLocks noGrp="1"/>
          </p:cNvSpPr>
          <p:nvPr>
            <p:ph idx="1"/>
          </p:nvPr>
        </p:nvSpPr>
        <p:spPr/>
        <p:txBody>
          <a:bodyPr/>
          <a:lstStyle/>
          <a:p>
            <a:r>
              <a:rPr lang="en-PK" sz="2400" b="1" dirty="0"/>
              <a:t>A business partner is a link between the whole of the organization and the Human Resource Department. His main focus is on coordinating and integrating the strategies and plan of actions of different departments in line with the whole organization. He ensures that the growth objectives and plans of the departments don’t come into conflict with the mission of the organization as a whole.</a:t>
            </a:r>
          </a:p>
          <a:p>
            <a:endParaRPr lang="en-PK" dirty="0"/>
          </a:p>
        </p:txBody>
      </p:sp>
    </p:spTree>
    <p:extLst>
      <p:ext uri="{BB962C8B-B14F-4D97-AF65-F5344CB8AC3E}">
        <p14:creationId xmlns:p14="http://schemas.microsoft.com/office/powerpoint/2010/main" val="27815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B4E7-7D21-4FFF-A1A8-3A27C261B2F3}"/>
              </a:ext>
            </a:extLst>
          </p:cNvPr>
          <p:cNvSpPr>
            <a:spLocks noGrp="1"/>
          </p:cNvSpPr>
          <p:nvPr>
            <p:ph type="title"/>
          </p:nvPr>
        </p:nvSpPr>
        <p:spPr/>
        <p:txBody>
          <a:bodyPr/>
          <a:lstStyle/>
          <a:p>
            <a:r>
              <a:rPr lang="en-US" dirty="0"/>
              <a:t>Business Partner &amp; Centre of Excellence</a:t>
            </a:r>
            <a:endParaRPr lang="en-PK" dirty="0"/>
          </a:p>
        </p:txBody>
      </p:sp>
      <p:sp>
        <p:nvSpPr>
          <p:cNvPr id="3" name="Content Placeholder 2">
            <a:extLst>
              <a:ext uri="{FF2B5EF4-FFF2-40B4-BE49-F238E27FC236}">
                <a16:creationId xmlns:a16="http://schemas.microsoft.com/office/drawing/2014/main" id="{5666B19D-682B-4E2F-B1FE-190D291E2E05}"/>
              </a:ext>
            </a:extLst>
          </p:cNvPr>
          <p:cNvSpPr>
            <a:spLocks noGrp="1"/>
          </p:cNvSpPr>
          <p:nvPr>
            <p:ph idx="1"/>
          </p:nvPr>
        </p:nvSpPr>
        <p:spPr/>
        <p:txBody>
          <a:bodyPr/>
          <a:lstStyle/>
          <a:p>
            <a:r>
              <a:rPr lang="en-PK" sz="2400" b="1" dirty="0"/>
              <a:t>The Centre of Expertise is concerned with making changes and finding new ways of operating to increase the efficiency of the whole organization. </a:t>
            </a:r>
            <a:r>
              <a:rPr lang="en-US" sz="2400" b="1" dirty="0"/>
              <a:t>HR Manager </a:t>
            </a:r>
            <a:r>
              <a:rPr lang="en-PK" sz="2400" b="1" dirty="0"/>
              <a:t>has to be careful in maintaining a balance between innovation and business objectives</a:t>
            </a:r>
            <a:r>
              <a:rPr lang="en-US" sz="2400" b="1" dirty="0"/>
              <a:t> that are decided by the Business Partners. </a:t>
            </a:r>
            <a:endParaRPr lang="en-PK" sz="2400" b="1" dirty="0"/>
          </a:p>
          <a:p>
            <a:endParaRPr lang="en-PK" dirty="0"/>
          </a:p>
        </p:txBody>
      </p:sp>
    </p:spTree>
    <p:extLst>
      <p:ext uri="{BB962C8B-B14F-4D97-AF65-F5344CB8AC3E}">
        <p14:creationId xmlns:p14="http://schemas.microsoft.com/office/powerpoint/2010/main" val="3682908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DD95-0F7F-443F-9176-787096179C51}"/>
              </a:ext>
            </a:extLst>
          </p:cNvPr>
          <p:cNvSpPr>
            <a:spLocks noGrp="1"/>
          </p:cNvSpPr>
          <p:nvPr>
            <p:ph type="title"/>
          </p:nvPr>
        </p:nvSpPr>
        <p:spPr/>
        <p:txBody>
          <a:bodyPr/>
          <a:lstStyle/>
          <a:p>
            <a:r>
              <a:rPr lang="en-US" dirty="0"/>
              <a:t>Integration and Coordination</a:t>
            </a:r>
            <a:endParaRPr lang="en-PK" dirty="0"/>
          </a:p>
        </p:txBody>
      </p:sp>
      <p:sp>
        <p:nvSpPr>
          <p:cNvPr id="3" name="Content Placeholder 2">
            <a:extLst>
              <a:ext uri="{FF2B5EF4-FFF2-40B4-BE49-F238E27FC236}">
                <a16:creationId xmlns:a16="http://schemas.microsoft.com/office/drawing/2014/main" id="{EA049A41-B90C-4DEE-B38F-EC636661C1F4}"/>
              </a:ext>
            </a:extLst>
          </p:cNvPr>
          <p:cNvSpPr>
            <a:spLocks noGrp="1"/>
          </p:cNvSpPr>
          <p:nvPr>
            <p:ph idx="1"/>
          </p:nvPr>
        </p:nvSpPr>
        <p:spPr/>
        <p:txBody>
          <a:bodyPr/>
          <a:lstStyle/>
          <a:p>
            <a:r>
              <a:rPr lang="en-PK" sz="2400" b="1" dirty="0"/>
              <a:t>Different departments come up with different plans which need to be evaluated not only on terms of finance but also in terms of the business entity as a whole. </a:t>
            </a:r>
            <a:r>
              <a:rPr lang="en-US" sz="2400" b="1" dirty="0"/>
              <a:t>This place </a:t>
            </a:r>
            <a:r>
              <a:rPr lang="en-PK" sz="2400" b="1" dirty="0"/>
              <a:t>a lot of emphasis on </a:t>
            </a:r>
            <a:r>
              <a:rPr lang="en-US" sz="2400" b="1" dirty="0"/>
              <a:t>my </a:t>
            </a:r>
            <a:r>
              <a:rPr lang="en-PK" sz="2400" b="1" dirty="0"/>
              <a:t>decision-making ability. Authority is delegated so that others are involved in making changes and plans but he has to remain involved at all times with the concerned department. </a:t>
            </a:r>
            <a:r>
              <a:rPr lang="en-US" sz="2400" b="1" dirty="0"/>
              <a:t>HR Manager has </a:t>
            </a:r>
            <a:r>
              <a:rPr lang="en-PK" sz="2400" b="1" dirty="0"/>
              <a:t>to remain continuously in touch with the departments an</a:t>
            </a:r>
            <a:r>
              <a:rPr lang="en-US" sz="2400" b="1" dirty="0"/>
              <a:t> has </a:t>
            </a:r>
            <a:r>
              <a:rPr lang="en-PK" sz="2400" b="1" dirty="0"/>
              <a:t>to remain updated about their future growth objectives. Communication has to be ensured on a regular basis.</a:t>
            </a:r>
          </a:p>
          <a:p>
            <a:endParaRPr lang="en-PK" dirty="0"/>
          </a:p>
        </p:txBody>
      </p:sp>
    </p:spTree>
    <p:extLst>
      <p:ext uri="{BB962C8B-B14F-4D97-AF65-F5344CB8AC3E}">
        <p14:creationId xmlns:p14="http://schemas.microsoft.com/office/powerpoint/2010/main" val="7106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CCCF-A183-4764-8AF8-F9804A0E19A8}"/>
              </a:ext>
            </a:extLst>
          </p:cNvPr>
          <p:cNvSpPr>
            <a:spLocks noGrp="1"/>
          </p:cNvSpPr>
          <p:nvPr>
            <p:ph type="title"/>
          </p:nvPr>
        </p:nvSpPr>
        <p:spPr/>
        <p:txBody>
          <a:bodyPr/>
          <a:lstStyle/>
          <a:p>
            <a:r>
              <a:rPr lang="en-US" dirty="0"/>
              <a:t>Employee Motivation &amp; Loyalty</a:t>
            </a:r>
            <a:endParaRPr lang="en-PK" dirty="0"/>
          </a:p>
        </p:txBody>
      </p:sp>
      <p:sp>
        <p:nvSpPr>
          <p:cNvPr id="3" name="Content Placeholder 2">
            <a:extLst>
              <a:ext uri="{FF2B5EF4-FFF2-40B4-BE49-F238E27FC236}">
                <a16:creationId xmlns:a16="http://schemas.microsoft.com/office/drawing/2014/main" id="{63D313F6-CD19-44C2-9E97-6ADEA79C584B}"/>
              </a:ext>
            </a:extLst>
          </p:cNvPr>
          <p:cNvSpPr>
            <a:spLocks noGrp="1"/>
          </p:cNvSpPr>
          <p:nvPr>
            <p:ph idx="1"/>
          </p:nvPr>
        </p:nvSpPr>
        <p:spPr/>
        <p:txBody>
          <a:bodyPr/>
          <a:lstStyle/>
          <a:p>
            <a:r>
              <a:rPr lang="en-US" sz="2400" b="1" dirty="0"/>
              <a:t>HR Manager </a:t>
            </a:r>
            <a:r>
              <a:rPr lang="en-PK" sz="2400" b="1" dirty="0"/>
              <a:t>responsible for ensuring that the staff is motivated and committed to their </a:t>
            </a:r>
            <a:r>
              <a:rPr lang="en-PK" sz="2400" b="1" dirty="0" err="1"/>
              <a:t>wor</a:t>
            </a:r>
            <a:r>
              <a:rPr lang="en-US" sz="2400" b="1" dirty="0"/>
              <a:t>k. He </a:t>
            </a:r>
            <a:r>
              <a:rPr lang="en-PK" sz="2400" b="1" dirty="0"/>
              <a:t>believe</a:t>
            </a:r>
            <a:r>
              <a:rPr lang="en-US" sz="2400" b="1" dirty="0"/>
              <a:t>s</a:t>
            </a:r>
            <a:r>
              <a:rPr lang="en-PK" sz="2400" b="1" dirty="0"/>
              <a:t> in keeping an interactive relation with the employees and to intervene anytime there is a conflict between two parties.</a:t>
            </a:r>
            <a:r>
              <a:rPr lang="en-US" sz="2400" b="1" dirty="0"/>
              <a:t> He has also been involved in conducting </a:t>
            </a:r>
            <a:r>
              <a:rPr lang="en-PK" sz="2400" b="1" dirty="0"/>
              <a:t>road shows and meetings to encourage a spirit of participation and belongingness in the employees.</a:t>
            </a:r>
          </a:p>
          <a:p>
            <a:endParaRPr lang="en-PK" dirty="0"/>
          </a:p>
        </p:txBody>
      </p:sp>
    </p:spTree>
    <p:extLst>
      <p:ext uri="{BB962C8B-B14F-4D97-AF65-F5344CB8AC3E}">
        <p14:creationId xmlns:p14="http://schemas.microsoft.com/office/powerpoint/2010/main" val="294645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tile tx="0" ty="0" sx="100000" sy="100000" flip="none" algn="tl"/>
        </a:blip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84630" y="5150224"/>
            <a:ext cx="12761259" cy="1707776"/>
          </a:xfrm>
        </p:spPr>
        <p:txBody>
          <a:bodyPr>
            <a:normAutofit/>
          </a:bodyPr>
          <a:lstStyle/>
          <a:p>
            <a:pPr algn="ctr"/>
            <a:r>
              <a:rPr lang="en-US" dirty="0">
                <a:solidFill>
                  <a:srgbClr val="FFFFFF"/>
                </a:solidFill>
              </a:rPr>
              <a:t>Anusha </a:t>
            </a:r>
            <a:r>
              <a:rPr lang="en-US" dirty="0" err="1">
                <a:solidFill>
                  <a:srgbClr val="FFFFFF"/>
                </a:solidFill>
              </a:rPr>
              <a:t>saad</a:t>
            </a:r>
            <a:r>
              <a:rPr lang="en-US" dirty="0">
                <a:solidFill>
                  <a:srgbClr val="FFFFFF"/>
                </a:solidFill>
              </a:rPr>
              <a:t> 19K-0281, </a:t>
            </a:r>
            <a:r>
              <a:rPr lang="en-US" dirty="0" err="1">
                <a:solidFill>
                  <a:srgbClr val="FFFFFF"/>
                </a:solidFill>
              </a:rPr>
              <a:t>hermain</a:t>
            </a:r>
            <a:r>
              <a:rPr lang="en-US" dirty="0">
                <a:solidFill>
                  <a:srgbClr val="FFFFFF"/>
                </a:solidFill>
              </a:rPr>
              <a:t> Qadir 19K-1517, </a:t>
            </a:r>
            <a:r>
              <a:rPr lang="en-US" dirty="0" err="1">
                <a:solidFill>
                  <a:srgbClr val="FFFFFF"/>
                </a:solidFill>
              </a:rPr>
              <a:t>saman</a:t>
            </a:r>
            <a:r>
              <a:rPr lang="en-US" dirty="0">
                <a:solidFill>
                  <a:srgbClr val="FFFFFF"/>
                </a:solidFill>
              </a:rPr>
              <a:t> khan 19k-0354</a:t>
            </a:r>
          </a:p>
          <a:p>
            <a:pPr algn="ctr"/>
            <a:r>
              <a:rPr lang="en-US" dirty="0">
                <a:solidFill>
                  <a:srgbClr val="FFFFFF"/>
                </a:solidFill>
              </a:rPr>
              <a:t>Professional practices in it – cs4001</a:t>
            </a:r>
          </a:p>
          <a:p>
            <a:pPr algn="ctr"/>
            <a:r>
              <a:rPr lang="en-US" dirty="0">
                <a:solidFill>
                  <a:srgbClr val="FFFFFF"/>
                </a:solidFill>
              </a:rPr>
              <a:t>Section: 7h</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6600" i="1" dirty="0">
                <a:solidFill>
                  <a:srgbClr val="FFFFFF"/>
                </a:solidFill>
              </a:rPr>
              <a:t>Nestlé</a:t>
            </a:r>
            <a:br>
              <a:rPr lang="en-US" sz="6600" i="1" dirty="0">
                <a:solidFill>
                  <a:srgbClr val="FFFFFF"/>
                </a:solidFill>
              </a:rPr>
            </a:br>
            <a:r>
              <a:rPr lang="en-US" sz="6600" i="1" dirty="0">
                <a:solidFill>
                  <a:srgbClr val="FFFFFF"/>
                </a:solidFill>
              </a:rPr>
              <a:t>Good Food, Good Life</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A2A5-F127-4F35-B949-20E07D9AF2DD}"/>
              </a:ext>
            </a:extLst>
          </p:cNvPr>
          <p:cNvSpPr>
            <a:spLocks noGrp="1"/>
          </p:cNvSpPr>
          <p:nvPr>
            <p:ph type="title"/>
          </p:nvPr>
        </p:nvSpPr>
        <p:spPr/>
        <p:txBody>
          <a:bodyPr/>
          <a:lstStyle/>
          <a:p>
            <a:r>
              <a:rPr lang="en-US" dirty="0"/>
              <a:t>HR and Nestle’s Vision</a:t>
            </a:r>
            <a:endParaRPr lang="en-PK" dirty="0"/>
          </a:p>
        </p:txBody>
      </p:sp>
      <p:sp>
        <p:nvSpPr>
          <p:cNvPr id="3" name="Content Placeholder 2">
            <a:extLst>
              <a:ext uri="{FF2B5EF4-FFF2-40B4-BE49-F238E27FC236}">
                <a16:creationId xmlns:a16="http://schemas.microsoft.com/office/drawing/2014/main" id="{EF5E5397-DCB0-4EC0-9F11-272968199F24}"/>
              </a:ext>
            </a:extLst>
          </p:cNvPr>
          <p:cNvSpPr>
            <a:spLocks noGrp="1"/>
          </p:cNvSpPr>
          <p:nvPr>
            <p:ph idx="1"/>
          </p:nvPr>
        </p:nvSpPr>
        <p:spPr/>
        <p:txBody>
          <a:bodyPr/>
          <a:lstStyle/>
          <a:p>
            <a:r>
              <a:rPr lang="en-US" sz="2400" b="1" dirty="0"/>
              <a:t>One of the core points in Nestle’s vision and strategy is to “lead a dynamic, motivated, and professional workforce”. The HR department basically strives everyday to achieve this vision in its entirety. It does so when those in managerial positions from Shared Services, Centre of Expertise, and Business Partner perform their roles with sincerity, carry out efficient communication, and keep working towards the mission and vision of Nestle Pakistan. </a:t>
            </a:r>
            <a:endParaRPr lang="en-PK" sz="2400" b="1" dirty="0"/>
          </a:p>
          <a:p>
            <a:r>
              <a:rPr lang="en-US" dirty="0"/>
              <a:t> </a:t>
            </a:r>
            <a:endParaRPr lang="en-PK" dirty="0"/>
          </a:p>
          <a:p>
            <a:endParaRPr lang="en-PK" dirty="0"/>
          </a:p>
        </p:txBody>
      </p:sp>
    </p:spTree>
    <p:extLst>
      <p:ext uri="{BB962C8B-B14F-4D97-AF65-F5344CB8AC3E}">
        <p14:creationId xmlns:p14="http://schemas.microsoft.com/office/powerpoint/2010/main" val="23047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E2A8-B9F1-443E-A960-3804A70A1047}"/>
              </a:ext>
            </a:extLst>
          </p:cNvPr>
          <p:cNvSpPr>
            <a:spLocks noGrp="1"/>
          </p:cNvSpPr>
          <p:nvPr>
            <p:ph type="title"/>
          </p:nvPr>
        </p:nvSpPr>
        <p:spPr/>
        <p:txBody>
          <a:bodyPr/>
          <a:lstStyle/>
          <a:p>
            <a:pPr algn="ctr"/>
            <a:r>
              <a:rPr lang="en-US" dirty="0"/>
              <a:t>END</a:t>
            </a:r>
            <a:endParaRPr lang="en-PK" dirty="0"/>
          </a:p>
        </p:txBody>
      </p:sp>
      <p:sp>
        <p:nvSpPr>
          <p:cNvPr id="3" name="Text Placeholder 2">
            <a:extLst>
              <a:ext uri="{FF2B5EF4-FFF2-40B4-BE49-F238E27FC236}">
                <a16:creationId xmlns:a16="http://schemas.microsoft.com/office/drawing/2014/main" id="{C8A3101A-A729-4D5A-83E3-0312BCB273E8}"/>
              </a:ext>
            </a:extLst>
          </p:cNvPr>
          <p:cNvSpPr>
            <a:spLocks noGrp="1"/>
          </p:cNvSpPr>
          <p:nvPr>
            <p:ph type="body" idx="1"/>
          </p:nvPr>
        </p:nvSpPr>
        <p:spPr/>
        <p:txBody>
          <a:bodyPr/>
          <a:lstStyle/>
          <a:p>
            <a:pPr algn="ctr"/>
            <a:r>
              <a:rPr lang="en-US" dirty="0"/>
              <a:t>Thank you!</a:t>
            </a:r>
            <a:endParaRPr lang="en-PK" dirty="0"/>
          </a:p>
        </p:txBody>
      </p:sp>
    </p:spTree>
    <p:extLst>
      <p:ext uri="{BB962C8B-B14F-4D97-AF65-F5344CB8AC3E}">
        <p14:creationId xmlns:p14="http://schemas.microsoft.com/office/powerpoint/2010/main" val="62186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The origin </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p:txBody>
          <a:bodyPr>
            <a:normAutofit/>
          </a:bodyPr>
          <a:lstStyle/>
          <a:p>
            <a:r>
              <a:rPr lang="en-US" sz="2400" b="1" dirty="0"/>
              <a:t>It all began from a little venture by a Swiss pharmacist, Henri Nestlé, to develop an alternative for infants who cannot be breastfed, with a combination of milk, wheat flour, and sugar. Not only did this formula help reduce infant mortality from malnutrition across Europe, but also formed the basis for the world’s largest food and beverages company. To this end, Nestlé soon added chocolate, milk, and Nescafe coffee to its line of items through mergers and research. Nestlé kept increasing the length and width of its product lines to cater to a wide range of consumer needs. </a:t>
            </a:r>
            <a:endParaRPr lang="en-PK" sz="2400" dirty="0"/>
          </a:p>
        </p:txBody>
      </p:sp>
    </p:spTree>
    <p:extLst>
      <p:ext uri="{BB962C8B-B14F-4D97-AF65-F5344CB8AC3E}">
        <p14:creationId xmlns:p14="http://schemas.microsoft.com/office/powerpoint/2010/main" val="8825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Nestle Pakistan</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p:txBody>
          <a:bodyPr>
            <a:normAutofit/>
          </a:bodyPr>
          <a:lstStyle/>
          <a:p>
            <a:r>
              <a:rPr lang="en-US" sz="2400" b="1" dirty="0"/>
              <a:t>As Nestlé was making its operations global, it found an eager market in Pakistan. Nestlé has been serving Pakistani consumers since 1988, when its parent company, the Switzerland-based Nestlé SA, first acquired a share in </a:t>
            </a:r>
            <a:r>
              <a:rPr lang="en-US" sz="2400" b="1" dirty="0" err="1"/>
              <a:t>Milkpak</a:t>
            </a:r>
            <a:r>
              <a:rPr lang="en-US" sz="2400" b="1" dirty="0"/>
              <a:t> Ltd. </a:t>
            </a:r>
            <a:endParaRPr lang="en-PK" sz="2400" dirty="0"/>
          </a:p>
        </p:txBody>
      </p:sp>
    </p:spTree>
    <p:extLst>
      <p:ext uri="{BB962C8B-B14F-4D97-AF65-F5344CB8AC3E}">
        <p14:creationId xmlns:p14="http://schemas.microsoft.com/office/powerpoint/2010/main" val="122260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Organizational Structure</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a:xfrm>
            <a:off x="847165" y="1976719"/>
            <a:ext cx="11131923" cy="4356848"/>
          </a:xfrm>
        </p:spPr>
        <p:txBody>
          <a:bodyPr>
            <a:normAutofit fontScale="92500"/>
          </a:bodyPr>
          <a:lstStyle/>
          <a:p>
            <a:r>
              <a:rPr lang="en-US" sz="2000" b="1" dirty="0"/>
              <a:t>Managing Director of Nestlé Pakistan reports directly to the Head Office in Switzerland, and gets guidance and objectives from them. Directly under the Managing Director are different functional departments:</a:t>
            </a:r>
          </a:p>
          <a:p>
            <a:pPr>
              <a:buFont typeface="Wingdings" panose="05000000000000000000" pitchFamily="2" charset="2"/>
              <a:buChar char="q"/>
            </a:pPr>
            <a:r>
              <a:rPr lang="en-US" sz="2000" b="1" dirty="0"/>
              <a:t>Business Executive Managers</a:t>
            </a:r>
            <a:endParaRPr lang="en-PK" sz="2000" b="1" dirty="0"/>
          </a:p>
          <a:p>
            <a:pPr>
              <a:buFont typeface="Wingdings" panose="05000000000000000000" pitchFamily="2" charset="2"/>
              <a:buChar char="q"/>
            </a:pPr>
            <a:r>
              <a:rPr lang="en-US" sz="2000" b="1" dirty="0"/>
              <a:t>Head of Human Resource Department</a:t>
            </a:r>
            <a:endParaRPr lang="en-PK" sz="2000" b="1" dirty="0"/>
          </a:p>
          <a:p>
            <a:pPr lvl="0">
              <a:buFont typeface="Wingdings" panose="05000000000000000000" pitchFamily="2" charset="2"/>
              <a:buChar char="q"/>
            </a:pPr>
            <a:r>
              <a:rPr lang="en-US" sz="2000" b="1" dirty="0"/>
              <a:t>Head of Sales Department</a:t>
            </a:r>
            <a:endParaRPr lang="en-PK" sz="2000" b="1" dirty="0"/>
          </a:p>
          <a:p>
            <a:pPr lvl="0">
              <a:buFont typeface="Wingdings" panose="05000000000000000000" pitchFamily="2" charset="2"/>
              <a:buChar char="q"/>
            </a:pPr>
            <a:r>
              <a:rPr lang="en-US" sz="2000" b="1" dirty="0"/>
              <a:t>Head of Supply Chain</a:t>
            </a:r>
            <a:endParaRPr lang="en-PK" sz="2000" b="1" dirty="0"/>
          </a:p>
          <a:p>
            <a:pPr lvl="0">
              <a:buFont typeface="Wingdings" panose="05000000000000000000" pitchFamily="2" charset="2"/>
              <a:buChar char="q"/>
            </a:pPr>
            <a:r>
              <a:rPr lang="en-US" sz="2000" b="1" dirty="0"/>
              <a:t>Head of Food Services Department</a:t>
            </a:r>
            <a:endParaRPr lang="en-PK" sz="2000" b="1" dirty="0"/>
          </a:p>
          <a:p>
            <a:pPr lvl="0">
              <a:buFont typeface="Wingdings" panose="05000000000000000000" pitchFamily="2" charset="2"/>
              <a:buChar char="q"/>
            </a:pPr>
            <a:r>
              <a:rPr lang="en-US" sz="2000" b="1" dirty="0"/>
              <a:t>Head of Technical Department</a:t>
            </a:r>
            <a:endParaRPr lang="en-PK" sz="2000" b="1" dirty="0"/>
          </a:p>
          <a:p>
            <a:pPr lvl="0">
              <a:buFont typeface="Wingdings" panose="05000000000000000000" pitchFamily="2" charset="2"/>
              <a:buChar char="q"/>
            </a:pPr>
            <a:r>
              <a:rPr lang="en-US" sz="2000" b="1" dirty="0"/>
              <a:t>Head of Finance Department</a:t>
            </a:r>
            <a:endParaRPr lang="en-PK" sz="2000" b="1" dirty="0"/>
          </a:p>
          <a:p>
            <a:endParaRPr lang="en-PK" sz="2400" dirty="0"/>
          </a:p>
        </p:txBody>
      </p:sp>
    </p:spTree>
    <p:extLst>
      <p:ext uri="{BB962C8B-B14F-4D97-AF65-F5344CB8AC3E}">
        <p14:creationId xmlns:p14="http://schemas.microsoft.com/office/powerpoint/2010/main" val="120982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Human Resource Department</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a:xfrm>
            <a:off x="1097280" y="2148542"/>
            <a:ext cx="10058400" cy="3760891"/>
          </a:xfrm>
        </p:spPr>
        <p:txBody>
          <a:bodyPr>
            <a:normAutofit/>
          </a:bodyPr>
          <a:lstStyle/>
          <a:p>
            <a:r>
              <a:rPr lang="en-US" sz="2400" b="1" dirty="0"/>
              <a:t>The Human Resource Department is subdivided into three branches:</a:t>
            </a:r>
            <a:endParaRPr lang="en-PK" sz="2400" b="1" dirty="0"/>
          </a:p>
          <a:p>
            <a:pPr>
              <a:buFont typeface="Wingdings" panose="05000000000000000000" pitchFamily="2" charset="2"/>
              <a:buChar char="q"/>
            </a:pPr>
            <a:r>
              <a:rPr lang="en-US" sz="2400" b="1" dirty="0"/>
              <a:t> Shared Services</a:t>
            </a:r>
            <a:endParaRPr lang="en-PK" sz="2400" b="1" dirty="0"/>
          </a:p>
          <a:p>
            <a:pPr lvl="0">
              <a:buFont typeface="Wingdings" panose="05000000000000000000" pitchFamily="2" charset="2"/>
              <a:buChar char="q"/>
            </a:pPr>
            <a:r>
              <a:rPr lang="en-US" sz="2400" b="1" dirty="0"/>
              <a:t> Centre of Expertise</a:t>
            </a:r>
            <a:endParaRPr lang="en-PK" sz="2400" b="1" dirty="0"/>
          </a:p>
          <a:p>
            <a:pPr lvl="0">
              <a:buFont typeface="Wingdings" panose="05000000000000000000" pitchFamily="2" charset="2"/>
              <a:buChar char="q"/>
            </a:pPr>
            <a:r>
              <a:rPr lang="en-US" sz="2400" b="1" dirty="0"/>
              <a:t> Business Partners</a:t>
            </a:r>
            <a:endParaRPr lang="en-PK" sz="2400" b="1" dirty="0"/>
          </a:p>
          <a:p>
            <a:endParaRPr lang="en-PK" sz="2400" dirty="0"/>
          </a:p>
        </p:txBody>
      </p:sp>
    </p:spTree>
    <p:extLst>
      <p:ext uri="{BB962C8B-B14F-4D97-AF65-F5344CB8AC3E}">
        <p14:creationId xmlns:p14="http://schemas.microsoft.com/office/powerpoint/2010/main" val="276630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Shared Services</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p:txBody>
          <a:bodyPr>
            <a:normAutofit/>
          </a:bodyPr>
          <a:lstStyle/>
          <a:p>
            <a:r>
              <a:rPr lang="en-US" sz="2400" b="1" dirty="0"/>
              <a:t>Shared Services are responsible for data and record collections of all the employees of Nestlé Pakistan. They handle the payrolls, division of provident funds, medical allowances, travel allowances, and all other administration of the employee funds.</a:t>
            </a:r>
            <a:endParaRPr lang="en-PK" sz="2400" b="1" dirty="0"/>
          </a:p>
          <a:p>
            <a:endParaRPr lang="en-PK" sz="2400" dirty="0"/>
          </a:p>
        </p:txBody>
      </p:sp>
    </p:spTree>
    <p:extLst>
      <p:ext uri="{BB962C8B-B14F-4D97-AF65-F5344CB8AC3E}">
        <p14:creationId xmlns:p14="http://schemas.microsoft.com/office/powerpoint/2010/main" val="358275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Centre of Expertise</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a:xfrm>
            <a:off x="1097280" y="2148542"/>
            <a:ext cx="10058400" cy="3760891"/>
          </a:xfrm>
        </p:spPr>
        <p:txBody>
          <a:bodyPr>
            <a:normAutofit/>
          </a:bodyPr>
          <a:lstStyle/>
          <a:p>
            <a:r>
              <a:rPr lang="en-US" sz="2400" b="1" dirty="0"/>
              <a:t>The Centre of Expertise is the department responsible for recruitments, remunerations and organization development through Nestlé’s training programs, both local and international.</a:t>
            </a:r>
            <a:endParaRPr lang="en-PK" sz="2400" b="1" dirty="0"/>
          </a:p>
          <a:p>
            <a:endParaRPr lang="en-PK" sz="2400" dirty="0"/>
          </a:p>
        </p:txBody>
      </p:sp>
    </p:spTree>
    <p:extLst>
      <p:ext uri="{BB962C8B-B14F-4D97-AF65-F5344CB8AC3E}">
        <p14:creationId xmlns:p14="http://schemas.microsoft.com/office/powerpoint/2010/main" val="14640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8DF-739A-4C0B-A973-567F6F1D2F19}"/>
              </a:ext>
            </a:extLst>
          </p:cNvPr>
          <p:cNvSpPr>
            <a:spLocks noGrp="1"/>
          </p:cNvSpPr>
          <p:nvPr>
            <p:ph type="title"/>
          </p:nvPr>
        </p:nvSpPr>
        <p:spPr/>
        <p:txBody>
          <a:bodyPr/>
          <a:lstStyle/>
          <a:p>
            <a:r>
              <a:rPr lang="en-US" dirty="0"/>
              <a:t>Business Partners</a:t>
            </a:r>
            <a:endParaRPr lang="en-PK" dirty="0"/>
          </a:p>
        </p:txBody>
      </p:sp>
      <p:sp>
        <p:nvSpPr>
          <p:cNvPr id="3" name="Content Placeholder 2">
            <a:extLst>
              <a:ext uri="{FF2B5EF4-FFF2-40B4-BE49-F238E27FC236}">
                <a16:creationId xmlns:a16="http://schemas.microsoft.com/office/drawing/2014/main" id="{89DC1247-09D1-47D0-83DA-3024AF74C6D0}"/>
              </a:ext>
            </a:extLst>
          </p:cNvPr>
          <p:cNvSpPr>
            <a:spLocks noGrp="1"/>
          </p:cNvSpPr>
          <p:nvPr>
            <p:ph idx="1"/>
          </p:nvPr>
        </p:nvSpPr>
        <p:spPr>
          <a:xfrm>
            <a:off x="1097280" y="2148542"/>
            <a:ext cx="10058400" cy="3760891"/>
          </a:xfrm>
        </p:spPr>
        <p:txBody>
          <a:bodyPr>
            <a:normAutofit/>
          </a:bodyPr>
          <a:lstStyle/>
          <a:p>
            <a:r>
              <a:rPr lang="en-US" sz="2400" b="1" dirty="0"/>
              <a:t>The Business Partners form the link between different human resource activities of the organization, and the functional departments they are working with. The Human Resource Manager–Commercial is a Business Partner for Sales and reports to the Head of Sales Department. He is supposed to form a link between the Human Resource Department and the Sales Department, making sure all decisions made by the Sales Department are in line with the Company’s goals and policies.</a:t>
            </a:r>
            <a:endParaRPr lang="en-PK" sz="2400" b="1" dirty="0"/>
          </a:p>
          <a:p>
            <a:endParaRPr lang="en-PK" sz="2400" dirty="0"/>
          </a:p>
        </p:txBody>
      </p:sp>
    </p:spTree>
    <p:extLst>
      <p:ext uri="{BB962C8B-B14F-4D97-AF65-F5344CB8AC3E}">
        <p14:creationId xmlns:p14="http://schemas.microsoft.com/office/powerpoint/2010/main" val="172697595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1174</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Bookman Old Style</vt:lpstr>
      <vt:lpstr>Calibri</vt:lpstr>
      <vt:lpstr>Franklin Gothic Book</vt:lpstr>
      <vt:lpstr>Wingdings</vt:lpstr>
      <vt:lpstr>1_RetrospectVTI</vt:lpstr>
      <vt:lpstr>Nestlé Pakistan </vt:lpstr>
      <vt:lpstr>Nestlé Good Food, Good Life</vt:lpstr>
      <vt:lpstr>The origin </vt:lpstr>
      <vt:lpstr>Nestle Pakistan</vt:lpstr>
      <vt:lpstr>Organizational Structure</vt:lpstr>
      <vt:lpstr>Human Resource Department</vt:lpstr>
      <vt:lpstr>Shared Services</vt:lpstr>
      <vt:lpstr>Centre of Expertise</vt:lpstr>
      <vt:lpstr>Business Partners</vt:lpstr>
      <vt:lpstr>Importance of Shared Services</vt:lpstr>
      <vt:lpstr>Work-Life Balance</vt:lpstr>
      <vt:lpstr>Remunerations</vt:lpstr>
      <vt:lpstr>Recruitment </vt:lpstr>
      <vt:lpstr>Diversity – A Priority</vt:lpstr>
      <vt:lpstr>Training Programs</vt:lpstr>
      <vt:lpstr>Business Partner </vt:lpstr>
      <vt:lpstr>Business Partner &amp; Centre of Excellence</vt:lpstr>
      <vt:lpstr>Integration and Coordination</vt:lpstr>
      <vt:lpstr>Employee Motivation &amp; Loyalty</vt:lpstr>
      <vt:lpstr>HR and Nestle’s Vision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2022-12-04T11:01:40Z</dcterms:created>
  <dcterms:modified xsi:type="dcterms:W3CDTF">2022-12-05T01:52:14Z</dcterms:modified>
</cp:coreProperties>
</file>