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62" r:id="rId6"/>
    <p:sldId id="264" r:id="rId7"/>
    <p:sldId id="265"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6A5DF98-91E2-498C-AFC4-DDED1B7B3A8F}" type="datetimeFigureOut">
              <a:rPr lang="en-IN" smtClean="0"/>
              <a:t>24-11-2019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60A6C71-3808-4D26-8FDD-C540C2B3F98A}"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A5DF98-91E2-498C-AFC4-DDED1B7B3A8F}"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A6C71-3808-4D26-8FDD-C540C2B3F98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A5DF98-91E2-498C-AFC4-DDED1B7B3A8F}"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A6C71-3808-4D26-8FDD-C540C2B3F98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6A5DF98-91E2-498C-AFC4-DDED1B7B3A8F}" type="datetimeFigureOut">
              <a:rPr lang="en-IN" smtClean="0"/>
              <a:t>24-11-2019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A6C71-3808-4D26-8FDD-C540C2B3F98A}"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6A5DF98-91E2-498C-AFC4-DDED1B7B3A8F}" type="datetimeFigureOut">
              <a:rPr lang="en-IN" smtClean="0"/>
              <a:t>24-11-2019</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60A6C71-3808-4D26-8FDD-C540C2B3F98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6A5DF98-91E2-498C-AFC4-DDED1B7B3A8F}" type="datetimeFigureOut">
              <a:rPr lang="en-IN" smtClean="0"/>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A6C71-3808-4D26-8FDD-C540C2B3F98A}"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6A5DF98-91E2-498C-AFC4-DDED1B7B3A8F}" type="datetimeFigureOut">
              <a:rPr lang="en-IN" smtClean="0"/>
              <a:t>24-11-2019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0A6C71-3808-4D26-8FDD-C540C2B3F98A}"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6A5DF98-91E2-498C-AFC4-DDED1B7B3A8F}" type="datetimeFigureOut">
              <a:rPr lang="en-IN" smtClean="0"/>
              <a:t>24-11-2019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0A6C71-3808-4D26-8FDD-C540C2B3F98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5DF98-91E2-498C-AFC4-DDED1B7B3A8F}" type="datetimeFigureOut">
              <a:rPr lang="en-IN" smtClean="0"/>
              <a:t>24-11-2019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0A6C71-3808-4D26-8FDD-C540C2B3F98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A5DF98-91E2-498C-AFC4-DDED1B7B3A8F}" type="datetimeFigureOut">
              <a:rPr lang="en-IN" smtClean="0"/>
              <a:t>24-11-2019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A6C71-3808-4D26-8FDD-C540C2B3F98A}"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A5DF98-91E2-498C-AFC4-DDED1B7B3A8F}" type="datetimeFigureOut">
              <a:rPr lang="en-IN" smtClean="0"/>
              <a:t>24-11-2019</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460A6C71-3808-4D26-8FDD-C540C2B3F98A}"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6A5DF98-91E2-498C-AFC4-DDED1B7B3A8F}" type="datetimeFigureOut">
              <a:rPr lang="en-IN" smtClean="0"/>
              <a:t>24-11-2019</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60A6C71-3808-4D26-8FDD-C540C2B3F98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Group Members:</a:t>
            </a:r>
          </a:p>
          <a:p>
            <a:endParaRPr lang="en-IN" dirty="0"/>
          </a:p>
        </p:txBody>
      </p:sp>
      <p:sp>
        <p:nvSpPr>
          <p:cNvPr id="2" name="Title 1"/>
          <p:cNvSpPr>
            <a:spLocks noGrp="1"/>
          </p:cNvSpPr>
          <p:nvPr>
            <p:ph type="ctrTitle"/>
          </p:nvPr>
        </p:nvSpPr>
        <p:spPr/>
        <p:txBody>
          <a:bodyPr/>
          <a:lstStyle/>
          <a:p>
            <a:r>
              <a:rPr lang="en-IN" dirty="0" smtClean="0"/>
              <a:t>MS ACCESS</a:t>
            </a:r>
            <a:endParaRPr lang="en-IN" dirty="0"/>
          </a:p>
        </p:txBody>
      </p:sp>
    </p:spTree>
    <p:extLst>
      <p:ext uri="{BB962C8B-B14F-4D97-AF65-F5344CB8AC3E}">
        <p14:creationId xmlns:p14="http://schemas.microsoft.com/office/powerpoint/2010/main" val="32357198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INTRODUCTION:</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857" y="260648"/>
            <a:ext cx="1599838" cy="1599838"/>
          </a:xfrm>
          <a:prstGeom prst="rect">
            <a:avLst/>
          </a:prstGeom>
        </p:spPr>
      </p:pic>
      <p:sp>
        <p:nvSpPr>
          <p:cNvPr id="3" name="Content Placeholder 2"/>
          <p:cNvSpPr>
            <a:spLocks noGrp="1"/>
          </p:cNvSpPr>
          <p:nvPr>
            <p:ph sz="quarter" idx="1"/>
          </p:nvPr>
        </p:nvSpPr>
        <p:spPr/>
        <p:txBody>
          <a:bodyPr>
            <a:normAutofit fontScale="92500"/>
          </a:bodyPr>
          <a:lstStyle/>
          <a:p>
            <a:endParaRPr lang="en-IN" dirty="0" smtClean="0"/>
          </a:p>
          <a:p>
            <a:r>
              <a:rPr lang="en-IN" dirty="0" smtClean="0"/>
              <a:t>Microsoft </a:t>
            </a:r>
            <a:r>
              <a:rPr lang="en-IN" dirty="0"/>
              <a:t>Access is a popular RDMS (Relational Database Management System) which comes in </a:t>
            </a:r>
            <a:r>
              <a:rPr lang="en-IN" dirty="0" smtClean="0"/>
              <a:t>MS-suite.</a:t>
            </a:r>
          </a:p>
          <a:p>
            <a:endParaRPr lang="en-IN" dirty="0"/>
          </a:p>
          <a:p>
            <a:r>
              <a:rPr lang="en-IN" dirty="0" smtClean="0"/>
              <a:t>It </a:t>
            </a:r>
            <a:r>
              <a:rPr lang="en-IN" dirty="0"/>
              <a:t>is a type of database software that is used to store information for reporting, referencing and </a:t>
            </a:r>
            <a:r>
              <a:rPr lang="en-IN" dirty="0" smtClean="0"/>
              <a:t>analysis.</a:t>
            </a:r>
          </a:p>
          <a:p>
            <a:endParaRPr lang="en-IN" dirty="0"/>
          </a:p>
          <a:p>
            <a:r>
              <a:rPr lang="en-IN" dirty="0" smtClean="0"/>
              <a:t>With </a:t>
            </a:r>
            <a:r>
              <a:rPr lang="en-IN" dirty="0"/>
              <a:t>Microsoft Access, you can analyse large amounts of data faster and more efficiently than with Excel or other types of spread sheets</a:t>
            </a:r>
            <a:r>
              <a:rPr lang="en-IN" dirty="0" smtClean="0"/>
              <a:t>.</a:t>
            </a:r>
            <a:endParaRPr lang="en-IN" dirty="0"/>
          </a:p>
        </p:txBody>
      </p:sp>
    </p:spTree>
    <p:extLst>
      <p:ext uri="{BB962C8B-B14F-4D97-AF65-F5344CB8AC3E}">
        <p14:creationId xmlns:p14="http://schemas.microsoft.com/office/powerpoint/2010/main" val="40154721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MS-ACCESS AND ITS COMPONENTS</a:t>
            </a:r>
            <a:endParaRPr lang="en-IN" sz="3200" b="1" dirty="0"/>
          </a:p>
        </p:txBody>
      </p:sp>
      <p:sp>
        <p:nvSpPr>
          <p:cNvPr id="3" name="Content Placeholder 2"/>
          <p:cNvSpPr>
            <a:spLocks noGrp="1"/>
          </p:cNvSpPr>
          <p:nvPr>
            <p:ph sz="quarter" idx="1"/>
          </p:nvPr>
        </p:nvSpPr>
        <p:spPr/>
        <p:txBody>
          <a:bodyPr/>
          <a:lstStyle/>
          <a:p>
            <a:pPr lvl="0"/>
            <a:r>
              <a:rPr lang="en-IN" sz="2400" dirty="0" smtClean="0">
                <a:latin typeface="Times New Roman" pitchFamily="18" charset="0"/>
                <a:cs typeface="Times New Roman" pitchFamily="18" charset="0"/>
              </a:rPr>
              <a:t>TABLES</a:t>
            </a:r>
          </a:p>
          <a:p>
            <a:pPr lvl="0"/>
            <a:endParaRPr lang="en-IN" dirty="0"/>
          </a:p>
          <a:p>
            <a:pPr marL="0" lvl="0" indent="0">
              <a:buNone/>
            </a:pPr>
            <a:endParaRPr lang="en-IN" dirty="0" smtClean="0"/>
          </a:p>
          <a:p>
            <a:pPr lvl="0"/>
            <a:r>
              <a:rPr lang="en-IN" sz="2400" dirty="0" smtClean="0">
                <a:latin typeface="Times New Roman" pitchFamily="18" charset="0"/>
                <a:cs typeface="Times New Roman" pitchFamily="18" charset="0"/>
              </a:rPr>
              <a:t>QUERIES</a:t>
            </a:r>
          </a:p>
          <a:p>
            <a:pPr lvl="0"/>
            <a:endParaRPr lang="en-IN" dirty="0" smtClean="0"/>
          </a:p>
        </p:txBody>
      </p:sp>
      <p:pic>
        <p:nvPicPr>
          <p:cNvPr id="6" name="Picture 5" descr="https://www.simply-access.com/images/TableExample2.jpg"/>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84784"/>
            <a:ext cx="5636974" cy="1440160"/>
          </a:xfrm>
          <a:prstGeom prst="rect">
            <a:avLst/>
          </a:prstGeom>
          <a:noFill/>
          <a:ln>
            <a:noFill/>
          </a:ln>
        </p:spPr>
      </p:pic>
      <p:pic>
        <p:nvPicPr>
          <p:cNvPr id="7" name="Picture 6" descr="Image result for ms access query"/>
          <p:cNvPicPr/>
          <p:nvPr/>
        </p:nvPicPr>
        <p:blipFill>
          <a:blip r:embed="rId3">
            <a:extLst>
              <a:ext uri="{28A0092B-C50C-407E-A947-70E740481C1C}">
                <a14:useLocalDpi xmlns:a14="http://schemas.microsoft.com/office/drawing/2010/main" val="0"/>
              </a:ext>
            </a:extLst>
          </a:blip>
          <a:srcRect/>
          <a:stretch>
            <a:fillRect/>
          </a:stretch>
        </p:blipFill>
        <p:spPr bwMode="auto">
          <a:xfrm>
            <a:off x="2873710" y="2959402"/>
            <a:ext cx="5463056" cy="3421926"/>
          </a:xfrm>
          <a:prstGeom prst="rect">
            <a:avLst/>
          </a:prstGeom>
          <a:noFill/>
          <a:ln>
            <a:noFill/>
          </a:ln>
        </p:spPr>
      </p:pic>
    </p:spTree>
    <p:extLst>
      <p:ext uri="{BB962C8B-B14F-4D97-AF65-F5344CB8AC3E}">
        <p14:creationId xmlns:p14="http://schemas.microsoft.com/office/powerpoint/2010/main" val="39814807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6120680"/>
          </a:xfrm>
        </p:spPr>
        <p:txBody>
          <a:bodyPr/>
          <a:lstStyle/>
          <a:p>
            <a:r>
              <a:rPr lang="en-IN" sz="2400" dirty="0" smtClean="0">
                <a:latin typeface="Times New Roman" pitchFamily="18" charset="0"/>
                <a:cs typeface="Times New Roman" pitchFamily="18" charset="0"/>
              </a:rPr>
              <a:t>FORMS</a:t>
            </a:r>
          </a:p>
          <a:p>
            <a:endParaRPr lang="en-IN" dirty="0"/>
          </a:p>
          <a:p>
            <a:endParaRPr lang="en-IN" dirty="0" smtClean="0"/>
          </a:p>
          <a:p>
            <a:endParaRPr lang="en-IN" dirty="0"/>
          </a:p>
          <a:p>
            <a:endParaRPr lang="en-IN" dirty="0" smtClean="0"/>
          </a:p>
          <a:p>
            <a:endParaRPr lang="en-IN" dirty="0"/>
          </a:p>
          <a:p>
            <a:endParaRPr lang="en-IN" dirty="0" smtClean="0"/>
          </a:p>
          <a:p>
            <a:r>
              <a:rPr lang="en-IN" sz="2400" dirty="0" smtClean="0">
                <a:latin typeface="Times New Roman" pitchFamily="18" charset="0"/>
                <a:cs typeface="Times New Roman" pitchFamily="18" charset="0"/>
              </a:rPr>
              <a:t>REPORTS </a:t>
            </a:r>
            <a:endParaRPr lang="en-IN" sz="2400" dirty="0">
              <a:latin typeface="Times New Roman" pitchFamily="18" charset="0"/>
              <a:cs typeface="Times New Roman" pitchFamily="18" charset="0"/>
            </a:endParaRPr>
          </a:p>
          <a:p>
            <a:endParaRPr lang="en-IN" dirty="0"/>
          </a:p>
        </p:txBody>
      </p:sp>
      <p:pic>
        <p:nvPicPr>
          <p:cNvPr id="4" name="Picture 3" descr="Image result for ms access form design"/>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49535"/>
            <a:ext cx="5731510" cy="2547417"/>
          </a:xfrm>
          <a:prstGeom prst="rect">
            <a:avLst/>
          </a:prstGeom>
          <a:noFill/>
          <a:ln>
            <a:noFill/>
          </a:ln>
        </p:spPr>
      </p:pic>
      <p:pic>
        <p:nvPicPr>
          <p:cNvPr id="5" name="Picture 4" descr="Image result for ms access report"/>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140968"/>
            <a:ext cx="5731510" cy="3487683"/>
          </a:xfrm>
          <a:prstGeom prst="rect">
            <a:avLst/>
          </a:prstGeom>
          <a:noFill/>
          <a:ln>
            <a:noFill/>
          </a:ln>
        </p:spPr>
      </p:pic>
    </p:spTree>
    <p:extLst>
      <p:ext uri="{BB962C8B-B14F-4D97-AF65-F5344CB8AC3E}">
        <p14:creationId xmlns:p14="http://schemas.microsoft.com/office/powerpoint/2010/main" val="15933769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60648"/>
            <a:ext cx="7772400" cy="6120680"/>
          </a:xfrm>
        </p:spPr>
        <p:txBody>
          <a:bodyPr/>
          <a:lstStyle/>
          <a:p>
            <a:r>
              <a:rPr lang="en-IN" sz="2400" dirty="0" smtClean="0">
                <a:latin typeface="Times New Roman" pitchFamily="18" charset="0"/>
                <a:cs typeface="Times New Roman" pitchFamily="18" charset="0"/>
              </a:rPr>
              <a:t>MACROS</a:t>
            </a:r>
          </a:p>
          <a:p>
            <a:endParaRPr lang="en-IN" dirty="0"/>
          </a:p>
          <a:p>
            <a:endParaRPr lang="en-IN" dirty="0" smtClean="0"/>
          </a:p>
          <a:p>
            <a:endParaRPr lang="en-IN" dirty="0"/>
          </a:p>
          <a:p>
            <a:endParaRPr lang="en-IN" dirty="0" smtClean="0"/>
          </a:p>
          <a:p>
            <a:endParaRPr lang="en-IN" dirty="0"/>
          </a:p>
          <a:p>
            <a:endParaRPr lang="en-IN" dirty="0" smtClean="0"/>
          </a:p>
          <a:p>
            <a:r>
              <a:rPr lang="en-IN" sz="2400" dirty="0" smtClean="0">
                <a:latin typeface="Times New Roman" pitchFamily="18" charset="0"/>
                <a:cs typeface="Times New Roman" pitchFamily="18" charset="0"/>
              </a:rPr>
              <a:t>MODULES</a:t>
            </a:r>
          </a:p>
        </p:txBody>
      </p:sp>
      <p:pic>
        <p:nvPicPr>
          <p:cNvPr id="4" name="Picture 3" descr="Image result for ms access macros"/>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60648"/>
            <a:ext cx="4464496" cy="3024335"/>
          </a:xfrm>
          <a:prstGeom prst="rect">
            <a:avLst/>
          </a:prstGeom>
          <a:noFill/>
          <a:ln>
            <a:noFill/>
          </a:ln>
        </p:spPr>
      </p:pic>
      <p:pic>
        <p:nvPicPr>
          <p:cNvPr id="6" name="Picture 5" descr="Image result for ms access modules"/>
          <p:cNvPicPr/>
          <p:nvPr/>
        </p:nvPicPr>
        <p:blipFill>
          <a:blip r:embed="rId3">
            <a:extLst>
              <a:ext uri="{28A0092B-C50C-407E-A947-70E740481C1C}">
                <a14:useLocalDpi xmlns:a14="http://schemas.microsoft.com/office/drawing/2010/main" val="0"/>
              </a:ext>
            </a:extLst>
          </a:blip>
          <a:srcRect/>
          <a:stretch>
            <a:fillRect/>
          </a:stretch>
        </p:blipFill>
        <p:spPr bwMode="auto">
          <a:xfrm>
            <a:off x="5148064" y="3068960"/>
            <a:ext cx="3410744" cy="3492802"/>
          </a:xfrm>
          <a:prstGeom prst="rect">
            <a:avLst/>
          </a:prstGeom>
          <a:noFill/>
          <a:ln>
            <a:noFill/>
          </a:ln>
        </p:spPr>
      </p:pic>
    </p:spTree>
    <p:extLst>
      <p:ext uri="{BB962C8B-B14F-4D97-AF65-F5344CB8AC3E}">
        <p14:creationId xmlns:p14="http://schemas.microsoft.com/office/powerpoint/2010/main" val="3111829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Some features of previous versions of </a:t>
            </a:r>
            <a:r>
              <a:rPr lang="en-IN" dirty="0" smtClean="0"/>
              <a:t>MS-ACCESS</a:t>
            </a:r>
            <a:endParaRPr lang="en-IN" dirty="0"/>
          </a:p>
        </p:txBody>
      </p:sp>
      <p:sp>
        <p:nvSpPr>
          <p:cNvPr id="3" name="Content Placeholder 2"/>
          <p:cNvSpPr>
            <a:spLocks noGrp="1"/>
          </p:cNvSpPr>
          <p:nvPr>
            <p:ph sz="quarter" idx="1"/>
          </p:nvPr>
        </p:nvSpPr>
        <p:spPr/>
        <p:txBody>
          <a:bodyPr>
            <a:normAutofit fontScale="77500" lnSpcReduction="20000"/>
          </a:bodyPr>
          <a:lstStyle/>
          <a:p>
            <a:pPr lvl="0"/>
            <a:r>
              <a:rPr lang="en-IN" dirty="0" smtClean="0"/>
              <a:t>Make </a:t>
            </a:r>
            <a:r>
              <a:rPr lang="en-IN" dirty="0"/>
              <a:t>a local table from a linked table</a:t>
            </a:r>
          </a:p>
          <a:p>
            <a:pPr lvl="0"/>
            <a:r>
              <a:rPr lang="en-IN" dirty="0"/>
              <a:t>Exporting and linking to Access data from Windows SharePoint Services</a:t>
            </a:r>
          </a:p>
          <a:p>
            <a:pPr lvl="0"/>
            <a:r>
              <a:rPr lang="en-IN" dirty="0"/>
              <a:t>Autocorrect options</a:t>
            </a:r>
          </a:p>
          <a:p>
            <a:pPr lvl="0"/>
            <a:r>
              <a:rPr lang="en-IN" dirty="0"/>
              <a:t>Back up a database or project</a:t>
            </a:r>
          </a:p>
          <a:p>
            <a:pPr lvl="0"/>
            <a:r>
              <a:rPr lang="en-IN" dirty="0"/>
              <a:t>Error checking in forms and reports</a:t>
            </a:r>
          </a:p>
          <a:p>
            <a:pPr lvl="0"/>
            <a:r>
              <a:rPr lang="en-IN" dirty="0"/>
              <a:t>Themes</a:t>
            </a:r>
          </a:p>
          <a:p>
            <a:pPr lvl="0"/>
            <a:r>
              <a:rPr lang="en-IN" dirty="0"/>
              <a:t>Reporting with Conditional Formatting</a:t>
            </a:r>
          </a:p>
          <a:p>
            <a:pPr lvl="0"/>
            <a:r>
              <a:rPr lang="en-IN" dirty="0"/>
              <a:t>Calculated data type</a:t>
            </a:r>
          </a:p>
          <a:p>
            <a:pPr lvl="0"/>
            <a:r>
              <a:rPr lang="en-IN" dirty="0"/>
              <a:t>Live Preview</a:t>
            </a:r>
          </a:p>
          <a:p>
            <a:pPr lvl="0"/>
            <a:r>
              <a:rPr lang="en-IN" dirty="0"/>
              <a:t>Backstage view</a:t>
            </a:r>
          </a:p>
          <a:p>
            <a:pPr lvl="0"/>
            <a:r>
              <a:rPr lang="en-IN" dirty="0"/>
              <a:t>Contextual tabs</a:t>
            </a:r>
          </a:p>
          <a:p>
            <a:pPr lvl="0"/>
            <a:r>
              <a:rPr lang="en-IN" dirty="0"/>
              <a:t>Access keys</a:t>
            </a:r>
          </a:p>
          <a:p>
            <a:pPr lvl="0"/>
            <a:r>
              <a:rPr lang="en-IN" dirty="0"/>
              <a:t>Template </a:t>
            </a:r>
            <a:r>
              <a:rPr lang="en-IN" dirty="0" smtClean="0"/>
              <a:t>databases</a:t>
            </a:r>
            <a:endParaRPr lang="en-IN" dirty="0"/>
          </a:p>
        </p:txBody>
      </p:sp>
    </p:spTree>
    <p:extLst>
      <p:ext uri="{BB962C8B-B14F-4D97-AF65-F5344CB8AC3E}">
        <p14:creationId xmlns:p14="http://schemas.microsoft.com/office/powerpoint/2010/main" val="17996299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WHAT'S NEW IN ACCESS 2019?</a:t>
            </a:r>
            <a:endParaRPr lang="en-IN" dirty="0"/>
          </a:p>
        </p:txBody>
      </p:sp>
      <p:sp>
        <p:nvSpPr>
          <p:cNvPr id="3" name="Content Placeholder 2"/>
          <p:cNvSpPr>
            <a:spLocks noGrp="1"/>
          </p:cNvSpPr>
          <p:nvPr>
            <p:ph sz="quarter" idx="1"/>
          </p:nvPr>
        </p:nvSpPr>
        <p:spPr/>
        <p:txBody>
          <a:bodyPr>
            <a:normAutofit fontScale="92500" lnSpcReduction="10000"/>
          </a:bodyPr>
          <a:lstStyle/>
          <a:p>
            <a:pPr marL="514350" lvl="0" indent="-514350">
              <a:buFont typeface="+mj-lt"/>
              <a:buAutoNum type="arabicPeriod"/>
            </a:pPr>
            <a:r>
              <a:rPr lang="en-IN" dirty="0" smtClean="0"/>
              <a:t>Visualise </a:t>
            </a:r>
            <a:r>
              <a:rPr lang="en-IN" dirty="0"/>
              <a:t>data with new charts:</a:t>
            </a:r>
          </a:p>
          <a:p>
            <a:pPr lvl="1"/>
            <a:r>
              <a:rPr lang="en-IN" dirty="0"/>
              <a:t>Column Charts</a:t>
            </a:r>
          </a:p>
          <a:p>
            <a:pPr lvl="1"/>
            <a:r>
              <a:rPr lang="en-IN" dirty="0"/>
              <a:t>Line Charts</a:t>
            </a:r>
          </a:p>
          <a:p>
            <a:pPr lvl="1"/>
            <a:r>
              <a:rPr lang="en-IN" dirty="0"/>
              <a:t>Bar Charts</a:t>
            </a:r>
          </a:p>
          <a:p>
            <a:pPr lvl="1"/>
            <a:r>
              <a:rPr lang="en-IN" dirty="0"/>
              <a:t>Pie Charts</a:t>
            </a:r>
          </a:p>
          <a:p>
            <a:pPr lvl="1"/>
            <a:r>
              <a:rPr lang="en-IN" dirty="0"/>
              <a:t>Combo Charts</a:t>
            </a:r>
          </a:p>
          <a:p>
            <a:pPr marL="514350" lvl="0" indent="-514350">
              <a:buFont typeface="+mj-lt"/>
              <a:buAutoNum type="arabicPeriod"/>
            </a:pPr>
            <a:r>
              <a:rPr lang="en-IN" dirty="0"/>
              <a:t>Large Number (</a:t>
            </a:r>
            <a:r>
              <a:rPr lang="en-IN" dirty="0" err="1"/>
              <a:t>bigint</a:t>
            </a:r>
            <a:r>
              <a:rPr lang="en-IN" dirty="0"/>
              <a:t>) </a:t>
            </a:r>
            <a:r>
              <a:rPr lang="en-IN" dirty="0" smtClean="0"/>
              <a:t>Support</a:t>
            </a:r>
            <a:endParaRPr lang="en-IN" dirty="0"/>
          </a:p>
          <a:p>
            <a:pPr marL="514350" lvl="0" indent="-514350">
              <a:buFont typeface="+mj-lt"/>
              <a:buAutoNum type="arabicPeriod"/>
            </a:pPr>
            <a:r>
              <a:rPr lang="en-IN" dirty="0" smtClean="0"/>
              <a:t>Support </a:t>
            </a:r>
            <a:r>
              <a:rPr lang="en-IN" dirty="0"/>
              <a:t>for </a:t>
            </a:r>
            <a:r>
              <a:rPr lang="en-IN" dirty="0" err="1"/>
              <a:t>dBASE</a:t>
            </a:r>
            <a:r>
              <a:rPr lang="en-IN" dirty="0"/>
              <a:t> is back</a:t>
            </a:r>
          </a:p>
          <a:p>
            <a:pPr marL="514350" lvl="0" indent="-514350">
              <a:buFont typeface="+mj-lt"/>
              <a:buAutoNum type="arabicPeriod"/>
            </a:pPr>
            <a:r>
              <a:rPr lang="en-IN" dirty="0" smtClean="0"/>
              <a:t>Property </a:t>
            </a:r>
            <a:r>
              <a:rPr lang="en-IN" dirty="0"/>
              <a:t>Sheet </a:t>
            </a:r>
            <a:r>
              <a:rPr lang="en-IN" dirty="0" smtClean="0"/>
              <a:t>Sorting</a:t>
            </a:r>
            <a:endParaRPr lang="en-IN" dirty="0"/>
          </a:p>
          <a:p>
            <a:pPr marL="514350" indent="-514350">
              <a:buFont typeface="+mj-lt"/>
              <a:buAutoNum type="arabicPeriod"/>
            </a:pPr>
            <a:r>
              <a:rPr lang="en-IN" dirty="0"/>
              <a:t>New Label Name property for </a:t>
            </a:r>
            <a:r>
              <a:rPr lang="en-IN" dirty="0" smtClean="0"/>
              <a:t>controls</a:t>
            </a:r>
            <a:endParaRPr lang="en-IN" dirty="0"/>
          </a:p>
          <a:p>
            <a:pPr marL="514350" indent="-514350">
              <a:buFont typeface="+mj-lt"/>
              <a:buAutoNum type="arabicPeriod"/>
            </a:pPr>
            <a:r>
              <a:rPr lang="en-IN" dirty="0"/>
              <a:t>Tell Me box </a:t>
            </a:r>
            <a:r>
              <a:rPr lang="en-IN" dirty="0" smtClean="0"/>
              <a:t>improvements</a:t>
            </a:r>
            <a:endParaRPr lang="en-IN" dirty="0"/>
          </a:p>
        </p:txBody>
      </p:sp>
    </p:spTree>
    <p:extLst>
      <p:ext uri="{BB962C8B-B14F-4D97-AF65-F5344CB8AC3E}">
        <p14:creationId xmlns:p14="http://schemas.microsoft.com/office/powerpoint/2010/main" val="313434205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ircle(in)">
                                      <p:cBhvr>
                                        <p:cTn id="23" dur="2000"/>
                                        <p:tgtEl>
                                          <p:spTgt spid="3">
                                            <p:txEl>
                                              <p:pRg st="3" end="3"/>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ircle(in)">
                                      <p:cBhvr>
                                        <p:cTn id="26" dur="2000"/>
                                        <p:tgtEl>
                                          <p:spTgt spid="3">
                                            <p:txEl>
                                              <p:pRg st="4" end="4"/>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circle(in)">
                                      <p:cBhvr>
                                        <p:cTn id="29" dur="2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ircle(in)">
                                      <p:cBhvr>
                                        <p:cTn id="34" dur="2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circle(in)">
                                      <p:cBhvr>
                                        <p:cTn id="39" dur="20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circle(in)">
                                      <p:cBhvr>
                                        <p:cTn id="44" dur="20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circle(in)">
                                      <p:cBhvr>
                                        <p:cTn id="49" dur="20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circle(in)">
                                      <p:cBhvr>
                                        <p:cTn id="54"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WHY MS-ACCESS?</a:t>
            </a:r>
            <a:endParaRPr lang="en-IN" b="1" dirty="0"/>
          </a:p>
        </p:txBody>
      </p:sp>
      <p:sp>
        <p:nvSpPr>
          <p:cNvPr id="3" name="Content Placeholder 2"/>
          <p:cNvSpPr>
            <a:spLocks noGrp="1"/>
          </p:cNvSpPr>
          <p:nvPr>
            <p:ph sz="quarter" idx="1"/>
          </p:nvPr>
        </p:nvSpPr>
        <p:spPr/>
        <p:txBody>
          <a:bodyPr>
            <a:normAutofit fontScale="85000" lnSpcReduction="10000"/>
          </a:bodyPr>
          <a:lstStyle/>
          <a:p>
            <a:r>
              <a:rPr lang="en-IN" dirty="0" smtClean="0"/>
              <a:t>Access </a:t>
            </a:r>
            <a:r>
              <a:rPr lang="en-IN" dirty="0"/>
              <a:t>has all the basic features necessary and is relatively easier to use than other </a:t>
            </a:r>
            <a:r>
              <a:rPr lang="en-IN" dirty="0" smtClean="0"/>
              <a:t>databases.</a:t>
            </a:r>
          </a:p>
          <a:p>
            <a:endParaRPr lang="en-IN" dirty="0"/>
          </a:p>
          <a:p>
            <a:r>
              <a:rPr lang="en-IN" dirty="0" smtClean="0"/>
              <a:t>It </a:t>
            </a:r>
            <a:r>
              <a:rPr lang="en-IN" dirty="0"/>
              <a:t>is one thing that makes Access attractive to individuals and small business is that a relatively non-technical person can whip up a database in no time using </a:t>
            </a:r>
            <a:r>
              <a:rPr lang="en-IN" dirty="0" smtClean="0"/>
              <a:t>Access.</a:t>
            </a:r>
          </a:p>
          <a:p>
            <a:endParaRPr lang="en-IN" dirty="0"/>
          </a:p>
          <a:p>
            <a:r>
              <a:rPr lang="en-IN" dirty="0" smtClean="0"/>
              <a:t>So </a:t>
            </a:r>
            <a:r>
              <a:rPr lang="en-IN" dirty="0"/>
              <a:t>such individuals can create an Access database themselves without any outside help. They can do this to keep track of projects, or for inventory or bookkeeping purposes, etc. If they had to use some other database, </a:t>
            </a:r>
            <a:r>
              <a:rPr lang="en-IN" dirty="0" smtClean="0"/>
              <a:t>they</a:t>
            </a:r>
            <a:r>
              <a:rPr lang="en-IN" dirty="0"/>
              <a:t> </a:t>
            </a:r>
            <a:r>
              <a:rPr lang="en-IN" dirty="0" smtClean="0"/>
              <a:t>would </a:t>
            </a:r>
            <a:r>
              <a:rPr lang="en-IN" dirty="0"/>
              <a:t>have to pay someone else to build the application or it won’t come up to their </a:t>
            </a:r>
            <a:r>
              <a:rPr lang="en-IN" dirty="0" smtClean="0"/>
              <a:t>requirement.</a:t>
            </a:r>
            <a:endParaRPr lang="en-IN" dirty="0"/>
          </a:p>
          <a:p>
            <a:endParaRPr lang="en-IN" dirty="0"/>
          </a:p>
        </p:txBody>
      </p:sp>
    </p:spTree>
    <p:extLst>
      <p:ext uri="{BB962C8B-B14F-4D97-AF65-F5344CB8AC3E}">
        <p14:creationId xmlns:p14="http://schemas.microsoft.com/office/powerpoint/2010/main" val="34911315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TotalTime>
  <Words>190</Words>
  <Application>Microsoft Office PowerPoint</Application>
  <PresentationFormat>On-screen Show (4:3)</PresentationFormat>
  <Paragraphs>62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MS ACCESS</vt:lpstr>
      <vt:lpstr>INTRODUCTION:</vt:lpstr>
      <vt:lpstr>MS-ACCESS AND ITS COMPONENTS</vt:lpstr>
      <vt:lpstr>PowerPoint Presentation</vt:lpstr>
      <vt:lpstr>PowerPoint Presentation</vt:lpstr>
      <vt:lpstr>Some features of previous versions of MS-ACCESS</vt:lpstr>
      <vt:lpstr>WHAT'S NEW IN ACCESS 2019?</vt:lpstr>
      <vt:lpstr>WHY MS-ACCESS?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ACCESS</dc:title>
  <dc:creator>admin</dc:creator>
  <cp:lastModifiedBy>admin</cp:lastModifiedBy>
  <cp:revision>4</cp:revision>
  <dcterms:created xsi:type="dcterms:W3CDTF">2019-11-24T11:49:35Z</dcterms:created>
  <dcterms:modified xsi:type="dcterms:W3CDTF">2019-11-24T13:08:11Z</dcterms:modified>
</cp:coreProperties>
</file>