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4" r:id="rId4"/>
    <p:sldId id="258" r:id="rId5"/>
    <p:sldId id="263" r:id="rId6"/>
    <p:sldId id="265" r:id="rId7"/>
    <p:sldId id="266" r:id="rId8"/>
    <p:sldId id="269"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2258D9-595E-480B-A6FF-F1B37335036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486406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2894054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122273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638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1410894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2258D9-595E-480B-A6FF-F1B37335036B}"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3055016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2258D9-595E-480B-A6FF-F1B37335036B}"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509901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258D9-595E-480B-A6FF-F1B37335036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77959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258D9-595E-480B-A6FF-F1B37335036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3772332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2258D9-595E-480B-A6FF-F1B37335036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2554681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58D9-595E-480B-A6FF-F1B37335036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994563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3655049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2258D9-595E-480B-A6FF-F1B37335036B}"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1506435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58D9-595E-480B-A6FF-F1B37335036B}"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2182191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92258D9-595E-480B-A6FF-F1B37335036B}"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2146469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4248371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58D9-595E-480B-A6FF-F1B37335036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BD69F-069F-424E-B955-8807154A674D}" type="slidenum">
              <a:rPr lang="en-US" smtClean="0"/>
              <a:t>‹#›</a:t>
            </a:fld>
            <a:endParaRPr lang="en-US"/>
          </a:p>
        </p:txBody>
      </p:sp>
    </p:spTree>
    <p:extLst>
      <p:ext uri="{BB962C8B-B14F-4D97-AF65-F5344CB8AC3E}">
        <p14:creationId xmlns:p14="http://schemas.microsoft.com/office/powerpoint/2010/main" val="2822021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2258D9-595E-480B-A6FF-F1B37335036B}" type="datetimeFigureOut">
              <a:rPr lang="en-US" smtClean="0"/>
              <a:t>9/16/2019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54BD69F-069F-424E-B955-8807154A674D}" type="slidenum">
              <a:rPr lang="en-US" smtClean="0"/>
              <a:t>‹#›</a:t>
            </a:fld>
            <a:endParaRPr lang="en-US"/>
          </a:p>
        </p:txBody>
      </p:sp>
    </p:spTree>
    <p:extLst>
      <p:ext uri="{BB962C8B-B14F-4D97-AF65-F5344CB8AC3E}">
        <p14:creationId xmlns:p14="http://schemas.microsoft.com/office/powerpoint/2010/main" val="22324411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scarcity</a:t>
            </a:r>
            <a:endParaRPr lang="en-US" dirty="0"/>
          </a:p>
        </p:txBody>
      </p:sp>
      <p:sp>
        <p:nvSpPr>
          <p:cNvPr id="3" name="Subtitle 2"/>
          <p:cNvSpPr>
            <a:spLocks noGrp="1"/>
          </p:cNvSpPr>
          <p:nvPr>
            <p:ph type="subTitle" idx="1"/>
          </p:nvPr>
        </p:nvSpPr>
        <p:spPr/>
        <p:txBody>
          <a:bodyPr>
            <a:normAutofit fontScale="62500" lnSpcReduction="20000"/>
          </a:bodyPr>
          <a:lstStyle/>
          <a:p>
            <a:pPr marL="342900" indent="-342900">
              <a:buFont typeface="Wingdings" panose="05000000000000000000" pitchFamily="2" charset="2"/>
              <a:buChar char="§"/>
            </a:pPr>
            <a:r>
              <a:rPr lang="en-US" dirty="0" smtClean="0"/>
              <a:t>Meaning</a:t>
            </a:r>
          </a:p>
          <a:p>
            <a:pPr marL="342900" indent="-342900">
              <a:buFont typeface="Wingdings" panose="05000000000000000000" pitchFamily="2" charset="2"/>
              <a:buChar char="§"/>
            </a:pPr>
            <a:r>
              <a:rPr lang="en-US" dirty="0" smtClean="0"/>
              <a:t>Causes</a:t>
            </a:r>
          </a:p>
          <a:p>
            <a:pPr marL="342900" indent="-342900">
              <a:buFont typeface="Wingdings" panose="05000000000000000000" pitchFamily="2" charset="2"/>
              <a:buChar char="§"/>
            </a:pPr>
            <a:r>
              <a:rPr lang="en-US" dirty="0" smtClean="0"/>
              <a:t>Effects</a:t>
            </a:r>
          </a:p>
          <a:p>
            <a:pPr marL="342900" indent="-342900">
              <a:buFont typeface="Wingdings" panose="05000000000000000000" pitchFamily="2" charset="2"/>
              <a:buChar char="§"/>
            </a:pPr>
            <a:r>
              <a:rPr lang="en-US" dirty="0" smtClean="0"/>
              <a:t>solutions</a:t>
            </a:r>
          </a:p>
        </p:txBody>
      </p:sp>
    </p:spTree>
    <p:extLst>
      <p:ext uri="{BB962C8B-B14F-4D97-AF65-F5344CB8AC3E}">
        <p14:creationId xmlns:p14="http://schemas.microsoft.com/office/powerpoint/2010/main" val="3017856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000">
        <p15:prstTrans prst="fallOver"/>
      </p:transition>
    </mc:Choice>
    <mc:Fallback>
      <p:transition spd="slow" advTm="2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t>We never know the worth of water till the well is dry.</a:t>
            </a:r>
            <a:endParaRPr lang="en-US" dirty="0"/>
          </a:p>
        </p:txBody>
      </p:sp>
      <p:sp>
        <p:nvSpPr>
          <p:cNvPr id="7" name="Text Placeholder 6"/>
          <p:cNvSpPr>
            <a:spLocks noGrp="1"/>
          </p:cNvSpPr>
          <p:nvPr>
            <p:ph type="body" sz="half" idx="13"/>
          </p:nvPr>
        </p:nvSpPr>
        <p:spPr>
          <a:xfrm>
            <a:off x="8152327" y="3602504"/>
            <a:ext cx="2046184" cy="594788"/>
          </a:xfrm>
        </p:spPr>
        <p:style>
          <a:lnRef idx="1">
            <a:schemeClr val="dk1"/>
          </a:lnRef>
          <a:fillRef idx="2">
            <a:schemeClr val="dk1"/>
          </a:fillRef>
          <a:effectRef idx="1">
            <a:schemeClr val="dk1"/>
          </a:effectRef>
          <a:fontRef idx="minor">
            <a:schemeClr val="dk1"/>
          </a:fontRef>
        </p:style>
        <p:txBody>
          <a:bodyPr>
            <a:normAutofit/>
          </a:bodyPr>
          <a:lstStyle/>
          <a:p>
            <a:r>
              <a:rPr lang="en-US" sz="2000" dirty="0" smtClean="0"/>
              <a:t>-Thomas fuller</a:t>
            </a:r>
            <a:endParaRPr lang="en-US" sz="2000" dirty="0"/>
          </a:p>
        </p:txBody>
      </p:sp>
      <p:sp>
        <p:nvSpPr>
          <p:cNvPr id="6" name="Text Placeholder 5"/>
          <p:cNvSpPr>
            <a:spLocks noGrp="1"/>
          </p:cNvSpPr>
          <p:nvPr>
            <p:ph type="body" sz="half" idx="2"/>
          </p:nvPr>
        </p:nvSpPr>
        <p:spPr/>
        <p:txBody>
          <a:bodyPr>
            <a:normAutofit/>
          </a:bodyPr>
          <a:lstStyle/>
          <a:p>
            <a:r>
              <a:rPr lang="en-US" sz="3600" i="1" u="sng" dirty="0" smtClean="0"/>
              <a:t>The end </a:t>
            </a:r>
            <a:endParaRPr lang="en-US" sz="3600" i="1" u="sng" dirty="0"/>
          </a:p>
        </p:txBody>
      </p:sp>
    </p:spTree>
    <p:extLst>
      <p:ext uri="{BB962C8B-B14F-4D97-AF65-F5344CB8AC3E}">
        <p14:creationId xmlns:p14="http://schemas.microsoft.com/office/powerpoint/2010/main" val="198859982"/>
      </p:ext>
    </p:extLst>
  </p:cSld>
  <p:clrMapOvr>
    <a:masterClrMapping/>
  </p:clrMapOvr>
  <p:transition spd="slow" advTm="7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i="1" dirty="0" smtClean="0"/>
              <a:t>meaning</a:t>
            </a:r>
            <a:endParaRPr lang="en-US" i="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55007" y="2910626"/>
            <a:ext cx="5023219" cy="2665928"/>
          </a:xfrm>
        </p:spPr>
      </p:pic>
      <p:sp>
        <p:nvSpPr>
          <p:cNvPr id="5" name="Rectangle 4"/>
          <p:cNvSpPr/>
          <p:nvPr/>
        </p:nvSpPr>
        <p:spPr>
          <a:xfrm>
            <a:off x="390827" y="3260381"/>
            <a:ext cx="6096000" cy="1384995"/>
          </a:xfrm>
          <a:prstGeom prst="rect">
            <a:avLst/>
          </a:prstGeom>
        </p:spPr>
        <p:txBody>
          <a:bodyPr>
            <a:spAutoFit/>
          </a:bodyPr>
          <a:lstStyle/>
          <a:p>
            <a:r>
              <a:rPr lang="en-US" sz="2800" dirty="0" smtClean="0"/>
              <a:t>Scarcity of water means shortage of water, an imbalance between demand and supply</a:t>
            </a:r>
            <a:r>
              <a:rPr lang="en-US" dirty="0" smtClean="0"/>
              <a:t>.</a:t>
            </a:r>
            <a:endParaRPr lang="en-US" dirty="0"/>
          </a:p>
        </p:txBody>
      </p:sp>
    </p:spTree>
    <p:extLst>
      <p:ext uri="{BB962C8B-B14F-4D97-AF65-F5344CB8AC3E}">
        <p14:creationId xmlns:p14="http://schemas.microsoft.com/office/powerpoint/2010/main" val="532114016"/>
      </p:ext>
    </p:extLst>
  </p:cSld>
  <p:clrMapOvr>
    <a:masterClrMapping/>
  </p:clrMapOvr>
  <mc:AlternateContent xmlns:mc="http://schemas.openxmlformats.org/markup-compatibility/2006">
    <mc:Choice xmlns:p14="http://schemas.microsoft.com/office/powerpoint/2010/main" Requires="p14">
      <p:transition spd="slow" p14:dur="1500" advTm="5000">
        <p:split orient="vert"/>
      </p:transition>
    </mc:Choice>
    <mc:Fallback>
      <p:transition spd="slow" advTm="500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n-US" i="1" dirty="0" smtClean="0"/>
              <a:t>causes</a:t>
            </a:r>
            <a:endParaRPr lang="en-US" i="1" dirty="0"/>
          </a:p>
        </p:txBody>
      </p:sp>
      <p:sp>
        <p:nvSpPr>
          <p:cNvPr id="3" name="Subtitle 2"/>
          <p:cNvSpPr>
            <a:spLocks noGrp="1"/>
          </p:cNvSpPr>
          <p:nvPr>
            <p:ph type="subTitle" idx="1"/>
          </p:nvPr>
        </p:nvSpPr>
        <p:spPr/>
        <p:txBody>
          <a:bodyPr>
            <a:normAutofit fontScale="85000" lnSpcReduction="20000"/>
          </a:bodyPr>
          <a:lstStyle/>
          <a:p>
            <a:pPr marL="800100" lvl="1" indent="-342900" algn="just">
              <a:buFont typeface="Arial" panose="020B0604020202020204" pitchFamily="34" charset="0"/>
              <a:buChar char="•"/>
            </a:pPr>
            <a:r>
              <a:rPr lang="en-US" dirty="0" smtClean="0"/>
              <a:t>Pollution</a:t>
            </a:r>
          </a:p>
          <a:p>
            <a:pPr marL="800100" lvl="1" indent="-342900" algn="just">
              <a:buFont typeface="Arial" panose="020B0604020202020204" pitchFamily="34" charset="0"/>
              <a:buChar char="•"/>
            </a:pPr>
            <a:r>
              <a:rPr lang="en-US" dirty="0" smtClean="0"/>
              <a:t>Overuse of water</a:t>
            </a:r>
          </a:p>
          <a:p>
            <a:pPr marL="800100" lvl="1" indent="-342900" algn="just">
              <a:buFont typeface="Arial" panose="020B0604020202020204" pitchFamily="34" charset="0"/>
              <a:buChar char="•"/>
            </a:pPr>
            <a:r>
              <a:rPr lang="en-US" dirty="0" smtClean="0"/>
              <a:t>Wastage of water</a:t>
            </a:r>
          </a:p>
          <a:p>
            <a:pPr marL="800100" lvl="1" indent="-342900" algn="just">
              <a:buFont typeface="Arial" panose="020B0604020202020204" pitchFamily="34" charset="0"/>
              <a:buChar char="•"/>
            </a:pPr>
            <a:r>
              <a:rPr lang="en-US" dirty="0" smtClean="0"/>
              <a:t>drought</a:t>
            </a:r>
            <a:endParaRPr lang="en-US" dirty="0"/>
          </a:p>
        </p:txBody>
      </p:sp>
    </p:spTree>
    <p:extLst>
      <p:ext uri="{BB962C8B-B14F-4D97-AF65-F5344CB8AC3E}">
        <p14:creationId xmlns:p14="http://schemas.microsoft.com/office/powerpoint/2010/main" val="1225137837"/>
      </p:ext>
    </p:extLst>
  </p:cSld>
  <p:clrMapOvr>
    <a:masterClrMapping/>
  </p:clrMapOvr>
  <p:transition spd="slow" advTm="500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636518"/>
            <a:ext cx="10364451" cy="1596177"/>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1</a:t>
            </a:r>
            <a:r>
              <a:rPr lang="en-US" i="1" dirty="0" smtClean="0"/>
              <a:t>. </a:t>
            </a:r>
            <a:r>
              <a:rPr lang="en-US" u="sng" dirty="0" smtClean="0"/>
              <a:t>pollution</a:t>
            </a:r>
            <a:endParaRPr lang="en-US" u="sng" dirty="0"/>
          </a:p>
        </p:txBody>
      </p:sp>
      <p:sp>
        <p:nvSpPr>
          <p:cNvPr id="3" name="Content Placeholder 2"/>
          <p:cNvSpPr>
            <a:spLocks noGrp="1"/>
          </p:cNvSpPr>
          <p:nvPr>
            <p:ph sz="quarter" idx="13"/>
          </p:nvPr>
        </p:nvSpPr>
        <p:spPr/>
        <p:txBody>
          <a:bodyPr/>
          <a:lstStyle/>
          <a:p>
            <a:pPr marL="457200" lvl="1" indent="0">
              <a:buNone/>
            </a:pPr>
            <a:r>
              <a:rPr lang="en-US" sz="1600" dirty="0" smtClean="0"/>
              <a:t>pollution </a:t>
            </a:r>
            <a:r>
              <a:rPr lang="en-US" sz="1600" dirty="0"/>
              <a:t>is a major cause of water shortage. Water is polluted when industrial wastes are deposited into water bodies thus making it unfit for human consumption. Oil spillage and fecal matter also makes the water contaminated. It cannot be used for drinking which makes it </a:t>
            </a:r>
            <a:r>
              <a:rPr lang="en-US" sz="1600" dirty="0" smtClean="0"/>
              <a:t>scarce</a:t>
            </a:r>
            <a:r>
              <a:rPr lang="en-US" sz="1600" dirty="0"/>
              <a:t>.</a:t>
            </a: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2" y="3490174"/>
            <a:ext cx="8371268" cy="2842774"/>
          </a:xfrm>
          <a:prstGeom prst="rect">
            <a:avLst/>
          </a:prstGeom>
        </p:spPr>
      </p:pic>
    </p:spTree>
    <p:extLst>
      <p:ext uri="{BB962C8B-B14F-4D97-AF65-F5344CB8AC3E}">
        <p14:creationId xmlns:p14="http://schemas.microsoft.com/office/powerpoint/2010/main" val="3097519478"/>
      </p:ext>
    </p:extLst>
  </p:cSld>
  <p:clrMapOvr>
    <a:masterClrMapping/>
  </p:clrMapOvr>
  <mc:AlternateContent xmlns:mc="http://schemas.openxmlformats.org/markup-compatibility/2006">
    <mc:Choice xmlns:p14="http://schemas.microsoft.com/office/powerpoint/2010/main" Requires="p14">
      <p:transition spd="slow" p14:dur="1600" advTm="10000">
        <p14:prism isInverted="1"/>
      </p:transition>
    </mc:Choice>
    <mc:Fallback>
      <p:transition spd="slow" advTm="1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2. </a:t>
            </a:r>
            <a:r>
              <a:rPr lang="en-US" u="sng" dirty="0" smtClean="0"/>
              <a:t>Overuse of water</a:t>
            </a:r>
            <a:endParaRPr lang="en-US" u="sng" dirty="0"/>
          </a:p>
        </p:txBody>
      </p:sp>
      <p:sp>
        <p:nvSpPr>
          <p:cNvPr id="5" name="Content Placeholder 4"/>
          <p:cNvSpPr>
            <a:spLocks noGrp="1"/>
          </p:cNvSpPr>
          <p:nvPr>
            <p:ph sz="quarter" idx="13"/>
          </p:nvPr>
        </p:nvSpPr>
        <p:spPr>
          <a:xfrm>
            <a:off x="914400" y="2573154"/>
            <a:ext cx="10363826" cy="3424107"/>
          </a:xfrm>
        </p:spPr>
        <p:txBody>
          <a:bodyPr/>
          <a:lstStyle/>
          <a:p>
            <a:pPr marL="0" indent="0">
              <a:buNone/>
            </a:pPr>
            <a:r>
              <a:rPr lang="en-US" dirty="0"/>
              <a:t> </a:t>
            </a:r>
            <a:r>
              <a:rPr lang="en-US" dirty="0" smtClean="0"/>
              <a:t> </a:t>
            </a:r>
            <a:r>
              <a:rPr lang="en-US" sz="1600" dirty="0" smtClean="0"/>
              <a:t>when water is overused, shortage occurs. some people use too much water especially for irrigation purposes. It, therefore; becomes inadequate for other equally important uses.</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14" y="3374264"/>
            <a:ext cx="7018985" cy="3215773"/>
          </a:xfrm>
          <a:prstGeom prst="rect">
            <a:avLst/>
          </a:prstGeom>
        </p:spPr>
      </p:pic>
    </p:spTree>
    <p:extLst>
      <p:ext uri="{BB962C8B-B14F-4D97-AF65-F5344CB8AC3E}">
        <p14:creationId xmlns:p14="http://schemas.microsoft.com/office/powerpoint/2010/main" val="409630878"/>
      </p:ext>
    </p:extLst>
  </p:cSld>
  <p:clrMapOvr>
    <a:masterClrMapping/>
  </p:clrMapOvr>
  <mc:AlternateContent xmlns:mc="http://schemas.openxmlformats.org/markup-compatibility/2006">
    <mc:Choice xmlns:p14="http://schemas.microsoft.com/office/powerpoint/2010/main" Requires="p14">
      <p:transition spd="slow" p14:dur="900" advTm="8000">
        <p14:warp dir="in"/>
      </p:transition>
    </mc:Choice>
    <mc:Fallback>
      <p:transition spd="slow" advTm="8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3. </a:t>
            </a:r>
            <a:r>
              <a:rPr lang="en-US" u="sng" dirty="0" smtClean="0"/>
              <a:t>Wastage of water</a:t>
            </a:r>
            <a:endParaRPr lang="en-US" u="sng" dirty="0"/>
          </a:p>
        </p:txBody>
      </p:sp>
      <p:sp>
        <p:nvSpPr>
          <p:cNvPr id="3" name="Content Placeholder 2"/>
          <p:cNvSpPr>
            <a:spLocks noGrp="1"/>
          </p:cNvSpPr>
          <p:nvPr>
            <p:ph sz="quarter" idx="13"/>
          </p:nvPr>
        </p:nvSpPr>
        <p:spPr>
          <a:xfrm>
            <a:off x="1016805" y="2214694"/>
            <a:ext cx="10363826" cy="3424107"/>
          </a:xfrm>
        </p:spPr>
        <p:txBody>
          <a:bodyPr>
            <a:normAutofit/>
          </a:bodyPr>
          <a:lstStyle/>
          <a:p>
            <a:pPr marL="0" indent="0">
              <a:buNone/>
            </a:pPr>
            <a:r>
              <a:rPr lang="en-US" sz="1600" dirty="0" smtClean="0"/>
              <a:t>wastage of water is also a major cause of water shortage. Some people leave their taps running even when they are not fetching water. All this is lost to the ground. The resultant problem is lack of enough water.</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69" y="3258687"/>
            <a:ext cx="6604000" cy="3335298"/>
          </a:xfrm>
          <a:prstGeom prst="rect">
            <a:avLst/>
          </a:prstGeom>
        </p:spPr>
      </p:pic>
    </p:spTree>
    <p:extLst>
      <p:ext uri="{BB962C8B-B14F-4D97-AF65-F5344CB8AC3E}">
        <p14:creationId xmlns:p14="http://schemas.microsoft.com/office/powerpoint/2010/main" val="3498406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000">
        <p15:prstTrans prst="airplane"/>
      </p:transition>
    </mc:Choice>
    <mc:Fallback>
      <p:transition spd="slow" advTm="9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4. </a:t>
            </a:r>
            <a:r>
              <a:rPr lang="en-US" u="sng" dirty="0" smtClean="0"/>
              <a:t>drought</a:t>
            </a:r>
            <a:endParaRPr lang="en-US" u="sng" dirty="0"/>
          </a:p>
        </p:txBody>
      </p:sp>
      <p:sp>
        <p:nvSpPr>
          <p:cNvPr id="3" name="Content Placeholder 2"/>
          <p:cNvSpPr>
            <a:spLocks noGrp="1"/>
          </p:cNvSpPr>
          <p:nvPr>
            <p:ph sz="quarter" idx="13"/>
          </p:nvPr>
        </p:nvSpPr>
        <p:spPr/>
        <p:txBody>
          <a:bodyPr/>
          <a:lstStyle/>
          <a:p>
            <a:pPr marL="0" indent="0">
              <a:buNone/>
            </a:pPr>
            <a:r>
              <a:rPr lang="en-US" dirty="0" smtClean="0"/>
              <a:t>When drought strikes an area, there is usually no rain for a long period of time. this makes rivers to go dry. Other water sources such as streams, ponds, lakes also dry up. People, therefore; do not have enough water for domestic and industrial use.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7" y="3889420"/>
            <a:ext cx="9753600" cy="2762518"/>
          </a:xfrm>
          <a:prstGeom prst="rect">
            <a:avLst/>
          </a:prstGeom>
        </p:spPr>
      </p:pic>
    </p:spTree>
    <p:extLst>
      <p:ext uri="{BB962C8B-B14F-4D97-AF65-F5344CB8AC3E}">
        <p14:creationId xmlns:p14="http://schemas.microsoft.com/office/powerpoint/2010/main" val="3004973059"/>
      </p:ext>
    </p:extLst>
  </p:cSld>
  <p:clrMapOvr>
    <a:masterClrMapping/>
  </p:clrMapOvr>
  <p:transition spd="slow" advTm="1000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sz="4000" i="1" dirty="0" smtClean="0"/>
              <a:t>effects</a:t>
            </a:r>
            <a:endParaRPr lang="en-US" sz="4000" i="1" dirty="0"/>
          </a:p>
        </p:txBody>
      </p:sp>
      <p:sp>
        <p:nvSpPr>
          <p:cNvPr id="3" name="Content Placeholder 2"/>
          <p:cNvSpPr>
            <a:spLocks noGrp="1"/>
          </p:cNvSpPr>
          <p:nvPr>
            <p:ph sz="quarter" idx="13"/>
          </p:nvPr>
        </p:nvSpPr>
        <p:spPr/>
        <p:txBody>
          <a:bodyPr/>
          <a:lstStyle/>
          <a:p>
            <a:pPr>
              <a:buFont typeface="Wingdings" panose="05000000000000000000" pitchFamily="2" charset="2"/>
              <a:buChar char="v"/>
            </a:pPr>
            <a:r>
              <a:rPr lang="en-US" dirty="0" smtClean="0"/>
              <a:t> lack of adequate drinking water.</a:t>
            </a:r>
          </a:p>
          <a:p>
            <a:pPr>
              <a:buFont typeface="Wingdings" panose="05000000000000000000" pitchFamily="2" charset="2"/>
              <a:buChar char="v"/>
            </a:pPr>
            <a:r>
              <a:rPr lang="en-US" dirty="0"/>
              <a:t> </a:t>
            </a:r>
            <a:r>
              <a:rPr lang="en-US" dirty="0" smtClean="0"/>
              <a:t>hunger.</a:t>
            </a:r>
          </a:p>
          <a:p>
            <a:pPr>
              <a:buFont typeface="Wingdings" panose="05000000000000000000" pitchFamily="2" charset="2"/>
              <a:buChar char="v"/>
            </a:pPr>
            <a:r>
              <a:rPr lang="en-US" dirty="0" smtClean="0"/>
              <a:t> Diseases and parasites.</a:t>
            </a:r>
          </a:p>
          <a:p>
            <a:pPr>
              <a:buFont typeface="Wingdings" panose="05000000000000000000" pitchFamily="2" charset="2"/>
              <a:buChar char="v"/>
            </a:pPr>
            <a:r>
              <a:rPr lang="en-US" dirty="0" smtClean="0"/>
              <a:t> Sanitation problems.</a:t>
            </a:r>
          </a:p>
          <a:p>
            <a:pPr>
              <a:buFont typeface="Wingdings" panose="05000000000000000000" pitchFamily="2" charset="2"/>
              <a:buChar char="v"/>
            </a:pPr>
            <a:r>
              <a:rPr lang="en-US" dirty="0"/>
              <a:t> </a:t>
            </a:r>
            <a:r>
              <a:rPr lang="en-US" dirty="0" smtClean="0"/>
              <a:t>lack of education.</a:t>
            </a:r>
          </a:p>
          <a:p>
            <a:pPr>
              <a:buFont typeface="Wingdings" panose="05000000000000000000" pitchFamily="2" charset="2"/>
              <a:buChar char="v"/>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914" y="2624327"/>
            <a:ext cx="5739685" cy="3518895"/>
          </a:xfrm>
          <a:prstGeom prst="rect">
            <a:avLst/>
          </a:prstGeom>
        </p:spPr>
      </p:pic>
    </p:spTree>
    <p:extLst>
      <p:ext uri="{BB962C8B-B14F-4D97-AF65-F5344CB8AC3E}">
        <p14:creationId xmlns:p14="http://schemas.microsoft.com/office/powerpoint/2010/main" val="3663914820"/>
      </p:ext>
    </p:extLst>
  </p:cSld>
  <p:clrMapOvr>
    <a:masterClrMapping/>
  </p:clrMapOvr>
  <mc:AlternateContent xmlns:mc="http://schemas.openxmlformats.org/markup-compatibility/2006">
    <mc:Choice xmlns:p14="http://schemas.microsoft.com/office/powerpoint/2010/main" Requires="p14">
      <p:transition spd="slow" p14:dur="1300" advTm="10000">
        <p14:pan dir="u"/>
      </p:transition>
    </mc:Choice>
    <mc:Fallback>
      <p:transition spd="slow" advTm="1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sz="4000" i="1" dirty="0" smtClean="0"/>
              <a:t>solutions</a:t>
            </a:r>
            <a:endParaRPr lang="en-US" sz="4000" i="1" dirty="0"/>
          </a:p>
        </p:txBody>
      </p:sp>
      <p:sp>
        <p:nvSpPr>
          <p:cNvPr id="4" name="Content Placeholder 3"/>
          <p:cNvSpPr>
            <a:spLocks noGrp="1"/>
          </p:cNvSpPr>
          <p:nvPr>
            <p:ph sz="quarter" idx="13"/>
          </p:nvPr>
        </p:nvSpPr>
        <p:spPr/>
        <p:txBody>
          <a:bodyPr/>
          <a:lstStyle/>
          <a:p>
            <a:pPr>
              <a:buFont typeface="Wingdings" panose="05000000000000000000" pitchFamily="2" charset="2"/>
              <a:buChar char="v"/>
            </a:pPr>
            <a:r>
              <a:rPr lang="en-US" dirty="0" smtClean="0"/>
              <a:t> people should be educated on the benefits of conserving water.</a:t>
            </a:r>
          </a:p>
          <a:p>
            <a:pPr>
              <a:buFont typeface="Wingdings" panose="05000000000000000000" pitchFamily="2" charset="2"/>
              <a:buChar char="v"/>
            </a:pPr>
            <a:r>
              <a:rPr lang="en-US" dirty="0"/>
              <a:t> </a:t>
            </a:r>
            <a:r>
              <a:rPr lang="en-US" dirty="0" smtClean="0"/>
              <a:t>laws should be enforced to prevent water pollution. Those found polluting water should be fined or given a penalty.</a:t>
            </a:r>
          </a:p>
          <a:p>
            <a:pPr>
              <a:buFont typeface="Wingdings" panose="05000000000000000000" pitchFamily="2" charset="2"/>
              <a:buChar char="v"/>
            </a:pPr>
            <a:r>
              <a:rPr lang="en-US" dirty="0"/>
              <a:t> </a:t>
            </a:r>
            <a:r>
              <a:rPr lang="en-US" dirty="0" smtClean="0"/>
              <a:t>people should recycle rain water.</a:t>
            </a:r>
          </a:p>
          <a:p>
            <a:pPr>
              <a:buFont typeface="Wingdings" panose="05000000000000000000" pitchFamily="2" charset="2"/>
              <a:buChar char="v"/>
            </a:pPr>
            <a:r>
              <a:rPr lang="en-US" dirty="0"/>
              <a:t> </a:t>
            </a:r>
            <a:r>
              <a:rPr lang="en-US" dirty="0" smtClean="0"/>
              <a:t>people should contribute funds to support clean water initiatives especially in area that face water shortage.</a:t>
            </a:r>
          </a:p>
          <a:p>
            <a:pPr>
              <a:buFont typeface="Wingdings" panose="05000000000000000000" pitchFamily="2" charset="2"/>
              <a:buChar char="v"/>
            </a:pPr>
            <a:r>
              <a:rPr lang="en-US" dirty="0"/>
              <a:t> </a:t>
            </a:r>
            <a:r>
              <a:rPr lang="en-US" dirty="0" smtClean="0"/>
              <a:t>water catchment areas should be preserved.</a:t>
            </a:r>
            <a:endParaRPr lang="en-US" dirty="0"/>
          </a:p>
        </p:txBody>
      </p:sp>
    </p:spTree>
    <p:extLst>
      <p:ext uri="{BB962C8B-B14F-4D97-AF65-F5344CB8AC3E}">
        <p14:creationId xmlns:p14="http://schemas.microsoft.com/office/powerpoint/2010/main" val="1711733860"/>
      </p:ext>
    </p:extLst>
  </p:cSld>
  <p:clrMapOvr>
    <a:masterClrMapping/>
  </p:clrMapOvr>
  <mc:AlternateContent xmlns:mc="http://schemas.openxmlformats.org/markup-compatibility/2006">
    <mc:Choice xmlns:p14="http://schemas.microsoft.com/office/powerpoint/2010/main" Requires="p14">
      <p:transition spd="slow" p14:dur="2500" advTm="15000">
        <p:checker/>
      </p:transition>
    </mc:Choice>
    <mc:Fallback>
      <p:transition spd="slow" advTm="15000">
        <p:checker/>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127</TotalTime>
  <Words>337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Water scarcity</vt:lpstr>
      <vt:lpstr>meaning</vt:lpstr>
      <vt:lpstr>causes</vt:lpstr>
      <vt:lpstr>1. pollution</vt:lpstr>
      <vt:lpstr>2. Overuse of water</vt:lpstr>
      <vt:lpstr>3. Wastage of water</vt:lpstr>
      <vt:lpstr>4. drought</vt:lpstr>
      <vt:lpstr>effects</vt:lpstr>
      <vt:lpstr>solutions</vt:lpstr>
      <vt:lpstr>We never know the worth of water till the well is dry.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scarcity</dc:title>
  <dc:creator>Bilal Raza Khan</dc:creator>
  <cp:lastModifiedBy>Bilal Raza Khan</cp:lastModifiedBy>
  <cp:revision>15</cp:revision>
  <dcterms:created xsi:type="dcterms:W3CDTF">2019-09-15T06:42:00Z</dcterms:created>
  <dcterms:modified xsi:type="dcterms:W3CDTF">2019-09-16T14:31:44Z</dcterms:modified>
</cp:coreProperties>
</file>