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783EACC-005B-484E-9E43-EC55B6B69A11}">
  <a:tblStyle styleId="{3783EACC-005B-484E-9E43-EC55B6B69A1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2B8C3AA-020E-4FF8-A118-871E093D360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ENSE 470 - Milestone 5</a:t>
            </a:r>
            <a:endParaRPr/>
          </a:p>
        </p:txBody>
      </p:sp>
      <p:sp>
        <p:nvSpPr>
          <p:cNvPr id="86" name="Shape 86"/>
          <p:cNvSpPr txBox="1"/>
          <p:nvPr>
            <p:ph idx="1" type="subTitle"/>
          </p:nvPr>
        </p:nvSpPr>
        <p:spPr>
          <a:xfrm>
            <a:off x="598100" y="2571325"/>
            <a:ext cx="3596700" cy="24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Group Name: GLHF</a:t>
            </a:r>
            <a:endParaRPr/>
          </a:p>
          <a:p>
            <a:pPr indent="0" lvl="0" marL="0" rtl="0">
              <a:spcBef>
                <a:spcPts val="0"/>
              </a:spcBef>
              <a:spcAft>
                <a:spcPts val="0"/>
              </a:spcAft>
              <a:buNone/>
            </a:pPr>
            <a:r>
              <a:rPr lang="en"/>
              <a:t>Group Members:</a:t>
            </a:r>
            <a:endParaRPr/>
          </a:p>
          <a:p>
            <a:pPr indent="-361950" lvl="0" marL="457200" rtl="0">
              <a:spcBef>
                <a:spcPts val="0"/>
              </a:spcBef>
              <a:spcAft>
                <a:spcPts val="0"/>
              </a:spcAft>
              <a:buSzPts val="2100"/>
              <a:buChar char="-"/>
            </a:pPr>
            <a:r>
              <a:rPr lang="en"/>
              <a:t>Vincent Chan</a:t>
            </a:r>
            <a:endParaRPr/>
          </a:p>
          <a:p>
            <a:pPr indent="-361950" lvl="0" marL="457200" rtl="0">
              <a:spcBef>
                <a:spcPts val="0"/>
              </a:spcBef>
              <a:spcAft>
                <a:spcPts val="0"/>
              </a:spcAft>
              <a:buSzPts val="2100"/>
              <a:buChar char="-"/>
            </a:pPr>
            <a:r>
              <a:rPr lang="en"/>
              <a:t>Thiago De Melo</a:t>
            </a:r>
            <a:endParaRPr/>
          </a:p>
          <a:p>
            <a:pPr indent="-361950" lvl="0" marL="457200" rtl="0">
              <a:spcBef>
                <a:spcPts val="0"/>
              </a:spcBef>
              <a:spcAft>
                <a:spcPts val="0"/>
              </a:spcAft>
              <a:buSzPts val="2100"/>
              <a:buChar char="-"/>
            </a:pPr>
            <a:r>
              <a:rPr lang="en"/>
              <a:t>Shuaihao Zhao</a:t>
            </a:r>
            <a:endParaRPr/>
          </a:p>
          <a:p>
            <a:pPr indent="-361950" lvl="0" marL="457200" rtl="0">
              <a:spcBef>
                <a:spcPts val="0"/>
              </a:spcBef>
              <a:spcAft>
                <a:spcPts val="0"/>
              </a:spcAft>
              <a:buSzPts val="2100"/>
              <a:buChar char="-"/>
            </a:pPr>
            <a:r>
              <a:rPr lang="en"/>
              <a:t>Joe Emmanuel Samano</a:t>
            </a:r>
            <a:endParaRPr/>
          </a:p>
          <a:p>
            <a:pPr indent="0" lvl="0" marL="0" rtl="0">
              <a:spcBef>
                <a:spcPts val="0"/>
              </a:spcBef>
              <a:spcAft>
                <a:spcPts val="0"/>
              </a:spcAft>
              <a:buNone/>
            </a:pPr>
            <a:r>
              <a:t/>
            </a:r>
            <a:endParaRPr/>
          </a:p>
        </p:txBody>
      </p:sp>
      <p:sp>
        <p:nvSpPr>
          <p:cNvPr id="87" name="Shape 87"/>
          <p:cNvSpPr txBox="1"/>
          <p:nvPr>
            <p:ph idx="1" type="subTitle"/>
          </p:nvPr>
        </p:nvSpPr>
        <p:spPr>
          <a:xfrm>
            <a:off x="6312200" y="4286425"/>
            <a:ext cx="2508000" cy="693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March 15, 2018</a:t>
            </a:r>
            <a:endParaRPr/>
          </a:p>
          <a:p>
            <a:pPr indent="0" lvl="0" marL="0" rt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0" y="0"/>
            <a:ext cx="9144000" cy="5143499"/>
          </a:xfrm>
          <a:prstGeom prst="rect">
            <a:avLst/>
          </a:prstGeom>
          <a:noFill/>
          <a:ln>
            <a:noFill/>
          </a:ln>
        </p:spPr>
      </p:pic>
      <p:sp>
        <p:nvSpPr>
          <p:cNvPr id="133" name="Shape 133"/>
          <p:cNvSpPr/>
          <p:nvPr/>
        </p:nvSpPr>
        <p:spPr>
          <a:xfrm>
            <a:off x="499000" y="1406722"/>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462025" y="2129471"/>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3251673" y="1454350"/>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3251673" y="2153621"/>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6078763" y="1454350"/>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6028900" y="2129471"/>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1227948" y="1454340"/>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1182273" y="2129471"/>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1902518" y="2852903"/>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1902536" y="1454340"/>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1902536" y="2153634"/>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1227953" y="3479716"/>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1227953" y="2804604"/>
            <a:ext cx="283800" cy="113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3998952" y="2139496"/>
            <a:ext cx="283800" cy="113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4746237" y="2129474"/>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5321067" y="2139509"/>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2676827" y="2158721"/>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4746216" y="2804604"/>
            <a:ext cx="283800" cy="113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4746213" y="3506231"/>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7444544" y="3506231"/>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7444551" y="2799129"/>
            <a:ext cx="283800" cy="113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6736737" y="2092013"/>
            <a:ext cx="283800" cy="113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7444543" y="2092016"/>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8152366" y="2081492"/>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8152375" y="2799126"/>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8860189" y="2044234"/>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2577102" y="1454340"/>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3998955" y="1454340"/>
            <a:ext cx="283800" cy="113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4746230" y="1454340"/>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5420796" y="1454340"/>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6761654" y="1454347"/>
            <a:ext cx="283800" cy="113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7457013" y="1454347"/>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8158604" y="1454347"/>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8860182" y="1406722"/>
            <a:ext cx="283800" cy="113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7" name="Shape 167"/>
          <p:cNvCxnSpPr/>
          <p:nvPr/>
        </p:nvCxnSpPr>
        <p:spPr>
          <a:xfrm>
            <a:off x="-57150" y="1590675"/>
            <a:ext cx="9229800" cy="9600"/>
          </a:xfrm>
          <a:prstGeom prst="straightConnector1">
            <a:avLst/>
          </a:prstGeom>
          <a:noFill/>
          <a:ln cap="flat" cmpd="sng" w="38100">
            <a:solidFill>
              <a:schemeClr val="dk2"/>
            </a:solidFill>
            <a:prstDash val="solid"/>
            <a:round/>
            <a:headEnd len="med" w="med" type="none"/>
            <a:tailEnd len="med" w="med" type="none"/>
          </a:ln>
        </p:spPr>
      </p:cxnSp>
      <p:cxnSp>
        <p:nvCxnSpPr>
          <p:cNvPr id="168" name="Shape 168"/>
          <p:cNvCxnSpPr/>
          <p:nvPr/>
        </p:nvCxnSpPr>
        <p:spPr>
          <a:xfrm>
            <a:off x="-42900" y="3676650"/>
            <a:ext cx="9229800" cy="9600"/>
          </a:xfrm>
          <a:prstGeom prst="straightConnector1">
            <a:avLst/>
          </a:prstGeom>
          <a:noFill/>
          <a:ln cap="flat" cmpd="sng" w="38100">
            <a:solidFill>
              <a:schemeClr val="dk2"/>
            </a:solidFill>
            <a:prstDash val="solid"/>
            <a:round/>
            <a:headEnd len="med" w="med" type="none"/>
            <a:tailEnd len="med" w="med" type="none"/>
          </a:ln>
        </p:spPr>
      </p:cxnSp>
      <p:sp>
        <p:nvSpPr>
          <p:cNvPr id="169" name="Shape 169"/>
          <p:cNvSpPr/>
          <p:nvPr/>
        </p:nvSpPr>
        <p:spPr>
          <a:xfrm>
            <a:off x="7791453" y="4111075"/>
            <a:ext cx="1068600" cy="2913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Done</a:t>
            </a:r>
            <a:endParaRPr/>
          </a:p>
        </p:txBody>
      </p:sp>
      <p:sp>
        <p:nvSpPr>
          <p:cNvPr id="170" name="Shape 170"/>
          <p:cNvSpPr/>
          <p:nvPr/>
        </p:nvSpPr>
        <p:spPr>
          <a:xfrm>
            <a:off x="7791423" y="4693795"/>
            <a:ext cx="1068600" cy="291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TODO</a:t>
            </a:r>
            <a:endParaRPr/>
          </a:p>
        </p:txBody>
      </p:sp>
      <p:sp>
        <p:nvSpPr>
          <p:cNvPr id="171" name="Shape 171"/>
          <p:cNvSpPr/>
          <p:nvPr/>
        </p:nvSpPr>
        <p:spPr>
          <a:xfrm>
            <a:off x="7791498" y="4402398"/>
            <a:ext cx="1068600" cy="291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Doing</a:t>
            </a:r>
            <a:endParaRPr/>
          </a:p>
        </p:txBody>
      </p:sp>
      <p:sp>
        <p:nvSpPr>
          <p:cNvPr id="172" name="Shape 172"/>
          <p:cNvSpPr txBox="1"/>
          <p:nvPr/>
        </p:nvSpPr>
        <p:spPr>
          <a:xfrm>
            <a:off x="7791500" y="3767213"/>
            <a:ext cx="1068600" cy="121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Legend</a:t>
            </a:r>
            <a:endParaRPr/>
          </a:p>
        </p:txBody>
      </p:sp>
      <p:sp>
        <p:nvSpPr>
          <p:cNvPr id="173" name="Shape 173"/>
          <p:cNvSpPr/>
          <p:nvPr/>
        </p:nvSpPr>
        <p:spPr>
          <a:xfrm>
            <a:off x="45475" y="1515975"/>
            <a:ext cx="791700" cy="15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1000"/>
              <a:t>Release 1</a:t>
            </a:r>
            <a:endParaRPr b="1" sz="1000"/>
          </a:p>
        </p:txBody>
      </p:sp>
      <p:sp>
        <p:nvSpPr>
          <p:cNvPr id="174" name="Shape 174"/>
          <p:cNvSpPr/>
          <p:nvPr/>
        </p:nvSpPr>
        <p:spPr>
          <a:xfrm>
            <a:off x="45475" y="3592825"/>
            <a:ext cx="791700" cy="15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000"/>
              <a:t>Release 2</a:t>
            </a:r>
            <a:endParaRPr b="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graphicFrame>
        <p:nvGraphicFramePr>
          <p:cNvPr id="179" name="Shape 179"/>
          <p:cNvGraphicFramePr/>
          <p:nvPr/>
        </p:nvGraphicFramePr>
        <p:xfrm>
          <a:off x="0" y="538200"/>
          <a:ext cx="3000000" cy="3000000"/>
        </p:xfrm>
        <a:graphic>
          <a:graphicData uri="http://schemas.openxmlformats.org/drawingml/2006/table">
            <a:tbl>
              <a:tblPr>
                <a:noFill/>
                <a:tableStyleId>{12B8C3AA-020E-4FF8-A118-871E093D3608}</a:tableStyleId>
              </a:tblPr>
              <a:tblGrid>
                <a:gridCol w="1828800"/>
                <a:gridCol w="1828800"/>
                <a:gridCol w="1828800"/>
                <a:gridCol w="1828800"/>
                <a:gridCol w="1828800"/>
              </a:tblGrid>
              <a:tr h="442125">
                <a:tc>
                  <a:txBody>
                    <a:bodyPr>
                      <a:noAutofit/>
                    </a:bodyPr>
                    <a:lstStyle/>
                    <a:p>
                      <a:pPr indent="0" lvl="0" marL="0" rtl="0" algn="ctr">
                        <a:spcBef>
                          <a:spcPts val="0"/>
                        </a:spcBef>
                        <a:spcAft>
                          <a:spcPts val="0"/>
                        </a:spcAft>
                        <a:buNone/>
                      </a:pPr>
                      <a:r>
                        <a:rPr b="1" lang="en"/>
                        <a:t>Product Backlog</a:t>
                      </a:r>
                      <a:endParaRPr b="1"/>
                    </a:p>
                  </a:txBody>
                  <a:tcPr marT="91425" marB="91425" marR="91425" marL="91425">
                    <a:solidFill>
                      <a:srgbClr val="A4C2F4"/>
                    </a:solidFill>
                  </a:tcPr>
                </a:tc>
                <a:tc>
                  <a:txBody>
                    <a:bodyPr>
                      <a:noAutofit/>
                    </a:bodyPr>
                    <a:lstStyle/>
                    <a:p>
                      <a:pPr indent="0" lvl="0" marL="0" rtl="0" algn="ctr">
                        <a:spcBef>
                          <a:spcPts val="0"/>
                        </a:spcBef>
                        <a:spcAft>
                          <a:spcPts val="0"/>
                        </a:spcAft>
                        <a:buNone/>
                      </a:pPr>
                      <a:r>
                        <a:rPr b="1" lang="en"/>
                        <a:t>To Do</a:t>
                      </a:r>
                      <a:endParaRPr b="1"/>
                    </a:p>
                  </a:txBody>
                  <a:tcPr marT="91425" marB="91425" marR="91425" marL="91425">
                    <a:solidFill>
                      <a:srgbClr val="A4C2F4"/>
                    </a:solidFill>
                  </a:tcPr>
                </a:tc>
                <a:tc>
                  <a:txBody>
                    <a:bodyPr>
                      <a:noAutofit/>
                    </a:bodyPr>
                    <a:lstStyle/>
                    <a:p>
                      <a:pPr indent="0" lvl="0" marL="0" rtl="0" algn="ctr">
                        <a:spcBef>
                          <a:spcPts val="0"/>
                        </a:spcBef>
                        <a:spcAft>
                          <a:spcPts val="0"/>
                        </a:spcAft>
                        <a:buNone/>
                      </a:pPr>
                      <a:r>
                        <a:rPr b="1" lang="en"/>
                        <a:t>In Progress</a:t>
                      </a:r>
                      <a:endParaRPr b="1"/>
                    </a:p>
                  </a:txBody>
                  <a:tcPr marT="91425" marB="91425" marR="91425" marL="91425">
                    <a:solidFill>
                      <a:srgbClr val="A4C2F4"/>
                    </a:solidFill>
                  </a:tcPr>
                </a:tc>
                <a:tc>
                  <a:txBody>
                    <a:bodyPr>
                      <a:noAutofit/>
                    </a:bodyPr>
                    <a:lstStyle/>
                    <a:p>
                      <a:pPr indent="0" lvl="0" marL="0" rtl="0" algn="ctr">
                        <a:spcBef>
                          <a:spcPts val="0"/>
                        </a:spcBef>
                        <a:spcAft>
                          <a:spcPts val="0"/>
                        </a:spcAft>
                        <a:buNone/>
                      </a:pPr>
                      <a:r>
                        <a:rPr b="1" lang="en"/>
                        <a:t>Testing</a:t>
                      </a:r>
                      <a:endParaRPr b="1"/>
                    </a:p>
                  </a:txBody>
                  <a:tcPr marT="91425" marB="91425" marR="91425" marL="91425">
                    <a:solidFill>
                      <a:srgbClr val="A4C2F4"/>
                    </a:solidFill>
                  </a:tcPr>
                </a:tc>
                <a:tc>
                  <a:txBody>
                    <a:bodyPr>
                      <a:noAutofit/>
                    </a:bodyPr>
                    <a:lstStyle/>
                    <a:p>
                      <a:pPr indent="0" lvl="0" marL="0" rtl="0" algn="ctr">
                        <a:spcBef>
                          <a:spcPts val="0"/>
                        </a:spcBef>
                        <a:spcAft>
                          <a:spcPts val="0"/>
                        </a:spcAft>
                        <a:buNone/>
                      </a:pPr>
                      <a:r>
                        <a:rPr b="1" lang="en"/>
                        <a:t>Completed</a:t>
                      </a:r>
                      <a:endParaRPr b="1"/>
                    </a:p>
                  </a:txBody>
                  <a:tcPr marT="91425" marB="91425" marR="91425" marL="91425">
                    <a:solidFill>
                      <a:srgbClr val="A4C2F4"/>
                    </a:solidFill>
                  </a:tcPr>
                </a:tc>
              </a:tr>
              <a:tr h="416317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bl>
          </a:graphicData>
        </a:graphic>
      </p:graphicFrame>
      <p:sp>
        <p:nvSpPr>
          <p:cNvPr id="180" name="Shape 180"/>
          <p:cNvSpPr txBox="1"/>
          <p:nvPr>
            <p:ph idx="4294967295" type="title"/>
          </p:nvPr>
        </p:nvSpPr>
        <p:spPr>
          <a:xfrm>
            <a:off x="0" y="0"/>
            <a:ext cx="2676600" cy="61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Kanban Board</a:t>
            </a:r>
            <a:endParaRPr/>
          </a:p>
        </p:txBody>
      </p:sp>
      <p:sp>
        <p:nvSpPr>
          <p:cNvPr id="181" name="Shape 181"/>
          <p:cNvSpPr/>
          <p:nvPr/>
        </p:nvSpPr>
        <p:spPr>
          <a:xfrm>
            <a:off x="5871725" y="2952250"/>
            <a:ext cx="1019100" cy="409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000"/>
              <a:t>Error Checking</a:t>
            </a:r>
            <a:endParaRPr sz="1000"/>
          </a:p>
        </p:txBody>
      </p:sp>
      <p:sp>
        <p:nvSpPr>
          <p:cNvPr id="182" name="Shape 182"/>
          <p:cNvSpPr/>
          <p:nvPr/>
        </p:nvSpPr>
        <p:spPr>
          <a:xfrm>
            <a:off x="5426550" y="0"/>
            <a:ext cx="933600" cy="2808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Approver</a:t>
            </a:r>
            <a:endParaRPr sz="1000"/>
          </a:p>
        </p:txBody>
      </p:sp>
      <p:sp>
        <p:nvSpPr>
          <p:cNvPr id="183" name="Shape 183"/>
          <p:cNvSpPr/>
          <p:nvPr/>
        </p:nvSpPr>
        <p:spPr>
          <a:xfrm>
            <a:off x="6360150" y="0"/>
            <a:ext cx="933600" cy="280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Analyst</a:t>
            </a:r>
            <a:endParaRPr/>
          </a:p>
        </p:txBody>
      </p:sp>
      <p:sp>
        <p:nvSpPr>
          <p:cNvPr id="184" name="Shape 184"/>
          <p:cNvSpPr/>
          <p:nvPr/>
        </p:nvSpPr>
        <p:spPr>
          <a:xfrm>
            <a:off x="4509900" y="0"/>
            <a:ext cx="933600" cy="280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sp>
        <p:nvSpPr>
          <p:cNvPr id="185" name="Shape 185"/>
          <p:cNvSpPr/>
          <p:nvPr/>
        </p:nvSpPr>
        <p:spPr>
          <a:xfrm>
            <a:off x="5852675" y="2396000"/>
            <a:ext cx="1057200" cy="409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Filling Webform</a:t>
            </a:r>
            <a:endParaRPr sz="1000"/>
          </a:p>
        </p:txBody>
      </p:sp>
      <p:sp>
        <p:nvSpPr>
          <p:cNvPr id="186" name="Shape 186"/>
          <p:cNvSpPr/>
          <p:nvPr/>
        </p:nvSpPr>
        <p:spPr>
          <a:xfrm>
            <a:off x="4016700" y="1167488"/>
            <a:ext cx="1114500" cy="40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Filtering Feature</a:t>
            </a:r>
            <a:endParaRPr sz="1000"/>
          </a:p>
        </p:txBody>
      </p:sp>
      <p:sp>
        <p:nvSpPr>
          <p:cNvPr id="187" name="Shape 187"/>
          <p:cNvSpPr/>
          <p:nvPr/>
        </p:nvSpPr>
        <p:spPr>
          <a:xfrm>
            <a:off x="5824025" y="1167488"/>
            <a:ext cx="1114500" cy="40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Sign in</a:t>
            </a:r>
            <a:endParaRPr sz="1000"/>
          </a:p>
        </p:txBody>
      </p:sp>
      <p:sp>
        <p:nvSpPr>
          <p:cNvPr id="188" name="Shape 188"/>
          <p:cNvSpPr/>
          <p:nvPr/>
        </p:nvSpPr>
        <p:spPr>
          <a:xfrm>
            <a:off x="339775" y="1167500"/>
            <a:ext cx="1114500" cy="40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Reset Password</a:t>
            </a:r>
            <a:endParaRPr sz="1000"/>
          </a:p>
        </p:txBody>
      </p:sp>
      <p:sp>
        <p:nvSpPr>
          <p:cNvPr id="189" name="Shape 189"/>
          <p:cNvSpPr/>
          <p:nvPr/>
        </p:nvSpPr>
        <p:spPr>
          <a:xfrm>
            <a:off x="3576300" y="0"/>
            <a:ext cx="933600" cy="2808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All</a:t>
            </a:r>
            <a:endParaRPr/>
          </a:p>
        </p:txBody>
      </p:sp>
      <p:sp>
        <p:nvSpPr>
          <p:cNvPr id="190" name="Shape 190"/>
          <p:cNvSpPr/>
          <p:nvPr/>
        </p:nvSpPr>
        <p:spPr>
          <a:xfrm>
            <a:off x="5824025" y="3566500"/>
            <a:ext cx="1114500" cy="409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Text Autocomplete</a:t>
            </a:r>
            <a:endParaRPr sz="1000"/>
          </a:p>
        </p:txBody>
      </p:sp>
      <p:sp>
        <p:nvSpPr>
          <p:cNvPr id="191" name="Shape 191"/>
          <p:cNvSpPr/>
          <p:nvPr/>
        </p:nvSpPr>
        <p:spPr>
          <a:xfrm>
            <a:off x="273175" y="1781750"/>
            <a:ext cx="1247700" cy="40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Limit search to one or more fields</a:t>
            </a:r>
            <a:endParaRPr sz="1000"/>
          </a:p>
        </p:txBody>
      </p:sp>
      <p:sp>
        <p:nvSpPr>
          <p:cNvPr id="192" name="Shape 192"/>
          <p:cNvSpPr/>
          <p:nvPr/>
        </p:nvSpPr>
        <p:spPr>
          <a:xfrm>
            <a:off x="2144950" y="1781750"/>
            <a:ext cx="1247700" cy="409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Provide Explanations</a:t>
            </a:r>
            <a:endParaRPr sz="1000"/>
          </a:p>
        </p:txBody>
      </p:sp>
      <p:sp>
        <p:nvSpPr>
          <p:cNvPr id="193" name="Shape 193"/>
          <p:cNvSpPr/>
          <p:nvPr/>
        </p:nvSpPr>
        <p:spPr>
          <a:xfrm>
            <a:off x="3948138" y="2396000"/>
            <a:ext cx="1247700" cy="40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View Requester’s Information</a:t>
            </a:r>
            <a:endParaRPr sz="1000"/>
          </a:p>
        </p:txBody>
      </p:sp>
      <p:sp>
        <p:nvSpPr>
          <p:cNvPr id="194" name="Shape 194"/>
          <p:cNvSpPr/>
          <p:nvPr/>
        </p:nvSpPr>
        <p:spPr>
          <a:xfrm>
            <a:off x="7293750" y="0"/>
            <a:ext cx="1850100" cy="280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Approver/Analyst</a:t>
            </a:r>
            <a:endParaRPr sz="1000"/>
          </a:p>
        </p:txBody>
      </p:sp>
      <p:sp>
        <p:nvSpPr>
          <p:cNvPr id="195" name="Shape 195"/>
          <p:cNvSpPr/>
          <p:nvPr/>
        </p:nvSpPr>
        <p:spPr>
          <a:xfrm>
            <a:off x="2209375" y="1167488"/>
            <a:ext cx="1114500" cy="40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Email Notification</a:t>
            </a:r>
            <a:endParaRPr sz="1000"/>
          </a:p>
        </p:txBody>
      </p:sp>
      <p:sp>
        <p:nvSpPr>
          <p:cNvPr id="196" name="Shape 196"/>
          <p:cNvSpPr/>
          <p:nvPr/>
        </p:nvSpPr>
        <p:spPr>
          <a:xfrm>
            <a:off x="273175" y="2396000"/>
            <a:ext cx="1247700" cy="40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Sign in using google accounts</a:t>
            </a:r>
            <a:endParaRPr sz="1000"/>
          </a:p>
        </p:txBody>
      </p:sp>
      <p:sp>
        <p:nvSpPr>
          <p:cNvPr id="197" name="Shape 197"/>
          <p:cNvSpPr/>
          <p:nvPr/>
        </p:nvSpPr>
        <p:spPr>
          <a:xfrm>
            <a:off x="2211550" y="2395988"/>
            <a:ext cx="1114500" cy="409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Software Provision</a:t>
            </a:r>
            <a:endParaRPr sz="1000"/>
          </a:p>
        </p:txBody>
      </p:sp>
      <p:sp>
        <p:nvSpPr>
          <p:cNvPr id="198" name="Shape 198"/>
          <p:cNvSpPr/>
          <p:nvPr/>
        </p:nvSpPr>
        <p:spPr>
          <a:xfrm>
            <a:off x="4016713" y="1781738"/>
            <a:ext cx="1114500" cy="409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View List of Requests</a:t>
            </a:r>
            <a:endParaRPr sz="1000"/>
          </a:p>
        </p:txBody>
      </p:sp>
      <p:sp>
        <p:nvSpPr>
          <p:cNvPr id="199" name="Shape 199"/>
          <p:cNvSpPr/>
          <p:nvPr/>
        </p:nvSpPr>
        <p:spPr>
          <a:xfrm>
            <a:off x="5824025" y="1781738"/>
            <a:ext cx="1114500" cy="40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Upload to database</a:t>
            </a:r>
            <a:endParaRPr sz="1000"/>
          </a:p>
        </p:txBody>
      </p:sp>
      <p:sp>
        <p:nvSpPr>
          <p:cNvPr id="200" name="Shape 200"/>
          <p:cNvSpPr/>
          <p:nvPr/>
        </p:nvSpPr>
        <p:spPr>
          <a:xfrm>
            <a:off x="4089338" y="2952250"/>
            <a:ext cx="1019100" cy="409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Error Indicator</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Changes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Changes &amp; Misc.</a:t>
            </a:r>
            <a:endParaRPr/>
          </a:p>
        </p:txBody>
      </p:sp>
      <p:sp>
        <p:nvSpPr>
          <p:cNvPr id="211" name="Shape 21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Added more error indication (red highlight)</a:t>
            </a:r>
            <a:endParaRPr/>
          </a:p>
          <a:p>
            <a:pPr indent="-342900" lvl="0" marL="457200" rtl="0">
              <a:spcBef>
                <a:spcPts val="0"/>
              </a:spcBef>
              <a:spcAft>
                <a:spcPts val="0"/>
              </a:spcAft>
              <a:buSzPts val="1800"/>
              <a:buChar char="●"/>
            </a:pPr>
            <a:r>
              <a:rPr lang="en"/>
              <a:t>Added Request History for Software Requester (User)</a:t>
            </a:r>
            <a:endParaRPr/>
          </a:p>
          <a:p>
            <a:pPr indent="-342900" lvl="0" marL="457200" rtl="0">
              <a:spcBef>
                <a:spcPts val="0"/>
              </a:spcBef>
              <a:spcAft>
                <a:spcPts val="0"/>
              </a:spcAft>
              <a:buSzPts val="1800"/>
              <a:buChar char="●"/>
            </a:pPr>
            <a:r>
              <a:rPr lang="en"/>
              <a:t>Changes the contents of webform</a:t>
            </a:r>
            <a:endParaRPr/>
          </a:p>
          <a:p>
            <a:pPr indent="-317500" lvl="1" marL="914400" rtl="0">
              <a:spcBef>
                <a:spcPts val="0"/>
              </a:spcBef>
              <a:spcAft>
                <a:spcPts val="0"/>
              </a:spcAft>
              <a:buSzPts val="1400"/>
              <a:buChar char="○"/>
            </a:pPr>
            <a:r>
              <a:rPr lang="en"/>
              <a:t>Removed Name  </a:t>
            </a:r>
            <a:endParaRPr/>
          </a:p>
          <a:p>
            <a:pPr indent="-317500" lvl="1" marL="914400" rtl="0">
              <a:spcBef>
                <a:spcPts val="0"/>
              </a:spcBef>
              <a:spcAft>
                <a:spcPts val="0"/>
              </a:spcAft>
              <a:buSzPts val="1400"/>
              <a:buChar char="○"/>
            </a:pPr>
            <a:r>
              <a:rPr lang="en"/>
              <a:t>Added Optional fields which includes Email, Department, Software Approver, and Description</a:t>
            </a:r>
            <a:endParaRPr/>
          </a:p>
          <a:p>
            <a:pPr indent="-342900" lvl="0" marL="457200" rtl="0">
              <a:spcBef>
                <a:spcPts val="0"/>
              </a:spcBef>
              <a:spcAft>
                <a:spcPts val="0"/>
              </a:spcAft>
              <a:buSzPts val="1800"/>
              <a:buChar char="●"/>
            </a:pPr>
            <a:r>
              <a:rPr lang="en"/>
              <a:t>Added ways to reduce mistakes such as placing the approve and deny button away from each other and adding confirmation message.</a:t>
            </a:r>
            <a:endParaRPr/>
          </a:p>
          <a:p>
            <a:pPr indent="-342900" lvl="0" marL="457200" rtl="0">
              <a:spcBef>
                <a:spcPts val="0"/>
              </a:spcBef>
              <a:spcAft>
                <a:spcPts val="0"/>
              </a:spcAft>
              <a:buSzPts val="1800"/>
              <a:buChar char="●"/>
            </a:pPr>
            <a:r>
              <a:rPr lang="en"/>
              <a:t>Filtering feature</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Group Reflection</a:t>
            </a:r>
            <a:endParaRPr/>
          </a:p>
        </p:txBody>
      </p:sp>
      <p:sp>
        <p:nvSpPr>
          <p:cNvPr id="217" name="Shape 217"/>
          <p:cNvSpPr txBox="1"/>
          <p:nvPr>
            <p:ph idx="1" type="body"/>
          </p:nvPr>
        </p:nvSpPr>
        <p:spPr>
          <a:xfrm>
            <a:off x="311700" y="934025"/>
            <a:ext cx="8520600" cy="36879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000000"/>
              </a:buClr>
              <a:buSzPts val="1600"/>
              <a:buFont typeface="Roboto"/>
              <a:buChar char="●"/>
            </a:pPr>
            <a:r>
              <a:rPr lang="en" sz="1600">
                <a:solidFill>
                  <a:srgbClr val="000000"/>
                </a:solidFill>
              </a:rPr>
              <a:t>How did you feel about this milestone? What did you like about it? What did you dislike?</a:t>
            </a:r>
            <a:endParaRPr sz="1600">
              <a:solidFill>
                <a:srgbClr val="000000"/>
              </a:solidFill>
            </a:endParaRPr>
          </a:p>
          <a:p>
            <a:pPr indent="-330200" lvl="1" marL="914400" rtl="0">
              <a:spcBef>
                <a:spcPts val="0"/>
              </a:spcBef>
              <a:spcAft>
                <a:spcPts val="0"/>
              </a:spcAft>
              <a:buClr>
                <a:srgbClr val="000000"/>
              </a:buClr>
              <a:buSzPts val="1600"/>
              <a:buFont typeface="Roboto"/>
              <a:buChar char="●"/>
            </a:pPr>
            <a:r>
              <a:rPr lang="en" sz="1600">
                <a:solidFill>
                  <a:srgbClr val="000000"/>
                </a:solidFill>
              </a:rPr>
              <a:t>It is a good way to keep track of progress and review on the stuff left to do.</a:t>
            </a:r>
            <a:endParaRPr sz="1600">
              <a:solidFill>
                <a:srgbClr val="000000"/>
              </a:solidFill>
            </a:endParaRPr>
          </a:p>
          <a:p>
            <a:pPr indent="-330200" lvl="1" marL="914400" rtl="0">
              <a:spcBef>
                <a:spcPts val="0"/>
              </a:spcBef>
              <a:spcAft>
                <a:spcPts val="0"/>
              </a:spcAft>
              <a:buClr>
                <a:srgbClr val="000000"/>
              </a:buClr>
              <a:buSzPts val="1600"/>
              <a:buFont typeface="Arial"/>
              <a:buChar char="●"/>
            </a:pPr>
            <a:r>
              <a:rPr lang="en" sz="1600">
                <a:solidFill>
                  <a:srgbClr val="000000"/>
                </a:solidFill>
              </a:rPr>
              <a:t>ATDD provides more specific and detailed information compare to the user story.</a:t>
            </a:r>
            <a:endParaRPr sz="1600">
              <a:solidFill>
                <a:srgbClr val="000000"/>
              </a:solidFill>
            </a:endParaRPr>
          </a:p>
          <a:p>
            <a:pPr indent="-330200" lvl="1" marL="914400" rtl="0">
              <a:spcBef>
                <a:spcPts val="0"/>
              </a:spcBef>
              <a:spcAft>
                <a:spcPts val="0"/>
              </a:spcAft>
              <a:buClr>
                <a:srgbClr val="000000"/>
              </a:buClr>
              <a:buSzPts val="1600"/>
              <a:buFont typeface="Arial"/>
              <a:buChar char="●"/>
            </a:pPr>
            <a:r>
              <a:rPr lang="en" sz="1600">
                <a:solidFill>
                  <a:srgbClr val="000000"/>
                </a:solidFill>
              </a:rPr>
              <a:t>ATDD is tedious but necessary.</a:t>
            </a:r>
            <a:endParaRPr sz="1600">
              <a:solidFill>
                <a:srgbClr val="000000"/>
              </a:solidFill>
            </a:endParaRPr>
          </a:p>
          <a:p>
            <a:pPr indent="-330200" lvl="0" marL="457200" rtl="0">
              <a:spcBef>
                <a:spcPts val="0"/>
              </a:spcBef>
              <a:spcAft>
                <a:spcPts val="0"/>
              </a:spcAft>
              <a:buClr>
                <a:srgbClr val="000000"/>
              </a:buClr>
              <a:buSzPts val="1600"/>
              <a:buFont typeface="Roboto"/>
              <a:buChar char="●"/>
            </a:pPr>
            <a:r>
              <a:rPr lang="en" sz="1600">
                <a:solidFill>
                  <a:srgbClr val="000000"/>
                </a:solidFill>
              </a:rPr>
              <a:t>What did you learn about yourself as you collaborated and worked through this milestone?</a:t>
            </a:r>
            <a:endParaRPr sz="1600">
              <a:solidFill>
                <a:srgbClr val="000000"/>
              </a:solidFill>
            </a:endParaRPr>
          </a:p>
          <a:p>
            <a:pPr indent="-330200" lvl="1" marL="914400" rtl="0">
              <a:spcBef>
                <a:spcPts val="0"/>
              </a:spcBef>
              <a:spcAft>
                <a:spcPts val="0"/>
              </a:spcAft>
              <a:buClr>
                <a:srgbClr val="000000"/>
              </a:buClr>
              <a:buSzPts val="1600"/>
              <a:buFont typeface="Arial"/>
              <a:buChar char="●"/>
            </a:pPr>
            <a:r>
              <a:rPr lang="en" sz="1600">
                <a:solidFill>
                  <a:srgbClr val="000000"/>
                </a:solidFill>
              </a:rPr>
              <a:t>Communications improve the quality of the software design process a lot</a:t>
            </a:r>
            <a:endParaRPr sz="1600">
              <a:solidFill>
                <a:srgbClr val="000000"/>
              </a:solidFill>
            </a:endParaRPr>
          </a:p>
          <a:p>
            <a:pPr indent="-330200" lvl="1" marL="914400" rtl="0">
              <a:spcBef>
                <a:spcPts val="0"/>
              </a:spcBef>
              <a:spcAft>
                <a:spcPts val="0"/>
              </a:spcAft>
              <a:buClr>
                <a:srgbClr val="000000"/>
              </a:buClr>
              <a:buSzPts val="1600"/>
              <a:buFont typeface="Arial"/>
              <a:buChar char="●"/>
            </a:pPr>
            <a:r>
              <a:rPr lang="en" sz="1600">
                <a:solidFill>
                  <a:srgbClr val="000000"/>
                </a:solidFill>
              </a:rPr>
              <a:t>First time we divided the work </a:t>
            </a:r>
            <a:endParaRPr sz="1600">
              <a:solidFill>
                <a:srgbClr val="000000"/>
              </a:solidFill>
            </a:endParaRPr>
          </a:p>
          <a:p>
            <a:pPr indent="-330200" lvl="1" marL="914400" rtl="0">
              <a:spcBef>
                <a:spcPts val="0"/>
              </a:spcBef>
              <a:spcAft>
                <a:spcPts val="0"/>
              </a:spcAft>
              <a:buClr>
                <a:srgbClr val="000000"/>
              </a:buClr>
              <a:buSzPts val="1600"/>
              <a:buFont typeface="Arial"/>
              <a:buChar char="●"/>
            </a:pPr>
            <a:r>
              <a:rPr lang="en" sz="1600">
                <a:solidFill>
                  <a:srgbClr val="000000"/>
                </a:solidFill>
              </a:rPr>
              <a:t>A lot of overlapping work</a:t>
            </a:r>
            <a:endParaRPr sz="1600">
              <a:solidFill>
                <a:srgbClr val="000000"/>
              </a:solidFill>
            </a:endParaRPr>
          </a:p>
          <a:p>
            <a:pPr indent="-330200" lvl="1" marL="914400" rtl="0">
              <a:spcBef>
                <a:spcPts val="0"/>
              </a:spcBef>
              <a:spcAft>
                <a:spcPts val="0"/>
              </a:spcAft>
              <a:buClr>
                <a:srgbClr val="000000"/>
              </a:buClr>
              <a:buSzPts val="1600"/>
              <a:buFont typeface="Roboto"/>
              <a:buChar char="●"/>
            </a:pPr>
            <a:r>
              <a:rPr lang="en" sz="1600">
                <a:solidFill>
                  <a:srgbClr val="000000"/>
                </a:solidFill>
              </a:rPr>
              <a:t>Thiago is really good with coding.</a:t>
            </a:r>
            <a:endParaRPr sz="1600">
              <a:solidFill>
                <a:srgbClr val="000000"/>
              </a:solidFill>
            </a:endParaRPr>
          </a:p>
          <a:p>
            <a:pPr indent="-330200" lvl="0" marL="457200" rtl="0">
              <a:spcBef>
                <a:spcPts val="0"/>
              </a:spcBef>
              <a:spcAft>
                <a:spcPts val="0"/>
              </a:spcAft>
              <a:buClr>
                <a:srgbClr val="000000"/>
              </a:buClr>
              <a:buSzPts val="1600"/>
              <a:buFont typeface="Roboto"/>
              <a:buChar char="●"/>
            </a:pPr>
            <a:r>
              <a:rPr lang="en" sz="1600">
                <a:solidFill>
                  <a:srgbClr val="000000"/>
                </a:solidFill>
              </a:rPr>
              <a:t>How will you use what you have learned going forward?</a:t>
            </a:r>
            <a:endParaRPr sz="1600">
              <a:solidFill>
                <a:srgbClr val="000000"/>
              </a:solidFill>
            </a:endParaRPr>
          </a:p>
          <a:p>
            <a:pPr indent="-330200" lvl="1" marL="914400" rtl="0">
              <a:spcBef>
                <a:spcPts val="0"/>
              </a:spcBef>
              <a:spcAft>
                <a:spcPts val="0"/>
              </a:spcAft>
              <a:buClr>
                <a:srgbClr val="000000"/>
              </a:buClr>
              <a:buSzPts val="1600"/>
              <a:buFont typeface="Roboto"/>
              <a:buChar char="●"/>
            </a:pPr>
            <a:r>
              <a:rPr lang="en" sz="1600">
                <a:solidFill>
                  <a:srgbClr val="000000"/>
                </a:solidFill>
              </a:rPr>
              <a:t>Applying the use of test methods like ATDD in future projects.</a:t>
            </a:r>
            <a:endParaRPr sz="1600">
              <a:solidFill>
                <a:srgbClr val="000000"/>
              </a:solidFill>
            </a:endParaRPr>
          </a:p>
          <a:p>
            <a:pPr indent="-330200" lvl="0" marL="457200" rtl="0">
              <a:spcBef>
                <a:spcPts val="0"/>
              </a:spcBef>
              <a:spcAft>
                <a:spcPts val="0"/>
              </a:spcAft>
              <a:buClr>
                <a:srgbClr val="000000"/>
              </a:buClr>
              <a:buSzPts val="1600"/>
              <a:buFont typeface="Roboto"/>
              <a:buChar char="●"/>
            </a:pPr>
            <a:r>
              <a:rPr lang="en" sz="1600">
                <a:solidFill>
                  <a:srgbClr val="000000"/>
                </a:solidFill>
              </a:rPr>
              <a:t>What “stuff &amp; things” related to this milestone would you want help with?</a:t>
            </a:r>
            <a:endParaRPr sz="1600">
              <a:solidFill>
                <a:srgbClr val="000000"/>
              </a:solidFill>
            </a:endParaRPr>
          </a:p>
          <a:p>
            <a:pPr indent="-330200" lvl="1" marL="914400" rtl="0">
              <a:spcBef>
                <a:spcPts val="0"/>
              </a:spcBef>
              <a:spcAft>
                <a:spcPts val="0"/>
              </a:spcAft>
              <a:buClr>
                <a:srgbClr val="000000"/>
              </a:buClr>
              <a:buSzPts val="1600"/>
              <a:buFont typeface="Roboto"/>
              <a:buChar char="●"/>
            </a:pPr>
            <a:r>
              <a:rPr lang="en" sz="1600">
                <a:solidFill>
                  <a:srgbClr val="000000"/>
                </a:solidFill>
              </a:rPr>
              <a:t>Nothing Much</a:t>
            </a:r>
            <a:endParaRPr sz="1600">
              <a:solidFill>
                <a:srgbClr val="000000"/>
              </a:solidFill>
            </a:endParaRPr>
          </a:p>
          <a:p>
            <a:pPr indent="0" lvl="0" marL="0" rtl="0">
              <a:spcBef>
                <a:spcPts val="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ctrTitle"/>
          </p:nvPr>
        </p:nvSpPr>
        <p:spPr>
          <a:xfrm>
            <a:off x="598100" y="1775227"/>
            <a:ext cx="8222100" cy="1458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Acceptance Test-Driven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graphicFrame>
        <p:nvGraphicFramePr>
          <p:cNvPr id="97" name="Shape 97"/>
          <p:cNvGraphicFramePr/>
          <p:nvPr/>
        </p:nvGraphicFramePr>
        <p:xfrm>
          <a:off x="0" y="0"/>
          <a:ext cx="3000000" cy="3000000"/>
        </p:xfrm>
        <a:graphic>
          <a:graphicData uri="http://schemas.openxmlformats.org/drawingml/2006/table">
            <a:tbl>
              <a:tblPr>
                <a:noFill/>
                <a:tableStyleId>{3783EACC-005B-484E-9E43-EC55B6B69A11}</a:tableStyleId>
              </a:tblPr>
              <a:tblGrid>
                <a:gridCol w="7467600"/>
                <a:gridCol w="829725"/>
                <a:gridCol w="846675"/>
              </a:tblGrid>
              <a:tr h="438250">
                <a:tc gridSpan="3">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User focus: Software Requester/ Software Approver/ Software Analyst</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5E0B3"/>
                    </a:solidFill>
                  </a:tcPr>
                </a:tc>
                <a:tc hMerge="1"/>
                <a:tc hMerge="1"/>
              </a:tr>
              <a:tr h="438250">
                <a:tc gridSpan="3">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User story theme:</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hMerge="1"/>
                <a:tc hMerge="1"/>
              </a:tr>
              <a:tr h="1071200">
                <a:tc gridSpan="3">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As a user, I would like to have an account to sign in, so I can track my software requests easier.</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438250">
                <a:tc>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Acceptance test-driven development criteria (ATDD) (positive/negative)</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a:latin typeface="Trebuchet MS"/>
                          <a:ea typeface="Trebuchet MS"/>
                          <a:cs typeface="Trebuchet MS"/>
                          <a:sym typeface="Trebuchet MS"/>
                        </a:rPr>
                        <a:t>Failed</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a:latin typeface="Trebuchet MS"/>
                          <a:ea typeface="Trebuchet MS"/>
                          <a:cs typeface="Trebuchet MS"/>
                          <a:sym typeface="Trebuchet MS"/>
                        </a:rPr>
                        <a:t>Passed</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1304850">
                <a:tc>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[Positive] Given the user is currently in the login page, when s/he tries to log into his/her account with the correct password and username, then s/he will see the list of previous software requests.</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a:latin typeface="Trebuchet MS"/>
                          <a:ea typeface="Trebuchet MS"/>
                          <a:cs typeface="Trebuchet MS"/>
                          <a:sym typeface="Trebuchet MS"/>
                        </a:rPr>
                        <a: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52700">
                <a:tc>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[Negative] Given the user is currently in the login page, when s/he tries to log into his/her account with the incorrect password and username, then s/he will stay in the same page with a pop up indicating the message about the wrong operation and text input box will be highlighted red.</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a:latin typeface="Trebuchet MS"/>
                          <a:ea typeface="Trebuchet MS"/>
                          <a:cs typeface="Trebuchet MS"/>
                          <a:sym typeface="Trebuchet MS"/>
                        </a:rPr>
                        <a: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graphicFrame>
        <p:nvGraphicFramePr>
          <p:cNvPr id="102" name="Shape 102"/>
          <p:cNvGraphicFramePr/>
          <p:nvPr/>
        </p:nvGraphicFramePr>
        <p:xfrm>
          <a:off x="0" y="0"/>
          <a:ext cx="3000000" cy="3000000"/>
        </p:xfrm>
        <a:graphic>
          <a:graphicData uri="http://schemas.openxmlformats.org/drawingml/2006/table">
            <a:tbl>
              <a:tblPr>
                <a:noFill/>
                <a:tableStyleId>{3783EACC-005B-484E-9E43-EC55B6B69A11}</a:tableStyleId>
              </a:tblPr>
              <a:tblGrid>
                <a:gridCol w="7467600"/>
                <a:gridCol w="829725"/>
                <a:gridCol w="846675"/>
              </a:tblGrid>
              <a:tr h="472850">
                <a:tc gridSpan="3">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User focus: Software </a:t>
                      </a:r>
                      <a:r>
                        <a:rPr b="1" lang="en">
                          <a:latin typeface="Trebuchet MS"/>
                          <a:ea typeface="Trebuchet MS"/>
                          <a:cs typeface="Trebuchet MS"/>
                          <a:sym typeface="Trebuchet MS"/>
                        </a:rPr>
                        <a:t>Requester</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5E0B3"/>
                    </a:solidFill>
                  </a:tcPr>
                </a:tc>
                <a:tc hMerge="1"/>
                <a:tc hMerge="1"/>
              </a:tr>
              <a:tr h="472850">
                <a:tc gridSpan="3">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User story theme:</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hMerge="1"/>
                <a:tc hMerge="1"/>
              </a:tr>
              <a:tr h="1155750">
                <a:tc gridSpan="3">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As a user, I would like to have a main webpage showing my request so I can find the status of my previous requests</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472850">
                <a:tc>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Acceptance test-driven development criteria (ATDD) (positive/negative)</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a:latin typeface="Trebuchet MS"/>
                          <a:ea typeface="Trebuchet MS"/>
                          <a:cs typeface="Trebuchet MS"/>
                          <a:sym typeface="Trebuchet MS"/>
                        </a:rPr>
                        <a:t>Failed</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a:latin typeface="Trebuchet MS"/>
                          <a:ea typeface="Trebuchet MS"/>
                          <a:cs typeface="Trebuchet MS"/>
                          <a:sym typeface="Trebuchet MS"/>
                        </a:rPr>
                        <a:t>Passed</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1088875">
                <a:tc>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[Positive] Given the user is inside his account, when s/he have already submitted some requests, then s/he will notice that there will exist a table that shows the status of these requests.</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a:latin typeface="Trebuchet MS"/>
                          <a:ea typeface="Trebuchet MS"/>
                          <a:cs typeface="Trebuchet MS"/>
                          <a:sym typeface="Trebuchet MS"/>
                        </a:rPr>
                        <a: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80350">
                <a:tc>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[Positive] Given the user is inside his account and is viewing the list of requests, when s/he types a value in the filter box, then s/he will see only a list of request that matches the filter.</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aphicFrame>
        <p:nvGraphicFramePr>
          <p:cNvPr id="107" name="Shape 107"/>
          <p:cNvGraphicFramePr/>
          <p:nvPr/>
        </p:nvGraphicFramePr>
        <p:xfrm>
          <a:off x="0" y="0"/>
          <a:ext cx="3000000" cy="3000000"/>
        </p:xfrm>
        <a:graphic>
          <a:graphicData uri="http://schemas.openxmlformats.org/drawingml/2006/table">
            <a:tbl>
              <a:tblPr>
                <a:noFill/>
                <a:tableStyleId>{3783EACC-005B-484E-9E43-EC55B6B69A11}</a:tableStyleId>
              </a:tblPr>
              <a:tblGrid>
                <a:gridCol w="7467600"/>
                <a:gridCol w="829725"/>
                <a:gridCol w="846675"/>
              </a:tblGrid>
              <a:tr h="462800">
                <a:tc gridSpan="3">
                  <a:txBody>
                    <a:bodyPr>
                      <a:noAutofit/>
                    </a:bodyPr>
                    <a:lstStyle/>
                    <a:p>
                      <a:pPr indent="0" lvl="0" marL="0" rtl="0">
                        <a:lnSpc>
                          <a:spcPct val="115000"/>
                        </a:lnSpc>
                        <a:spcBef>
                          <a:spcPts val="0"/>
                        </a:spcBef>
                        <a:spcAft>
                          <a:spcPts val="200"/>
                        </a:spcAft>
                        <a:buNone/>
                      </a:pPr>
                      <a:r>
                        <a:rPr b="1" lang="en" sz="1300">
                          <a:latin typeface="Trebuchet MS"/>
                          <a:ea typeface="Trebuchet MS"/>
                          <a:cs typeface="Trebuchet MS"/>
                          <a:sym typeface="Trebuchet MS"/>
                        </a:rPr>
                        <a:t>User focus: Software Requester</a:t>
                      </a:r>
                      <a:endParaRPr b="1"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5E0B3"/>
                    </a:solidFill>
                  </a:tcPr>
                </a:tc>
                <a:tc hMerge="1"/>
                <a:tc hMerge="1"/>
              </a:tr>
              <a:tr h="462800">
                <a:tc gridSpan="3">
                  <a:txBody>
                    <a:bodyPr>
                      <a:noAutofit/>
                    </a:bodyPr>
                    <a:lstStyle/>
                    <a:p>
                      <a:pPr indent="0" lvl="0" marL="0" rtl="0">
                        <a:lnSpc>
                          <a:spcPct val="115000"/>
                        </a:lnSpc>
                        <a:spcBef>
                          <a:spcPts val="0"/>
                        </a:spcBef>
                        <a:spcAft>
                          <a:spcPts val="200"/>
                        </a:spcAft>
                        <a:buNone/>
                      </a:pPr>
                      <a:r>
                        <a:rPr b="1" lang="en" sz="1300">
                          <a:latin typeface="Trebuchet MS"/>
                          <a:ea typeface="Trebuchet MS"/>
                          <a:cs typeface="Trebuchet MS"/>
                          <a:sym typeface="Trebuchet MS"/>
                        </a:rPr>
                        <a:t>User story theme:</a:t>
                      </a:r>
                      <a:endParaRPr b="1"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hMerge="1"/>
                <a:tc hMerge="1"/>
              </a:tr>
              <a:tr h="398600">
                <a:tc gridSpan="3">
                  <a:txBody>
                    <a:bodyPr>
                      <a:noAutofit/>
                    </a:bodyPr>
                    <a:lstStyle/>
                    <a:p>
                      <a:pPr indent="0" lvl="0" marL="0" rtl="0">
                        <a:lnSpc>
                          <a:spcPct val="115000"/>
                        </a:lnSpc>
                        <a:spcBef>
                          <a:spcPts val="0"/>
                        </a:spcBef>
                        <a:spcAft>
                          <a:spcPts val="200"/>
                        </a:spcAft>
                        <a:buNone/>
                      </a:pPr>
                      <a:r>
                        <a:rPr lang="en" sz="1300">
                          <a:latin typeface="Trebuchet MS"/>
                          <a:ea typeface="Trebuchet MS"/>
                          <a:cs typeface="Trebuchet MS"/>
                          <a:sym typeface="Trebuchet MS"/>
                        </a:rPr>
                        <a:t>As a user, I would like to make a software request to be able to use a particular software.</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481075">
                <a:tc>
                  <a:txBody>
                    <a:bodyPr>
                      <a:noAutofit/>
                    </a:bodyPr>
                    <a:lstStyle/>
                    <a:p>
                      <a:pPr indent="0" lvl="0" marL="0" rtl="0">
                        <a:lnSpc>
                          <a:spcPct val="115000"/>
                        </a:lnSpc>
                        <a:spcBef>
                          <a:spcPts val="0"/>
                        </a:spcBef>
                        <a:spcAft>
                          <a:spcPts val="200"/>
                        </a:spcAft>
                        <a:buNone/>
                      </a:pPr>
                      <a:r>
                        <a:rPr b="1" lang="en" sz="1300">
                          <a:latin typeface="Trebuchet MS"/>
                          <a:ea typeface="Trebuchet MS"/>
                          <a:cs typeface="Trebuchet MS"/>
                          <a:sym typeface="Trebuchet MS"/>
                        </a:rPr>
                        <a:t>Acceptance test-driven development criteria (ATDD) (positive/negative)</a:t>
                      </a:r>
                      <a:endParaRPr b="1"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sz="1300">
                          <a:latin typeface="Trebuchet MS"/>
                          <a:ea typeface="Trebuchet MS"/>
                          <a:cs typeface="Trebuchet MS"/>
                          <a:sym typeface="Trebuchet MS"/>
                        </a:rPr>
                        <a:t>Failed</a:t>
                      </a:r>
                      <a:endParaRPr b="1"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sz="1300">
                          <a:latin typeface="Trebuchet MS"/>
                          <a:ea typeface="Trebuchet MS"/>
                          <a:cs typeface="Trebuchet MS"/>
                          <a:sym typeface="Trebuchet MS"/>
                        </a:rPr>
                        <a:t>Passed</a:t>
                      </a:r>
                      <a:endParaRPr b="1"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930050">
                <a:tc>
                  <a:txBody>
                    <a:bodyPr>
                      <a:noAutofit/>
                    </a:bodyPr>
                    <a:lstStyle/>
                    <a:p>
                      <a:pPr indent="0" lvl="0" marL="0" rtl="0">
                        <a:lnSpc>
                          <a:spcPct val="115000"/>
                        </a:lnSpc>
                        <a:spcBef>
                          <a:spcPts val="0"/>
                        </a:spcBef>
                        <a:spcAft>
                          <a:spcPts val="200"/>
                        </a:spcAft>
                        <a:buNone/>
                      </a:pPr>
                      <a:r>
                        <a:rPr lang="en" sz="1300">
                          <a:latin typeface="Trebuchet MS"/>
                          <a:ea typeface="Trebuchet MS"/>
                          <a:cs typeface="Trebuchet MS"/>
                          <a:sym typeface="Trebuchet MS"/>
                        </a:rPr>
                        <a:t>[Positive] Given that the user is logged in and is filling a webform, when s/he tries to search a particular software name by either typing in the name of the software or using the drop down structure, then s/he will notice that the software name suggestion that s/he can click on to appear in the web form.</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300">
                          <a:latin typeface="Trebuchet MS"/>
                          <a:ea typeface="Trebuchet MS"/>
                          <a:cs typeface="Trebuchet MS"/>
                          <a:sym typeface="Trebuchet MS"/>
                        </a:rPr>
                        <a:t>*</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3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4325">
                <a:tc>
                  <a:txBody>
                    <a:bodyPr>
                      <a:noAutofit/>
                    </a:bodyPr>
                    <a:lstStyle/>
                    <a:p>
                      <a:pPr indent="0" lvl="0" marL="0" rtl="0">
                        <a:lnSpc>
                          <a:spcPct val="115000"/>
                        </a:lnSpc>
                        <a:spcBef>
                          <a:spcPts val="0"/>
                        </a:spcBef>
                        <a:spcAft>
                          <a:spcPts val="200"/>
                        </a:spcAft>
                        <a:buNone/>
                      </a:pPr>
                      <a:r>
                        <a:rPr lang="en" sz="1300">
                          <a:latin typeface="Trebuchet MS"/>
                          <a:ea typeface="Trebuchet MS"/>
                          <a:cs typeface="Trebuchet MS"/>
                          <a:sym typeface="Trebuchet MS"/>
                        </a:rPr>
                        <a:t>[Negative] Given the user is logged in and is filling a webform, when s/he tries to search the particular software name by typing the incorrect software name, then s/he will not see a software name suggestion.</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300">
                          <a:latin typeface="Trebuchet MS"/>
                          <a:ea typeface="Trebuchet MS"/>
                          <a:cs typeface="Trebuchet MS"/>
                          <a:sym typeface="Trebuchet MS"/>
                        </a:rPr>
                        <a:t>*</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3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6500">
                <a:tc>
                  <a:txBody>
                    <a:bodyPr>
                      <a:noAutofit/>
                    </a:bodyPr>
                    <a:lstStyle/>
                    <a:p>
                      <a:pPr indent="0" lvl="0" marL="0" rtl="0">
                        <a:lnSpc>
                          <a:spcPct val="115000"/>
                        </a:lnSpc>
                        <a:spcBef>
                          <a:spcPts val="0"/>
                        </a:spcBef>
                        <a:spcAft>
                          <a:spcPts val="200"/>
                        </a:spcAft>
                        <a:buNone/>
                      </a:pPr>
                      <a:r>
                        <a:rPr lang="en" sz="1300">
                          <a:latin typeface="Trebuchet MS"/>
                          <a:ea typeface="Trebuchet MS"/>
                          <a:cs typeface="Trebuchet MS"/>
                          <a:sym typeface="Trebuchet MS"/>
                        </a:rPr>
                        <a:t>[Positive] Given the user is logged in, is filling a webform, when s/he has selected on a particular software and searches for a particular approver, then s/he will notice that the list of approvers will reflect the selected software</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300">
                          <a:latin typeface="Trebuchet MS"/>
                          <a:ea typeface="Trebuchet MS"/>
                          <a:cs typeface="Trebuchet MS"/>
                          <a:sym typeface="Trebuchet MS"/>
                        </a:rPr>
                        <a:t>*</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3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7900">
                <a:tc>
                  <a:txBody>
                    <a:bodyPr>
                      <a:noAutofit/>
                    </a:bodyPr>
                    <a:lstStyle/>
                    <a:p>
                      <a:pPr indent="0" lvl="0" marL="0" rtl="0">
                        <a:spcBef>
                          <a:spcPts val="0"/>
                        </a:spcBef>
                        <a:spcAft>
                          <a:spcPts val="0"/>
                        </a:spcAft>
                        <a:buNone/>
                      </a:pPr>
                      <a:r>
                        <a:rPr lang="en" sz="1300">
                          <a:latin typeface="Trebuchet MS"/>
                          <a:ea typeface="Trebuchet MS"/>
                          <a:cs typeface="Trebuchet MS"/>
                          <a:sym typeface="Trebuchet MS"/>
                        </a:rPr>
                        <a:t>[Positive] Given the user is logged in and is filling a webform, when s/he submits the webform, then the software will send the software approver an email to inform him about the new request</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300">
                          <a:latin typeface="Trebuchet MS"/>
                          <a:ea typeface="Trebuchet MS"/>
                          <a:cs typeface="Trebuchet MS"/>
                          <a:sym typeface="Trebuchet MS"/>
                        </a:rPr>
                        <a:t>*</a:t>
                      </a:r>
                      <a:endParaRPr sz="13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3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graphicFrame>
        <p:nvGraphicFramePr>
          <p:cNvPr id="112" name="Shape 112"/>
          <p:cNvGraphicFramePr/>
          <p:nvPr/>
        </p:nvGraphicFramePr>
        <p:xfrm>
          <a:off x="0" y="0"/>
          <a:ext cx="3000000" cy="3000000"/>
        </p:xfrm>
        <a:graphic>
          <a:graphicData uri="http://schemas.openxmlformats.org/drawingml/2006/table">
            <a:tbl>
              <a:tblPr>
                <a:noFill/>
                <a:tableStyleId>{3783EACC-005B-484E-9E43-EC55B6B69A11}</a:tableStyleId>
              </a:tblPr>
              <a:tblGrid>
                <a:gridCol w="7467600"/>
                <a:gridCol w="829725"/>
                <a:gridCol w="846675"/>
              </a:tblGrid>
              <a:tr h="331450">
                <a:tc gridSpan="3">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User focus: Software </a:t>
                      </a:r>
                      <a:r>
                        <a:rPr b="1" lang="en">
                          <a:latin typeface="Trebuchet MS"/>
                          <a:ea typeface="Trebuchet MS"/>
                          <a:cs typeface="Trebuchet MS"/>
                          <a:sym typeface="Trebuchet MS"/>
                        </a:rPr>
                        <a:t>Requester</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5E0B3"/>
                    </a:solidFill>
                  </a:tcPr>
                </a:tc>
                <a:tc hMerge="1"/>
                <a:tc hMerge="1"/>
              </a:tr>
              <a:tr h="331450">
                <a:tc gridSpan="3">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User story theme:</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hMerge="1"/>
                <a:tc hMerge="1"/>
              </a:tr>
              <a:tr h="724725">
                <a:tc gridSpan="3">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As a user, I prefer filling the application form with error checking function, so I may not miss some important information.</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331450">
                <a:tc>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Acceptance test-driven development criteria (ATDD) (positive/negative)</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a:latin typeface="Trebuchet MS"/>
                          <a:ea typeface="Trebuchet MS"/>
                          <a:cs typeface="Trebuchet MS"/>
                          <a:sym typeface="Trebuchet MS"/>
                        </a:rPr>
                        <a:t>Failed</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a:latin typeface="Trebuchet MS"/>
                          <a:ea typeface="Trebuchet MS"/>
                          <a:cs typeface="Trebuchet MS"/>
                          <a:sym typeface="Trebuchet MS"/>
                        </a:rPr>
                        <a:t>Passed</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882800">
                <a:tc>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[Negative] Given the user is fulfilling the web form application, when s/he tries to submit the web form with all field empty, then s/he will notice that pop up on the right top of the page contains the error message and the text input box will be highlighted red.</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a:latin typeface="Trebuchet MS"/>
                          <a:ea typeface="Trebuchet MS"/>
                          <a:cs typeface="Trebuchet MS"/>
                          <a:sym typeface="Trebuchet MS"/>
                        </a:rPr>
                        <a: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49625">
                <a:tc>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[Positive] Given the user is fulfilling the web form application, when s/he tries to submit the web form by only fulfilling the software name, then s/he will notice that a new page will pop up with the success message and the software request information will appear in the table of the main page.</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a:latin typeface="Trebuchet MS"/>
                          <a:ea typeface="Trebuchet MS"/>
                          <a:cs typeface="Trebuchet MS"/>
                          <a:sym typeface="Trebuchet MS"/>
                        </a:rPr>
                        <a: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92000">
                <a:tc>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[Positive] Given the user is fulfilling the web form application, when s/he tries to submit the web form by fulfilling all of the field, then s/he will notice that a new page will pop up with the success message and the software request information will appear in the table of the main page.</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a:latin typeface="Trebuchet MS"/>
                          <a:ea typeface="Trebuchet MS"/>
                          <a:cs typeface="Trebuchet MS"/>
                          <a:sym typeface="Trebuchet MS"/>
                        </a:rPr>
                        <a: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graphicFrame>
        <p:nvGraphicFramePr>
          <p:cNvPr id="117" name="Shape 117"/>
          <p:cNvGraphicFramePr/>
          <p:nvPr/>
        </p:nvGraphicFramePr>
        <p:xfrm>
          <a:off x="0" y="0"/>
          <a:ext cx="3000000" cy="3000000"/>
        </p:xfrm>
        <a:graphic>
          <a:graphicData uri="http://schemas.openxmlformats.org/drawingml/2006/table">
            <a:tbl>
              <a:tblPr>
                <a:noFill/>
                <a:tableStyleId>{3783EACC-005B-484E-9E43-EC55B6B69A11}</a:tableStyleId>
              </a:tblPr>
              <a:tblGrid>
                <a:gridCol w="7467600"/>
                <a:gridCol w="829725"/>
                <a:gridCol w="846675"/>
              </a:tblGrid>
              <a:tr h="320475">
                <a:tc gridSpan="3">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User focus: Software Analyst/Approver</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5E0B3"/>
                    </a:solidFill>
                  </a:tcPr>
                </a:tc>
                <a:tc hMerge="1"/>
                <a:tc hMerge="1"/>
              </a:tr>
              <a:tr h="460300">
                <a:tc gridSpan="3">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User story theme:</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hMerge="1"/>
                <a:tc hMerge="1"/>
              </a:tr>
              <a:tr h="1324125">
                <a:tc gridSpan="3">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As a software analyst/approver, I want to receive notifications via email so that I can easily monitor any software requests.</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390375">
                <a:tc>
                  <a:txBody>
                    <a:bodyPr>
                      <a:noAutofit/>
                    </a:bodyPr>
                    <a:lstStyle/>
                    <a:p>
                      <a:pPr indent="0" lvl="0" marL="0" rtl="0">
                        <a:lnSpc>
                          <a:spcPct val="115000"/>
                        </a:lnSpc>
                        <a:spcBef>
                          <a:spcPts val="0"/>
                        </a:spcBef>
                        <a:spcAft>
                          <a:spcPts val="200"/>
                        </a:spcAft>
                        <a:buNone/>
                      </a:pPr>
                      <a:r>
                        <a:rPr b="1" lang="en">
                          <a:latin typeface="Trebuchet MS"/>
                          <a:ea typeface="Trebuchet MS"/>
                          <a:cs typeface="Trebuchet MS"/>
                          <a:sym typeface="Trebuchet MS"/>
                        </a:rPr>
                        <a:t>Acceptance test-driven development criteria (ATDD) (positive/negative)</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a:latin typeface="Trebuchet MS"/>
                          <a:ea typeface="Trebuchet MS"/>
                          <a:cs typeface="Trebuchet MS"/>
                          <a:sym typeface="Trebuchet MS"/>
                        </a:rPr>
                        <a:t>Failed</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a:latin typeface="Trebuchet MS"/>
                          <a:ea typeface="Trebuchet MS"/>
                          <a:cs typeface="Trebuchet MS"/>
                          <a:sym typeface="Trebuchet MS"/>
                        </a:rPr>
                        <a:t>Passed</a:t>
                      </a:r>
                      <a:endParaRPr b="1">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1324125">
                <a:tc>
                  <a:txBody>
                    <a:bodyPr>
                      <a:noAutofit/>
                    </a:bodyPr>
                    <a:lstStyle/>
                    <a:p>
                      <a:pPr indent="0" lvl="0" marL="0" rtl="0">
                        <a:lnSpc>
                          <a:spcPct val="115000"/>
                        </a:lnSpc>
                        <a:spcBef>
                          <a:spcPts val="0"/>
                        </a:spcBef>
                        <a:spcAft>
                          <a:spcPts val="200"/>
                        </a:spcAft>
                        <a:buNone/>
                      </a:pPr>
                      <a:r>
                        <a:rPr lang="en">
                          <a:latin typeface="Trebuchet MS"/>
                          <a:ea typeface="Trebuchet MS"/>
                          <a:cs typeface="Trebuchet MS"/>
                          <a:sym typeface="Trebuchet MS"/>
                        </a:rPr>
                        <a:t>[Positive] </a:t>
                      </a:r>
                      <a:r>
                        <a:rPr lang="en">
                          <a:latin typeface="Trebuchet MS"/>
                          <a:ea typeface="Trebuchet MS"/>
                          <a:cs typeface="Trebuchet MS"/>
                          <a:sym typeface="Trebuchet MS"/>
                        </a:rPr>
                        <a:t>Given the software analyst/approver is logged in to his/her email, when he/she reviews his/her inbox, then he/she will see an email showing that there is a new software request.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a:latin typeface="Trebuchet MS"/>
                          <a:ea typeface="Trebuchet MS"/>
                          <a:cs typeface="Trebuchet MS"/>
                          <a:sym typeface="Trebuchet MS"/>
                        </a:rPr>
                        <a: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24125">
                <a:tc>
                  <a:txBody>
                    <a:bodyPr>
                      <a:noAutofit/>
                    </a:bodyPr>
                    <a:lstStyle/>
                    <a:p>
                      <a:pPr indent="0" lvl="0" marL="0" rtl="0">
                        <a:lnSpc>
                          <a:spcPct val="115000"/>
                        </a:lnSpc>
                        <a:spcBef>
                          <a:spcPts val="0"/>
                        </a:spcBef>
                        <a:spcAft>
                          <a:spcPts val="0"/>
                        </a:spcAft>
                        <a:buNone/>
                      </a:pPr>
                      <a:r>
                        <a:rPr lang="en">
                          <a:latin typeface="Trebuchet MS"/>
                          <a:ea typeface="Trebuchet MS"/>
                          <a:cs typeface="Trebuchet MS"/>
                          <a:sym typeface="Trebuchet MS"/>
                        </a:rPr>
                        <a:t>[Positive] Given the software analyst/approver has clicked on the email notification, when he/she reviews the content of the email, then he/she will see a link that will directly bring him/her to a sign in page.</a:t>
                      </a:r>
                      <a:endParaRPr>
                        <a:latin typeface="Trebuchet MS"/>
                        <a:ea typeface="Trebuchet MS"/>
                        <a:cs typeface="Trebuchet MS"/>
                        <a:sym typeface="Trebuchet MS"/>
                      </a:endParaRPr>
                    </a:p>
                    <a:p>
                      <a:pPr indent="0" lvl="0" marL="0" rtl="0">
                        <a:lnSpc>
                          <a:spcPct val="115000"/>
                        </a:lnSpc>
                        <a:spcBef>
                          <a:spcPts val="200"/>
                        </a:spcBef>
                        <a:spcAft>
                          <a:spcPts val="200"/>
                        </a:spcAft>
                        <a:buNone/>
                      </a:pPr>
                      <a:r>
                        <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a:latin typeface="Trebuchet MS"/>
                          <a:ea typeface="Trebuchet MS"/>
                          <a:cs typeface="Trebuchet MS"/>
                          <a:sym typeface="Trebuchet MS"/>
                        </a:rPr>
                        <a:t>*</a:t>
                      </a:r>
                      <a:endParaRPr>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aphicFrame>
        <p:nvGraphicFramePr>
          <p:cNvPr id="122" name="Shape 122"/>
          <p:cNvGraphicFramePr/>
          <p:nvPr/>
        </p:nvGraphicFramePr>
        <p:xfrm>
          <a:off x="0" y="0"/>
          <a:ext cx="3000000" cy="3000000"/>
        </p:xfrm>
        <a:graphic>
          <a:graphicData uri="http://schemas.openxmlformats.org/drawingml/2006/table">
            <a:tbl>
              <a:tblPr>
                <a:noFill/>
                <a:tableStyleId>{3783EACC-005B-484E-9E43-EC55B6B69A11}</a:tableStyleId>
              </a:tblPr>
              <a:tblGrid>
                <a:gridCol w="7806875"/>
                <a:gridCol w="707600"/>
                <a:gridCol w="629525"/>
              </a:tblGrid>
              <a:tr h="355925">
                <a:tc gridSpan="3">
                  <a:txBody>
                    <a:bodyPr>
                      <a:noAutofit/>
                    </a:bodyPr>
                    <a:lstStyle/>
                    <a:p>
                      <a:pPr indent="0" lvl="0" marL="0" rtl="0">
                        <a:lnSpc>
                          <a:spcPct val="115000"/>
                        </a:lnSpc>
                        <a:spcBef>
                          <a:spcPts val="0"/>
                        </a:spcBef>
                        <a:spcAft>
                          <a:spcPts val="200"/>
                        </a:spcAft>
                        <a:buNone/>
                      </a:pPr>
                      <a:r>
                        <a:rPr b="1" lang="en" sz="1200">
                          <a:latin typeface="Trebuchet MS"/>
                          <a:ea typeface="Trebuchet MS"/>
                          <a:cs typeface="Trebuchet MS"/>
                          <a:sym typeface="Trebuchet MS"/>
                        </a:rPr>
                        <a:t>User focus: Software Approver/Analyst</a:t>
                      </a:r>
                      <a:endParaRPr b="1"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5E0B3"/>
                    </a:solidFill>
                  </a:tcPr>
                </a:tc>
                <a:tc hMerge="1"/>
                <a:tc hMerge="1"/>
              </a:tr>
              <a:tr h="355925">
                <a:tc gridSpan="3">
                  <a:txBody>
                    <a:bodyPr>
                      <a:noAutofit/>
                    </a:bodyPr>
                    <a:lstStyle/>
                    <a:p>
                      <a:pPr indent="0" lvl="0" marL="0" rtl="0">
                        <a:lnSpc>
                          <a:spcPct val="115000"/>
                        </a:lnSpc>
                        <a:spcBef>
                          <a:spcPts val="0"/>
                        </a:spcBef>
                        <a:spcAft>
                          <a:spcPts val="200"/>
                        </a:spcAft>
                        <a:buNone/>
                      </a:pPr>
                      <a:r>
                        <a:rPr b="1" lang="en" sz="1200">
                          <a:latin typeface="Trebuchet MS"/>
                          <a:ea typeface="Trebuchet MS"/>
                          <a:cs typeface="Trebuchet MS"/>
                          <a:sym typeface="Trebuchet MS"/>
                        </a:rPr>
                        <a:t>User story theme:</a:t>
                      </a:r>
                      <a:endParaRPr b="1"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hMerge="1"/>
                <a:tc hMerge="1"/>
              </a:tr>
              <a:tr h="562725">
                <a:tc gridSpan="3">
                  <a:txBody>
                    <a:bodyPr>
                      <a:noAutofit/>
                    </a:bodyPr>
                    <a:lstStyle/>
                    <a:p>
                      <a:pPr indent="0" lvl="0" marL="0" rtl="0">
                        <a:lnSpc>
                          <a:spcPct val="115000"/>
                        </a:lnSpc>
                        <a:spcBef>
                          <a:spcPts val="0"/>
                        </a:spcBef>
                        <a:spcAft>
                          <a:spcPts val="200"/>
                        </a:spcAft>
                        <a:buNone/>
                      </a:pPr>
                      <a:r>
                        <a:rPr lang="en" sz="1200">
                          <a:latin typeface="Trebuchet MS"/>
                          <a:ea typeface="Trebuchet MS"/>
                          <a:cs typeface="Trebuchet MS"/>
                          <a:sym typeface="Trebuchet MS"/>
                        </a:rPr>
                        <a:t>As a software approver/analyst, I would like to approve software request digitally to conveniently approve these software requests in a swift manner</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355925">
                <a:tc>
                  <a:txBody>
                    <a:bodyPr>
                      <a:noAutofit/>
                    </a:bodyPr>
                    <a:lstStyle/>
                    <a:p>
                      <a:pPr indent="0" lvl="0" marL="0" rtl="0">
                        <a:lnSpc>
                          <a:spcPct val="115000"/>
                        </a:lnSpc>
                        <a:spcBef>
                          <a:spcPts val="0"/>
                        </a:spcBef>
                        <a:spcAft>
                          <a:spcPts val="200"/>
                        </a:spcAft>
                        <a:buNone/>
                      </a:pPr>
                      <a:r>
                        <a:rPr b="1" lang="en" sz="1200">
                          <a:latin typeface="Trebuchet MS"/>
                          <a:ea typeface="Trebuchet MS"/>
                          <a:cs typeface="Trebuchet MS"/>
                          <a:sym typeface="Trebuchet MS"/>
                        </a:rPr>
                        <a:t>Acceptance test-driven development criteria (ATDD) (positive/negative)</a:t>
                      </a:r>
                      <a:endParaRPr b="1"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sz="1200">
                          <a:latin typeface="Trebuchet MS"/>
                          <a:ea typeface="Trebuchet MS"/>
                          <a:cs typeface="Trebuchet MS"/>
                          <a:sym typeface="Trebuchet MS"/>
                        </a:rPr>
                        <a:t>Failed</a:t>
                      </a:r>
                      <a:endParaRPr b="1"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rtl="0" algn="ctr">
                        <a:lnSpc>
                          <a:spcPct val="115000"/>
                        </a:lnSpc>
                        <a:spcBef>
                          <a:spcPts val="0"/>
                        </a:spcBef>
                        <a:spcAft>
                          <a:spcPts val="200"/>
                        </a:spcAft>
                        <a:buNone/>
                      </a:pPr>
                      <a:r>
                        <a:rPr b="1" lang="en" sz="1200">
                          <a:latin typeface="Trebuchet MS"/>
                          <a:ea typeface="Trebuchet MS"/>
                          <a:cs typeface="Trebuchet MS"/>
                          <a:sym typeface="Trebuchet MS"/>
                        </a:rPr>
                        <a:t>Passed</a:t>
                      </a:r>
                      <a:endParaRPr b="1"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562725">
                <a:tc>
                  <a:txBody>
                    <a:bodyPr>
                      <a:noAutofit/>
                    </a:bodyPr>
                    <a:lstStyle/>
                    <a:p>
                      <a:pPr indent="0" lvl="0" marL="0" rtl="0">
                        <a:lnSpc>
                          <a:spcPct val="115000"/>
                        </a:lnSpc>
                        <a:spcBef>
                          <a:spcPts val="0"/>
                        </a:spcBef>
                        <a:spcAft>
                          <a:spcPts val="200"/>
                        </a:spcAft>
                        <a:buNone/>
                      </a:pPr>
                      <a:r>
                        <a:rPr lang="en" sz="1200">
                          <a:latin typeface="Trebuchet MS"/>
                          <a:ea typeface="Trebuchet MS"/>
                          <a:cs typeface="Trebuchet MS"/>
                          <a:sym typeface="Trebuchet MS"/>
                        </a:rPr>
                        <a:t>[Positive] Given the software analyst/approver is signed in to his/her account, when he/she sees a list of requests and clicks on a request, then he/she will see a pop up showing the information about the request.</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200">
                          <a:latin typeface="Trebuchet MS"/>
                          <a:ea typeface="Trebuchet MS"/>
                          <a:cs typeface="Trebuchet MS"/>
                          <a:sym typeface="Trebuchet MS"/>
                        </a:rPr>
                        <a:t>*</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2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7300">
                <a:tc>
                  <a:txBody>
                    <a:bodyPr>
                      <a:noAutofit/>
                    </a:bodyPr>
                    <a:lstStyle/>
                    <a:p>
                      <a:pPr indent="0" lvl="0" marL="0" rtl="0">
                        <a:spcBef>
                          <a:spcPts val="0"/>
                        </a:spcBef>
                        <a:spcAft>
                          <a:spcPts val="0"/>
                        </a:spcAft>
                        <a:buNone/>
                      </a:pPr>
                      <a:r>
                        <a:rPr lang="en" sz="1200">
                          <a:latin typeface="Trebuchet MS"/>
                          <a:ea typeface="Trebuchet MS"/>
                          <a:cs typeface="Trebuchet MS"/>
                          <a:sym typeface="Trebuchet MS"/>
                        </a:rPr>
                        <a:t>[Positive] Given the software approver/analyst is logged into the system and opened the prompt for a particular software request, when s/he select to either approve or deny the request, then s/he will see a confirmation message and then s/he will see a status change of the request.</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200">
                          <a:latin typeface="Trebuchet MS"/>
                          <a:ea typeface="Trebuchet MS"/>
                          <a:cs typeface="Trebuchet MS"/>
                          <a:sym typeface="Trebuchet MS"/>
                        </a:rPr>
                        <a:t>*</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2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7300">
                <a:tc>
                  <a:txBody>
                    <a:bodyPr>
                      <a:noAutofit/>
                    </a:bodyPr>
                    <a:lstStyle/>
                    <a:p>
                      <a:pPr indent="0" lvl="0" marL="0" rtl="0">
                        <a:spcBef>
                          <a:spcPts val="0"/>
                        </a:spcBef>
                        <a:spcAft>
                          <a:spcPts val="0"/>
                        </a:spcAft>
                        <a:buNone/>
                      </a:pPr>
                      <a:r>
                        <a:rPr lang="en" sz="1200">
                          <a:latin typeface="Trebuchet MS"/>
                          <a:ea typeface="Trebuchet MS"/>
                          <a:cs typeface="Trebuchet MS"/>
                          <a:sym typeface="Trebuchet MS"/>
                        </a:rPr>
                        <a:t>[Positive] Given the software approver is logged into the system, when s/he changes the status of a software request, then the software will send an email to the IT analyst that the software request has been processed.</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200">
                          <a:latin typeface="Trebuchet MS"/>
                          <a:ea typeface="Trebuchet MS"/>
                          <a:cs typeface="Trebuchet MS"/>
                          <a:sym typeface="Trebuchet MS"/>
                        </a:rPr>
                        <a:t>*</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2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7825">
                <a:tc>
                  <a:txBody>
                    <a:bodyPr>
                      <a:noAutofit/>
                    </a:bodyPr>
                    <a:lstStyle/>
                    <a:p>
                      <a:pPr indent="0" lvl="0" marL="0" rtl="0">
                        <a:lnSpc>
                          <a:spcPct val="115000"/>
                        </a:lnSpc>
                        <a:spcBef>
                          <a:spcPts val="0"/>
                        </a:spcBef>
                        <a:spcAft>
                          <a:spcPts val="200"/>
                        </a:spcAft>
                        <a:buNone/>
                      </a:pPr>
                      <a:r>
                        <a:rPr lang="en" sz="1200">
                          <a:latin typeface="Trebuchet MS"/>
                          <a:ea typeface="Trebuchet MS"/>
                          <a:cs typeface="Trebuchet MS"/>
                          <a:sym typeface="Trebuchet MS"/>
                        </a:rPr>
                        <a:t>[Positive] Given the software analyst already chose to approve a request, when he/she confirms on the confirmation message, then an email notification will be sent to the requester containing the access to the software and the software analyst will be redirected to the page containing the list of software requests.</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200">
                          <a:latin typeface="Trebuchet MS"/>
                          <a:ea typeface="Trebuchet MS"/>
                          <a:cs typeface="Trebuchet MS"/>
                          <a:sym typeface="Trebuchet MS"/>
                        </a:rPr>
                        <a:t>*</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2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7825">
                <a:tc>
                  <a:txBody>
                    <a:bodyPr>
                      <a:noAutofit/>
                    </a:bodyPr>
                    <a:lstStyle/>
                    <a:p>
                      <a:pPr indent="0" lvl="0" marL="0" rtl="0">
                        <a:lnSpc>
                          <a:spcPct val="115000"/>
                        </a:lnSpc>
                        <a:spcBef>
                          <a:spcPts val="0"/>
                        </a:spcBef>
                        <a:spcAft>
                          <a:spcPts val="200"/>
                        </a:spcAft>
                        <a:buNone/>
                      </a:pPr>
                      <a:r>
                        <a:rPr lang="en" sz="1200">
                          <a:latin typeface="Trebuchet MS"/>
                          <a:ea typeface="Trebuchet MS"/>
                          <a:cs typeface="Trebuchet MS"/>
                          <a:sym typeface="Trebuchet MS"/>
                        </a:rPr>
                        <a:t>[Positive] Given the software analyst already chose to deny a request, when he/she confirms on the confirmation message, then an email notification will be sent to the requester a message showing declination of request and the software analyst will be redirected to the page containing the list of software requests.</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200"/>
                        </a:spcAft>
                        <a:buNone/>
                      </a:pPr>
                      <a:r>
                        <a:rPr lang="en" sz="1200">
                          <a:latin typeface="Trebuchet MS"/>
                          <a:ea typeface="Trebuchet MS"/>
                          <a:cs typeface="Trebuchet MS"/>
                          <a:sym typeface="Trebuchet MS"/>
                        </a:rPr>
                        <a:t>*</a:t>
                      </a:r>
                      <a:endParaRPr sz="1200">
                        <a:latin typeface="Trebuchet MS"/>
                        <a:ea typeface="Trebuchet MS"/>
                        <a:cs typeface="Trebuchet MS"/>
                        <a:sym typeface="Trebuchet MS"/>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2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“Daily” Scrum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