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 b="def" i="def"/>
      <a:tcStyle>
        <a:tcBdr/>
        <a:fill>
          <a:solidFill>
            <a:srgbClr val="EFE7E8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 b="def" i="def"/>
      <a:tcStyle>
        <a:tcBdr/>
        <a:fill>
          <a:solidFill>
            <a:srgbClr val="EBEEF6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2A3990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Thiago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Vincnet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Shuaihao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6"/>
          <p:cNvGrpSpPr/>
          <p:nvPr/>
        </p:nvGrpSpPr>
        <p:grpSpPr>
          <a:xfrm>
            <a:off x="6098375" y="-1"/>
            <a:ext cx="3045632" cy="2030583"/>
            <a:chOff x="0" y="0"/>
            <a:chExt cx="3045631" cy="2030581"/>
          </a:xfrm>
        </p:grpSpPr>
        <p:sp>
          <p:nvSpPr>
            <p:cNvPr id="17" name="Shape 17"/>
            <p:cNvSpPr/>
            <p:nvPr/>
          </p:nvSpPr>
          <p:spPr>
            <a:xfrm>
              <a:off x="2030427" y="9"/>
              <a:ext cx="1015205" cy="101520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015086" y="-1"/>
              <a:ext cx="1015207" cy="101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flipH="1" rot="10800000">
              <a:off x="1015211" y="104"/>
              <a:ext cx="1015206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0" y="94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21" name="Shape 21"/>
            <p:cNvSpPr/>
            <p:nvPr/>
          </p:nvSpPr>
          <p:spPr>
            <a:xfrm rot="10800000">
              <a:off x="2030413" y="1015373"/>
              <a:ext cx="1015208" cy="101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598100" y="1775222"/>
            <a:ext cx="8222100" cy="838805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598088" y="2715909"/>
            <a:ext cx="8222100" cy="432905"/>
          </a:xfrm>
          <a:prstGeom prst="rect">
            <a:avLst/>
          </a:prstGeom>
        </p:spPr>
        <p:txBody>
          <a:bodyPr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0" indent="228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0" indent="228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0" indent="228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0" indent="228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numb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70"/>
          <p:cNvGrpSpPr/>
          <p:nvPr/>
        </p:nvGrpSpPr>
        <p:grpSpPr>
          <a:xfrm>
            <a:off x="6098375" y="-1"/>
            <a:ext cx="3045632" cy="2030583"/>
            <a:chOff x="0" y="0"/>
            <a:chExt cx="3045631" cy="2030581"/>
          </a:xfrm>
        </p:grpSpPr>
        <p:sp>
          <p:nvSpPr>
            <p:cNvPr id="116" name="Shape 71"/>
            <p:cNvSpPr/>
            <p:nvPr/>
          </p:nvSpPr>
          <p:spPr>
            <a:xfrm>
              <a:off x="2030427" y="9"/>
              <a:ext cx="1015205" cy="101520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17" name="Shape 72"/>
            <p:cNvSpPr/>
            <p:nvPr/>
          </p:nvSpPr>
          <p:spPr>
            <a:xfrm flipH="1">
              <a:off x="1015086" y="-1"/>
              <a:ext cx="1015207" cy="101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18" name="Shape 73"/>
            <p:cNvSpPr/>
            <p:nvPr/>
          </p:nvSpPr>
          <p:spPr>
            <a:xfrm flipH="1" rot="10800000">
              <a:off x="1015211" y="104"/>
              <a:ext cx="1015206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19" name="Shape 74"/>
            <p:cNvSpPr/>
            <p:nvPr/>
          </p:nvSpPr>
          <p:spPr>
            <a:xfrm rot="10800000">
              <a:off x="0" y="94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20" name="Shape 75"/>
            <p:cNvSpPr/>
            <p:nvPr/>
          </p:nvSpPr>
          <p:spPr>
            <a:xfrm rot="10800000">
              <a:off x="2030413" y="1015373"/>
              <a:ext cx="1015208" cy="101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</p:grpSp>
      <p:sp>
        <p:nvSpPr>
          <p:cNvPr id="122" name="Title Text"/>
          <p:cNvSpPr txBox="1"/>
          <p:nvPr>
            <p:ph type="title"/>
          </p:nvPr>
        </p:nvSpPr>
        <p:spPr>
          <a:xfrm>
            <a:off x="311698" y="1256049"/>
            <a:ext cx="8520604" cy="2030703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311698" y="3369224"/>
            <a:ext cx="8520604" cy="1281905"/>
          </a:xfrm>
          <a:prstGeom prst="rect">
            <a:avLst/>
          </a:prstGeom>
        </p:spPr>
        <p:txBody>
          <a:bodyPr/>
          <a:lstStyle>
            <a:lvl1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ctr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30"/>
          <p:cNvGrpSpPr/>
          <p:nvPr/>
        </p:nvGrpSpPr>
        <p:grpSpPr>
          <a:xfrm>
            <a:off x="6098375" y="-1"/>
            <a:ext cx="3045632" cy="2030583"/>
            <a:chOff x="0" y="0"/>
            <a:chExt cx="3045631" cy="2030581"/>
          </a:xfrm>
        </p:grpSpPr>
        <p:sp>
          <p:nvSpPr>
            <p:cNvPr id="41" name="Shape 31"/>
            <p:cNvSpPr/>
            <p:nvPr/>
          </p:nvSpPr>
          <p:spPr>
            <a:xfrm>
              <a:off x="2030427" y="9"/>
              <a:ext cx="1015205" cy="101520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42" name="Shape 32"/>
            <p:cNvSpPr/>
            <p:nvPr/>
          </p:nvSpPr>
          <p:spPr>
            <a:xfrm flipH="1">
              <a:off x="1015086" y="-1"/>
              <a:ext cx="1015207" cy="101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43" name="Shape 33"/>
            <p:cNvSpPr/>
            <p:nvPr/>
          </p:nvSpPr>
          <p:spPr>
            <a:xfrm flipH="1" rot="10800000">
              <a:off x="1015211" y="104"/>
              <a:ext cx="1015206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44" name="Shape 34"/>
            <p:cNvSpPr/>
            <p:nvPr/>
          </p:nvSpPr>
          <p:spPr>
            <a:xfrm rot="10800000">
              <a:off x="0" y="94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45" name="Shape 35"/>
            <p:cNvSpPr/>
            <p:nvPr/>
          </p:nvSpPr>
          <p:spPr>
            <a:xfrm rot="10800000">
              <a:off x="2030413" y="1015373"/>
              <a:ext cx="1015208" cy="101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</p:grpSp>
      <p:sp>
        <p:nvSpPr>
          <p:cNvPr id="47" name="Title Text"/>
          <p:cNvSpPr txBox="1"/>
          <p:nvPr>
            <p:ph type="title"/>
          </p:nvPr>
        </p:nvSpPr>
        <p:spPr>
          <a:xfrm>
            <a:off x="598100" y="2152344"/>
            <a:ext cx="8222100" cy="838803"/>
          </a:xfrm>
          <a:prstGeom prst="rect">
            <a:avLst/>
          </a:prstGeom>
        </p:spPr>
        <p:txBody>
          <a:bodyPr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311698" y="1229975"/>
            <a:ext cx="3999904" cy="33390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41"/>
          <p:cNvSpPr txBox="1"/>
          <p:nvPr>
            <p:ph type="body" sz="half" idx="13"/>
          </p:nvPr>
        </p:nvSpPr>
        <p:spPr>
          <a:xfrm>
            <a:off x="4832396" y="1229971"/>
            <a:ext cx="3999906" cy="333900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311698" y="1465804"/>
            <a:ext cx="2808004" cy="31032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indent="-304800">
              <a:buSzPts val="1200"/>
              <a:defRPr sz="1200"/>
            </a:lvl2pPr>
            <a:lvl3pPr indent="-304800">
              <a:buSzPts val="1200"/>
              <a:defRPr sz="1200"/>
            </a:lvl3pPr>
            <a:lvl4pPr indent="-304800">
              <a:buSzPts val="1200"/>
              <a:defRPr sz="1200"/>
            </a:lvl4pPr>
            <a:lvl5pPr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51"/>
          <p:cNvGrpSpPr/>
          <p:nvPr/>
        </p:nvGrpSpPr>
        <p:grpSpPr>
          <a:xfrm>
            <a:off x="6098375" y="-1"/>
            <a:ext cx="3045632" cy="2030583"/>
            <a:chOff x="0" y="0"/>
            <a:chExt cx="3045631" cy="2030581"/>
          </a:xfrm>
        </p:grpSpPr>
        <p:sp>
          <p:nvSpPr>
            <p:cNvPr id="82" name="Shape 52"/>
            <p:cNvSpPr/>
            <p:nvPr/>
          </p:nvSpPr>
          <p:spPr>
            <a:xfrm>
              <a:off x="2030427" y="9"/>
              <a:ext cx="1015205" cy="101520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83" name="Shape 53"/>
            <p:cNvSpPr/>
            <p:nvPr/>
          </p:nvSpPr>
          <p:spPr>
            <a:xfrm flipH="1">
              <a:off x="1015086" y="-1"/>
              <a:ext cx="1015207" cy="101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84" name="Shape 54"/>
            <p:cNvSpPr/>
            <p:nvPr/>
          </p:nvSpPr>
          <p:spPr>
            <a:xfrm flipH="1" rot="10800000">
              <a:off x="1015211" y="104"/>
              <a:ext cx="1015206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85" name="Shape 55"/>
            <p:cNvSpPr/>
            <p:nvPr/>
          </p:nvSpPr>
          <p:spPr>
            <a:xfrm rot="10800000">
              <a:off x="0" y="94"/>
              <a:ext cx="1015207" cy="101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86" name="Shape 56"/>
            <p:cNvSpPr/>
            <p:nvPr/>
          </p:nvSpPr>
          <p:spPr>
            <a:xfrm rot="10800000">
              <a:off x="2030413" y="1015373"/>
              <a:ext cx="1015208" cy="101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</p:grpSp>
      <p:sp>
        <p:nvSpPr>
          <p:cNvPr id="88" name="Title Text"/>
          <p:cNvSpPr txBox="1"/>
          <p:nvPr>
            <p:ph type="title"/>
          </p:nvPr>
        </p:nvSpPr>
        <p:spPr>
          <a:xfrm>
            <a:off x="490250" y="526348"/>
            <a:ext cx="5618701" cy="4090805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60"/>
          <p:cNvSpPr/>
          <p:nvPr/>
        </p:nvSpPr>
        <p:spPr>
          <a:xfrm>
            <a:off x="4572000" y="-178"/>
            <a:ext cx="4572000" cy="5143507"/>
          </a:xfrm>
          <a:prstGeom prst="rect">
            <a:avLst/>
          </a:prstGeom>
          <a:solidFill>
            <a:srgbClr val="2A399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A3990"/>
                </a:solidFill>
              </a:defRPr>
            </a:pPr>
          </a:p>
        </p:txBody>
      </p:sp>
      <p:sp>
        <p:nvSpPr>
          <p:cNvPr id="97" name="Shape 61"/>
          <p:cNvSpPr/>
          <p:nvPr/>
        </p:nvSpPr>
        <p:spPr>
          <a:xfrm>
            <a:off x="5029675" y="4495500"/>
            <a:ext cx="468305" cy="5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A3990"/>
                </a:solidFill>
              </a:defRPr>
            </a:pPr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65500" y="1151099"/>
            <a:ext cx="4045200" cy="1564503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265500" y="2768999"/>
            <a:ext cx="4045200" cy="1269302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2286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2286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2286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228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64"/>
          <p:cNvSpPr txBox="1"/>
          <p:nvPr>
            <p:ph type="body" sz="half" idx="13"/>
          </p:nvPr>
        </p:nvSpPr>
        <p:spPr>
          <a:xfrm>
            <a:off x="4939500" y="724198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319499" y="4230575"/>
            <a:ext cx="5998803" cy="598805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6"/>
          <p:cNvGrpSpPr/>
          <p:nvPr/>
        </p:nvGrpSpPr>
        <p:grpSpPr>
          <a:xfrm>
            <a:off x="0" y="3903666"/>
            <a:ext cx="9144000" cy="1239934"/>
            <a:chOff x="0" y="0"/>
            <a:chExt cx="9144000" cy="1239933"/>
          </a:xfrm>
        </p:grpSpPr>
        <p:sp>
          <p:nvSpPr>
            <p:cNvPr id="2" name="Shape 7"/>
            <p:cNvSpPr/>
            <p:nvPr/>
          </p:nvSpPr>
          <p:spPr>
            <a:xfrm>
              <a:off x="8154895" y="-1"/>
              <a:ext cx="989104" cy="98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3" name="Shape 8"/>
            <p:cNvSpPr/>
            <p:nvPr/>
          </p:nvSpPr>
          <p:spPr>
            <a:xfrm flipH="1">
              <a:off x="6181161" y="-1"/>
              <a:ext cx="989107" cy="98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4" name="Shape 9"/>
            <p:cNvSpPr/>
            <p:nvPr/>
          </p:nvSpPr>
          <p:spPr>
            <a:xfrm>
              <a:off x="7170273" y="1"/>
              <a:ext cx="989104" cy="98790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5" name="Shape 10"/>
            <p:cNvSpPr/>
            <p:nvPr/>
          </p:nvSpPr>
          <p:spPr>
            <a:xfrm rot="10800000">
              <a:off x="8154757" y="10"/>
              <a:ext cx="989105" cy="98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6" name="Shape 11"/>
            <p:cNvSpPr/>
            <p:nvPr/>
          </p:nvSpPr>
          <p:spPr>
            <a:xfrm>
              <a:off x="0" y="987928"/>
              <a:ext cx="9144000" cy="252005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2A3990"/>
                  </a:solidFill>
                </a:defRPr>
              </a:pP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311698" y="410000"/>
            <a:ext cx="8520604" cy="607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311698" y="1229875"/>
            <a:ext cx="8520604" cy="33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672371" y="4680391"/>
            <a:ext cx="336762" cy="335199"/>
          </a:xfrm>
          <a:prstGeom prst="rect">
            <a:avLst/>
          </a:prstGeom>
          <a:ln w="12700">
            <a:miter lim="400000"/>
          </a:ln>
        </p:spPr>
        <p:txBody>
          <a:bodyPr wrap="none" lIns="91398" tIns="91398" rIns="91398" bIns="91398" anchor="ctr">
            <a:spAutoFit/>
          </a:bodyPr>
          <a:lstStyle>
            <a:lvl1pPr algn="r">
              <a:defRPr sz="1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●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○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■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●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○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■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●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○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 Neue"/>
        <a:buChar char="■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5"/>
          <p:cNvSpPr txBox="1"/>
          <p:nvPr>
            <p:ph type="ctrTitle"/>
          </p:nvPr>
        </p:nvSpPr>
        <p:spPr>
          <a:xfrm>
            <a:off x="598100" y="1775222"/>
            <a:ext cx="8222099" cy="838800"/>
          </a:xfrm>
          <a:prstGeom prst="rect">
            <a:avLst/>
          </a:prstGeom>
        </p:spPr>
        <p:txBody>
          <a:bodyPr lIns="91398" tIns="91398" rIns="91398" bIns="91398"/>
          <a:lstStyle/>
          <a:p>
            <a:pPr/>
            <a:r>
              <a:t>ENSE 470 - Milestone </a:t>
            </a:r>
            <a:r>
              <a:t>3</a:t>
            </a:r>
          </a:p>
        </p:txBody>
      </p:sp>
      <p:sp>
        <p:nvSpPr>
          <p:cNvPr id="141" name="Shape 86"/>
          <p:cNvSpPr txBox="1"/>
          <p:nvPr>
            <p:ph type="subTitle" sz="quarter" idx="1"/>
          </p:nvPr>
        </p:nvSpPr>
        <p:spPr>
          <a:xfrm>
            <a:off x="598096" y="2571324"/>
            <a:ext cx="3596708" cy="2409006"/>
          </a:xfrm>
          <a:prstGeom prst="rect">
            <a:avLst/>
          </a:prstGeom>
        </p:spPr>
        <p:txBody>
          <a:bodyPr lIns="91398" tIns="91398" rIns="91398" bIns="91398"/>
          <a:lstStyle/>
          <a:p>
            <a:pPr indent="0"/>
            <a:r>
              <a:t>Group Name: GLHF</a:t>
            </a:r>
          </a:p>
          <a:p>
            <a:pPr indent="0"/>
            <a:r>
              <a:t>Group Members:</a:t>
            </a:r>
            <a:endParaRPr sz="1800">
              <a:solidFill>
                <a:srgbClr val="434343"/>
              </a:solidFill>
            </a:endParaRP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t>Vincent Chan</a:t>
            </a:r>
            <a:endParaRPr sz="1800">
              <a:solidFill>
                <a:srgbClr val="434343"/>
              </a:solidFill>
            </a:endParaRP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t>Thiago De Melo</a:t>
            </a: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t>Shuaihao Zhao</a:t>
            </a:r>
            <a:endParaRPr sz="1800">
              <a:solidFill>
                <a:srgbClr val="434343"/>
              </a:solidFill>
            </a:endParaRPr>
          </a:p>
          <a:p>
            <a:pPr marL="457200" indent="-361950">
              <a:buClr>
                <a:srgbClr val="FFFFFF"/>
              </a:buClr>
              <a:buSzPts val="2100"/>
              <a:buFont typeface="Helvetica Neue"/>
              <a:buChar char="-"/>
            </a:pPr>
            <a:r>
              <a:t>Joe Emmanuel Samano</a:t>
            </a:r>
          </a:p>
        </p:txBody>
      </p:sp>
      <p:sp>
        <p:nvSpPr>
          <p:cNvPr id="142" name="Shape 87"/>
          <p:cNvSpPr txBox="1"/>
          <p:nvPr/>
        </p:nvSpPr>
        <p:spPr>
          <a:xfrm>
            <a:off x="6312196" y="4286425"/>
            <a:ext cx="2508006" cy="500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sz="21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February 1,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xfrm>
            <a:off x="311698" y="410000"/>
            <a:ext cx="8520604" cy="607805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Group Reflection</a:t>
            </a:r>
          </a:p>
        </p:txBody>
      </p:sp>
      <p:sp>
        <p:nvSpPr>
          <p:cNvPr id="208" name="Text Placeholder 2"/>
          <p:cNvSpPr txBox="1"/>
          <p:nvPr>
            <p:ph type="body" idx="1"/>
          </p:nvPr>
        </p:nvSpPr>
        <p:spPr>
          <a:xfrm>
            <a:off x="311698" y="1229874"/>
            <a:ext cx="8652790" cy="3339002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 sz="1600"/>
            </a:pPr>
            <a:r>
              <a:t>How did you feel about this milestone? What did you like about it? What did you dislike?</a:t>
            </a:r>
          </a:p>
          <a:p>
            <a:pPr>
              <a:buSzPts val="1600"/>
              <a:defRPr sz="1600"/>
            </a:pPr>
            <a:r>
              <a:t>It was a lot of more difficult and confusing compared to the previous milestones.</a:t>
            </a:r>
          </a:p>
          <a:p>
            <a:pPr>
              <a:buSzPts val="1600"/>
              <a:defRPr sz="1600"/>
            </a:pPr>
            <a:r>
              <a:t>After we did the user story, it became clearer for us to visual the whole project.</a:t>
            </a:r>
          </a:p>
          <a:p>
            <a:pPr>
              <a:buSzPts val="1600"/>
              <a:defRPr sz="1600"/>
            </a:pPr>
            <a:r>
              <a:t>It was difficult, confusing, and time-consuming.</a:t>
            </a:r>
          </a:p>
          <a:p>
            <a:pPr marL="0" indent="114300">
              <a:buSzTx/>
              <a:buNone/>
              <a:defRPr sz="1600"/>
            </a:pPr>
            <a:r>
              <a:t>What did you learn about yourself as you collaborated and worked through this milestone?</a:t>
            </a:r>
          </a:p>
          <a:p>
            <a:pPr>
              <a:buSzPts val="1600"/>
              <a:defRPr sz="1600"/>
            </a:pPr>
            <a:r>
              <a:t>We learn to create a user story map.</a:t>
            </a:r>
          </a:p>
          <a:p>
            <a:pPr marL="0" indent="114300">
              <a:buSzTx/>
              <a:buNone/>
              <a:defRPr sz="1600"/>
            </a:pPr>
            <a:r>
              <a:t>How will you use what you have learned going forward?</a:t>
            </a:r>
          </a:p>
          <a:p>
            <a:pPr>
              <a:buSzPts val="1600"/>
              <a:defRPr sz="1600"/>
            </a:pPr>
            <a:r>
              <a:t>Can use to help describe the whole process</a:t>
            </a:r>
          </a:p>
          <a:p>
            <a:pPr>
              <a:buSzPts val="1600"/>
              <a:defRPr sz="1600"/>
            </a:pPr>
            <a:r>
              <a:t>We could use this experience to apply in our future projects</a:t>
            </a:r>
          </a:p>
          <a:p>
            <a:pPr marL="0" indent="114300">
              <a:buSzTx/>
              <a:buNone/>
              <a:defRPr sz="1600"/>
            </a:pPr>
            <a:r>
              <a:t>What “stuff &amp; things” related to this milestone would you want help with?</a:t>
            </a:r>
          </a:p>
          <a:p>
            <a:pPr>
              <a:buSzPts val="1600"/>
              <a:defRPr sz="1600"/>
            </a:pPr>
            <a:r>
              <a:t>Basically, what we should include or follow in creating the user story map.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1"/>
          <p:cNvSpPr txBox="1"/>
          <p:nvPr>
            <p:ph type="title"/>
          </p:nvPr>
        </p:nvSpPr>
        <p:spPr>
          <a:xfrm>
            <a:off x="598100" y="2152344"/>
            <a:ext cx="8222099" cy="838800"/>
          </a:xfrm>
          <a:prstGeom prst="rect">
            <a:avLst/>
          </a:prstGeom>
        </p:spPr>
        <p:txBody>
          <a:bodyPr/>
          <a:lstStyle/>
          <a:p>
            <a:pPr/>
            <a:r>
              <a:t>Future VSM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53" descr="Shape 1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" y="0"/>
            <a:ext cx="9144003" cy="51434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1" name="Shape 154"/>
          <p:cNvGrpSpPr/>
          <p:nvPr/>
        </p:nvGrpSpPr>
        <p:grpSpPr>
          <a:xfrm>
            <a:off x="546972" y="816358"/>
            <a:ext cx="1596305" cy="938703"/>
            <a:chOff x="0" y="0"/>
            <a:chExt cx="1596303" cy="938702"/>
          </a:xfrm>
        </p:grpSpPr>
        <p:sp>
          <p:nvSpPr>
            <p:cNvPr id="149" name="Rectangle"/>
            <p:cNvSpPr/>
            <p:nvPr/>
          </p:nvSpPr>
          <p:spPr>
            <a:xfrm>
              <a:off x="-1" y="0"/>
              <a:ext cx="1596304" cy="938703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100"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50" name="Wrong Approver: Waste Eliminated - User wait time - Over-processing - Unneeded Movement"/>
            <p:cNvSpPr txBox="1"/>
            <p:nvPr/>
          </p:nvSpPr>
          <p:spPr>
            <a:xfrm>
              <a:off x="-1" y="-1"/>
              <a:ext cx="1596304" cy="862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solidFill>
                    <a:srgbClr val="2A3990"/>
                  </a:solidFill>
                </a:defRPr>
              </a:pPr>
              <a:r>
                <a:t>Wrong Approver:</a:t>
              </a:r>
              <a:br/>
              <a:r>
                <a:rPr b="0"/>
                <a:t>Waste Eliminated</a:t>
              </a:r>
              <a:br>
                <a:rPr b="0"/>
              </a:br>
              <a:r>
                <a:rPr b="0"/>
                <a:t>- User wait time</a:t>
              </a:r>
              <a:br>
                <a:rPr b="0"/>
              </a:br>
              <a:r>
                <a:rPr b="0"/>
                <a:t>- Over-processing</a:t>
              </a:r>
              <a:br>
                <a:rPr b="0"/>
              </a:br>
              <a:r>
                <a:rPr b="0"/>
                <a:t>- Unneeded Movement</a:t>
              </a:r>
            </a:p>
          </p:txBody>
        </p:sp>
      </p:grpSp>
      <p:grpSp>
        <p:nvGrpSpPr>
          <p:cNvPr id="154" name="Shape 155"/>
          <p:cNvGrpSpPr/>
          <p:nvPr/>
        </p:nvGrpSpPr>
        <p:grpSpPr>
          <a:xfrm>
            <a:off x="3314007" y="758806"/>
            <a:ext cx="1872304" cy="938703"/>
            <a:chOff x="-1" y="0"/>
            <a:chExt cx="1872302" cy="938702"/>
          </a:xfrm>
        </p:grpSpPr>
        <p:sp>
          <p:nvSpPr>
            <p:cNvPr id="152" name="Rectangle"/>
            <p:cNvSpPr/>
            <p:nvPr/>
          </p:nvSpPr>
          <p:spPr>
            <a:xfrm>
              <a:off x="-2" y="0"/>
              <a:ext cx="1872304" cy="938703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" name="Different Approval Types: Waste Eliminated - Signature inventory - Over-processing - Signature transportation"/>
            <p:cNvSpPr txBox="1"/>
            <p:nvPr/>
          </p:nvSpPr>
          <p:spPr>
            <a:xfrm>
              <a:off x="-2" y="-1"/>
              <a:ext cx="1872304" cy="862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solidFill>
                    <a:srgbClr val="2A3990"/>
                  </a:solidFill>
                </a:defRPr>
              </a:pPr>
              <a:r>
                <a:t>Different Approval Types:</a:t>
              </a:r>
              <a:br/>
              <a:r>
                <a:rPr b="0"/>
                <a:t>Waste Eliminated</a:t>
              </a:r>
              <a:br>
                <a:rPr b="0"/>
              </a:br>
              <a:r>
                <a:rPr b="0"/>
                <a:t>- Signature inventory</a:t>
              </a:r>
              <a:br>
                <a:rPr b="0"/>
              </a:br>
              <a:r>
                <a:rPr b="0"/>
                <a:t>- Over-processing</a:t>
              </a:r>
              <a:br>
                <a:rPr b="0"/>
              </a:br>
              <a:r>
                <a:rPr b="0"/>
                <a:t>- Signature transportation</a:t>
              </a:r>
            </a:p>
          </p:txBody>
        </p:sp>
      </p:grpSp>
      <p:grpSp>
        <p:nvGrpSpPr>
          <p:cNvPr id="157" name="Shape 156"/>
          <p:cNvGrpSpPr/>
          <p:nvPr/>
        </p:nvGrpSpPr>
        <p:grpSpPr>
          <a:xfrm>
            <a:off x="881168" y="2835959"/>
            <a:ext cx="2160304" cy="769505"/>
            <a:chOff x="0" y="-1"/>
            <a:chExt cx="2160302" cy="769503"/>
          </a:xfrm>
        </p:grpSpPr>
        <p:sp>
          <p:nvSpPr>
            <p:cNvPr id="155" name="Rectangle"/>
            <p:cNvSpPr/>
            <p:nvPr/>
          </p:nvSpPr>
          <p:spPr>
            <a:xfrm>
              <a:off x="-1" y="-2"/>
              <a:ext cx="2160304" cy="769504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100"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56" name="Different Submission Types: Waste Eliminated - Submission transportation - Over-processing"/>
            <p:cNvSpPr txBox="1"/>
            <p:nvPr/>
          </p:nvSpPr>
          <p:spPr>
            <a:xfrm>
              <a:off x="-1" y="-2"/>
              <a:ext cx="2160304" cy="709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solidFill>
                    <a:srgbClr val="2A3990"/>
                  </a:solidFill>
                </a:defRPr>
              </a:pPr>
              <a:r>
                <a:t>Different Submission Types:</a:t>
              </a:r>
              <a:br/>
              <a:r>
                <a:rPr b="0"/>
                <a:t>Waste Eliminated</a:t>
              </a:r>
              <a:br>
                <a:rPr b="0"/>
              </a:br>
              <a:r>
                <a:rPr b="0"/>
                <a:t>- Submission transportation</a:t>
              </a:r>
              <a:br>
                <a:rPr b="0"/>
              </a:br>
              <a:r>
                <a:rPr b="0"/>
                <a:t>- Over-processing</a:t>
              </a:r>
            </a:p>
          </p:txBody>
        </p:sp>
      </p:grpSp>
      <p:grpSp>
        <p:nvGrpSpPr>
          <p:cNvPr id="160" name="Shape 157"/>
          <p:cNvGrpSpPr/>
          <p:nvPr/>
        </p:nvGrpSpPr>
        <p:grpSpPr>
          <a:xfrm>
            <a:off x="3406390" y="3695719"/>
            <a:ext cx="2169303" cy="769504"/>
            <a:chOff x="0" y="-1"/>
            <a:chExt cx="2169301" cy="769503"/>
          </a:xfrm>
        </p:grpSpPr>
        <p:sp>
          <p:nvSpPr>
            <p:cNvPr id="158" name="Rectangle"/>
            <p:cNvSpPr/>
            <p:nvPr/>
          </p:nvSpPr>
          <p:spPr>
            <a:xfrm>
              <a:off x="0" y="-2"/>
              <a:ext cx="2169302" cy="769504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100"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59" name="Different Means of contact: Waste Eliminated…"/>
            <p:cNvSpPr txBox="1"/>
            <p:nvPr/>
          </p:nvSpPr>
          <p:spPr>
            <a:xfrm>
              <a:off x="0" y="-2"/>
              <a:ext cx="2169302" cy="709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solidFill>
                    <a:srgbClr val="2A3990"/>
                  </a:solidFill>
                </a:defRPr>
              </a:pPr>
              <a:r>
                <a:t>Different Means of contact:</a:t>
              </a:r>
              <a:br/>
              <a:r>
                <a:rPr b="0"/>
                <a:t>Waste Eliminated</a:t>
              </a:r>
            </a:p>
            <a:p>
              <a:pPr>
                <a:defRPr sz="1100">
                  <a:solidFill>
                    <a:srgbClr val="2A3990"/>
                  </a:solidFill>
                </a:defRPr>
              </a:pPr>
              <a:r>
                <a:t>- Analyst Waiting</a:t>
              </a:r>
              <a:br/>
              <a:r>
                <a:t>- Over-processing</a:t>
              </a:r>
            </a:p>
          </p:txBody>
        </p:sp>
      </p:grpSp>
      <p:grpSp>
        <p:nvGrpSpPr>
          <p:cNvPr id="163" name="Shape 158"/>
          <p:cNvGrpSpPr/>
          <p:nvPr/>
        </p:nvGrpSpPr>
        <p:grpSpPr>
          <a:xfrm>
            <a:off x="6544726" y="1998283"/>
            <a:ext cx="2169303" cy="769504"/>
            <a:chOff x="0" y="-1"/>
            <a:chExt cx="2169301" cy="769503"/>
          </a:xfrm>
        </p:grpSpPr>
        <p:sp>
          <p:nvSpPr>
            <p:cNvPr id="161" name="Rectangle"/>
            <p:cNvSpPr/>
            <p:nvPr/>
          </p:nvSpPr>
          <p:spPr>
            <a:xfrm>
              <a:off x="0" y="-2"/>
              <a:ext cx="2169302" cy="769504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100"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62" name="Confusing Acronyms: Waste Eliminated…"/>
            <p:cNvSpPr txBox="1"/>
            <p:nvPr/>
          </p:nvSpPr>
          <p:spPr>
            <a:xfrm>
              <a:off x="0" y="-2"/>
              <a:ext cx="2169302" cy="709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solidFill>
                    <a:srgbClr val="2A3990"/>
                  </a:solidFill>
                </a:defRPr>
              </a:pPr>
              <a:r>
                <a:t>Confusing Acronyms:</a:t>
              </a:r>
              <a:br/>
              <a:r>
                <a:rPr b="0"/>
                <a:t>Waste Eliminated</a:t>
              </a:r>
            </a:p>
            <a:p>
              <a:pPr>
                <a:defRPr sz="1100">
                  <a:solidFill>
                    <a:srgbClr val="2A3990"/>
                  </a:solidFill>
                </a:defRPr>
              </a:pPr>
              <a:r>
                <a:t>- Defects</a:t>
              </a:r>
              <a:br/>
              <a:r>
                <a:t>- Over-processing</a:t>
              </a:r>
            </a:p>
          </p:txBody>
        </p:sp>
      </p:grpSp>
      <p:grpSp>
        <p:nvGrpSpPr>
          <p:cNvPr id="166" name="Shape 159"/>
          <p:cNvGrpSpPr/>
          <p:nvPr/>
        </p:nvGrpSpPr>
        <p:grpSpPr>
          <a:xfrm>
            <a:off x="5277489" y="973205"/>
            <a:ext cx="2169303" cy="938704"/>
            <a:chOff x="0" y="0"/>
            <a:chExt cx="2169301" cy="938702"/>
          </a:xfrm>
        </p:grpSpPr>
        <p:sp>
          <p:nvSpPr>
            <p:cNvPr id="164" name="Rectangle"/>
            <p:cNvSpPr/>
            <p:nvPr/>
          </p:nvSpPr>
          <p:spPr>
            <a:xfrm>
              <a:off x="0" y="0"/>
              <a:ext cx="2169302" cy="938703"/>
            </a:xfrm>
            <a:prstGeom prst="rect">
              <a:avLst/>
            </a:prstGeom>
            <a:solidFill>
              <a:srgbClr val="BABABA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100">
                  <a:solidFill>
                    <a:srgbClr val="2A3990"/>
                  </a:solidFill>
                </a:defRPr>
              </a:pPr>
            </a:p>
          </p:txBody>
        </p:sp>
        <p:sp>
          <p:nvSpPr>
            <p:cNvPr id="165" name="Different Approver Files: Waste Eliminated…"/>
            <p:cNvSpPr txBox="1"/>
            <p:nvPr/>
          </p:nvSpPr>
          <p:spPr>
            <a:xfrm>
              <a:off x="0" y="-1"/>
              <a:ext cx="2169302" cy="862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100">
                  <a:solidFill>
                    <a:srgbClr val="2A3990"/>
                  </a:solidFill>
                </a:defRPr>
              </a:pPr>
              <a:r>
                <a:t>Different Approver Files:</a:t>
              </a:r>
              <a:br/>
              <a:r>
                <a:rPr b="0"/>
                <a:t>Waste Eliminated</a:t>
              </a:r>
            </a:p>
            <a:p>
              <a:pPr marL="171450" indent="-171450">
                <a:buClr>
                  <a:srgbClr val="2A3990"/>
                </a:buClr>
                <a:buSzPts val="1100"/>
                <a:buFont typeface="Helvetica Neue"/>
                <a:buChar char="-"/>
                <a:defRPr sz="1100">
                  <a:solidFill>
                    <a:srgbClr val="2A3990"/>
                  </a:solidFill>
                </a:defRPr>
              </a:pPr>
              <a:r>
                <a:t>Defects</a:t>
              </a:r>
            </a:p>
            <a:p>
              <a:pPr marL="171450" indent="-171450">
                <a:buClr>
                  <a:srgbClr val="2A3990"/>
                </a:buClr>
                <a:buSzPts val="1100"/>
                <a:buFont typeface="Helvetica Neue"/>
                <a:buChar char="-"/>
                <a:defRPr sz="1100">
                  <a:solidFill>
                    <a:srgbClr val="2A3990"/>
                  </a:solidFill>
                </a:defRPr>
              </a:pPr>
              <a:r>
                <a:t>Over-processing</a:t>
              </a:r>
              <a:endParaRPr b="1"/>
            </a:p>
            <a:p>
              <a:pPr marL="171450" indent="-171450">
                <a:buClr>
                  <a:srgbClr val="2A3990"/>
                </a:buClr>
                <a:buSzPts val="1100"/>
                <a:buFont typeface="Helvetica Neue"/>
                <a:buChar char="-"/>
                <a:defRPr sz="1100">
                  <a:solidFill>
                    <a:srgbClr val="2A3990"/>
                  </a:solidFill>
                </a:defRPr>
              </a:pPr>
              <a:r>
                <a:t>File Inventory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41"/>
          <p:cNvSpPr txBox="1"/>
          <p:nvPr>
            <p:ph type="title"/>
          </p:nvPr>
        </p:nvSpPr>
        <p:spPr>
          <a:xfrm>
            <a:off x="598100" y="2152344"/>
            <a:ext cx="8222099" cy="838800"/>
          </a:xfrm>
          <a:prstGeom prst="rect">
            <a:avLst/>
          </a:prstGeom>
        </p:spPr>
        <p:txBody>
          <a:bodyPr/>
          <a:lstStyle/>
          <a:p>
            <a:pPr/>
            <a:r>
              <a:t>User Story 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598100" y="2152344"/>
            <a:ext cx="8222099" cy="8388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5" y="0"/>
            <a:ext cx="914278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traight Connector 5"/>
          <p:cNvSpPr/>
          <p:nvPr/>
        </p:nvSpPr>
        <p:spPr>
          <a:xfrm>
            <a:off x="0" y="1861541"/>
            <a:ext cx="914400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2A3990"/>
                </a:solidFill>
              </a:defRPr>
            </a:pPr>
          </a:p>
        </p:txBody>
      </p:sp>
      <p:sp>
        <p:nvSpPr>
          <p:cNvPr id="173" name="TextBox 3"/>
          <p:cNvSpPr txBox="1"/>
          <p:nvPr/>
        </p:nvSpPr>
        <p:spPr>
          <a:xfrm>
            <a:off x="107503" y="1707653"/>
            <a:ext cx="1008114" cy="288823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Release 1</a:t>
            </a:r>
          </a:p>
        </p:txBody>
      </p:sp>
      <p:sp>
        <p:nvSpPr>
          <p:cNvPr id="174" name="Straight Connector 9"/>
          <p:cNvSpPr/>
          <p:nvPr/>
        </p:nvSpPr>
        <p:spPr>
          <a:xfrm>
            <a:off x="-9920" y="3517724"/>
            <a:ext cx="914400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2A3990"/>
                </a:solidFill>
              </a:defRPr>
            </a:pPr>
          </a:p>
        </p:txBody>
      </p:sp>
      <p:sp>
        <p:nvSpPr>
          <p:cNvPr id="175" name="TextBox 10"/>
          <p:cNvSpPr txBox="1"/>
          <p:nvPr/>
        </p:nvSpPr>
        <p:spPr>
          <a:xfrm>
            <a:off x="97583" y="3363838"/>
            <a:ext cx="1008114" cy="288822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Release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75710" b="0"/>
          <a:stretch>
            <a:fillRect/>
          </a:stretch>
        </p:blipFill>
        <p:spPr>
          <a:xfrm>
            <a:off x="1216" y="0"/>
            <a:ext cx="4642793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traight Connector 5"/>
          <p:cNvSpPr/>
          <p:nvPr/>
        </p:nvSpPr>
        <p:spPr>
          <a:xfrm>
            <a:off x="0" y="1861541"/>
            <a:ext cx="914400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2A3990"/>
                </a:solidFill>
              </a:defRPr>
            </a:pPr>
          </a:p>
        </p:txBody>
      </p:sp>
      <p:sp>
        <p:nvSpPr>
          <p:cNvPr id="181" name="TextBox 3"/>
          <p:cNvSpPr txBox="1"/>
          <p:nvPr/>
        </p:nvSpPr>
        <p:spPr>
          <a:xfrm>
            <a:off x="107503" y="1707653"/>
            <a:ext cx="1008114" cy="288823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Release 1</a:t>
            </a:r>
          </a:p>
        </p:txBody>
      </p:sp>
      <p:sp>
        <p:nvSpPr>
          <p:cNvPr id="182" name="Straight Connector 9"/>
          <p:cNvSpPr/>
          <p:nvPr/>
        </p:nvSpPr>
        <p:spPr>
          <a:xfrm>
            <a:off x="-9920" y="3517724"/>
            <a:ext cx="914400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2A3990"/>
                </a:solidFill>
              </a:defRPr>
            </a:pPr>
          </a:p>
        </p:txBody>
      </p:sp>
      <p:sp>
        <p:nvSpPr>
          <p:cNvPr id="183" name="TextBox 10"/>
          <p:cNvSpPr txBox="1"/>
          <p:nvPr/>
        </p:nvSpPr>
        <p:spPr>
          <a:xfrm>
            <a:off x="97583" y="3363838"/>
            <a:ext cx="1008114" cy="288822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Release 2</a:t>
            </a:r>
          </a:p>
        </p:txBody>
      </p:sp>
      <p:sp>
        <p:nvSpPr>
          <p:cNvPr id="184" name="TextBox 7"/>
          <p:cNvSpPr txBox="1"/>
          <p:nvPr/>
        </p:nvSpPr>
        <p:spPr>
          <a:xfrm>
            <a:off x="4664559" y="195486"/>
            <a:ext cx="4215330" cy="455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 user, I would like to make a software request to</a:t>
            </a:r>
            <a:br/>
            <a:r>
              <a:t>be able to use a particular software.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 user, I would like to have an account to sign in,</a:t>
            </a:r>
            <a:br/>
            <a:r>
              <a:t>so I can track my software requests easier.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 user, I want to fill in a webform electronically</a:t>
            </a:r>
            <a:br/>
            <a:r>
              <a:t>to conveniently submit my request.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 user, I prefer filling the application from with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error checking function, so I may not miss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 important information.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24589" t="0" r="45607" b="0"/>
          <a:stretch>
            <a:fillRect/>
          </a:stretch>
        </p:blipFill>
        <p:spPr>
          <a:xfrm>
            <a:off x="29744" y="0"/>
            <a:ext cx="453233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traight Connector 5"/>
          <p:cNvSpPr/>
          <p:nvPr/>
        </p:nvSpPr>
        <p:spPr>
          <a:xfrm>
            <a:off x="0" y="1861541"/>
            <a:ext cx="914400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2A3990"/>
                </a:solidFill>
              </a:defRPr>
            </a:pPr>
          </a:p>
        </p:txBody>
      </p:sp>
      <p:sp>
        <p:nvSpPr>
          <p:cNvPr id="188" name="TextBox 3"/>
          <p:cNvSpPr txBox="1"/>
          <p:nvPr/>
        </p:nvSpPr>
        <p:spPr>
          <a:xfrm>
            <a:off x="107503" y="1707653"/>
            <a:ext cx="1008114" cy="288823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Release 1</a:t>
            </a:r>
          </a:p>
        </p:txBody>
      </p:sp>
      <p:sp>
        <p:nvSpPr>
          <p:cNvPr id="189" name="Straight Connector 9"/>
          <p:cNvSpPr/>
          <p:nvPr/>
        </p:nvSpPr>
        <p:spPr>
          <a:xfrm>
            <a:off x="-9920" y="3517724"/>
            <a:ext cx="914400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2A3990"/>
                </a:solidFill>
              </a:defRPr>
            </a:pPr>
          </a:p>
        </p:txBody>
      </p:sp>
      <p:sp>
        <p:nvSpPr>
          <p:cNvPr id="190" name="TextBox 10"/>
          <p:cNvSpPr txBox="1"/>
          <p:nvPr/>
        </p:nvSpPr>
        <p:spPr>
          <a:xfrm>
            <a:off x="97583" y="3363838"/>
            <a:ext cx="1008114" cy="288822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Release 2</a:t>
            </a:r>
          </a:p>
        </p:txBody>
      </p:sp>
      <p:sp>
        <p:nvSpPr>
          <p:cNvPr id="191" name="TextBox 1"/>
          <p:cNvSpPr txBox="1"/>
          <p:nvPr/>
        </p:nvSpPr>
        <p:spPr>
          <a:xfrm>
            <a:off x="4788022" y="193739"/>
            <a:ext cx="4215417" cy="3133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an approver, I would like to provide permission to</a:t>
            </a:r>
            <a:br/>
            <a:r>
              <a:t>a software request electronically, to process these</a:t>
            </a:r>
            <a:br/>
            <a:r>
              <a:t>software request faster.</a:t>
            </a:r>
            <a:br/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an approver, I would like to receive notifications</a:t>
            </a:r>
            <a:br/>
            <a:r>
              <a:t>(via email) to swiftly process these requests.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an approver, I would like to have an account,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 I can see all of my requests that requires</a:t>
            </a:r>
            <a:br/>
            <a:r>
              <a:t>my permissions.</a:t>
            </a:r>
            <a:br/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an approver, I would like to search a particular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request quickly, so I can give the permission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based on the priority.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54394" t="0" r="0" b="0"/>
          <a:stretch>
            <a:fillRect/>
          </a:stretch>
        </p:blipFill>
        <p:spPr>
          <a:xfrm>
            <a:off x="-9920" y="0"/>
            <a:ext cx="4610882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traight Connector 5"/>
          <p:cNvSpPr/>
          <p:nvPr/>
        </p:nvSpPr>
        <p:spPr>
          <a:xfrm>
            <a:off x="0" y="1861541"/>
            <a:ext cx="914400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2A3990"/>
                </a:solidFill>
              </a:defRPr>
            </a:pPr>
          </a:p>
        </p:txBody>
      </p:sp>
      <p:sp>
        <p:nvSpPr>
          <p:cNvPr id="197" name="TextBox 3"/>
          <p:cNvSpPr txBox="1"/>
          <p:nvPr/>
        </p:nvSpPr>
        <p:spPr>
          <a:xfrm>
            <a:off x="107503" y="1707653"/>
            <a:ext cx="1008114" cy="288823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Release 1</a:t>
            </a:r>
          </a:p>
        </p:txBody>
      </p:sp>
      <p:sp>
        <p:nvSpPr>
          <p:cNvPr id="198" name="Straight Connector 9"/>
          <p:cNvSpPr/>
          <p:nvPr/>
        </p:nvSpPr>
        <p:spPr>
          <a:xfrm>
            <a:off x="-9920" y="3517724"/>
            <a:ext cx="914400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2A3990"/>
                </a:solidFill>
              </a:defRPr>
            </a:pPr>
          </a:p>
        </p:txBody>
      </p:sp>
      <p:sp>
        <p:nvSpPr>
          <p:cNvPr id="199" name="TextBox 10"/>
          <p:cNvSpPr txBox="1"/>
          <p:nvPr/>
        </p:nvSpPr>
        <p:spPr>
          <a:xfrm>
            <a:off x="97583" y="3363838"/>
            <a:ext cx="1008114" cy="288822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Release 2</a:t>
            </a:r>
          </a:p>
        </p:txBody>
      </p:sp>
      <p:sp>
        <p:nvSpPr>
          <p:cNvPr id="200" name="TextBox 1"/>
          <p:cNvSpPr txBox="1"/>
          <p:nvPr/>
        </p:nvSpPr>
        <p:spPr>
          <a:xfrm>
            <a:off x="4932040" y="339501"/>
            <a:ext cx="4032449" cy="435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an analyst, I would like to process the request  electronically, to conveniently process these software request in a straightforward way.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an analyst, I would like to have an account to sign in, so I can track all software requests that are available to be processed.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an analyst, I would to view a requester’s information to verify whether the requester is legitimate for the software.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an analyst, I would like to receive notifications (via email) to swiftly process these requests.</a:t>
            </a: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rgbClr val="2A39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 an user, I would like to receive notifications (via email) to be informed that my software</a:t>
            </a:r>
            <a:br/>
            <a:r>
              <a:t>request has been processed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/>
          <p:nvPr>
            <p:ph type="title"/>
          </p:nvPr>
        </p:nvSpPr>
        <p:spPr>
          <a:xfrm>
            <a:off x="311698" y="410000"/>
            <a:ext cx="8520604" cy="607805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Changes and Misc.</a:t>
            </a:r>
          </a:p>
        </p:txBody>
      </p:sp>
      <p:sp>
        <p:nvSpPr>
          <p:cNvPr id="203" name="Text Placeholder 2"/>
          <p:cNvSpPr txBox="1"/>
          <p:nvPr>
            <p:ph type="body" idx="1"/>
          </p:nvPr>
        </p:nvSpPr>
        <p:spPr>
          <a:xfrm>
            <a:off x="311698" y="1229874"/>
            <a:ext cx="8520604" cy="3339002"/>
          </a:xfrm>
          <a:prstGeom prst="rect">
            <a:avLst/>
          </a:prstGeom>
        </p:spPr>
        <p:txBody>
          <a:bodyPr/>
          <a:lstStyle/>
          <a:p>
            <a:pPr/>
            <a:r>
              <a:t>Made us reconsider our previous understanding of the project</a:t>
            </a:r>
          </a:p>
          <a:p>
            <a:pPr/>
            <a:r>
              <a:t>Provided insights/ Forced us to think more of the detail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